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sldIdLst>
    <p:sldId id="353" r:id="rId2"/>
    <p:sldId id="315" r:id="rId3"/>
    <p:sldId id="326" r:id="rId4"/>
    <p:sldId id="331" r:id="rId5"/>
    <p:sldId id="359" r:id="rId6"/>
    <p:sldId id="319" r:id="rId7"/>
    <p:sldId id="347" r:id="rId8"/>
    <p:sldId id="322" r:id="rId9"/>
    <p:sldId id="298" r:id="rId10"/>
    <p:sldId id="323" r:id="rId11"/>
    <p:sldId id="324" r:id="rId12"/>
    <p:sldId id="325" r:id="rId13"/>
    <p:sldId id="313" r:id="rId14"/>
    <p:sldId id="312" r:id="rId15"/>
    <p:sldId id="338" r:id="rId16"/>
    <p:sldId id="327" r:id="rId17"/>
    <p:sldId id="332" r:id="rId18"/>
    <p:sldId id="334" r:id="rId19"/>
    <p:sldId id="336" r:id="rId20"/>
    <p:sldId id="354" r:id="rId21"/>
    <p:sldId id="355" r:id="rId22"/>
    <p:sldId id="348" r:id="rId23"/>
    <p:sldId id="277" r:id="rId24"/>
    <p:sldId id="278" r:id="rId25"/>
    <p:sldId id="279" r:id="rId26"/>
    <p:sldId id="357" r:id="rId27"/>
    <p:sldId id="282" r:id="rId28"/>
    <p:sldId id="358" r:id="rId29"/>
    <p:sldId id="286" r:id="rId30"/>
    <p:sldId id="287" r:id="rId31"/>
    <p:sldId id="343" r:id="rId32"/>
    <p:sldId id="340" r:id="rId33"/>
    <p:sldId id="344" r:id="rId34"/>
    <p:sldId id="292" r:id="rId35"/>
  </p:sldIdLst>
  <p:sldSz cx="16525875" cy="9001125"/>
  <p:notesSz cx="6858000" cy="9144000"/>
  <p:custDataLst>
    <p:tags r:id="rId37"/>
  </p:custDataLst>
  <p:defaultTextStyle>
    <a:defPPr>
      <a:defRPr lang="en-US"/>
    </a:defPPr>
    <a:lvl1pPr marL="0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9325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8651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87976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17302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46627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75953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05278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34604" algn="l" defTabSz="145865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5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54" d="100"/>
          <a:sy n="54" d="100"/>
        </p:scale>
        <p:origin x="642" y="72"/>
      </p:cViewPr>
      <p:guideLst>
        <p:guide orient="horz" pos="2835"/>
        <p:guide pos="5205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" y="685800"/>
            <a:ext cx="629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9325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8651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87976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17302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46627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75953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05278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34604" algn="l" defTabSz="14586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2575" y="685800"/>
            <a:ext cx="629285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57BB15-AD0F-49E0-B356-61FF564619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685800"/>
            <a:ext cx="6292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BE1D-C95D-4CE6-88F1-33EF171948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" y="685800"/>
            <a:ext cx="6292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BE1D-C95D-4CE6-88F1-33EF171948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282575" y="685800"/>
            <a:ext cx="629285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BE1D-C95D-4CE6-88F1-33EF171948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575" y="685800"/>
            <a:ext cx="62928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81F20-9DEE-47BB-BF67-DD21EECBC20D}" type="slidenum">
              <a:rPr lang="en-US"/>
              <a:pPr/>
              <a:t>31</a:t>
            </a:fld>
            <a:endParaRPr lang="en-US"/>
          </a:p>
        </p:txBody>
      </p:sp>
      <p:sp>
        <p:nvSpPr>
          <p:cNvPr id="30723" name="Rectangle 23"/>
          <p:cNvSpPr txBox="1">
            <a:spLocks noGrp="1" noChangeArrowheads="1"/>
          </p:cNvSpPr>
          <p:nvPr/>
        </p:nvSpPr>
        <p:spPr bwMode="auto">
          <a:xfrm>
            <a:off x="3881438" y="8685213"/>
            <a:ext cx="2946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57200">
              <a:lnSpc>
                <a:spcPct val="95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C82E0B1-3E73-45C4-84EB-8658D3677E2E}" type="slidenum">
              <a:rPr lang="en-US" sz="1400">
                <a:solidFill>
                  <a:srgbClr val="000000"/>
                </a:solidFill>
                <a:ea typeface="SimSun" charset="-122"/>
              </a:rPr>
              <a:pPr algn="r" defTabSz="457200">
                <a:lnSpc>
                  <a:spcPct val="95000"/>
                </a:lnSpc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31</a:t>
            </a:fld>
            <a:endParaRPr lang="en-US" sz="1400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307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8" y="693738"/>
            <a:ext cx="6272212" cy="3417887"/>
          </a:xfrm>
          <a:ln/>
        </p:spPr>
      </p:sp>
      <p:sp>
        <p:nvSpPr>
          <p:cNvPr id="307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57825" cy="4090987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441" y="2796183"/>
            <a:ext cx="14046994" cy="1929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881" y="5100637"/>
            <a:ext cx="11568113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7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6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7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05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3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81259" y="360463"/>
            <a:ext cx="3718322" cy="7680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294" y="360463"/>
            <a:ext cx="10879534" cy="7680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6294" y="360463"/>
            <a:ext cx="14873288" cy="76801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30" y="5784057"/>
            <a:ext cx="14046994" cy="1787723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430" y="3815062"/>
            <a:ext cx="14046994" cy="19689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932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865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879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173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466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759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05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346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294" y="2100263"/>
            <a:ext cx="7298928" cy="5940326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653" y="2100263"/>
            <a:ext cx="7298928" cy="5940326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294" y="2014836"/>
            <a:ext cx="7301798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9325" indent="0">
              <a:buNone/>
              <a:defRPr sz="3200" b="1"/>
            </a:lvl2pPr>
            <a:lvl3pPr marL="1458651" indent="0">
              <a:buNone/>
              <a:defRPr sz="2900" b="1"/>
            </a:lvl3pPr>
            <a:lvl4pPr marL="2187976" indent="0">
              <a:buNone/>
              <a:defRPr sz="2600" b="1"/>
            </a:lvl4pPr>
            <a:lvl5pPr marL="2917302" indent="0">
              <a:buNone/>
              <a:defRPr sz="2600" b="1"/>
            </a:lvl5pPr>
            <a:lvl6pPr marL="3646627" indent="0">
              <a:buNone/>
              <a:defRPr sz="2600" b="1"/>
            </a:lvl6pPr>
            <a:lvl7pPr marL="4375953" indent="0">
              <a:buNone/>
              <a:defRPr sz="2600" b="1"/>
            </a:lvl7pPr>
            <a:lvl8pPr marL="5105278" indent="0">
              <a:buNone/>
              <a:defRPr sz="2600" b="1"/>
            </a:lvl8pPr>
            <a:lvl9pPr marL="5834604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294" y="2854523"/>
            <a:ext cx="7301798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94916" y="2014836"/>
            <a:ext cx="7304666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9325" indent="0">
              <a:buNone/>
              <a:defRPr sz="3200" b="1"/>
            </a:lvl2pPr>
            <a:lvl3pPr marL="1458651" indent="0">
              <a:buNone/>
              <a:defRPr sz="2900" b="1"/>
            </a:lvl3pPr>
            <a:lvl4pPr marL="2187976" indent="0">
              <a:buNone/>
              <a:defRPr sz="2600" b="1"/>
            </a:lvl4pPr>
            <a:lvl5pPr marL="2917302" indent="0">
              <a:buNone/>
              <a:defRPr sz="2600" b="1"/>
            </a:lvl5pPr>
            <a:lvl6pPr marL="3646627" indent="0">
              <a:buNone/>
              <a:defRPr sz="2600" b="1"/>
            </a:lvl6pPr>
            <a:lvl7pPr marL="4375953" indent="0">
              <a:buNone/>
              <a:defRPr sz="2600" b="1"/>
            </a:lvl7pPr>
            <a:lvl8pPr marL="5105278" indent="0">
              <a:buNone/>
              <a:defRPr sz="2600" b="1"/>
            </a:lvl8pPr>
            <a:lvl9pPr marL="5834604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4916" y="2854523"/>
            <a:ext cx="7304666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95" y="358378"/>
            <a:ext cx="5436899" cy="15251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58" y="358379"/>
            <a:ext cx="9238423" cy="7682211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295" y="1883570"/>
            <a:ext cx="5436899" cy="6157020"/>
          </a:xfrm>
        </p:spPr>
        <p:txBody>
          <a:bodyPr/>
          <a:lstStyle>
            <a:lvl1pPr marL="0" indent="0">
              <a:buNone/>
              <a:defRPr sz="2200"/>
            </a:lvl1pPr>
            <a:lvl2pPr marL="729325" indent="0">
              <a:buNone/>
              <a:defRPr sz="1900"/>
            </a:lvl2pPr>
            <a:lvl3pPr marL="1458651" indent="0">
              <a:buNone/>
              <a:defRPr sz="1600"/>
            </a:lvl3pPr>
            <a:lvl4pPr marL="2187976" indent="0">
              <a:buNone/>
              <a:defRPr sz="1400"/>
            </a:lvl4pPr>
            <a:lvl5pPr marL="2917302" indent="0">
              <a:buNone/>
              <a:defRPr sz="1400"/>
            </a:lvl5pPr>
            <a:lvl6pPr marL="3646627" indent="0">
              <a:buNone/>
              <a:defRPr sz="1400"/>
            </a:lvl6pPr>
            <a:lvl7pPr marL="4375953" indent="0">
              <a:buNone/>
              <a:defRPr sz="1400"/>
            </a:lvl7pPr>
            <a:lvl8pPr marL="5105278" indent="0">
              <a:buNone/>
              <a:defRPr sz="1400"/>
            </a:lvl8pPr>
            <a:lvl9pPr marL="58346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187" y="6300787"/>
            <a:ext cx="9915525" cy="74384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9187" y="804267"/>
            <a:ext cx="9915525" cy="5400675"/>
          </a:xfrm>
        </p:spPr>
        <p:txBody>
          <a:bodyPr/>
          <a:lstStyle>
            <a:lvl1pPr marL="0" indent="0">
              <a:buNone/>
              <a:defRPr sz="5100"/>
            </a:lvl1pPr>
            <a:lvl2pPr marL="729325" indent="0">
              <a:buNone/>
              <a:defRPr sz="4500"/>
            </a:lvl2pPr>
            <a:lvl3pPr marL="1458651" indent="0">
              <a:buNone/>
              <a:defRPr sz="3800"/>
            </a:lvl3pPr>
            <a:lvl4pPr marL="2187976" indent="0">
              <a:buNone/>
              <a:defRPr sz="3200"/>
            </a:lvl4pPr>
            <a:lvl5pPr marL="2917302" indent="0">
              <a:buNone/>
              <a:defRPr sz="3200"/>
            </a:lvl5pPr>
            <a:lvl6pPr marL="3646627" indent="0">
              <a:buNone/>
              <a:defRPr sz="3200"/>
            </a:lvl6pPr>
            <a:lvl7pPr marL="4375953" indent="0">
              <a:buNone/>
              <a:defRPr sz="3200"/>
            </a:lvl7pPr>
            <a:lvl8pPr marL="5105278" indent="0">
              <a:buNone/>
              <a:defRPr sz="3200"/>
            </a:lvl8pPr>
            <a:lvl9pPr marL="583460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9187" y="7044631"/>
            <a:ext cx="9915525" cy="1056381"/>
          </a:xfrm>
        </p:spPr>
        <p:txBody>
          <a:bodyPr/>
          <a:lstStyle>
            <a:lvl1pPr marL="0" indent="0">
              <a:buNone/>
              <a:defRPr sz="2200"/>
            </a:lvl1pPr>
            <a:lvl2pPr marL="729325" indent="0">
              <a:buNone/>
              <a:defRPr sz="1900"/>
            </a:lvl2pPr>
            <a:lvl3pPr marL="1458651" indent="0">
              <a:buNone/>
              <a:defRPr sz="1600"/>
            </a:lvl3pPr>
            <a:lvl4pPr marL="2187976" indent="0">
              <a:buNone/>
              <a:defRPr sz="1400"/>
            </a:lvl4pPr>
            <a:lvl5pPr marL="2917302" indent="0">
              <a:buNone/>
              <a:defRPr sz="1400"/>
            </a:lvl5pPr>
            <a:lvl6pPr marL="3646627" indent="0">
              <a:buNone/>
              <a:defRPr sz="1400"/>
            </a:lvl6pPr>
            <a:lvl7pPr marL="4375953" indent="0">
              <a:buNone/>
              <a:defRPr sz="1400"/>
            </a:lvl7pPr>
            <a:lvl8pPr marL="5105278" indent="0">
              <a:buNone/>
              <a:defRPr sz="1400"/>
            </a:lvl8pPr>
            <a:lvl9pPr marL="58346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294" y="360462"/>
            <a:ext cx="14873288" cy="1500188"/>
          </a:xfrm>
          <a:prstGeom prst="rect">
            <a:avLst/>
          </a:prstGeom>
        </p:spPr>
        <p:txBody>
          <a:bodyPr vert="horz" lIns="145865" tIns="72933" rIns="145865" bIns="72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294" y="2100263"/>
            <a:ext cx="14873288" cy="5940326"/>
          </a:xfrm>
          <a:prstGeom prst="rect">
            <a:avLst/>
          </a:prstGeom>
        </p:spPr>
        <p:txBody>
          <a:bodyPr vert="horz" lIns="145865" tIns="72933" rIns="145865" bIns="72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294" y="8342710"/>
            <a:ext cx="3856038" cy="479227"/>
          </a:xfrm>
          <a:prstGeom prst="rect">
            <a:avLst/>
          </a:prstGeom>
        </p:spPr>
        <p:txBody>
          <a:bodyPr vert="horz" lIns="145865" tIns="72933" rIns="145865" bIns="72933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6341" y="8342710"/>
            <a:ext cx="5233194" cy="479227"/>
          </a:xfrm>
          <a:prstGeom prst="rect">
            <a:avLst/>
          </a:prstGeom>
        </p:spPr>
        <p:txBody>
          <a:bodyPr vert="horz" lIns="145865" tIns="72933" rIns="145865" bIns="72933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3544" y="8342710"/>
            <a:ext cx="3856038" cy="479227"/>
          </a:xfrm>
          <a:prstGeom prst="rect">
            <a:avLst/>
          </a:prstGeom>
        </p:spPr>
        <p:txBody>
          <a:bodyPr vert="horz" lIns="145865" tIns="72933" rIns="145865" bIns="72933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458651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6994" indent="-546994" algn="l" defTabSz="1458651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5154" indent="-455828" algn="l" defTabSz="1458651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3314" indent="-364663" algn="l" defTabSz="145865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2639" indent="-364663" algn="l" defTabSz="145865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1964" indent="-364663" algn="l" defTabSz="1458651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1290" indent="-364663" algn="l" defTabSz="14586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0615" indent="-364663" algn="l" defTabSz="14586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69941" indent="-364663" algn="l" defTabSz="14586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9266" indent="-364663" algn="l" defTabSz="14586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9325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8651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7976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7302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6627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75953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05278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34604" algn="l" defTabSz="145865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6337" y="850106"/>
            <a:ext cx="14873288" cy="1300163"/>
          </a:xfrm>
          <a:prstGeom prst="rect">
            <a:avLst/>
          </a:prstGeom>
        </p:spPr>
        <p:txBody>
          <a:bodyPr vert="horz" lIns="145865" tIns="72933" rIns="145865" bIns="72933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0" dirty="0" err="1">
                <a:latin typeface="Times New Roman" pitchFamily="18" charset="0"/>
                <a:ea typeface="+mj-ea"/>
                <a:cs typeface="Times New Roman" pitchFamily="18" charset="0"/>
              </a:rPr>
              <a:t>Kiểm</a:t>
            </a:r>
            <a:r>
              <a:rPr lang="en-US" sz="7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>
                <a:latin typeface="Times New Roman" pitchFamily="18" charset="0"/>
                <a:ea typeface="+mj-ea"/>
                <a:cs typeface="Times New Roman" pitchFamily="18" charset="0"/>
              </a:rPr>
              <a:t>tra</a:t>
            </a:r>
            <a:r>
              <a:rPr lang="en-US" sz="7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7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>
                <a:latin typeface="Times New Roman" pitchFamily="18" charset="0"/>
                <a:ea typeface="+mj-ea"/>
                <a:cs typeface="Times New Roman" pitchFamily="18" charset="0"/>
              </a:rPr>
              <a:t>cũ</a:t>
            </a:r>
            <a:endParaRPr lang="en-US" sz="7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0303" y="7900988"/>
            <a:ext cx="12669838" cy="8243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 XÃ RỪNG NGẬP MẶN VEN BIỂN</a:t>
            </a:r>
          </a:p>
        </p:txBody>
      </p:sp>
      <p:pic>
        <p:nvPicPr>
          <p:cNvPr id="4102" name="Picture 6" descr="rungngap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25875" cy="770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0303" y="7900988"/>
            <a:ext cx="12669838" cy="8859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 XÃ BÃI NGẦM SAN HÔ</a:t>
            </a:r>
          </a:p>
        </p:txBody>
      </p:sp>
      <p:pic>
        <p:nvPicPr>
          <p:cNvPr id="5126" name="Picture 6" descr="sanho-n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25875" cy="762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Tập tin:Rừ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25875" cy="7700963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0" y="7851774"/>
            <a:ext cx="16525875" cy="8859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865" tIns="72933" rIns="145865" bIns="72933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xã đồi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12505"/>
              </p:ext>
            </p:extLst>
          </p:nvPr>
        </p:nvGraphicFramePr>
        <p:xfrm>
          <a:off x="275431" y="1171575"/>
          <a:ext cx="15975012" cy="5112069"/>
        </p:xfrm>
        <a:graphic>
          <a:graphicData uri="http://schemas.openxmlformats.org/drawingml/2006/table">
            <a:tbl>
              <a:tblPr/>
              <a:tblGrid>
                <a:gridCol w="5325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5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250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04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1" y="1"/>
            <a:ext cx="1652587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0033CC"/>
                </a:solidFill>
                <a:latin typeface="Times New Roman" pitchFamily="18" charset="0"/>
              </a:rPr>
              <a:t>HOÀN THÀNH BẢNG PHÂN BIỆT QUẦN XÃ VÀ QUẦN THỂ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8578" y="6500813"/>
            <a:ext cx="15837297" cy="2200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ý  :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19590"/>
              </p:ext>
            </p:extLst>
          </p:nvPr>
        </p:nvGraphicFramePr>
        <p:xfrm>
          <a:off x="275431" y="1200151"/>
          <a:ext cx="15975013" cy="6399729"/>
        </p:xfrm>
        <a:graphic>
          <a:graphicData uri="http://schemas.openxmlformats.org/drawingml/2006/table">
            <a:tbl>
              <a:tblPr/>
              <a:tblGrid>
                <a:gridCol w="3718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9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97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 thể sinh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7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80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65259" marR="165259" marT="60008" marB="60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1514872" y="400051"/>
            <a:ext cx="1390927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0033CC"/>
                </a:solidFill>
                <a:latin typeface="Times New Roman" pitchFamily="18" charset="0"/>
              </a:rPr>
              <a:t>Phân biệt quần xã sinh vật và quần thể sinh vật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="" xmlns:a16="http://schemas.microsoft.com/office/drawing/2014/main" id="{3C948206-D012-42C7-861F-56AA98AE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3" y="157162"/>
            <a:ext cx="874195" cy="8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301253" y="0"/>
            <a:ext cx="16491448" cy="2400300"/>
            <a:chOff x="0" y="0"/>
            <a:chExt cx="5748" cy="1152"/>
          </a:xfrm>
        </p:grpSpPr>
        <p:pic>
          <p:nvPicPr>
            <p:cNvPr id="11273" name="Picture 10" descr="F:\ANH\Picture\Anh Dong\S128x128P_418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585" y="0"/>
              <a:ext cx="5163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mô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VAC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4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4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pic>
        <p:nvPicPr>
          <p:cNvPr id="11267" name="Picture 11" descr="19085_1222606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147" y="1600200"/>
            <a:ext cx="15699581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3029744" y="5186362"/>
            <a:ext cx="11017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VAC (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2203450" y="2000250"/>
            <a:ext cx="1377156" cy="30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pic>
        <p:nvPicPr>
          <p:cNvPr id="11270" name="Picture 4" descr="mo hinh (tr1)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056" y="5900738"/>
            <a:ext cx="5233194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 descr="vu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00738"/>
            <a:ext cx="537090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huong he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92681" y="5940327"/>
            <a:ext cx="5233194" cy="30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4B40BCE6-5BA5-4DA4-9665-2D752BEEA4B1}"/>
              </a:ext>
            </a:extLst>
          </p:cNvPr>
          <p:cNvSpPr txBox="1"/>
          <p:nvPr/>
        </p:nvSpPr>
        <p:spPr>
          <a:xfrm>
            <a:off x="7658100" y="920355"/>
            <a:ext cx="9169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VAC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GB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66737" y="1087987"/>
            <a:ext cx="15087600" cy="10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49,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147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08385" y="2306796"/>
            <a:ext cx="5945584" cy="59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3856038" y="3100387"/>
            <a:ext cx="964009" cy="70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161212" y="3100388"/>
            <a:ext cx="550863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13147" y="3900488"/>
            <a:ext cx="5639990" cy="59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023497" y="3900488"/>
            <a:ext cx="6040040" cy="59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964009" y="5000625"/>
            <a:ext cx="550863" cy="70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0" y="5700713"/>
            <a:ext cx="1790303" cy="11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065734" y="5700713"/>
            <a:ext cx="1652588" cy="11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754313" y="5000625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993753" y="5667375"/>
            <a:ext cx="2616597" cy="11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5095478" y="5000625"/>
            <a:ext cx="275431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8400653" y="5000625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574359" y="5800725"/>
            <a:ext cx="1928019" cy="11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10328672" y="5100637"/>
            <a:ext cx="826294" cy="70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0466388" y="5800725"/>
            <a:ext cx="2065734" cy="113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548715" cy="701288"/>
          </a:xfrm>
          <a:prstGeom prst="rect">
            <a:avLst/>
          </a:prstGeom>
        </p:spPr>
        <p:txBody>
          <a:bodyPr wrap="none" lIns="145865" tIns="72933" rIns="145865" bIns="72933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5" grpId="0" animBg="1"/>
      <p:bldP spid="22546" grpId="0" animBg="1"/>
      <p:bldP spid="22549" grpId="0" animBg="1"/>
      <p:bldP spid="22550" grpId="0" animBg="1"/>
      <p:bldP spid="22551" grpId="0" animBg="1"/>
      <p:bldP spid="22552" grpId="0" animBg="1"/>
      <p:bldP spid="22555" grpId="0" animBg="1"/>
      <p:bldP spid="225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953" y="1739770"/>
            <a:ext cx="1319774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 sz="4500" b="1" dirty="0">
              <a:solidFill>
                <a:srgbClr val="0066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33194" y="0"/>
            <a:ext cx="6277537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28019" y="6200776"/>
            <a:ext cx="12737528" cy="15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050032" y="4900613"/>
            <a:ext cx="8128305" cy="6397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39441" y="6200776"/>
            <a:ext cx="14735572" cy="187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500" dirty="0">
                <a:solidFill>
                  <a:srgbClr val="FF0000"/>
                </a:solidFill>
              </a:rPr>
              <a:t>-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45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" name="Picture 10" descr="dau ho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8" y="6100763"/>
            <a:ext cx="1336989" cy="14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0112"/>
            <a:ext cx="7987506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him-canh-cut-hoang-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9790" y="900113"/>
            <a:ext cx="8262938" cy="409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8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54312" y="600075"/>
            <a:ext cx="495776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 algn="ctr"/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305175" y="1522690"/>
            <a:ext cx="9089231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65734" y="2640330"/>
            <a:ext cx="12532122" cy="5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" y="-345258"/>
            <a:ext cx="294644" cy="5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46471"/>
              </p:ext>
            </p:extLst>
          </p:nvPr>
        </p:nvGraphicFramePr>
        <p:xfrm>
          <a:off x="5789794" y="2639914"/>
          <a:ext cx="5772580" cy="187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761760" imgH="393480" progId="Equation.3">
                  <p:embed/>
                </p:oleObj>
              </mc:Choice>
              <mc:Fallback>
                <p:oleObj name="Equation" r:id="rId4" imgW="761760" imgH="39348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94" y="2639914"/>
                        <a:ext cx="5772580" cy="1875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88578" y="4800601"/>
            <a:ext cx="15011003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: p =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3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167459" y="5640706"/>
            <a:ext cx="11154966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7734472" y="540068"/>
            <a:ext cx="316395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r>
              <a:rPr lang="en-US" sz="4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928019" y="6720840"/>
            <a:ext cx="11705828" cy="248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 &gt; 49% (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25% &lt; C &lt; 50% (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C &lt; 25% (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303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89357" y="2325056"/>
            <a:ext cx="1514872" cy="1901617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7275" y="6608279"/>
            <a:ext cx="1790303" cy="1901617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019" y="5200650"/>
            <a:ext cx="1831617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 descr="Mạng Thủy sản Việt Nam — Rạn san hô lớn nhất thế giới đang chết dầ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66" y="1500187"/>
            <a:ext cx="13633847" cy="39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10800000" flipV="1">
            <a:off x="5370910" y="6918574"/>
            <a:ext cx="2478881" cy="932121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1166" y="1"/>
            <a:ext cx="13220700" cy="1532285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500" dirty="0"/>
          </a:p>
        </p:txBody>
      </p:sp>
      <p:sp>
        <p:nvSpPr>
          <p:cNvPr id="10" name="Rectangle 9"/>
          <p:cNvSpPr/>
          <p:nvPr/>
        </p:nvSpPr>
        <p:spPr>
          <a:xfrm>
            <a:off x="6748065" y="1500188"/>
            <a:ext cx="4218154" cy="932121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endParaRPr lang="en-US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20180815002739-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6967"/>
            <a:ext cx="8125222" cy="3823677"/>
          </a:xfrm>
        </p:spPr>
      </p:pic>
      <p:pic>
        <p:nvPicPr>
          <p:cNvPr id="6" name="Picture 5" descr="image(12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1456"/>
            <a:ext cx="8400653" cy="3859670"/>
          </a:xfrm>
          <a:prstGeom prst="rect">
            <a:avLst/>
          </a:prstGeom>
        </p:spPr>
      </p:pic>
      <p:pic>
        <p:nvPicPr>
          <p:cNvPr id="7" name="Picture 6" descr="t-ng-h-p-ki-n-th-c-v-sinh-thai-h-c-h-sinh-thai-wallpaper2you-223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5222" y="1325166"/>
            <a:ext cx="8400653" cy="3812977"/>
          </a:xfrm>
          <a:prstGeom prst="rect">
            <a:avLst/>
          </a:prstGeom>
        </p:spPr>
      </p:pic>
      <p:pic>
        <p:nvPicPr>
          <p:cNvPr id="8" name="Picture 7" descr="image-20180815002739-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222" y="5164931"/>
            <a:ext cx="8400653" cy="393620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065735" y="4400550"/>
            <a:ext cx="3580606" cy="700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92681" y="4500562"/>
            <a:ext cx="3442891" cy="70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4313" y="8201025"/>
            <a:ext cx="3167459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397" y="8501063"/>
            <a:ext cx="3029744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432" y="1500188"/>
            <a:ext cx="1708428" cy="639733"/>
          </a:xfrm>
          <a:prstGeom prst="rect">
            <a:avLst/>
          </a:prstGeom>
        </p:spPr>
        <p:txBody>
          <a:bodyPr wrap="none" lIns="145865" tIns="72933" rIns="145865" bIns="72933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13801" y="5600700"/>
            <a:ext cx="2593285" cy="639733"/>
          </a:xfrm>
          <a:prstGeom prst="rect">
            <a:avLst/>
          </a:prstGeom>
        </p:spPr>
        <p:txBody>
          <a:bodyPr wrap="none" lIns="145865" tIns="72933" rIns="145865" bIns="72933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6525875" cy="855177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>
            <a:extLst>
              <a:ext uri="{FF2B5EF4-FFF2-40B4-BE49-F238E27FC236}">
                <a16:creationId xmlns="" xmlns:a16="http://schemas.microsoft.com/office/drawing/2014/main" id="{5EB24101-D115-4588-8780-92FA0227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7" y="309562"/>
            <a:ext cx="1504054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0">
            <a:extLst>
              <a:ext uri="{FF2B5EF4-FFF2-40B4-BE49-F238E27FC236}">
                <a16:creationId xmlns="" xmlns:a16="http://schemas.microsoft.com/office/drawing/2014/main" id="{A2481C05-539C-42A7-A061-32C4F277C915}"/>
              </a:ext>
            </a:extLst>
          </p:cNvPr>
          <p:cNvSpPr txBox="1">
            <a:spLocks noGrp="1" noChangeArrowheads="1"/>
          </p:cNvSpPr>
          <p:nvPr>
            <p:ph/>
          </p:nvPr>
        </p:nvSpPr>
        <p:spPr bwMode="auto">
          <a:xfrm>
            <a:off x="1557337" y="7374722"/>
            <a:ext cx="13916026" cy="1316841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A1ED67FA-3562-4BAE-B2FF-F3B34DC8D7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8737" y="0"/>
            <a:ext cx="14960876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0">
            <a:extLst>
              <a:ext uri="{FF2B5EF4-FFF2-40B4-BE49-F238E27FC236}">
                <a16:creationId xmlns="" xmlns:a16="http://schemas.microsoft.com/office/drawing/2014/main" id="{0139613A-39E0-430A-9303-E5FFDB33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7" y="5795962"/>
            <a:ext cx="13916026" cy="1316841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45865" tIns="72933" rIns="145865" bIns="72933" rtlCol="0">
            <a:spAutoFit/>
          </a:bodyPr>
          <a:lstStyle>
            <a:lvl1pPr marL="546994" indent="-546994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185154" indent="-455828" algn="l" defTabSz="14586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823314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552639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281964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011290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740615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469941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6199266" indent="-364663" algn="l" defTabSz="1458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3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863" y="0"/>
            <a:ext cx="13496131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6F4D1AB-84FD-4AD6-906C-93D801E09C7B}"/>
              </a:ext>
            </a:extLst>
          </p:cNvPr>
          <p:cNvSpPr txBox="1"/>
          <p:nvPr/>
        </p:nvSpPr>
        <p:spPr>
          <a:xfrm>
            <a:off x="550863" y="1681162"/>
            <a:ext cx="152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25512" y="1700213"/>
            <a:ext cx="5508625" cy="6397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0700"/>
            <a:ext cx="3442891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606" y="2600325"/>
            <a:ext cx="385603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9371913" y="1700213"/>
            <a:ext cx="5508625" cy="6397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0606" y="5600701"/>
            <a:ext cx="3856038" cy="27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600325"/>
            <a:ext cx="34142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8148" y="2533650"/>
            <a:ext cx="4642164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9791" y="5500687"/>
            <a:ext cx="44069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12532122" y="2600325"/>
            <a:ext cx="3993753" cy="2700338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394406" y="5500688"/>
            <a:ext cx="413146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33194" y="300038"/>
            <a:ext cx="5784056" cy="732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en-US" sz="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0175"/>
            <a:ext cx="16525875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634537" y="7950992"/>
            <a:ext cx="6553201" cy="839788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45865" tIns="72933" rIns="145865" bIns="72933">
            <a:spAutoFit/>
          </a:bodyPr>
          <a:lstStyle/>
          <a:p>
            <a:pPr algn="ctr"/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6275" y="175667"/>
            <a:ext cx="5363662" cy="1224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0287"/>
            <a:ext cx="8951516" cy="4700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63640" y="214312"/>
            <a:ext cx="7023497" cy="1470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en-US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937" y="7438508"/>
            <a:ext cx="6059488" cy="102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5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a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513" y="2200275"/>
            <a:ext cx="75813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05450" y="7476608"/>
            <a:ext cx="6059488" cy="1024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ca-ES-Valencia" sz="5700" dirty="0">
                <a:latin typeface="Times New Roman" pitchFamily="18" charset="0"/>
                <a:cs typeface="Times New Roman" pitchFamily="18" charset="0"/>
              </a:rPr>
              <a:t>Gấu ngủ đông</a:t>
            </a:r>
            <a:endParaRPr lang="en-US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863" y="0"/>
            <a:ext cx="13496131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6F4D1AB-84FD-4AD6-906C-93D801E09C7B}"/>
              </a:ext>
            </a:extLst>
          </p:cNvPr>
          <p:cNvSpPr txBox="1"/>
          <p:nvPr/>
        </p:nvSpPr>
        <p:spPr>
          <a:xfrm>
            <a:off x="550863" y="1681162"/>
            <a:ext cx="15255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4269185" y="2500312"/>
            <a:ext cx="1377156" cy="200025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10328673" y="2516981"/>
            <a:ext cx="1704231" cy="183356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0466388" y="8394800"/>
            <a:ext cx="6472634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784056" y="4300538"/>
            <a:ext cx="3806759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11681830" y="4599967"/>
            <a:ext cx="900113" cy="301254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9915526" y="6600826"/>
            <a:ext cx="1695625" cy="21877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341" y="5400676"/>
            <a:ext cx="4269184" cy="276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057" y="1300163"/>
            <a:ext cx="41945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00163"/>
            <a:ext cx="411999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/>
          <a:srcRect l="17999" t="19333" r="28000" b="20667"/>
          <a:stretch>
            <a:fillRect/>
          </a:stretch>
        </p:blipFill>
        <p:spPr bwMode="auto">
          <a:xfrm>
            <a:off x="11705828" y="5300663"/>
            <a:ext cx="4406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981260" y="1300162"/>
            <a:ext cx="4269184" cy="2900363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9702" y="0"/>
            <a:ext cx="16525874" cy="1100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Gặp điều kiện khí hậu thuận lợi thì sinh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4300538"/>
            <a:ext cx="4007134" cy="7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pPr marL="729325" indent="-729325"/>
            <a:r>
              <a:rPr lang="en-US" sz="38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2118976" y="4300538"/>
            <a:ext cx="3635237" cy="63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SLChim ăn sâu tăng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197204" y="8314399"/>
            <a:ext cx="3179984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r>
              <a:rPr lang="en-US" sz="4500" dirty="0">
                <a:solidFill>
                  <a:srgbClr val="0000CC"/>
                </a:solidFill>
                <a:latin typeface="Times New Roman" pitchFamily="18" charset="0"/>
              </a:rPr>
              <a:t> SLsâu 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1101725" y="5200650"/>
            <a:ext cx="2276898" cy="2900363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3718323" y="6500813"/>
            <a:ext cx="1695625" cy="21877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13148" y="8314399"/>
            <a:ext cx="3543289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>
            <a:spAutoFit/>
          </a:bodyPr>
          <a:lstStyle/>
          <a:p>
            <a:r>
              <a:rPr lang="en-US" sz="4500" dirty="0">
                <a:solidFill>
                  <a:srgbClr val="0000CC"/>
                </a:solidFill>
                <a:latin typeface="Times New Roman" pitchFamily="18" charset="0"/>
              </a:rPr>
              <a:t>SL chim giảm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2" grpId="0"/>
      <p:bldP spid="23" grpId="0"/>
      <p:bldP spid="24" grpId="0"/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863" y="0"/>
            <a:ext cx="13496131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6F4D1AB-84FD-4AD6-906C-93D801E09C7B}"/>
              </a:ext>
            </a:extLst>
          </p:cNvPr>
          <p:cNvSpPr txBox="1"/>
          <p:nvPr/>
        </p:nvSpPr>
        <p:spPr>
          <a:xfrm>
            <a:off x="550863" y="1681162"/>
            <a:ext cx="13731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>
              <a:buFontTx/>
              <a:buChar char="-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8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" y="91678"/>
            <a:ext cx="7436644" cy="36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20" y="4600576"/>
            <a:ext cx="7491155" cy="34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76084" y="4500562"/>
            <a:ext cx="743664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275431" y="3700463"/>
            <a:ext cx="7436644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137716" y="8001000"/>
            <a:ext cx="7436644" cy="100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6084" y="79177"/>
            <a:ext cx="7712075" cy="36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8676084" y="8001000"/>
            <a:ext cx="7436644" cy="900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Quá trình đô thị hóa quá nhanh,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8676085" y="3700463"/>
            <a:ext cx="7574359" cy="800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39441" y="100013"/>
            <a:ext cx="15011003" cy="1400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r>
              <a:rPr lang="en-US" sz="4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thực tế, con người đã có những tác động </a:t>
            </a:r>
            <a:r>
              <a:rPr lang="en-US" sz="4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mất </a:t>
            </a:r>
            <a:r>
              <a:rPr lang="en-US" sz="4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716" y="300037"/>
            <a:ext cx="11017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294" y="4800600"/>
            <a:ext cx="154241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294" y="200025"/>
            <a:ext cx="15699581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88578" y="4100512"/>
            <a:ext cx="15837297" cy="7000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145865" tIns="72933" rIns="145865" bIns="72933"/>
          <a:lstStyle/>
          <a:p>
            <a:pPr marL="546994" indent="-546994" algn="ctr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b="1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31" y="4471393"/>
            <a:ext cx="7023497" cy="37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75431" y="8301037"/>
            <a:ext cx="578405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" y="150019"/>
            <a:ext cx="7298928" cy="35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964009" y="3600450"/>
            <a:ext cx="1390927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dã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5223" y="4471393"/>
            <a:ext cx="7901434" cy="382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813800" y="8401050"/>
            <a:ext cx="688578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125222" y="200025"/>
            <a:ext cx="7987506" cy="3477519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10999" y="200025"/>
            <a:ext cx="16214876" cy="1400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45865" tIns="72933" rIns="145865" bIns="72933" anchor="ctr"/>
          <a:lstStyle/>
          <a:p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Theo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147" y="171449"/>
            <a:ext cx="11017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1"/>
          <p:cNvSpPr>
            <a:spLocks noChangeArrowheads="1"/>
          </p:cNvSpPr>
          <p:nvPr/>
        </p:nvSpPr>
        <p:spPr bwMode="auto">
          <a:xfrm>
            <a:off x="6610350" y="3929657"/>
            <a:ext cx="2860469" cy="1380381"/>
          </a:xfrm>
          <a:prstGeom prst="ellipse">
            <a:avLst/>
          </a:prstGeom>
          <a:solidFill>
            <a:srgbClr val="00FFFF"/>
          </a:solidFill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Quần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vật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9138093" y="2400300"/>
            <a:ext cx="1652588" cy="11251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FF99CC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điểm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32" name="Freeform 3"/>
          <p:cNvSpPr>
            <a:spLocks noChangeArrowheads="1"/>
          </p:cNvSpPr>
          <p:nvPr/>
        </p:nvSpPr>
        <p:spPr bwMode="auto">
          <a:xfrm>
            <a:off x="7849790" y="2700337"/>
            <a:ext cx="1239441" cy="1166813"/>
          </a:xfrm>
          <a:custGeom>
            <a:avLst/>
            <a:gdLst>
              <a:gd name="T0" fmla="*/ 2147483647 w 1050"/>
              <a:gd name="T1" fmla="*/ 2147483647 h 1290"/>
              <a:gd name="T2" fmla="*/ 2147483647 w 1050"/>
              <a:gd name="T3" fmla="*/ 2147483647 h 1290"/>
              <a:gd name="T4" fmla="*/ 2147483647 w 1050"/>
              <a:gd name="T5" fmla="*/ 2147483647 h 1290"/>
              <a:gd name="T6" fmla="*/ 0 60000 65536"/>
              <a:gd name="T7" fmla="*/ 0 60000 65536"/>
              <a:gd name="T8" fmla="*/ 0 60000 65536"/>
              <a:gd name="T9" fmla="*/ 0 w 1050"/>
              <a:gd name="T10" fmla="*/ 0 h 1290"/>
              <a:gd name="T11" fmla="*/ 1050 w 1050"/>
              <a:gd name="T12" fmla="*/ 1290 h 1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0" h="1290">
                <a:moveTo>
                  <a:pt x="150" y="1290"/>
                </a:moveTo>
                <a:cubicBezTo>
                  <a:pt x="75" y="855"/>
                  <a:pt x="0" y="420"/>
                  <a:pt x="150" y="210"/>
                </a:cubicBezTo>
                <a:cubicBezTo>
                  <a:pt x="300" y="0"/>
                  <a:pt x="675" y="15"/>
                  <a:pt x="1050" y="30"/>
                </a:cubicBezTo>
              </a:path>
            </a:pathLst>
          </a:custGeom>
          <a:noFill/>
          <a:ln w="3816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11154966" y="900113"/>
            <a:ext cx="1859161" cy="1200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440">
            <a:solidFill>
              <a:srgbClr val="FF99CC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34" name="Freeform 5"/>
          <p:cNvSpPr>
            <a:spLocks noChangeArrowheads="1"/>
          </p:cNvSpPr>
          <p:nvPr/>
        </p:nvSpPr>
        <p:spPr bwMode="auto">
          <a:xfrm>
            <a:off x="10715999" y="1500187"/>
            <a:ext cx="852115" cy="1325166"/>
          </a:xfrm>
          <a:custGeom>
            <a:avLst/>
            <a:gdLst>
              <a:gd name="T0" fmla="*/ 2147483647 w 1680"/>
              <a:gd name="T1" fmla="*/ 2147483647 h 1050"/>
              <a:gd name="T2" fmla="*/ 2147483647 w 1680"/>
              <a:gd name="T3" fmla="*/ 2147483647 h 1050"/>
              <a:gd name="T4" fmla="*/ 2147483647 w 1680"/>
              <a:gd name="T5" fmla="*/ 2147483647 h 1050"/>
              <a:gd name="T6" fmla="*/ 2147483647 w 1680"/>
              <a:gd name="T7" fmla="*/ 2147483647 h 1050"/>
              <a:gd name="T8" fmla="*/ 2147483647 w 1680"/>
              <a:gd name="T9" fmla="*/ 2147483647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050"/>
              <a:gd name="T17" fmla="*/ 1680 w 1680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050">
                <a:moveTo>
                  <a:pt x="60" y="1020"/>
                </a:moveTo>
                <a:cubicBezTo>
                  <a:pt x="135" y="1035"/>
                  <a:pt x="210" y="1050"/>
                  <a:pt x="240" y="1020"/>
                </a:cubicBezTo>
                <a:cubicBezTo>
                  <a:pt x="270" y="990"/>
                  <a:pt x="240" y="990"/>
                  <a:pt x="240" y="840"/>
                </a:cubicBezTo>
                <a:cubicBezTo>
                  <a:pt x="240" y="690"/>
                  <a:pt x="0" y="240"/>
                  <a:pt x="240" y="120"/>
                </a:cubicBezTo>
                <a:cubicBezTo>
                  <a:pt x="480" y="0"/>
                  <a:pt x="1080" y="60"/>
                  <a:pt x="1680" y="12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35" name="Freeform 6"/>
          <p:cNvSpPr>
            <a:spLocks noChangeArrowheads="1"/>
          </p:cNvSpPr>
          <p:nvPr/>
        </p:nvSpPr>
        <p:spPr bwMode="auto">
          <a:xfrm>
            <a:off x="12807553" y="600075"/>
            <a:ext cx="2065734" cy="900113"/>
          </a:xfrm>
          <a:custGeom>
            <a:avLst/>
            <a:gdLst>
              <a:gd name="T0" fmla="*/ 2147483647 w 1680"/>
              <a:gd name="T1" fmla="*/ 2147483647 h 1050"/>
              <a:gd name="T2" fmla="*/ 2147483647 w 1680"/>
              <a:gd name="T3" fmla="*/ 2147483647 h 1050"/>
              <a:gd name="T4" fmla="*/ 2147483647 w 1680"/>
              <a:gd name="T5" fmla="*/ 2147483647 h 1050"/>
              <a:gd name="T6" fmla="*/ 2147483647 w 1680"/>
              <a:gd name="T7" fmla="*/ 2147483647 h 1050"/>
              <a:gd name="T8" fmla="*/ 2147483647 w 1680"/>
              <a:gd name="T9" fmla="*/ 2147483647 h 1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050"/>
              <a:gd name="T17" fmla="*/ 1680 w 1680"/>
              <a:gd name="T18" fmla="*/ 1050 h 1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050">
                <a:moveTo>
                  <a:pt x="60" y="1020"/>
                </a:moveTo>
                <a:cubicBezTo>
                  <a:pt x="135" y="1035"/>
                  <a:pt x="210" y="1050"/>
                  <a:pt x="240" y="1020"/>
                </a:cubicBezTo>
                <a:cubicBezTo>
                  <a:pt x="270" y="990"/>
                  <a:pt x="240" y="990"/>
                  <a:pt x="240" y="840"/>
                </a:cubicBezTo>
                <a:cubicBezTo>
                  <a:pt x="240" y="690"/>
                  <a:pt x="0" y="240"/>
                  <a:pt x="240" y="120"/>
                </a:cubicBezTo>
                <a:cubicBezTo>
                  <a:pt x="480" y="0"/>
                  <a:pt x="1080" y="60"/>
                  <a:pt x="1680" y="12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633847" y="600075"/>
            <a:ext cx="2478881" cy="479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Độ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dạng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37" name="Freeform 8"/>
          <p:cNvSpPr>
            <a:spLocks noChangeArrowheads="1"/>
          </p:cNvSpPr>
          <p:nvPr/>
        </p:nvSpPr>
        <p:spPr bwMode="auto">
          <a:xfrm>
            <a:off x="12956745" y="1498105"/>
            <a:ext cx="2065734" cy="2083"/>
          </a:xfrm>
          <a:custGeom>
            <a:avLst/>
            <a:gdLst>
              <a:gd name="T0" fmla="*/ 0 w 1800"/>
              <a:gd name="T1" fmla="*/ 0 h 1"/>
              <a:gd name="T2" fmla="*/ 2147483647 w 1800"/>
              <a:gd name="T3" fmla="*/ 0 h 1"/>
              <a:gd name="T4" fmla="*/ 0 60000 65536"/>
              <a:gd name="T5" fmla="*/ 0 60000 65536"/>
              <a:gd name="T6" fmla="*/ 0 w 1800"/>
              <a:gd name="T7" fmla="*/ 0 h 1"/>
              <a:gd name="T8" fmla="*/ 1800 w 18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0" h="1">
                <a:moveTo>
                  <a:pt x="0" y="0"/>
                </a:moveTo>
                <a:cubicBezTo>
                  <a:pt x="750" y="0"/>
                  <a:pt x="1500" y="0"/>
                  <a:pt x="1800" y="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14046994" y="1414463"/>
            <a:ext cx="2478881" cy="479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Độ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nhiều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39" name="Freeform 10"/>
          <p:cNvSpPr>
            <a:spLocks noChangeArrowheads="1"/>
          </p:cNvSpPr>
          <p:nvPr/>
        </p:nvSpPr>
        <p:spPr bwMode="auto">
          <a:xfrm>
            <a:off x="12874238" y="1427262"/>
            <a:ext cx="2653894" cy="1273075"/>
          </a:xfrm>
          <a:custGeom>
            <a:avLst/>
            <a:gdLst>
              <a:gd name="T0" fmla="*/ 2147483647 w 1890"/>
              <a:gd name="T1" fmla="*/ 2147483647 h 1230"/>
              <a:gd name="T2" fmla="*/ 2147483647 w 1890"/>
              <a:gd name="T3" fmla="*/ 2147483647 h 1230"/>
              <a:gd name="T4" fmla="*/ 2147483647 w 1890"/>
              <a:gd name="T5" fmla="*/ 2147483647 h 1230"/>
              <a:gd name="T6" fmla="*/ 2147483647 w 1890"/>
              <a:gd name="T7" fmla="*/ 2147483647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1890"/>
              <a:gd name="T13" fmla="*/ 0 h 1230"/>
              <a:gd name="T14" fmla="*/ 1890 w 1890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" h="1230">
                <a:moveTo>
                  <a:pt x="90" y="150"/>
                </a:moveTo>
                <a:cubicBezTo>
                  <a:pt x="165" y="75"/>
                  <a:pt x="240" y="0"/>
                  <a:pt x="270" y="150"/>
                </a:cubicBezTo>
                <a:cubicBezTo>
                  <a:pt x="300" y="300"/>
                  <a:pt x="0" y="870"/>
                  <a:pt x="270" y="1050"/>
                </a:cubicBezTo>
                <a:cubicBezTo>
                  <a:pt x="540" y="1230"/>
                  <a:pt x="1215" y="1230"/>
                  <a:pt x="1890" y="123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220700" y="2100263"/>
            <a:ext cx="3305175" cy="479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Độ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thường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gặp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41" name="Freeform 12"/>
          <p:cNvSpPr>
            <a:spLocks noChangeArrowheads="1"/>
          </p:cNvSpPr>
          <p:nvPr/>
        </p:nvSpPr>
        <p:spPr bwMode="auto">
          <a:xfrm>
            <a:off x="10741819" y="2700338"/>
            <a:ext cx="826294" cy="1650206"/>
          </a:xfrm>
          <a:custGeom>
            <a:avLst/>
            <a:gdLst>
              <a:gd name="T0" fmla="*/ 0 w 720"/>
              <a:gd name="T1" fmla="*/ 2147483647 h 1980"/>
              <a:gd name="T2" fmla="*/ 2147483647 w 720"/>
              <a:gd name="T3" fmla="*/ 2147483647 h 1980"/>
              <a:gd name="T4" fmla="*/ 2147483647 w 720"/>
              <a:gd name="T5" fmla="*/ 2147483647 h 1980"/>
              <a:gd name="T6" fmla="*/ 2147483647 w 720"/>
              <a:gd name="T7" fmla="*/ 2147483647 h 198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980"/>
              <a:gd name="T14" fmla="*/ 720 w 720"/>
              <a:gd name="T15" fmla="*/ 1980 h 1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980">
                <a:moveTo>
                  <a:pt x="0" y="90"/>
                </a:moveTo>
                <a:cubicBezTo>
                  <a:pt x="75" y="45"/>
                  <a:pt x="150" y="0"/>
                  <a:pt x="180" y="270"/>
                </a:cubicBezTo>
                <a:cubicBezTo>
                  <a:pt x="210" y="540"/>
                  <a:pt x="90" y="1440"/>
                  <a:pt x="180" y="1710"/>
                </a:cubicBezTo>
                <a:cubicBezTo>
                  <a:pt x="270" y="1980"/>
                  <a:pt x="495" y="1935"/>
                  <a:pt x="720" y="1890"/>
                </a:cubicBezTo>
              </a:path>
            </a:pathLst>
          </a:custGeom>
          <a:noFill/>
          <a:ln w="2844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42" name="AutoShape 13"/>
          <p:cNvSpPr>
            <a:spLocks noChangeArrowheads="1"/>
          </p:cNvSpPr>
          <p:nvPr/>
        </p:nvSpPr>
        <p:spPr bwMode="auto">
          <a:xfrm>
            <a:off x="11573272" y="3700462"/>
            <a:ext cx="1859161" cy="1609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440">
            <a:solidFill>
              <a:srgbClr val="FF99CC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43" name="Freeform 14"/>
          <p:cNvSpPr>
            <a:spLocks noChangeArrowheads="1"/>
          </p:cNvSpPr>
          <p:nvPr/>
        </p:nvSpPr>
        <p:spPr bwMode="auto">
          <a:xfrm>
            <a:off x="13378153" y="3585866"/>
            <a:ext cx="2065734" cy="1025128"/>
          </a:xfrm>
          <a:custGeom>
            <a:avLst/>
            <a:gdLst>
              <a:gd name="T0" fmla="*/ 0 w 1800"/>
              <a:gd name="T1" fmla="*/ 2147483647 h 1230"/>
              <a:gd name="T2" fmla="*/ 2147483647 w 1800"/>
              <a:gd name="T3" fmla="*/ 2147483647 h 1230"/>
              <a:gd name="T4" fmla="*/ 2147483647 w 1800"/>
              <a:gd name="T5" fmla="*/ 2147483647 h 1230"/>
              <a:gd name="T6" fmla="*/ 2147483647 w 1800"/>
              <a:gd name="T7" fmla="*/ 0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1800"/>
              <a:gd name="T13" fmla="*/ 0 h 1230"/>
              <a:gd name="T14" fmla="*/ 1800 w 1800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0" h="1230">
                <a:moveTo>
                  <a:pt x="0" y="1080"/>
                </a:moveTo>
                <a:cubicBezTo>
                  <a:pt x="150" y="1155"/>
                  <a:pt x="300" y="1230"/>
                  <a:pt x="360" y="1080"/>
                </a:cubicBezTo>
                <a:cubicBezTo>
                  <a:pt x="420" y="930"/>
                  <a:pt x="120" y="360"/>
                  <a:pt x="360" y="180"/>
                </a:cubicBezTo>
                <a:cubicBezTo>
                  <a:pt x="600" y="0"/>
                  <a:pt x="1200" y="0"/>
                  <a:pt x="1800" y="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13719572" y="3181649"/>
            <a:ext cx="3305175" cy="418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trưng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45" name="Freeform 16"/>
          <p:cNvSpPr>
            <a:spLocks noChangeArrowheads="1"/>
          </p:cNvSpPr>
          <p:nvPr/>
        </p:nvSpPr>
        <p:spPr bwMode="auto">
          <a:xfrm>
            <a:off x="13266142" y="4500563"/>
            <a:ext cx="2134592" cy="1050131"/>
          </a:xfrm>
          <a:custGeom>
            <a:avLst/>
            <a:gdLst>
              <a:gd name="T0" fmla="*/ 2147483647 w 1860"/>
              <a:gd name="T1" fmla="*/ 0 h 1260"/>
              <a:gd name="T2" fmla="*/ 2147483647 w 1860"/>
              <a:gd name="T3" fmla="*/ 2147483647 h 1260"/>
              <a:gd name="T4" fmla="*/ 2147483647 w 1860"/>
              <a:gd name="T5" fmla="*/ 2147483647 h 1260"/>
              <a:gd name="T6" fmla="*/ 2147483647 w 1860"/>
              <a:gd name="T7" fmla="*/ 2147483647 h 1260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260"/>
              <a:gd name="T14" fmla="*/ 1860 w 1860"/>
              <a:gd name="T15" fmla="*/ 1260 h 1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260">
                <a:moveTo>
                  <a:pt x="60" y="0"/>
                </a:moveTo>
                <a:cubicBezTo>
                  <a:pt x="225" y="0"/>
                  <a:pt x="390" y="0"/>
                  <a:pt x="420" y="180"/>
                </a:cubicBezTo>
                <a:cubicBezTo>
                  <a:pt x="450" y="360"/>
                  <a:pt x="0" y="900"/>
                  <a:pt x="240" y="1080"/>
                </a:cubicBezTo>
                <a:cubicBezTo>
                  <a:pt x="480" y="1260"/>
                  <a:pt x="1170" y="1260"/>
                  <a:pt x="1860" y="1260"/>
                </a:cubicBezTo>
              </a:path>
            </a:pathLst>
          </a:custGeom>
          <a:noFill/>
          <a:ln w="19080">
            <a:solidFill>
              <a:srgbClr val="FF99CC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13776722" y="5100638"/>
            <a:ext cx="2892028" cy="418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ưu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thế</a:t>
            </a:r>
            <a:endParaRPr lang="en-US" dirty="0">
              <a:solidFill>
                <a:srgbClr val="FF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47" name="Freeform 18"/>
          <p:cNvSpPr>
            <a:spLocks noChangeArrowheads="1"/>
          </p:cNvSpPr>
          <p:nvPr/>
        </p:nvSpPr>
        <p:spPr bwMode="auto">
          <a:xfrm>
            <a:off x="5370909" y="3000375"/>
            <a:ext cx="1652588" cy="1200150"/>
          </a:xfrm>
          <a:custGeom>
            <a:avLst/>
            <a:gdLst>
              <a:gd name="T0" fmla="*/ 2147483647 w 1260"/>
              <a:gd name="T1" fmla="*/ 2147483647 h 1920"/>
              <a:gd name="T2" fmla="*/ 2147483647 w 1260"/>
              <a:gd name="T3" fmla="*/ 2147483647 h 1920"/>
              <a:gd name="T4" fmla="*/ 0 w 1260"/>
              <a:gd name="T5" fmla="*/ 2147483647 h 1920"/>
              <a:gd name="T6" fmla="*/ 0 60000 65536"/>
              <a:gd name="T7" fmla="*/ 0 60000 65536"/>
              <a:gd name="T8" fmla="*/ 0 60000 65536"/>
              <a:gd name="T9" fmla="*/ 0 w 1260"/>
              <a:gd name="T10" fmla="*/ 0 h 1920"/>
              <a:gd name="T11" fmla="*/ 1260 w 1260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0" h="1920">
                <a:moveTo>
                  <a:pt x="1080" y="1920"/>
                </a:moveTo>
                <a:cubicBezTo>
                  <a:pt x="1170" y="1260"/>
                  <a:pt x="1260" y="600"/>
                  <a:pt x="1080" y="300"/>
                </a:cubicBezTo>
                <a:cubicBezTo>
                  <a:pt x="900" y="0"/>
                  <a:pt x="450" y="60"/>
                  <a:pt x="0" y="120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48" name="AutoShape 19"/>
          <p:cNvSpPr>
            <a:spLocks noChangeArrowheads="1"/>
          </p:cNvSpPr>
          <p:nvPr/>
        </p:nvSpPr>
        <p:spPr bwMode="auto">
          <a:xfrm>
            <a:off x="826294" y="600075"/>
            <a:ext cx="5784056" cy="2700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FF"/>
            </a:solidFill>
            <a:miter lim="800000"/>
            <a:headEnd/>
            <a:tailEnd/>
          </a:ln>
        </p:spPr>
        <p:txBody>
          <a:bodyPr wrap="none" lIns="143568" tIns="74655" rIns="143568" bIns="74655" anchor="ctr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quần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</a:p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khác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</a:p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xác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</a:p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mối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mật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,</a:t>
            </a:r>
          </a:p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gắn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bó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nhau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49" name="AutoShape 20"/>
          <p:cNvSpPr>
            <a:spLocks/>
          </p:cNvSpPr>
          <p:nvPr/>
        </p:nvSpPr>
        <p:spPr bwMode="auto">
          <a:xfrm rot="600000">
            <a:off x="5012276" y="4677669"/>
            <a:ext cx="1411585" cy="1877317"/>
          </a:xfrm>
          <a:prstGeom prst="leftBracket">
            <a:avLst>
              <a:gd name="adj" fmla="val 15261"/>
            </a:avLst>
          </a:prstGeom>
          <a:noFill/>
          <a:ln w="28440">
            <a:solidFill>
              <a:srgbClr val="00FF00"/>
            </a:solidFill>
            <a:prstDash val="dash"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latin typeface="Arial" charset="0"/>
              <a:ea typeface="SimSun" charset="-122"/>
            </a:endParaRPr>
          </a:p>
        </p:txBody>
      </p:sp>
      <p:sp>
        <p:nvSpPr>
          <p:cNvPr id="22550" name="AutoShape 21"/>
          <p:cNvSpPr>
            <a:spLocks/>
          </p:cNvSpPr>
          <p:nvPr/>
        </p:nvSpPr>
        <p:spPr bwMode="auto">
          <a:xfrm rot="21000000" flipH="1">
            <a:off x="9751989" y="4738093"/>
            <a:ext cx="387324" cy="2121098"/>
          </a:xfrm>
          <a:prstGeom prst="leftBracket">
            <a:avLst>
              <a:gd name="adj" fmla="val 62840"/>
            </a:avLst>
          </a:prstGeom>
          <a:noFill/>
          <a:ln w="28440">
            <a:solidFill>
              <a:srgbClr val="00FF00"/>
            </a:solidFill>
            <a:prstDash val="dash"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latin typeface="Arial" charset="0"/>
              <a:ea typeface="SimSun" charset="-122"/>
            </a:endParaRPr>
          </a:p>
        </p:txBody>
      </p:sp>
      <p:sp>
        <p:nvSpPr>
          <p:cNvPr id="22551" name="Text Box 22"/>
          <p:cNvSpPr txBox="1">
            <a:spLocks noChangeArrowheads="1"/>
          </p:cNvSpPr>
          <p:nvPr/>
        </p:nvSpPr>
        <p:spPr bwMode="auto">
          <a:xfrm>
            <a:off x="10214372" y="5086350"/>
            <a:ext cx="1790303" cy="2850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khống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chế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loài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khác</a:t>
            </a:r>
            <a:endParaRPr lang="en-US" dirty="0">
              <a:solidFill>
                <a:schemeClr val="tx2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4131469" y="6600825"/>
            <a:ext cx="2892028" cy="1050131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FF00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sinh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7408069" y="6486525"/>
            <a:ext cx="2892028" cy="1014414"/>
          </a:xfrm>
          <a:prstGeom prst="ellipse">
            <a:avLst/>
          </a:prstGeom>
          <a:solidFill>
            <a:srgbClr val="FFFFFF"/>
          </a:solidFill>
          <a:ln w="28440">
            <a:solidFill>
              <a:srgbClr val="00FF00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sinh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54" name="AutoShape 25"/>
          <p:cNvSpPr>
            <a:spLocks noChangeArrowheads="1"/>
          </p:cNvSpPr>
          <p:nvPr/>
        </p:nvSpPr>
        <p:spPr bwMode="auto">
          <a:xfrm>
            <a:off x="6419326" y="7500939"/>
            <a:ext cx="2685455" cy="1190624"/>
          </a:xfrm>
          <a:prstGeom prst="octagon">
            <a:avLst>
              <a:gd name="adj" fmla="val 23148"/>
            </a:avLst>
          </a:prstGeom>
          <a:solidFill>
            <a:srgbClr val="FFFFFF"/>
          </a:solidFill>
          <a:ln w="38160">
            <a:solidFill>
              <a:srgbClr val="00FF00"/>
            </a:solidFill>
            <a:miter lim="800000"/>
            <a:headEnd/>
            <a:tailEnd/>
          </a:ln>
        </p:spPr>
        <p:txBody>
          <a:bodyPr lIns="253254" tIns="131508" rIns="253254" bIns="131508"/>
          <a:lstStyle/>
          <a:p>
            <a:pPr defTabSz="729325">
              <a:buSzPct val="100000"/>
              <a:tabLst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ngoại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cảnh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55" name="Freeform 26"/>
          <p:cNvSpPr>
            <a:spLocks noChangeArrowheads="1"/>
          </p:cNvSpPr>
          <p:nvPr/>
        </p:nvSpPr>
        <p:spPr bwMode="auto">
          <a:xfrm>
            <a:off x="5784056" y="7575947"/>
            <a:ext cx="619720" cy="525066"/>
          </a:xfrm>
          <a:custGeom>
            <a:avLst/>
            <a:gdLst>
              <a:gd name="T0" fmla="*/ 2147483647 w 540"/>
              <a:gd name="T1" fmla="*/ 2147483647 h 630"/>
              <a:gd name="T2" fmla="*/ 2147483647 w 540"/>
              <a:gd name="T3" fmla="*/ 2147483647 h 630"/>
              <a:gd name="T4" fmla="*/ 0 w 540"/>
              <a:gd name="T5" fmla="*/ 0 h 630"/>
              <a:gd name="T6" fmla="*/ 0 60000 65536"/>
              <a:gd name="T7" fmla="*/ 0 60000 65536"/>
              <a:gd name="T8" fmla="*/ 0 60000 65536"/>
              <a:gd name="T9" fmla="*/ 0 w 540"/>
              <a:gd name="T10" fmla="*/ 0 h 630"/>
              <a:gd name="T11" fmla="*/ 540 w 540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630">
                <a:moveTo>
                  <a:pt x="540" y="540"/>
                </a:moveTo>
                <a:cubicBezTo>
                  <a:pt x="405" y="585"/>
                  <a:pt x="270" y="630"/>
                  <a:pt x="180" y="540"/>
                </a:cubicBezTo>
                <a:cubicBezTo>
                  <a:pt x="90" y="450"/>
                  <a:pt x="45" y="225"/>
                  <a:pt x="0" y="0"/>
                </a:cubicBezTo>
              </a:path>
            </a:pathLst>
          </a:custGeom>
          <a:noFill/>
          <a:ln w="38160">
            <a:solidFill>
              <a:srgbClr val="00FF00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56" name="Freeform 27"/>
          <p:cNvSpPr>
            <a:spLocks noChangeArrowheads="1"/>
          </p:cNvSpPr>
          <p:nvPr/>
        </p:nvSpPr>
        <p:spPr bwMode="auto">
          <a:xfrm>
            <a:off x="9089231" y="7000875"/>
            <a:ext cx="1239441" cy="900113"/>
          </a:xfrm>
          <a:custGeom>
            <a:avLst/>
            <a:gdLst>
              <a:gd name="T0" fmla="*/ 0 w 540"/>
              <a:gd name="T1" fmla="*/ 2147483647 h 630"/>
              <a:gd name="T2" fmla="*/ 2147483647 w 540"/>
              <a:gd name="T3" fmla="*/ 2147483647 h 630"/>
              <a:gd name="T4" fmla="*/ 2147483647 w 540"/>
              <a:gd name="T5" fmla="*/ 0 h 630"/>
              <a:gd name="T6" fmla="*/ 0 60000 65536"/>
              <a:gd name="T7" fmla="*/ 0 60000 65536"/>
              <a:gd name="T8" fmla="*/ 0 60000 65536"/>
              <a:gd name="T9" fmla="*/ 0 w 540"/>
              <a:gd name="T10" fmla="*/ 0 h 630"/>
              <a:gd name="T11" fmla="*/ 540 w 540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630">
                <a:moveTo>
                  <a:pt x="0" y="540"/>
                </a:moveTo>
                <a:cubicBezTo>
                  <a:pt x="135" y="585"/>
                  <a:pt x="270" y="630"/>
                  <a:pt x="360" y="540"/>
                </a:cubicBezTo>
                <a:cubicBezTo>
                  <a:pt x="450" y="450"/>
                  <a:pt x="495" y="225"/>
                  <a:pt x="540" y="0"/>
                </a:cubicBezTo>
              </a:path>
            </a:pathLst>
          </a:custGeom>
          <a:noFill/>
          <a:ln w="38160">
            <a:solidFill>
              <a:srgbClr val="00FF00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57" name="Text Box 28"/>
          <p:cNvSpPr txBox="1">
            <a:spLocks noChangeArrowheads="1"/>
          </p:cNvSpPr>
          <p:nvPr/>
        </p:nvSpPr>
        <p:spPr bwMode="auto">
          <a:xfrm>
            <a:off x="2203450" y="5100638"/>
            <a:ext cx="2478881" cy="1558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Ảnh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hưởng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đời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vật</a:t>
            </a:r>
            <a:endParaRPr lang="en-US" dirty="0">
              <a:solidFill>
                <a:schemeClr val="tx2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  <p:sp>
        <p:nvSpPr>
          <p:cNvPr id="22558" name="Text Box 29"/>
          <p:cNvSpPr txBox="1">
            <a:spLocks noChangeArrowheads="1"/>
          </p:cNvSpPr>
          <p:nvPr/>
        </p:nvSpPr>
        <p:spPr bwMode="auto">
          <a:xfrm>
            <a:off x="6610350" y="2700338"/>
            <a:ext cx="1239441" cy="418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K/n</a:t>
            </a:r>
          </a:p>
        </p:txBody>
      </p:sp>
      <p:sp>
        <p:nvSpPr>
          <p:cNvPr id="22559" name="Freeform 30"/>
          <p:cNvSpPr>
            <a:spLocks noChangeArrowheads="1"/>
          </p:cNvSpPr>
          <p:nvPr/>
        </p:nvSpPr>
        <p:spPr bwMode="auto">
          <a:xfrm flipH="1" flipV="1">
            <a:off x="2478881" y="3900488"/>
            <a:ext cx="4131469" cy="600075"/>
          </a:xfrm>
          <a:custGeom>
            <a:avLst/>
            <a:gdLst>
              <a:gd name="T0" fmla="*/ 2147483647 w 1260"/>
              <a:gd name="T1" fmla="*/ 2147483647 h 1920"/>
              <a:gd name="T2" fmla="*/ 2147483647 w 1260"/>
              <a:gd name="T3" fmla="*/ 2147483647 h 1920"/>
              <a:gd name="T4" fmla="*/ 0 w 1260"/>
              <a:gd name="T5" fmla="*/ 2147483647 h 1920"/>
              <a:gd name="T6" fmla="*/ 0 60000 65536"/>
              <a:gd name="T7" fmla="*/ 0 60000 65536"/>
              <a:gd name="T8" fmla="*/ 0 60000 65536"/>
              <a:gd name="T9" fmla="*/ 0 w 1260"/>
              <a:gd name="T10" fmla="*/ 0 h 1920"/>
              <a:gd name="T11" fmla="*/ 1260 w 1260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0" h="1920">
                <a:moveTo>
                  <a:pt x="1080" y="1920"/>
                </a:moveTo>
                <a:cubicBezTo>
                  <a:pt x="1170" y="1260"/>
                  <a:pt x="1260" y="600"/>
                  <a:pt x="1080" y="300"/>
                </a:cubicBezTo>
                <a:cubicBezTo>
                  <a:pt x="900" y="0"/>
                  <a:pt x="450" y="60"/>
                  <a:pt x="0" y="120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/>
            <a:tailEnd/>
          </a:ln>
        </p:spPr>
        <p:txBody>
          <a:bodyPr wrap="none" lIns="145865" tIns="72933" rIns="145865" bIns="72933" anchor="ctr"/>
          <a:lstStyle/>
          <a:p>
            <a:endParaRPr lang="en-US"/>
          </a:p>
        </p:txBody>
      </p:sp>
      <p:sp>
        <p:nvSpPr>
          <p:cNvPr id="22560" name="Text Box 31"/>
          <p:cNvSpPr txBox="1">
            <a:spLocks noChangeArrowheads="1"/>
          </p:cNvSpPr>
          <p:nvPr/>
        </p:nvSpPr>
        <p:spPr bwMode="auto">
          <a:xfrm>
            <a:off x="2980882" y="3703691"/>
            <a:ext cx="2478881" cy="418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43568" tIns="71784" rIns="143568" bIns="71784"/>
          <a:lstStyle/>
          <a:p>
            <a:pPr defTabSz="729325">
              <a:buSzPct val="100000"/>
              <a:tabLst>
                <a:tab pos="0" algn="l"/>
                <a:tab pos="729325" algn="l"/>
                <a:tab pos="1458651" algn="l"/>
                <a:tab pos="2187976" algn="l"/>
                <a:tab pos="2917302" algn="l"/>
                <a:tab pos="3646627" algn="l"/>
                <a:tab pos="4375953" algn="l"/>
                <a:tab pos="5105278" algn="l"/>
                <a:tab pos="5834604" algn="l"/>
                <a:tab pos="6563929" algn="l"/>
                <a:tab pos="7293254" algn="l"/>
                <a:tab pos="8022580" algn="l"/>
                <a:tab pos="8751905" algn="l"/>
                <a:tab pos="9481231" algn="l"/>
                <a:tab pos="10210556" algn="l"/>
                <a:tab pos="10939882" algn="l"/>
                <a:tab pos="11669207" algn="l"/>
                <a:tab pos="12398532" algn="l"/>
                <a:tab pos="13127858" algn="l"/>
                <a:tab pos="13857183" algn="l"/>
                <a:tab pos="14586509" algn="l"/>
              </a:tabLst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dụ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5" grpId="0" animBg="1"/>
      <p:bldP spid="22536" grpId="0"/>
      <p:bldP spid="22537" grpId="0" animBg="1"/>
      <p:bldP spid="22538" grpId="0"/>
      <p:bldP spid="22539" grpId="0" animBg="1"/>
      <p:bldP spid="22540" grpId="0"/>
      <p:bldP spid="22541" grpId="0" animBg="1"/>
      <p:bldP spid="22542" grpId="0" animBg="1"/>
      <p:bldP spid="22543" grpId="0" animBg="1"/>
      <p:bldP spid="22544" grpId="0"/>
      <p:bldP spid="22545" grpId="0" animBg="1"/>
      <p:bldP spid="22546" grpId="0"/>
      <p:bldP spid="22547" grpId="0" animBg="1"/>
      <p:bldP spid="22548" grpId="0" animBg="1"/>
      <p:bldP spid="22549" grpId="0" animBg="1"/>
      <p:bldP spid="22550" grpId="0" animBg="1"/>
      <p:bldP spid="22551" grpId="0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/>
      <p:bldP spid="22558" grpId="0"/>
      <p:bldP spid="22559" grpId="0" animBg="1"/>
      <p:bldP spid="225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3305175" y="200025"/>
            <a:ext cx="10190956" cy="1800225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4500" b="1" u="sng" dirty="0" err="1">
                <a:latin typeface="Times New Roman" pitchFamily="18" charset="0"/>
              </a:rPr>
              <a:t>Vận</a:t>
            </a:r>
            <a:r>
              <a:rPr lang="en-US" sz="4500" b="1" u="sng" dirty="0">
                <a:latin typeface="Times New Roman" pitchFamily="18" charset="0"/>
              </a:rPr>
              <a:t> </a:t>
            </a:r>
            <a:r>
              <a:rPr lang="en-US" sz="4500" b="1" u="sng" dirty="0" err="1">
                <a:latin typeface="Times New Roman" pitchFamily="18" charset="0"/>
              </a:rPr>
              <a:t>dụng</a:t>
            </a:r>
            <a:r>
              <a:rPr lang="en-US" sz="4500" b="1" dirty="0"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3147" y="2215579"/>
            <a:ext cx="154241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1.Tập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3147" y="4034557"/>
            <a:ext cx="371832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diếc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610350" y="3434482"/>
            <a:ext cx="4820047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6472635" y="4200525"/>
            <a:ext cx="964009" cy="600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865" tIns="72933" rIns="145865" bIns="72933" anchor="ctr"/>
          <a:lstStyle/>
          <a:p>
            <a:endParaRPr lang="vi-VN" dirty="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13147" y="3334469"/>
            <a:ext cx="3580606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610350" y="4092898"/>
            <a:ext cx="6610350" cy="187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865" tIns="72933" rIns="145865" bIns="729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5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9" grpId="0"/>
      <p:bldP spid="10" grpId="0"/>
      <p:bldP spid="11" grpId="0"/>
      <p:bldP spid="16" grpId="0" animBg="1"/>
      <p:bldP spid="17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01726" y="5371181"/>
            <a:ext cx="741362" cy="83466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45865" tIns="72933" rIns="145865" bIns="72933" anchor="ctr">
            <a:spAutoFit/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964009" y="1600201"/>
            <a:ext cx="14873288" cy="16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endParaRPr lang="en-US" sz="4500" dirty="0">
              <a:solidFill>
                <a:schemeClr val="accent2"/>
              </a:solidFill>
            </a:endParaRPr>
          </a:p>
          <a:p>
            <a:r>
              <a:rPr lang="en-US" sz="51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1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1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51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bằng sinh học là gì?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101725" y="3858815"/>
            <a:ext cx="14873288" cy="17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 algn="just"/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B. Khi số lượng cá thể của loài này bị số lượng cá thể của loài kia kìm hãm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101725" y="5312866"/>
            <a:ext cx="14873288" cy="25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 algn="just"/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C. Số lượng cá thể của mỗi quần thể trong quần xã luôn luôn được khống chế ở mức độ phù hợp với khả năng của môi trường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101725" y="7505402"/>
            <a:ext cx="14873288" cy="93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D. Khi có sự hỗ trợ giữa các loài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101725" y="3100388"/>
            <a:ext cx="14460141" cy="93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A. Khi môi trường sống ổn định</a:t>
            </a:r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4131469" y="200025"/>
            <a:ext cx="10190956" cy="1800225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lIns="145865" tIns="72933" rIns="145865" bIns="72933" anchor="ctr"/>
          <a:lstStyle/>
          <a:p>
            <a:pPr algn="ctr"/>
            <a:r>
              <a:rPr lang="en-US" sz="4500" b="1" u="sng" dirty="0" err="1">
                <a:latin typeface="Times New Roman" pitchFamily="18" charset="0"/>
              </a:rPr>
              <a:t>Vận</a:t>
            </a:r>
            <a:r>
              <a:rPr lang="en-US" sz="4500" b="1" u="sng" dirty="0">
                <a:latin typeface="Times New Roman" pitchFamily="18" charset="0"/>
              </a:rPr>
              <a:t> </a:t>
            </a:r>
            <a:r>
              <a:rPr lang="en-US" sz="4500" b="1" u="sng" dirty="0" err="1">
                <a:latin typeface="Times New Roman" pitchFamily="18" charset="0"/>
              </a:rPr>
              <a:t>dụng</a:t>
            </a:r>
            <a:r>
              <a:rPr lang="en-US" sz="4500" b="1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04" grpId="0"/>
      <p:bldP spid="33806" grpId="0"/>
      <p:bldP spid="33807" grpId="0"/>
      <p:bldP spid="33808" grpId="0"/>
      <p:bldP spid="33813" grpId="0"/>
      <p:bldP spid="358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1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90303" cy="11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3856038" y="600076"/>
            <a:ext cx="77120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865" tIns="72933" rIns="145865" bIns="7293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826294" y="1487687"/>
            <a:ext cx="16112728" cy="57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5865" tIns="72933" rIns="145865" bIns="72933">
            <a:spAutoFit/>
          </a:bodyPr>
          <a:lstStyle/>
          <a:p>
            <a:endParaRPr lang="en-US" sz="4100" i="1" dirty="0"/>
          </a:p>
          <a:p>
            <a:endParaRPr lang="en-US" sz="4100" b="1" i="1" dirty="0"/>
          </a:p>
          <a:p>
            <a:r>
              <a:rPr lang="en-US" sz="57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7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bị </a:t>
            </a:r>
            <a:r>
              <a:rPr lang="en-US" sz="57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7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5700" b="1" i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7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57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 trước nội dung bài 50: Hệ </a:t>
            </a:r>
            <a:r>
              <a:rPr lang="en-US" sz="57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dirty="0" err="1"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7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57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700" b="1" i="1" dirty="0">
                <a:latin typeface="Times New Roman" pitchFamily="18" charset="0"/>
                <a:cs typeface="Times New Roman" pitchFamily="18" charset="0"/>
              </a:rPr>
              <a:t>- Tìm hiểu về lưới thức ăn, chuỗi thức ăn.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6405" y="-60007"/>
            <a:ext cx="5501132" cy="778232"/>
          </a:xfrm>
          <a:prstGeom prst="rect">
            <a:avLst/>
          </a:prstGeom>
          <a:noFill/>
        </p:spPr>
        <p:txBody>
          <a:bodyPr wrap="none" lIns="145865" tIns="72933" rIns="145865" bIns="72933" rtlCol="0">
            <a:spAutoFit/>
          </a:bodyPr>
          <a:lstStyle/>
          <a:p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ph-10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3" y="715592"/>
            <a:ext cx="16335752" cy="73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0093" y="8081036"/>
            <a:ext cx="14597856" cy="839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5865" tIns="72933" rIns="145865" bIns="72933" rtlCol="0">
            <a:spAutoFit/>
          </a:bodyPr>
          <a:lstStyle/>
          <a:p>
            <a:pPr algn="ctr"/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500" b="1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6337" y="850106"/>
            <a:ext cx="14873288" cy="1300163"/>
          </a:xfrm>
          <a:prstGeom prst="rect">
            <a:avLst/>
          </a:prstGeom>
        </p:spPr>
        <p:txBody>
          <a:bodyPr vert="horz" lIns="145865" tIns="72933" rIns="145865" bIns="72933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7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smtClean="0">
                <a:latin typeface="Times New Roman" pitchFamily="18" charset="0"/>
                <a:ea typeface="+mj-ea"/>
                <a:cs typeface="Times New Roman" pitchFamily="18" charset="0"/>
              </a:rPr>
              <a:t>51-Bài 49: </a:t>
            </a:r>
            <a:r>
              <a:rPr lang="en-US" sz="7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Quần</a:t>
            </a:r>
            <a:r>
              <a:rPr lang="en-US" sz="7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xã</a:t>
            </a:r>
            <a:r>
              <a:rPr lang="en-US" sz="7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7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endParaRPr lang="en-US" sz="7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029744" y="1000125"/>
            <a:ext cx="1598076" cy="900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892028" y="3500437"/>
            <a:ext cx="1735792" cy="1000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2478881" y="5600700"/>
            <a:ext cx="2011223" cy="600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11848703" y="5550694"/>
            <a:ext cx="1652588" cy="4500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11926748" y="3600450"/>
            <a:ext cx="1707099" cy="60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11926748" y="1100137"/>
            <a:ext cx="1844815" cy="700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-413146" y="400051"/>
            <a:ext cx="16561047" cy="8792027"/>
            <a:chOff x="0" y="1066800"/>
            <a:chExt cx="9123946" cy="5835316"/>
          </a:xfrm>
        </p:grpSpPr>
        <p:pic>
          <p:nvPicPr>
            <p:cNvPr id="198659" name="Picture 3" descr="SNAK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5064"/>
              <a:ext cx="1828800" cy="12858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0" name="Picture 4" descr="water_lettu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5200" y="1066800"/>
              <a:ext cx="17526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1" name="Picture 5" descr="hoa su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143000"/>
              <a:ext cx="1828800" cy="13509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2" name="Picture 6" descr="imagesCA6EFKO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614864"/>
              <a:ext cx="18288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3" name="Picture 7" descr="imagesCAJFH8H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0438" y="2614864"/>
              <a:ext cx="1757362" cy="1452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4" name="Picture 8" descr="imagesCAFFRLCX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5200" y="4173455"/>
              <a:ext cx="1752600" cy="1389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034" name="Picture 2" descr="http://sohanews2.vcmedia.vn/2014/1-mon-ngon-cua-dong-13934924874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655207"/>
              <a:ext cx="1828800" cy="1246909"/>
            </a:xfrm>
            <a:prstGeom prst="rect">
              <a:avLst/>
            </a:prstGeom>
            <a:noFill/>
          </p:spPr>
        </p:pic>
        <p:pic>
          <p:nvPicPr>
            <p:cNvPr id="44036" name="Picture 4" descr="http://tepbac.com/upload/images/luon%20bo%20me(1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13022" y="5638800"/>
              <a:ext cx="1668378" cy="1219200"/>
            </a:xfrm>
            <a:prstGeom prst="rect">
              <a:avLst/>
            </a:prstGeom>
            <a:noFill/>
          </p:spPr>
        </p:pic>
        <p:pic>
          <p:nvPicPr>
            <p:cNvPr id="44038" name="Picture 6" descr="https://upload.wikimedia.org/wikipedia/commons/4/47/Hoplobatrachus_rugulosus_from_Minanga_-_ZooKeys-266-001-g03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57600" y="5638799"/>
              <a:ext cx="1600200" cy="1219201"/>
            </a:xfrm>
            <a:prstGeom prst="rect">
              <a:avLst/>
            </a:prstGeom>
            <a:noFill/>
          </p:spPr>
        </p:pic>
        <p:pic>
          <p:nvPicPr>
            <p:cNvPr id="44040" name="Picture 8" descr="http://nld.vcmedia.vn/S5KKUQrkCvT6Eb8lVn0QdkQXCW1U7p/Image/2013/09/curuavaonhadan1_fcd6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10200" y="5638800"/>
              <a:ext cx="1752600" cy="1219200"/>
            </a:xfrm>
            <a:prstGeom prst="rect">
              <a:avLst/>
            </a:prstGeom>
            <a:noFill/>
          </p:spPr>
        </p:pic>
        <p:pic>
          <p:nvPicPr>
            <p:cNvPr id="44042" name="Picture 10" descr="http://vanhoamientay.com/wp-content/uploads/2014/09/thu-hoach-lac.jpg"/>
            <p:cNvPicPr>
              <a:picLocks noChangeAspect="1" noChangeArrowheads="1"/>
            </p:cNvPicPr>
            <p:nvPr/>
          </p:nvPicPr>
          <p:blipFill>
            <a:blip r:embed="rId13"/>
            <a:srcRect l="4348" t="51304"/>
            <a:stretch>
              <a:fillRect/>
            </a:stretch>
          </p:blipFill>
          <p:spPr bwMode="auto">
            <a:xfrm>
              <a:off x="7218946" y="5638800"/>
              <a:ext cx="1905000" cy="1219200"/>
            </a:xfrm>
            <a:prstGeom prst="rect">
              <a:avLst/>
            </a:prstGeom>
            <a:noFill/>
          </p:spPr>
        </p:pic>
      </p:grp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8125223" y="6500813"/>
            <a:ext cx="82628" cy="1200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10466387" y="6400800"/>
            <a:ext cx="137716" cy="1300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11705828" y="6400800"/>
            <a:ext cx="1569383" cy="1200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5921773" y="6400800"/>
            <a:ext cx="82628" cy="1200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2203451" y="6600825"/>
            <a:ext cx="2699224" cy="1200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754313" y="0"/>
            <a:ext cx="11292681" cy="13001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4500" dirty="0" err="1">
                <a:solidFill>
                  <a:srgbClr val="FF0000"/>
                </a:solidFill>
              </a:rPr>
              <a:t>Các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mối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quan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hệ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giữa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các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sinh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vật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trong</a:t>
            </a:r>
            <a:r>
              <a:rPr lang="en-US" sz="4500" dirty="0">
                <a:solidFill>
                  <a:srgbClr val="FF0000"/>
                </a:solidFill>
              </a:rPr>
              <a:t> </a:t>
            </a:r>
            <a:r>
              <a:rPr lang="en-US" sz="4500" dirty="0" err="1">
                <a:solidFill>
                  <a:srgbClr val="FF0000"/>
                </a:solidFill>
              </a:rPr>
              <a:t>ao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6" name="Picture 35" descr="ph-1001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47" y="1900238"/>
            <a:ext cx="702349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-413146" y="46703"/>
            <a:ext cx="16561047" cy="9145375"/>
            <a:chOff x="0" y="832281"/>
            <a:chExt cx="9123946" cy="6069835"/>
          </a:xfrm>
        </p:grpSpPr>
        <p:pic>
          <p:nvPicPr>
            <p:cNvPr id="198659" name="Picture 3" descr="SNAK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5064"/>
              <a:ext cx="1828800" cy="12858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0" name="Picture 4" descr="water_lettu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5200" y="832281"/>
              <a:ext cx="1752600" cy="168231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1" name="Picture 5" descr="hoa su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832281"/>
              <a:ext cx="1828800" cy="16616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2" name="Picture 6" descr="imagesCA6EFKO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614864"/>
              <a:ext cx="18288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3" name="Picture 7" descr="imagesCAJFH8H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0438" y="2614864"/>
              <a:ext cx="1757362" cy="1452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4" name="Picture 8" descr="imagesCAFFRLCX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5200" y="4173455"/>
              <a:ext cx="1752600" cy="1389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034" name="Picture 2" descr="http://sohanews2.vcmedia.vn/2014/1-mon-ngon-cua-dong-13934924874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655207"/>
              <a:ext cx="1828800" cy="1246909"/>
            </a:xfrm>
            <a:prstGeom prst="rect">
              <a:avLst/>
            </a:prstGeom>
            <a:noFill/>
          </p:spPr>
        </p:pic>
        <p:pic>
          <p:nvPicPr>
            <p:cNvPr id="44036" name="Picture 4" descr="http://tepbac.com/upload/images/luon%20bo%20me(1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13022" y="5638800"/>
              <a:ext cx="1668378" cy="1219200"/>
            </a:xfrm>
            <a:prstGeom prst="rect">
              <a:avLst/>
            </a:prstGeom>
            <a:noFill/>
          </p:spPr>
        </p:pic>
        <p:pic>
          <p:nvPicPr>
            <p:cNvPr id="44038" name="Picture 6" descr="https://upload.wikimedia.org/wikipedia/commons/4/47/Hoplobatrachus_rugulosus_from_Minanga_-_ZooKeys-266-001-g03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57600" y="5638799"/>
              <a:ext cx="1600200" cy="1219201"/>
            </a:xfrm>
            <a:prstGeom prst="rect">
              <a:avLst/>
            </a:prstGeom>
            <a:noFill/>
          </p:spPr>
        </p:pic>
        <p:pic>
          <p:nvPicPr>
            <p:cNvPr id="44040" name="Picture 8" descr="http://nld.vcmedia.vn/S5KKUQrkCvT6Eb8lVn0QdkQXCW1U7p/Image/2013/09/curuavaonhadan1_fcd6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10200" y="5638800"/>
              <a:ext cx="1752600" cy="1219200"/>
            </a:xfrm>
            <a:prstGeom prst="rect">
              <a:avLst/>
            </a:prstGeom>
            <a:noFill/>
          </p:spPr>
        </p:pic>
        <p:pic>
          <p:nvPicPr>
            <p:cNvPr id="44042" name="Picture 10" descr="http://vanhoamientay.com/wp-content/uploads/2014/09/thu-hoach-lac.jpg"/>
            <p:cNvPicPr>
              <a:picLocks noChangeAspect="1" noChangeArrowheads="1"/>
            </p:cNvPicPr>
            <p:nvPr/>
          </p:nvPicPr>
          <p:blipFill>
            <a:blip r:embed="rId13"/>
            <a:srcRect l="4348" t="51304"/>
            <a:stretch>
              <a:fillRect/>
            </a:stretch>
          </p:blipFill>
          <p:spPr bwMode="auto">
            <a:xfrm>
              <a:off x="7218946" y="5638800"/>
              <a:ext cx="1905000" cy="1219200"/>
            </a:xfrm>
            <a:prstGeom prst="rect">
              <a:avLst/>
            </a:prstGeom>
            <a:noFill/>
          </p:spPr>
        </p:pic>
      </p:grpSp>
      <p:sp>
        <p:nvSpPr>
          <p:cNvPr id="35" name="Rounded Rectangle 34"/>
          <p:cNvSpPr/>
          <p:nvPr/>
        </p:nvSpPr>
        <p:spPr>
          <a:xfrm>
            <a:off x="3051181" y="46703"/>
            <a:ext cx="9783756" cy="13001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865" tIns="72933" rIns="145865" bIns="72933" rtlCol="0" anchor="ctr"/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V="1">
            <a:off x="5841235" y="7442597"/>
            <a:ext cx="68688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5841233" y="7642622"/>
            <a:ext cx="549511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6116666" y="7642622"/>
            <a:ext cx="68688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6116665" y="7842647"/>
            <a:ext cx="549511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 flipV="1">
            <a:off x="6392097" y="7842647"/>
            <a:ext cx="68688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392096" y="8042672"/>
            <a:ext cx="549511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45865" tIns="72933" rIns="145865" bIns="72933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754313" y="3400426"/>
            <a:ext cx="10226480" cy="3931845"/>
            <a:chOff x="1524000" y="2590800"/>
            <a:chExt cx="5658456" cy="2995692"/>
          </a:xfrm>
        </p:grpSpPr>
        <p:sp>
          <p:nvSpPr>
            <p:cNvPr id="42" name="Rectangle 41"/>
            <p:cNvSpPr/>
            <p:nvPr/>
          </p:nvSpPr>
          <p:spPr>
            <a:xfrm>
              <a:off x="1524000" y="2590800"/>
              <a:ext cx="5658456" cy="299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</a:rPr>
                <a:t>- </a:t>
              </a:r>
              <a:r>
                <a:rPr lang="en-US" sz="3200" b="1" dirty="0" err="1">
                  <a:latin typeface="Times New Roman" pitchFamily="18" charset="0"/>
                </a:rPr>
                <a:t>Quan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hệ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khác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loài</a:t>
              </a:r>
              <a:r>
                <a:rPr lang="en-US" sz="3200" b="1" dirty="0">
                  <a:latin typeface="Times New Roman" pitchFamily="18" charset="0"/>
                </a:rPr>
                <a:t> :      </a:t>
              </a:r>
              <a:r>
                <a:rPr lang="en-US" b="1" dirty="0" err="1">
                  <a:latin typeface="Times New Roman" pitchFamily="18" charset="0"/>
                </a:rPr>
                <a:t>Hỗ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trợ</a:t>
              </a:r>
              <a:r>
                <a:rPr lang="en-US" b="1" dirty="0">
                  <a:latin typeface="Times New Roman" pitchFamily="18" charset="0"/>
                </a:rPr>
                <a:t> : </a:t>
              </a:r>
              <a:r>
                <a:rPr lang="en-US" b="1" dirty="0" err="1">
                  <a:latin typeface="Times New Roman" pitchFamily="18" charset="0"/>
                </a:rPr>
                <a:t>Cộng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, </a:t>
              </a:r>
              <a:r>
                <a:rPr lang="en-US" b="1" dirty="0" err="1">
                  <a:latin typeface="Times New Roman" pitchFamily="18" charset="0"/>
                </a:rPr>
                <a:t>hội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Đối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địch</a:t>
              </a:r>
              <a:r>
                <a:rPr lang="en-US" b="1" dirty="0">
                  <a:latin typeface="Times New Roman" pitchFamily="18" charset="0"/>
                </a:rPr>
                <a:t> : </a:t>
              </a:r>
              <a:r>
                <a:rPr lang="en-US" b="1" dirty="0" err="1">
                  <a:latin typeface="Times New Roman" pitchFamily="18" charset="0"/>
                </a:rPr>
                <a:t>Cạnh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tranh</a:t>
              </a:r>
              <a:r>
                <a:rPr lang="en-US" b="1" dirty="0">
                  <a:latin typeface="Times New Roman" pitchFamily="18" charset="0"/>
                </a:rPr>
                <a:t>, 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                  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kí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,  </a:t>
              </a:r>
              <a:r>
                <a:rPr lang="en-US" b="1" dirty="0" err="1">
                  <a:latin typeface="Times New Roman" pitchFamily="18" charset="0"/>
                </a:rPr>
                <a:t>nửa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kí</a:t>
              </a:r>
              <a:r>
                <a:rPr lang="en-US" b="1" dirty="0">
                  <a:latin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                  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, 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vật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ăn</a:t>
              </a:r>
              <a:r>
                <a:rPr lang="en-US" b="1" dirty="0">
                  <a:latin typeface="Times New Roman" pitchFamily="18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                   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sinh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vật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khác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V="1">
              <a:off x="3620207" y="2808514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3636018" y="2884715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92028" y="1900237"/>
            <a:ext cx="8951516" cy="1254189"/>
            <a:chOff x="1600200" y="1447800"/>
            <a:chExt cx="4953000" cy="955572"/>
          </a:xfrm>
        </p:grpSpPr>
        <p:sp>
          <p:nvSpPr>
            <p:cNvPr id="38" name="Rectangle 37"/>
            <p:cNvSpPr/>
            <p:nvPr/>
          </p:nvSpPr>
          <p:spPr>
            <a:xfrm>
              <a:off x="1600200" y="1447800"/>
              <a:ext cx="4953000" cy="955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</a:rPr>
                <a:t>- </a:t>
              </a:r>
              <a:r>
                <a:rPr lang="en-US" sz="3200" b="1" dirty="0" err="1">
                  <a:latin typeface="Times New Roman" pitchFamily="18" charset="0"/>
                </a:rPr>
                <a:t>Quan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hệ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cùng</a:t>
              </a:r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</a:rPr>
                <a:t>loài</a:t>
              </a:r>
              <a:r>
                <a:rPr lang="en-US" sz="3200" b="1" dirty="0">
                  <a:latin typeface="Times New Roman" pitchFamily="18" charset="0"/>
                </a:rPr>
                <a:t> :         </a:t>
              </a:r>
              <a:r>
                <a:rPr lang="en-US" b="1" dirty="0" err="1">
                  <a:latin typeface="Times New Roman" pitchFamily="18" charset="0"/>
                </a:rPr>
                <a:t>Hỗ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trợ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</a:rPr>
                <a:t> 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Cạnh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tranh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3785624" y="1643743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3785624" y="1719943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6937" y="209549"/>
            <a:ext cx="12394406" cy="1024454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337" y="2672590"/>
            <a:ext cx="15699581" cy="4533106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r>
              <a:rPr lang="en-US" sz="5700" dirty="0" err="1">
                <a:latin typeface="Times New Roman" pitchFamily="18" charset="0"/>
              </a:rPr>
              <a:t>Quần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xã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sinh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vật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là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tập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hợp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nhiều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5700" dirty="0">
                <a:latin typeface="Times New Roman" pitchFamily="18" charset="0"/>
              </a:rPr>
              <a:t>, </a:t>
            </a:r>
            <a:r>
              <a:rPr lang="en-US" sz="5700" dirty="0" err="1">
                <a:latin typeface="Times New Roman" pitchFamily="18" charset="0"/>
              </a:rPr>
              <a:t>cùng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sống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trong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một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và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chúng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có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mật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gắn</a:t>
            </a:r>
            <a:r>
              <a:rPr lang="en-US" sz="5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itchFamily="18" charset="0"/>
              </a:rPr>
              <a:t>bó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với</a:t>
            </a:r>
            <a:r>
              <a:rPr lang="en-US" sz="5700" dirty="0">
                <a:latin typeface="Times New Roman" pitchFamily="18" charset="0"/>
              </a:rPr>
              <a:t> </a:t>
            </a:r>
            <a:r>
              <a:rPr lang="en-US" sz="5700" dirty="0" err="1">
                <a:latin typeface="Times New Roman" pitchFamily="18" charset="0"/>
              </a:rPr>
              <a:t>nhau</a:t>
            </a:r>
            <a:r>
              <a:rPr lang="en-US" sz="5700" dirty="0">
                <a:latin typeface="Times New Roman" pitchFamily="18" charset="0"/>
              </a:rPr>
              <a:t>. </a:t>
            </a:r>
            <a:endParaRPr lang="en-US" sz="5700" dirty="0" smtClean="0">
              <a:latin typeface="Times New Roman" pitchFamily="18" charset="0"/>
            </a:endParaRPr>
          </a:p>
          <a:p>
            <a:r>
              <a:rPr lang="en-US" sz="5700" dirty="0" err="1" smtClean="0">
                <a:latin typeface="Times New Roman" pitchFamily="18" charset="0"/>
              </a:rPr>
              <a:t>Vd</a:t>
            </a:r>
            <a:r>
              <a:rPr lang="en-US" sz="5700" dirty="0" smtClean="0">
                <a:latin typeface="Times New Roman" pitchFamily="18" charset="0"/>
              </a:rPr>
              <a:t>: </a:t>
            </a:r>
            <a:r>
              <a:rPr lang="en-US" sz="5700" dirty="0" err="1" smtClean="0">
                <a:latin typeface="Times New Roman" pitchFamily="18" charset="0"/>
              </a:rPr>
              <a:t>Tập</a:t>
            </a:r>
            <a:r>
              <a:rPr lang="en-US" sz="5700" dirty="0" smtClean="0">
                <a:latin typeface="Times New Roman" pitchFamily="18" charset="0"/>
              </a:rPr>
              <a:t> </a:t>
            </a:r>
            <a:r>
              <a:rPr lang="en-US" sz="5700" dirty="0" err="1" smtClean="0">
                <a:latin typeface="Times New Roman" pitchFamily="18" charset="0"/>
              </a:rPr>
              <a:t>hợp</a:t>
            </a:r>
            <a:r>
              <a:rPr lang="en-US" sz="5700" dirty="0" smtClean="0">
                <a:latin typeface="Times New Roman" pitchFamily="18" charset="0"/>
              </a:rPr>
              <a:t> </a:t>
            </a:r>
            <a:r>
              <a:rPr lang="en-US" sz="5700" dirty="0" err="1" smtClean="0">
                <a:latin typeface="Times New Roman" pitchFamily="18" charset="0"/>
              </a:rPr>
              <a:t>quần</a:t>
            </a:r>
            <a:r>
              <a:rPr lang="en-US" sz="5700" dirty="0" smtClean="0">
                <a:latin typeface="Times New Roman" pitchFamily="18" charset="0"/>
              </a:rPr>
              <a:t> </a:t>
            </a:r>
            <a:r>
              <a:rPr lang="en-US" sz="5700" dirty="0" err="1" smtClean="0">
                <a:latin typeface="Times New Roman" pitchFamily="18" charset="0"/>
              </a:rPr>
              <a:t>thể</a:t>
            </a:r>
            <a:r>
              <a:rPr lang="en-US" sz="5700" dirty="0" smtClean="0">
                <a:latin typeface="Times New Roman" pitchFamily="18" charset="0"/>
              </a:rPr>
              <a:t> </a:t>
            </a:r>
            <a:r>
              <a:rPr lang="en-US" sz="5700" dirty="0" err="1" smtClean="0">
                <a:latin typeface="Times New Roman" pitchFamily="18" charset="0"/>
              </a:rPr>
              <a:t>ốc</a:t>
            </a:r>
            <a:r>
              <a:rPr lang="en-US" sz="5700" dirty="0" smtClean="0">
                <a:latin typeface="Times New Roman" pitchFamily="18" charset="0"/>
              </a:rPr>
              <a:t>, </a:t>
            </a:r>
            <a:r>
              <a:rPr lang="en-US" sz="5700" dirty="0" err="1" smtClean="0">
                <a:latin typeface="Times New Roman" pitchFamily="18" charset="0"/>
              </a:rPr>
              <a:t>cua</a:t>
            </a:r>
            <a:r>
              <a:rPr lang="en-US" sz="5700" dirty="0" smtClean="0">
                <a:latin typeface="Times New Roman" pitchFamily="18" charset="0"/>
              </a:rPr>
              <a:t>, </a:t>
            </a:r>
            <a:r>
              <a:rPr lang="en-US" sz="5700" dirty="0" err="1" smtClean="0">
                <a:latin typeface="Times New Roman" pitchFamily="18" charset="0"/>
              </a:rPr>
              <a:t>cá</a:t>
            </a:r>
            <a:r>
              <a:rPr lang="en-US" sz="5700" dirty="0" smtClean="0">
                <a:latin typeface="Times New Roman" pitchFamily="18" charset="0"/>
              </a:rPr>
              <a:t>, </a:t>
            </a:r>
            <a:r>
              <a:rPr lang="en-US" sz="5700" dirty="0" err="1" smtClean="0">
                <a:latin typeface="Times New Roman" pitchFamily="18" charset="0"/>
              </a:rPr>
              <a:t>tôm</a:t>
            </a:r>
            <a:r>
              <a:rPr lang="en-US" sz="5700" dirty="0" smtClean="0">
                <a:latin typeface="Times New Roman" pitchFamily="18" charset="0"/>
              </a:rPr>
              <a:t> ở </a:t>
            </a:r>
            <a:r>
              <a:rPr lang="en-US" sz="5700" dirty="0" err="1" smtClean="0">
                <a:latin typeface="Times New Roman" pitchFamily="18" charset="0"/>
              </a:rPr>
              <a:t>trong</a:t>
            </a:r>
            <a:r>
              <a:rPr lang="en-US" sz="5700" dirty="0" smtClean="0">
                <a:latin typeface="Times New Roman" pitchFamily="18" charset="0"/>
              </a:rPr>
              <a:t> </a:t>
            </a:r>
            <a:r>
              <a:rPr lang="en-US" sz="5700" dirty="0" err="1" smtClean="0">
                <a:latin typeface="Times New Roman" pitchFamily="18" charset="0"/>
              </a:rPr>
              <a:t>ao</a:t>
            </a:r>
            <a:endParaRPr lang="en-US" sz="5700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873AFEAB-88D7-430A-B69F-4F50AE53ED0D}"/>
              </a:ext>
            </a:extLst>
          </p:cNvPr>
          <p:cNvSpPr/>
          <p:nvPr/>
        </p:nvSpPr>
        <p:spPr>
          <a:xfrm>
            <a:off x="261937" y="1398964"/>
            <a:ext cx="12394406" cy="1024454"/>
          </a:xfrm>
          <a:prstGeom prst="rect">
            <a:avLst/>
          </a:prstGeom>
        </p:spPr>
        <p:txBody>
          <a:bodyPr wrap="square" lIns="145865" tIns="72933" rIns="145865" bIns="7293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5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="" xmlns:a16="http://schemas.microsoft.com/office/drawing/2014/main" id="{2EB1C610-EDAE-4CC7-AEF7-0BD20459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" y="2390080"/>
            <a:ext cx="1009649" cy="10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8262937" cy="8581741"/>
            <a:chOff x="144" y="1728"/>
            <a:chExt cx="2448" cy="1641"/>
          </a:xfrm>
        </p:grpSpPr>
        <p:pic>
          <p:nvPicPr>
            <p:cNvPr id="24587" name="Picture 11" descr="swieten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728"/>
              <a:ext cx="2448" cy="140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44" y="3245"/>
              <a:ext cx="2448" cy="1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đới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262826" y="0"/>
            <a:ext cx="8263050" cy="8564523"/>
            <a:chOff x="3034" y="1728"/>
            <a:chExt cx="2579" cy="1618"/>
          </a:xfrm>
        </p:grpSpPr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" y="1728"/>
              <a:ext cx="2579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3165" y="3224"/>
              <a:ext cx="2448" cy="1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Javan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5&quot;&gt;&lt;property id=&quot;20148&quot; value=&quot;5&quot;/&gt;&lt;property id=&quot;20300&quot; value=&quot;Slide 7&quot;/&gt;&lt;property id=&quot;20307&quot; value=&quot;298&quot;/&gt;&lt;/object&gt;&lt;object type=&quot;3&quot; unique_id=&quot;10016&quot;&gt;&lt;property id=&quot;20148&quot; value=&quot;5&quot;/&gt;&lt;property id=&quot;20300&quot; value=&quot;Slide 8&quot;/&gt;&lt;property id=&quot;20307&quot; value=&quot;313&quot;/&gt;&lt;/object&gt;&lt;object type=&quot;3&quot; unique_id=&quot;10017&quot;&gt;&lt;property id=&quot;20148&quot; value=&quot;5&quot;/&gt;&lt;property id=&quot;20300&quot; value=&quot;Slide 9&quot;/&gt;&lt;property id=&quot;20307&quot; value=&quot;312&quot;/&gt;&lt;/object&gt;&lt;object type=&quot;3&quot; unique_id=&quot;10021&quot;&gt;&lt;property id=&quot;20148&quot; value=&quot;5&quot;/&gt;&lt;property id=&quot;20300&quot; value=&quot;Slide 10&quot;/&gt;&lt;property id=&quot;20307&quot; value=&quot;269&quot;/&gt;&lt;/object&gt;&lt;object type=&quot;3&quot; unique_id=&quot;10027&quot;&gt;&lt;property id=&quot;20148&quot; value=&quot;5&quot;/&gt;&lt;property id=&quot;20300&quot; value=&quot;Slide 11&quot;/&gt;&lt;property id=&quot;20307&quot; value=&quot;272&quot;/&gt;&lt;/object&gt;&lt;object type=&quot;3&quot; unique_id=&quot;10032&quot;&gt;&lt;property id=&quot;20148&quot; value=&quot;5&quot;/&gt;&lt;property id=&quot;20300&quot; value=&quot;Slide 12&quot;/&gt;&lt;property id=&quot;20307&quot; value=&quot;274&quot;/&gt;&lt;/object&gt;&lt;object type=&quot;3&quot; unique_id=&quot;10038&quot;&gt;&lt;property id=&quot;20148&quot; value=&quot;5&quot;/&gt;&lt;property id=&quot;20300&quot; value=&quot;Slide 14&quot;/&gt;&lt;property id=&quot;20307&quot; value=&quot;277&quot;/&gt;&lt;/object&gt;&lt;object type=&quot;3&quot; unique_id=&quot;10039&quot;&gt;&lt;property id=&quot;20148&quot; value=&quot;5&quot;/&gt;&lt;property id=&quot;20300&quot; value=&quot;Slide 15&quot;/&gt;&lt;property id=&quot;20307&quot; value=&quot;278&quot;/&gt;&lt;/object&gt;&lt;object type=&quot;3&quot; unique_id=&quot;10040&quot;&gt;&lt;property id=&quot;20148&quot; value=&quot;5&quot;/&gt;&lt;property id=&quot;20300&quot; value=&quot;Slide 16&quot;/&gt;&lt;property id=&quot;20307&quot; value=&quot;279&quot;/&gt;&lt;/object&gt;&lt;object type=&quot;3&quot; unique_id=&quot;10042&quot;&gt;&lt;property id=&quot;20148&quot; value=&quot;5&quot;/&gt;&lt;property id=&quot;20300&quot; value=&quot;Slide 17&quot;/&gt;&lt;property id=&quot;20307&quot; value=&quot;282&quot;/&gt;&lt;/object&gt;&lt;object type=&quot;3&quot; unique_id=&quot;10044&quot;&gt;&lt;property id=&quot;20148&quot; value=&quot;5&quot;/&gt;&lt;property id=&quot;20300&quot; value=&quot;Slide 18&quot;/&gt;&lt;property id=&quot;20307&quot; value=&quot;286&quot;/&gt;&lt;/object&gt;&lt;object type=&quot;3&quot; unique_id=&quot;10045&quot;&gt;&lt;property id=&quot;20148&quot; value=&quot;5&quot;/&gt;&lt;property id=&quot;20300&quot; value=&quot;Slide 19&quot;/&gt;&lt;property id=&quot;20307&quot; value=&quot;287&quot;/&gt;&lt;/object&gt;&lt;object type=&quot;3&quot; unique_id=&quot;10046&quot;&gt;&lt;property id=&quot;20148&quot; value=&quot;5&quot;/&gt;&lt;property id=&quot;20300&quot; value=&quot;Slide 20&quot;/&gt;&lt;property id=&quot;20307&quot; value=&quot;289&quot;/&gt;&lt;/object&gt;&lt;object type=&quot;3&quot; unique_id=&quot;10047&quot;&gt;&lt;property id=&quot;20148&quot; value=&quot;5&quot;/&gt;&lt;property id=&quot;20300&quot; value=&quot;Slide 21&quot;/&gt;&lt;property id=&quot;20307&quot; value=&quot;290&quot;/&gt;&lt;/object&gt;&lt;object type=&quot;3&quot; unique_id=&quot;10048&quot;&gt;&lt;property id=&quot;20148&quot; value=&quot;5&quot;/&gt;&lt;property id=&quot;20300&quot; value=&quot;Slide 22&quot;/&gt;&lt;property id=&quot;20307&quot; value=&quot;292&quot;/&gt;&lt;/object&gt;&lt;object type=&quot;3&quot; unique_id=&quot;10290&quot;&gt;&lt;property id=&quot;20148&quot; value=&quot;5&quot;/&gt;&lt;property id=&quot;20300&quot; value=&quot;Slide 1 - &amp;quot;Kiểm tra bài cũ&amp;quot;&quot;/&gt;&lt;property id=&quot;20307&quot; value=&quot;315&quot;/&gt;&lt;/object&gt;&lt;object type=&quot;3&quot; unique_id=&quot;11091&quot;&gt;&lt;property id=&quot;20148&quot; value=&quot;5&quot;/&gt;&lt;property id=&quot;20300&quot; value=&quot;Slide 5&quot;/&gt;&lt;property id=&quot;20307&quot; value=&quot;317&quot;/&gt;&lt;/object&gt;&lt;object type=&quot;3&quot; unique_id=&quot;11093&quot;&gt;&lt;property id=&quot;20148&quot; value=&quot;5&quot;/&gt;&lt;property id=&quot;20300&quot; value=&quot;Slide 6&quot;/&gt;&lt;property id=&quot;20307&quot; value=&quot;319&quot;/&gt;&lt;/object&gt;&lt;object type=&quot;3&quot; unique_id=&quot;11434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3745A40-6D1B-4B1E-82EF-8A68B234A091}"/>
  <p:tag name="GENSWF_ADVANCE_TIME" val="29.8"/>
  <p:tag name="TIMING" val="|2.277|3.692|3.0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9577701</TotalTime>
  <Words>1409</Words>
  <Application>Microsoft Office PowerPoint</Application>
  <PresentationFormat>Custom</PresentationFormat>
  <Paragraphs>203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SimSun</vt:lpstr>
      <vt:lpstr>Arial</vt:lpstr>
      <vt:lpstr>Calibri</vt:lpstr>
      <vt:lpstr>Times New Roman</vt:lpstr>
      <vt:lpstr>Wingdings</vt:lpstr>
      <vt:lpstr>Wingdings 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ADM</cp:lastModifiedBy>
  <cp:revision>207</cp:revision>
  <dcterms:created xsi:type="dcterms:W3CDTF">2014-02-23T16:28:46Z</dcterms:created>
  <dcterms:modified xsi:type="dcterms:W3CDTF">2022-03-24T02:05:44Z</dcterms:modified>
</cp:coreProperties>
</file>