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25" r:id="rId3"/>
  </p:sldMasterIdLst>
  <p:notesMasterIdLst>
    <p:notesMasterId r:id="rId25"/>
  </p:notesMasterIdLst>
  <p:sldIdLst>
    <p:sldId id="256" r:id="rId4"/>
    <p:sldId id="276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EA2D5-8DB8-454A-B667-79431C0CD08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D71BD-5F2E-45D6-920F-29FD4E70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1E8AD-3F40-40C6-B942-8047489AF7D3}" type="slidenum">
              <a:rPr lang="vi-VN" altLang="en-US">
                <a:solidFill>
                  <a:prstClr val="black"/>
                </a:solidFill>
              </a:rPr>
              <a:pPr/>
              <a:t>4</a:t>
            </a:fld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116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BA1B-A95F-4CDB-A4C5-3ECD70AED4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0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1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5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2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C65925-BE33-43CB-AD80-396186304320}" type="slidenum">
              <a:rPr lang="vi-VN" altLang="en-US">
                <a:solidFill>
                  <a:prstClr val="black"/>
                </a:solidFill>
              </a:rPr>
              <a:pPr/>
              <a:t>19</a:t>
            </a:fld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40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1D969C-FE79-4F28-B40A-8DA8B89CF14D}" type="slidenum">
              <a:rPr lang="vi-VN" altLang="en-US">
                <a:solidFill>
                  <a:prstClr val="black"/>
                </a:solidFill>
              </a:rPr>
              <a:pPr/>
              <a:t>6</a:t>
            </a:fld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35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9A356-53F9-4276-9330-FC99EB1DA579}" type="slidenum">
              <a:rPr lang="vi-VN" altLang="en-US">
                <a:solidFill>
                  <a:prstClr val="black"/>
                </a:solidFill>
              </a:rPr>
              <a:pPr/>
              <a:t>7</a:t>
            </a:fld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69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0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BA1B-A95F-4CDB-A4C5-3ECD70AED4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85E4-B1E1-4E5F-B15A-6775ED824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0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F69F5E-C1AC-4E7C-A1B2-F81DCF00D40E}" type="slidenum">
              <a:rPr lang="vi-VN" altLang="en-US">
                <a:solidFill>
                  <a:prstClr val="black"/>
                </a:solidFill>
              </a:rPr>
              <a:pPr/>
              <a:t>11</a:t>
            </a:fld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08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BA1B-A95F-4CDB-A4C5-3ECD70AED47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9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32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26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0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2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1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26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38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3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6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54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11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21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1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2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5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3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0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7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8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3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0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4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7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2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6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9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97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5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3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2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36EA-C6BC-4796-9F6B-3F875B97373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E89A-67D1-423D-8C2C-249BE090D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39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2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55.jpeg"/><Relationship Id="rId4" Type="http://schemas.openxmlformats.org/officeDocument/2006/relationships/image" Target="../media/image43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26" y="2438400"/>
            <a:ext cx="10367433" cy="19854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43: </a:t>
            </a:r>
            <a:b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ẢNH HƯỞNG CỦA NHIỆT ĐỘ VÀ</a:t>
            </a:r>
            <a:b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 ẨM LÊN ĐỜI SỐNG SINH VẬT</a:t>
            </a:r>
            <a:endParaRPr lang="en-US" sz="4800" b="1" dirty="0"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41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Char char="-"/>
              <a:defRPr/>
            </a:pP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lẩn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chiu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hang,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Untitled_7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172200" y="2079625"/>
            <a:ext cx="4267200" cy="4260850"/>
            <a:chOff x="0" y="1968"/>
            <a:chExt cx="4959" cy="3004"/>
          </a:xfrm>
        </p:grpSpPr>
        <p:pic>
          <p:nvPicPr>
            <p:cNvPr id="14341" name="Picture 6" descr="chim di tr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8"/>
              <a:ext cx="4959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7"/>
            <p:cNvSpPr txBox="1">
              <a:spLocks noChangeArrowheads="1"/>
            </p:cNvSpPr>
            <p:nvPr/>
          </p:nvSpPr>
          <p:spPr bwMode="auto">
            <a:xfrm>
              <a:off x="531" y="4560"/>
              <a:ext cx="2522" cy="4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di cư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69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/>
          <p:cNvSpPr>
            <a:spLocks noChangeShapeType="1"/>
          </p:cNvSpPr>
          <p:nvPr/>
        </p:nvSpPr>
        <p:spPr bwMode="auto">
          <a:xfrm>
            <a:off x="5880100" y="296866"/>
            <a:ext cx="0" cy="58054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3201" y="152400"/>
            <a:ext cx="5605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56369" y="1018950"/>
            <a:ext cx="56768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số các sinh vật sống trong phạm vi nhiệt độ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50</a:t>
            </a:r>
            <a:r>
              <a:rPr lang="en-US" altLang="en-US" sz="2400" baseline="30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cũng có một số sinh vật nhờ khả năng thích nghi cao nên có thể sống được ở nhiệt độ rất thấp hoặc rất cao.                     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198" y="2925976"/>
            <a:ext cx="5676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của môi trường ảnh hưởng tới hình thái, hoạt động sinh lí của sinh vật.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8036" y="3815284"/>
            <a:ext cx="5778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ra, nhiệt độ còn ảnh hưởng đến tập tính của động vật. Vd: ngủ đông, ngủ hè...</a:t>
            </a:r>
          </a:p>
        </p:txBody>
      </p:sp>
      <p:pic>
        <p:nvPicPr>
          <p:cNvPr id="19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35" y="11619"/>
            <a:ext cx="3044687" cy="21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028800" y="2107583"/>
            <a:ext cx="2967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930812" y="2131842"/>
            <a:ext cx="3485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Õch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5" descr="NTO - Sa mạc Sonoran - Sự sống đa dạng và phong ph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7" y="11619"/>
            <a:ext cx="2872346" cy="215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NTO - Sa mạc Sonoran - Sự sống đa dạng và phong ph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8" y="2476915"/>
            <a:ext cx="2878671" cy="19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778097" y="4331717"/>
            <a:ext cx="381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 descr="P10005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61" y="2501174"/>
            <a:ext cx="2961861" cy="18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8930812" y="4282925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5990518" y="4729150"/>
            <a:ext cx="2899944" cy="2029458"/>
            <a:chOff x="-69" y="1968"/>
            <a:chExt cx="4959" cy="2592"/>
          </a:xfrm>
        </p:grpSpPr>
        <p:pic>
          <p:nvPicPr>
            <p:cNvPr id="29" name="Picture 6" descr="chim di tr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" y="1968"/>
              <a:ext cx="4959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73" y="4013"/>
              <a:ext cx="2552" cy="4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i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altLang="en-US" i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</a:t>
              </a:r>
              <a:endPara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" descr="Untitled_7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30" y="4760877"/>
            <a:ext cx="2862922" cy="19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69965" y="4864968"/>
            <a:ext cx="4412974" cy="1484244"/>
          </a:xfrm>
          <a:prstGeom prst="cloudCallout">
            <a:avLst>
              <a:gd name="adj1" fmla="val 75263"/>
              <a:gd name="adj2" fmla="val -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ra, nhiệt độ còn ảnh hưởng đến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ĐV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98477"/>
      </p:ext>
    </p:extLst>
  </p:cSld>
  <p:clrMapOvr>
    <a:masterClrMapping/>
  </p:clrMapOvr>
  <p:transition spd="slow" advTm="7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6" grpId="0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6451941" y="1018952"/>
            <a:ext cx="5306105" cy="3110195"/>
          </a:xfrm>
          <a:prstGeom prst="cloudCallout">
            <a:avLst>
              <a:gd name="adj1" fmla="val -30144"/>
              <a:gd name="adj2" fmla="val 811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880100" y="296866"/>
            <a:ext cx="0" cy="58054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3201" y="152400"/>
            <a:ext cx="5605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6369" y="1018950"/>
            <a:ext cx="56768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số các sinh vật sống trong phạm vi nhiệt độ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50</a:t>
            </a:r>
            <a:r>
              <a:rPr lang="en-US" altLang="en-US" sz="2400" baseline="30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cũng có một số sinh vật nhờ khả năng thích nghi cao nên có thể sống được ở nhiệt độ rất thấp hoặc rất cao.                     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1198" y="2925976"/>
            <a:ext cx="5676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của môi trường ảnh hưởng tới hình thái, hoạt động sinh lí của sinh vật.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8036" y="3815284"/>
            <a:ext cx="5778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ra, nhiệt độ còn ảnh hưởng đến tập tính của động vật. Vd: ngủ đông, ngủ hè...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2172" y="4844085"/>
            <a:ext cx="5518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Sinh vật được chia thành hai nhóm: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01198" y="5239693"/>
            <a:ext cx="57320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Sinh vật biến nhiệt: có nhiệt độ của cơ thể phụ thuộc vào nhiệt độ của môi trường.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1199" y="6027003"/>
            <a:ext cx="57320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Sinh vật hằng nhiệt: nhiệt độ của cơ thể không phụ thuộc nhiệt độ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717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3200" y="152400"/>
            <a:ext cx="6792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3200" y="610821"/>
            <a:ext cx="11600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số các sinh vật sống trong phạm vi nhiệt độ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50</a:t>
            </a:r>
            <a:r>
              <a:rPr lang="en-US" altLang="en-US" sz="2400" baseline="30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cũng có một số sinh vật nhờ khả năng thích nghi cao nên có thể sống được ở nhiệt độ rất thấp hoặc rất cao.                     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172" y="1639622"/>
            <a:ext cx="10682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của môi trường ảnh hưởng tới hình thái, hoạt động sinh lí của sinh vật.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2299091"/>
            <a:ext cx="11031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ra, nhiệt độ còn ảnh hưởng đến tập tính của động vật. Vd: ngủ đông, ngủ hè...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957566"/>
            <a:ext cx="78526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Sinh vật được chia thành hai nhóm: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23295" y="3419231"/>
            <a:ext cx="11219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Sinh vật biến nhiệt: có nhiệt độ của cơ thể phụ thuộc vào nhiệt độ của môi trường.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3295" y="4077706"/>
            <a:ext cx="10930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Sinh vật hằng nhiệt: nhiệt độ của cơ thể không phụ thuộc nhiệt độ môi trường.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1630" y="4736181"/>
            <a:ext cx="7149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Ảnh hưởng của độ ẩm lên đời sống sinh vật </a:t>
            </a:r>
          </a:p>
        </p:txBody>
      </p:sp>
    </p:spTree>
    <p:extLst>
      <p:ext uri="{BB962C8B-B14F-4D97-AF65-F5344CB8AC3E}">
        <p14:creationId xmlns:p14="http://schemas.microsoft.com/office/powerpoint/2010/main" val="279769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39900" y="181918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các câu hỏi sau:</a:t>
            </a:r>
          </a:p>
        </p:txBody>
      </p:sp>
      <p:pic>
        <p:nvPicPr>
          <p:cNvPr id="34820" name="Picture 4" descr="s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23901"/>
            <a:ext cx="2268538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dfghjk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6" y="720726"/>
            <a:ext cx="22320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fghjkl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720726"/>
            <a:ext cx="226853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ky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063876"/>
            <a:ext cx="20320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038476"/>
            <a:ext cx="20764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3038476"/>
            <a:ext cx="20637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rd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9588"/>
            <a:ext cx="208121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485901" y="2466976"/>
            <a:ext cx="2555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nơi ẩm ướt, thiếu ánh sáng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943475" y="2449514"/>
            <a:ext cx="2592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nơi ẩm ướt, nhiều ánh sáng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8401051" y="2520950"/>
            <a:ext cx="2411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nơi khô hạn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524001" y="4676775"/>
            <a:ext cx="406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sống nơi khô ráo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959600" y="4660900"/>
            <a:ext cx="370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sống nơi ẩm ướt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558925" y="5134392"/>
            <a:ext cx="8820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Thực vật sống nơi ẩm ướt, thiếu ánh sáng; nơi ẩm ướt có nhiều ánh sáng; nơi khô hạn có đặc điểm gì?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524000" y="5852942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Động vật sống nơi ẩm ướt; nơi khô ráo có đặc điểm gì?</a:t>
            </a:r>
          </a:p>
        </p:txBody>
      </p:sp>
    </p:spTree>
    <p:extLst>
      <p:ext uri="{BB962C8B-B14F-4D97-AF65-F5344CB8AC3E}">
        <p14:creationId xmlns:p14="http://schemas.microsoft.com/office/powerpoint/2010/main" val="112198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012-1pcm1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636838"/>
            <a:ext cx="4751387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466989" y="2523673"/>
            <a:ext cx="5040312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97025" y="404813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Thực vật sống nơi ẩm ướt, thiếu ánh sáng có đặc điểm gì?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58926" y="44451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các câu hỏi sau:</a:t>
            </a:r>
          </a:p>
        </p:txBody>
      </p:sp>
      <p:pic>
        <p:nvPicPr>
          <p:cNvPr id="35846" name="Picture 6" descr="cayla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868363"/>
            <a:ext cx="277177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sd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868363"/>
            <a:ext cx="27717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43475" y="3060701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ráy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401050" y="3035301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lốt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503614" y="5994400"/>
            <a:ext cx="58324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8040689" y="44370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543926" y="4070351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giậu</a:t>
            </a:r>
          </a:p>
        </p:txBody>
      </p:sp>
      <p:pic>
        <p:nvPicPr>
          <p:cNvPr id="35853" name="Picture 13" descr="sanh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69" y="801688"/>
            <a:ext cx="2916238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670567" y="2987676"/>
            <a:ext cx="280459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sa nhân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648076" y="3644900"/>
            <a:ext cx="576263" cy="2376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524000" y="608012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vật sống nơi ẩm ướt, thiếu ánh sáng có phiến lá mỏng, bản lá rộng, mô giậu kém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41345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2" grpId="0"/>
      <p:bldP spid="35854" grpId="0" animBg="1"/>
      <p:bldP spid="358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97025" y="620713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Thực vật sống nơi ẩm ướt, có nhiều ánh sáng có đặc điểm gì?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58926" y="260351"/>
            <a:ext cx="889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các câu hỏi sau:</a:t>
            </a:r>
          </a:p>
        </p:txBody>
      </p:sp>
      <p:pic>
        <p:nvPicPr>
          <p:cNvPr id="36869" name="Picture 5" descr="fghjkl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41438"/>
            <a:ext cx="3960812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341438"/>
            <a:ext cx="3960812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66988" y="4508501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lúa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535864" y="4508501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cói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416051" y="5084763"/>
            <a:ext cx="9396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giậu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4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52563" y="889140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Thực vật sống nơi khô hạn có đặc điểm gì?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58926" y="260351"/>
            <a:ext cx="8893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các câu hỏi sau: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03614" y="6210300"/>
            <a:ext cx="583247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Picture 5" descr="dfghj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12875"/>
            <a:ext cx="248443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t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4" y="1412876"/>
            <a:ext cx="24844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ádfgh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1412876"/>
            <a:ext cx="24844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847851" y="3933826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rồng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591176" y="392588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 đam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759825" y="3925888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long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24000" y="458152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sống nơi khô hạn hoặc có cơ thể mọng nước, hoặc lá và thân cây tiêu giảm, lá biến thành gai.</a:t>
            </a:r>
          </a:p>
        </p:txBody>
      </p:sp>
    </p:spTree>
    <p:extLst>
      <p:ext uri="{BB962C8B-B14F-4D97-AF65-F5344CB8AC3E}">
        <p14:creationId xmlns:p14="http://schemas.microsoft.com/office/powerpoint/2010/main" val="23820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31951" y="620713"/>
            <a:ext cx="8856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Động vật sống nơi ẩm ướt; nơi khô ráo có đặc điểm gì?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926" y="260351"/>
            <a:ext cx="889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các câu hỏi sau: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6096000" y="981075"/>
            <a:ext cx="0" cy="381635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7" name="Picture 5" descr="k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3011488"/>
            <a:ext cx="2032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998788"/>
            <a:ext cx="207645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0" y="2936877"/>
            <a:ext cx="206375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rd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997201"/>
            <a:ext cx="208121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592264" y="4970463"/>
            <a:ext cx="4067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sống nơi khô ráo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886575" y="4941888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sống nơi ẩm ướt</a:t>
            </a:r>
          </a:p>
        </p:txBody>
      </p:sp>
      <p:pic>
        <p:nvPicPr>
          <p:cNvPr id="38923" name="Picture 11" descr="a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981076"/>
            <a:ext cx="20875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c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981076"/>
            <a:ext cx="20510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aa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993776"/>
            <a:ext cx="20875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6" name="Picture 14" descr="b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993776"/>
            <a:ext cx="20510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847851" y="259873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chấu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935414" y="25987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 hung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816725" y="25987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 sên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9048751" y="25987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cóc</a:t>
            </a:r>
            <a:endParaRPr lang="vi-VN" altLang="en-US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1524001" y="4652963"/>
            <a:ext cx="212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 đuôi chuông</a:t>
            </a:r>
            <a:endParaRPr lang="vi-VN" altLang="en-US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935414" y="465296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 kè</a:t>
            </a:r>
            <a:endParaRPr lang="vi-VN" altLang="en-US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888163" y="46466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vi-VN" altLang="en-US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8759826" y="46529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 đất</a:t>
            </a:r>
            <a:endParaRPr lang="vi-VN" altLang="en-US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620444" y="5307014"/>
            <a:ext cx="4278763" cy="9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631951" y="5391844"/>
            <a:ext cx="411638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5254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3"/>
          <p:cNvSpPr>
            <a:spLocks noChangeShapeType="1"/>
          </p:cNvSpPr>
          <p:nvPr/>
        </p:nvSpPr>
        <p:spPr bwMode="auto">
          <a:xfrm>
            <a:off x="5880100" y="1052516"/>
            <a:ext cx="0" cy="58054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32229" y="908050"/>
            <a:ext cx="55764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6058" y="1946980"/>
            <a:ext cx="55034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số các sinh vật sống trong phạm vi nhiệt độ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50</a:t>
            </a:r>
            <a:r>
              <a:rPr lang="en-US" altLang="en-US" sz="2000" baseline="30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cũng có một số sinh vật nhờ khả năng thích nghi cao nên có thể sống được ở nhiệt độ rất thấp hoặc rất cao.                       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8936" y="3478352"/>
            <a:ext cx="5503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của môi trường ảnh hưởng tới hình thái, hoạt động sinh lí của sinh vật.</a:t>
            </a:r>
          </a:p>
        </p:txBody>
      </p:sp>
      <p:sp>
        <p:nvSpPr>
          <p:cNvPr id="62472" name="Line 10"/>
          <p:cNvSpPr>
            <a:spLocks noChangeShapeType="1"/>
          </p:cNvSpPr>
          <p:nvPr/>
        </p:nvSpPr>
        <p:spPr bwMode="auto">
          <a:xfrm>
            <a:off x="5880100" y="1052516"/>
            <a:ext cx="0" cy="58054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79601" y="5010001"/>
            <a:ext cx="4211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Sinh vật được chia thành hai nhóm:</a:t>
            </a:r>
          </a:p>
        </p:txBody>
      </p:sp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36058" y="5390948"/>
            <a:ext cx="57356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Sinh vật biến nhiệt: có nhiệt độ của cơ thể phụ thuộc vào nhiệt độ của môi trường.</a:t>
            </a:r>
          </a:p>
        </p:txBody>
      </p:sp>
      <p:sp>
        <p:nvSpPr>
          <p:cNvPr id="62475" name="Text Box 13"/>
          <p:cNvSpPr txBox="1">
            <a:spLocks noChangeArrowheads="1"/>
          </p:cNvSpPr>
          <p:nvPr/>
        </p:nvSpPr>
        <p:spPr bwMode="auto">
          <a:xfrm>
            <a:off x="32430" y="6083221"/>
            <a:ext cx="57356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Sinh vật hằng nhiệt: nhiệt độ của cơ thể không phụ thuộc nhiệt độ môi trường.</a:t>
            </a:r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>
            <a:off x="5880100" y="908052"/>
            <a:ext cx="61957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Ảnh hưởng của độ ẩm lên đời sống sinh vật 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897222" y="1772045"/>
            <a:ext cx="61243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độ ẩm khác nhau.</a:t>
            </a:r>
            <a:endParaRPr lang="en-GB" alt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ĐV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alt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6807882" y="3155789"/>
            <a:ext cx="5213689" cy="2285473"/>
          </a:xfrm>
          <a:prstGeom prst="cloudCallout">
            <a:avLst>
              <a:gd name="adj1" fmla="val -12185"/>
              <a:gd name="adj2" fmla="val 864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ẩm ảnh hưởng như thế nào lên đời sống của sinh vật?</a:t>
            </a:r>
          </a:p>
        </p:txBody>
      </p:sp>
      <p:sp>
        <p:nvSpPr>
          <p:cNvPr id="62479" name="Text Box 18"/>
          <p:cNvSpPr txBox="1">
            <a:spLocks noChangeArrowheads="1"/>
          </p:cNvSpPr>
          <p:nvPr/>
        </p:nvSpPr>
        <p:spPr bwMode="auto">
          <a:xfrm>
            <a:off x="79601" y="4367180"/>
            <a:ext cx="55764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ra, nhiệt độ còn ảnh hưởng đến tập tính của động vật. Vd: ngủ đông, ngủ hè...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396042" y="3721946"/>
            <a:ext cx="2089150" cy="59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được </a:t>
            </a:r>
          </a:p>
          <a:p>
            <a:pPr algn="ctr"/>
            <a:r>
              <a:rPr lang="vi-VN" altLang="en-US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thành 2 nhóm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9005547" y="3256768"/>
            <a:ext cx="2089150" cy="5238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ưa ẩm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9005547" y="4336268"/>
            <a:ext cx="2089150" cy="5238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chịu hạn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486185" y="5410111"/>
            <a:ext cx="208915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được </a:t>
            </a:r>
          </a:p>
          <a:p>
            <a:pPr algn="ctr"/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thành 2 nhóm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9005547" y="4919573"/>
            <a:ext cx="20891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ưa ẩm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005547" y="6000658"/>
            <a:ext cx="20891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ưa khô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8502313" y="3534295"/>
            <a:ext cx="503237" cy="327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8502313" y="4117124"/>
            <a:ext cx="503237" cy="458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8573747" y="520849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8573747" y="5784761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461441"/>
      </p:ext>
    </p:extLst>
  </p:cSld>
  <p:clrMapOvr>
    <a:masterClrMapping/>
  </p:clrMapOvr>
  <p:transition spd="slow" advTm="21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  <p:bldP spid="39952" grpId="0" animBg="1"/>
      <p:bldP spid="39952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937" y="710264"/>
            <a:ext cx="961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GIỚI HẠN CHỊU NHIỆT CỦA MỘT SỐ LOÀI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85095"/>
              </p:ext>
            </p:extLst>
          </p:nvPr>
        </p:nvGraphicFramePr>
        <p:xfrm>
          <a:off x="938611" y="1596807"/>
          <a:ext cx="1044326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00">
                  <a:extLst>
                    <a:ext uri="{9D8B030D-6E8A-4147-A177-3AD203B41FA5}">
                      <a16:colId xmlns:a16="http://schemas.microsoft.com/office/drawing/2014/main" val="904410179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4153491315"/>
                    </a:ext>
                  </a:extLst>
                </a:gridCol>
                <a:gridCol w="4836696">
                  <a:extLst>
                    <a:ext uri="{9D8B030D-6E8A-4147-A177-3AD203B41FA5}">
                      <a16:colId xmlns:a16="http://schemas.microsoft.com/office/drawing/2014/main" val="516257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loài</a:t>
                      </a:r>
                      <a:endParaRPr lang="en-US" sz="3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hạn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chịu nhiệt</a:t>
                      </a:r>
                      <a:endParaRPr lang="en-US" sz="3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56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rô phi Việt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- 42</a:t>
                      </a:r>
                      <a:r>
                        <a:rPr lang="en-US" sz="32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90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chép</a:t>
                      </a:r>
                      <a:endParaRPr lang="en-US" sz="3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- 44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rồng Sa mạc</a:t>
                      </a:r>
                      <a:endParaRPr lang="en-US" sz="3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- 56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22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chua</a:t>
                      </a:r>
                      <a:endParaRPr lang="en-US" sz="3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- 35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03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gừng</a:t>
                      </a:r>
                      <a:endParaRPr lang="en-US" sz="3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- 40</a:t>
                      </a:r>
                      <a:r>
                        <a:rPr kumimoji="0" lang="en-US" sz="3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035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30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25458"/>
              </p:ext>
            </p:extLst>
          </p:nvPr>
        </p:nvGraphicFramePr>
        <p:xfrm>
          <a:off x="368491" y="123873"/>
          <a:ext cx="11554795" cy="6361930"/>
        </p:xfrm>
        <a:graphic>
          <a:graphicData uri="http://schemas.openxmlformats.org/drawingml/2006/table">
            <a:tbl>
              <a:tblPr firstRow="1" firstCol="1" bandRow="1"/>
              <a:tblGrid>
                <a:gridCol w="1421671">
                  <a:extLst>
                    <a:ext uri="{9D8B030D-6E8A-4147-A177-3AD203B41FA5}">
                      <a16:colId xmlns:a16="http://schemas.microsoft.com/office/drawing/2014/main" val="338626445"/>
                    </a:ext>
                  </a:extLst>
                </a:gridCol>
                <a:gridCol w="1779348">
                  <a:extLst>
                    <a:ext uri="{9D8B030D-6E8A-4147-A177-3AD203B41FA5}">
                      <a16:colId xmlns:a16="http://schemas.microsoft.com/office/drawing/2014/main" val="1705517605"/>
                    </a:ext>
                  </a:extLst>
                </a:gridCol>
                <a:gridCol w="4281366">
                  <a:extLst>
                    <a:ext uri="{9D8B030D-6E8A-4147-A177-3AD203B41FA5}">
                      <a16:colId xmlns:a16="http://schemas.microsoft.com/office/drawing/2014/main" val="3036177254"/>
                    </a:ext>
                  </a:extLst>
                </a:gridCol>
                <a:gridCol w="4072410">
                  <a:extLst>
                    <a:ext uri="{9D8B030D-6E8A-4147-A177-3AD203B41FA5}">
                      <a16:colId xmlns:a16="http://schemas.microsoft.com/office/drawing/2014/main" val="4203624062"/>
                    </a:ext>
                  </a:extLst>
                </a:gridCol>
              </a:tblGrid>
              <a:tr h="476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sinh lý</a:t>
                      </a:r>
                    </a:p>
                  </a:txBody>
                  <a:tcPr marL="61749" marR="61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99055"/>
                  </a:ext>
                </a:extLst>
              </a:tr>
              <a:tr h="22831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(1)………………..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61749" marR="61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(5)……………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(6)…</a:t>
                      </a:r>
                      <a:r>
                        <a:rPr lang="en-US" sz="28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(7) ……</a:t>
                      </a:r>
                    </a:p>
                  </a:txBody>
                  <a:tcPr marL="61749" marR="61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47328"/>
                  </a:ext>
                </a:extLst>
              </a:tr>
              <a:tr h="3196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(3)……………….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(4)………………</a:t>
                      </a:r>
                    </a:p>
                  </a:txBody>
                  <a:tcPr marL="61749" marR="61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70368"/>
                  </a:ext>
                </a:extLst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714136" y="1432744"/>
            <a:ext cx="260477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 cutin dày              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00801" y="2344150"/>
            <a:ext cx="8397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          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30015" y="3684163"/>
            <a:ext cx="27225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 nhiều lá            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84599" y="5100381"/>
            <a:ext cx="2863851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thoát hơi nước              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40688" y="2384427"/>
            <a:ext cx="230346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15890" y="3766598"/>
            <a:ext cx="10048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761088" y="3749120"/>
            <a:ext cx="15573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59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82014"/>
              </p:ext>
            </p:extLst>
          </p:nvPr>
        </p:nvGraphicFramePr>
        <p:xfrm>
          <a:off x="750627" y="377372"/>
          <a:ext cx="11163870" cy="5365215"/>
        </p:xfrm>
        <a:graphic>
          <a:graphicData uri="http://schemas.openxmlformats.org/drawingml/2006/table">
            <a:tbl>
              <a:tblPr firstRow="1" firstCol="1" bandRow="1"/>
              <a:tblGrid>
                <a:gridCol w="1373572">
                  <a:extLst>
                    <a:ext uri="{9D8B030D-6E8A-4147-A177-3AD203B41FA5}">
                      <a16:colId xmlns:a16="http://schemas.microsoft.com/office/drawing/2014/main" val="694359583"/>
                    </a:ext>
                  </a:extLst>
                </a:gridCol>
                <a:gridCol w="1700058">
                  <a:extLst>
                    <a:ext uri="{9D8B030D-6E8A-4147-A177-3AD203B41FA5}">
                      <a16:colId xmlns:a16="http://schemas.microsoft.com/office/drawing/2014/main" val="3980519374"/>
                    </a:ext>
                  </a:extLst>
                </a:gridCol>
                <a:gridCol w="4429642">
                  <a:extLst>
                    <a:ext uri="{9D8B030D-6E8A-4147-A177-3AD203B41FA5}">
                      <a16:colId xmlns:a16="http://schemas.microsoft.com/office/drawing/2014/main" val="671074108"/>
                    </a:ext>
                  </a:extLst>
                </a:gridCol>
                <a:gridCol w="3660598">
                  <a:extLst>
                    <a:ext uri="{9D8B030D-6E8A-4147-A177-3AD203B41FA5}">
                      <a16:colId xmlns:a16="http://schemas.microsoft.com/office/drawing/2014/main" val="3613905076"/>
                    </a:ext>
                  </a:extLst>
                </a:gridCol>
              </a:tblGrid>
              <a:tr h="137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 động sinh lý</a:t>
                      </a:r>
                    </a:p>
                  </a:txBody>
                  <a:tcPr marL="61749" marR="61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54308"/>
                  </a:ext>
                </a:extLst>
              </a:tr>
              <a:tr h="17685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1754" marR="61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2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(8)…………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(9)…………..</a:t>
                      </a:r>
                    </a:p>
                  </a:txBody>
                  <a:tcPr marL="61754" marR="61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(12)…………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L="61754" marR="61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24124"/>
                  </a:ext>
                </a:extLst>
              </a:tr>
              <a:tr h="2217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 vùng nóng</a:t>
                      </a:r>
                    </a:p>
                  </a:txBody>
                  <a:tcPr marL="61754" marR="61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Lông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(10)…………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(11)……………</a:t>
                      </a:r>
                    </a:p>
                  </a:txBody>
                  <a:tcPr marL="61754" marR="61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7035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36414" y="1824058"/>
            <a:ext cx="2319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 và dài          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56062" y="2843629"/>
            <a:ext cx="2476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lớn.          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36414" y="3572369"/>
            <a:ext cx="2533650" cy="56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và ngắn.         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6062" y="4583209"/>
            <a:ext cx="33401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nhỏ.            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22576" y="3897312"/>
            <a:ext cx="3346259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 vào hang, ngủ đông hoặc ngủ hè.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86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ỚI HẠN SINH THÁI VÀ Ổ SINH THÁI - ThuVien123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6" y="1062622"/>
            <a:ext cx="10456278" cy="51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/>
          <p:cNvSpPr>
            <a:spLocks noChangeShapeType="1"/>
          </p:cNvSpPr>
          <p:nvPr/>
        </p:nvSpPr>
        <p:spPr bwMode="auto">
          <a:xfrm>
            <a:off x="5880100" y="1052516"/>
            <a:ext cx="0" cy="58054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0287" y="850978"/>
            <a:ext cx="54736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u="sng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32228" y="1928663"/>
            <a:ext cx="56478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số các sinh vật sống trong phạm vi nhiệt độ</a:t>
            </a:r>
            <a:r>
              <a:rPr lang="en-US" alt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50</a:t>
            </a:r>
            <a:r>
              <a:rPr lang="en-US" altLang="en-US" sz="2400" baseline="30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nhiên, cũng có một số sinh vật nhờ khả năng thích nghi cao nên có thể sống được ở nhiệt độ rất thấp hoặc rất cao.</a:t>
            </a:r>
            <a:r>
              <a:rPr lang="vi-VN" alt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12328" y="673912"/>
            <a:ext cx="4787900" cy="2016125"/>
          </a:xfrm>
          <a:prstGeom prst="cloudCallout">
            <a:avLst>
              <a:gd name="adj1" fmla="val -6796"/>
              <a:gd name="adj2" fmla="val 100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 có thể sống trong các khoảng nhiệt độ nào?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228442" y="871918"/>
            <a:ext cx="5475131" cy="2772430"/>
            <a:chOff x="762000" y="2819400"/>
            <a:chExt cx="7391400" cy="3733800"/>
          </a:xfrm>
        </p:grpSpPr>
        <p:pic>
          <p:nvPicPr>
            <p:cNvPr id="9" name="Picture 6" descr="Untitled_70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819400"/>
              <a:ext cx="73914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www.textbookofbacteriology.net/Bacillus55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819400"/>
              <a:ext cx="7010400" cy="31053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14" name="Picture 3" descr="Untitled_7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42" y="3753567"/>
            <a:ext cx="5475131" cy="29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895456"/>
            <a:ext cx="2466439" cy="2401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836715"/>
      </p:ext>
    </p:extLst>
  </p:cSld>
  <p:clrMapOvr>
    <a:masterClrMapping/>
  </p:clrMapOvr>
  <p:transition spd="slow" advTm="30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 animBg="1"/>
      <p:bldP spid="51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905000" y="76201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7239000" y="685801"/>
            <a:ext cx="3048000" cy="224676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Lá biến thành gai , bề mặt lá có tầng cutin dày có tác dụng hạn chế sự thoát hơi nuớc </a:t>
            </a:r>
          </a:p>
        </p:txBody>
      </p:sp>
      <p:pic>
        <p:nvPicPr>
          <p:cNvPr id="14341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7620000" y="3629026"/>
            <a:ext cx="3124200" cy="292387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rụng lá để giảm diện tích tiếp xúc với không khí lạnh hoặc thân và rễ cây có lớp bần dày tạo thành lớp cách nhiệt bảo vệ cây .</a:t>
            </a:r>
          </a:p>
        </p:txBody>
      </p:sp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32579" r="45027" b="13123"/>
          <a:stretch>
            <a:fillRect/>
          </a:stretch>
        </p:blipFill>
        <p:spPr bwMode="auto">
          <a:xfrm>
            <a:off x="1905000" y="838200"/>
            <a:ext cx="2438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1676400" y="3048001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Cây vùng ôn đới có đặc điểm gì ? tại sao ?  </a:t>
            </a: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4724400" y="26670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đá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1752600" y="2667000"/>
            <a:ext cx="2438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xương rồng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1828800" y="6019800"/>
            <a:ext cx="3429000" cy="707886"/>
          </a:xfrm>
          <a:prstGeom prst="rect">
            <a:avLst/>
          </a:prstGeom>
          <a:solidFill>
            <a:srgbClr val="A4FA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 vàng vào mùa thu và rụng lá vào mùa đông</a:t>
            </a: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5562600" y="6019800"/>
            <a:ext cx="1981200" cy="707886"/>
          </a:xfrm>
          <a:prstGeom prst="rect">
            <a:avLst/>
          </a:prstGeom>
          <a:solidFill>
            <a:srgbClr val="F3FC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cây có lớp bần dày</a:t>
            </a:r>
          </a:p>
        </p:txBody>
      </p:sp>
    </p:spTree>
    <p:extLst>
      <p:ext uri="{BB962C8B-B14F-4D97-AF65-F5344CB8AC3E}">
        <p14:creationId xmlns:p14="http://schemas.microsoft.com/office/powerpoint/2010/main" val="42289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 autoUpdateAnimBg="0"/>
      <p:bldP spid="14343" grpId="0" bldLvl="0" animBg="1" autoUpdateAnimBg="0"/>
      <p:bldP spid="14346" grpId="0" autoUpdateAnimBg="0"/>
      <p:bldP spid="14349" grpId="0" bldLvl="0" animBg="1" autoUpdateAnimBg="0"/>
      <p:bldP spid="14350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8" descr="l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4" y="145259"/>
            <a:ext cx="2160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81627" y="2718932"/>
            <a:ext cx="48958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 vàng vào mùa thu 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rụng vào mùa đông</a:t>
            </a:r>
          </a:p>
        </p:txBody>
      </p:sp>
      <p:pic>
        <p:nvPicPr>
          <p:cNvPr id="11293" name="Picture 29" descr="4ed727cc_3d29966a_1318181325_17734_1283750719h8u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98426"/>
            <a:ext cx="2279650" cy="24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0" descr="cayh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6" y="47852"/>
            <a:ext cx="4464050" cy="247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576891" y="2723809"/>
            <a:ext cx="4643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hồng rụng lá vào mùa đông</a:t>
            </a:r>
          </a:p>
        </p:txBody>
      </p:sp>
      <p:pic>
        <p:nvPicPr>
          <p:cNvPr id="28" name="Picture 8" descr="DSC0449412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7" y="3719512"/>
            <a:ext cx="23050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54652" y="6027737"/>
            <a:ext cx="2087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bần ở thân cây ôn đới</a:t>
            </a:r>
          </a:p>
        </p:txBody>
      </p:sp>
      <p:pic>
        <p:nvPicPr>
          <p:cNvPr id="30" name="Picture 10" descr="DSC045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04" y="3749677"/>
            <a:ext cx="2303463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002579" y="6065839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vỏ ở thân cây nhiệt đới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110515" y="3309258"/>
            <a:ext cx="5500914" cy="2452915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273084"/>
      </p:ext>
    </p:extLst>
  </p:cSld>
  <p:clrMapOvr>
    <a:masterClrMapping/>
  </p:clrMapOvr>
  <p:transition spd="slow" advTm="21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  <p:bldP spid="11295" grpId="0"/>
      <p:bldP spid="29" grpId="0"/>
      <p:bldP spid="3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gtj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2" y="700089"/>
            <a:ext cx="3238499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8" descr="g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741363"/>
            <a:ext cx="3346450" cy="268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 descr="cuu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6" y="3882173"/>
            <a:ext cx="338568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08" y="3715659"/>
            <a:ext cx="3393393" cy="265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Line 11"/>
          <p:cNvSpPr>
            <a:spLocks noChangeShapeType="1"/>
          </p:cNvSpPr>
          <p:nvPr/>
        </p:nvSpPr>
        <p:spPr bwMode="auto">
          <a:xfrm>
            <a:off x="6186488" y="76203"/>
            <a:ext cx="0" cy="5503863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972457" y="201840"/>
            <a:ext cx="3171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ở vùng nóng</a:t>
            </a:r>
          </a:p>
        </p:txBody>
      </p:sp>
      <p:sp>
        <p:nvSpPr>
          <p:cNvPr id="46088" name="Text Box 14"/>
          <p:cNvSpPr txBox="1">
            <a:spLocks noChangeArrowheads="1"/>
          </p:cNvSpPr>
          <p:nvPr/>
        </p:nvSpPr>
        <p:spPr bwMode="auto">
          <a:xfrm>
            <a:off x="7187168" y="197247"/>
            <a:ext cx="3269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ở vùng lạnh</a:t>
            </a:r>
          </a:p>
        </p:txBody>
      </p:sp>
      <p:sp>
        <p:nvSpPr>
          <p:cNvPr id="2" name="Oval 1"/>
          <p:cNvSpPr/>
          <p:nvPr/>
        </p:nvSpPr>
        <p:spPr>
          <a:xfrm>
            <a:off x="4002654" y="1644282"/>
            <a:ext cx="3947886" cy="3483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cơ thể, lông của động vật sống ở vùng nóng và động vật vùng lạnh khác nhau  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488299700"/>
      </p:ext>
    </p:extLst>
  </p:cSld>
  <p:clrMapOvr>
    <a:masterClrMapping/>
  </p:clrMapOvr>
  <p:transition spd="slow" advTm="38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915400" cy="3276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Char char="-"/>
              <a:defRPr/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diểm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+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3" descr="Untitled_7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807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752600" y="6172201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78094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3201" y="152400"/>
            <a:ext cx="5605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6369" y="1018950"/>
            <a:ext cx="56768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số các sinh vật sống trong phạm vi nhiệt độ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– 50</a:t>
            </a:r>
            <a:r>
              <a:rPr lang="en-US" altLang="en-US" sz="2400" baseline="30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Tuy nhiên, cũng có một số sinh vật nhờ khả năng thích nghi cao nên có thể sống được ở nhiệt độ rất thấp hoặc rất cao.                      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272012" y="761638"/>
            <a:ext cx="5490910" cy="2535354"/>
          </a:xfrm>
          <a:prstGeom prst="cloudCallout">
            <a:avLst>
              <a:gd name="adj1" fmla="val -324"/>
              <a:gd name="adj2" fmla="val 948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                          ảnh hưởng như thế nào lên đời sống sinh vật?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172" y="2957942"/>
            <a:ext cx="5676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của môi trường ảnh hưởng tới hình thái, hoạt động sinh lí của sinh vật.</a:t>
            </a:r>
          </a:p>
        </p:txBody>
      </p:sp>
    </p:spTree>
    <p:extLst>
      <p:ext uri="{BB962C8B-B14F-4D97-AF65-F5344CB8AC3E}">
        <p14:creationId xmlns:p14="http://schemas.microsoft.com/office/powerpoint/2010/main" val="168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4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5|6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Custom 2">
      <a:dk1>
        <a:srgbClr val="E0E9F5"/>
      </a:dk1>
      <a:lt1>
        <a:sysClr val="window" lastClr="FFFFFF"/>
      </a:lt1>
      <a:dk2>
        <a:srgbClr val="FFFFFF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1872</Words>
  <Application>Microsoft Office PowerPoint</Application>
  <PresentationFormat>Widescreen</PresentationFormat>
  <Paragraphs>192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Garamond</vt:lpstr>
      <vt:lpstr>Times New Roman</vt:lpstr>
      <vt:lpstr>Wingdings 3</vt:lpstr>
      <vt:lpstr>Ion</vt:lpstr>
      <vt:lpstr>Organic</vt:lpstr>
      <vt:lpstr>Office Theme</vt:lpstr>
      <vt:lpstr>Tiết 45 - Bài 43:  ẢNH HƯỞNG CỦA NHIỆT ĐỘ VÀ ĐỘ ẨM LÊN ĐỜI SỐNG SINH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Huyen Sam</cp:lastModifiedBy>
  <cp:revision>14</cp:revision>
  <dcterms:created xsi:type="dcterms:W3CDTF">2021-02-23T03:34:32Z</dcterms:created>
  <dcterms:modified xsi:type="dcterms:W3CDTF">2024-05-10T15:35:48Z</dcterms:modified>
</cp:coreProperties>
</file>