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8" r:id="rId3"/>
    <p:sldId id="257" r:id="rId4"/>
    <p:sldId id="259" r:id="rId5"/>
    <p:sldId id="263" r:id="rId6"/>
    <p:sldId id="265" r:id="rId7"/>
    <p:sldId id="266" r:id="rId8"/>
    <p:sldId id="264" r:id="rId9"/>
    <p:sldId id="282" r:id="rId10"/>
    <p:sldId id="260" r:id="rId11"/>
    <p:sldId id="276" r:id="rId12"/>
    <p:sldId id="280" r:id="rId13"/>
    <p:sldId id="277" r:id="rId14"/>
    <p:sldId id="278" r:id="rId15"/>
    <p:sldId id="279" r:id="rId16"/>
    <p:sldId id="261" r:id="rId17"/>
    <p:sldId id="284" r:id="rId18"/>
    <p:sldId id="281" r:id="rId19"/>
    <p:sldId id="262" r:id="rId20"/>
    <p:sldId id="268" r:id="rId21"/>
    <p:sldId id="267" r:id="rId22"/>
    <p:sldId id="269" r:id="rId23"/>
    <p:sldId id="270" r:id="rId24"/>
    <p:sldId id="271" r:id="rId25"/>
    <p:sldId id="272"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47DECE-F95E-41AA-85D6-5B3C4118DEB0}">
          <p14:sldIdLst>
            <p14:sldId id="275"/>
            <p14:sldId id="258"/>
            <p14:sldId id="257"/>
            <p14:sldId id="259"/>
            <p14:sldId id="263"/>
            <p14:sldId id="265"/>
            <p14:sldId id="266"/>
            <p14:sldId id="264"/>
            <p14:sldId id="282"/>
            <p14:sldId id="260"/>
            <p14:sldId id="276"/>
            <p14:sldId id="280"/>
            <p14:sldId id="277"/>
            <p14:sldId id="278"/>
            <p14:sldId id="279"/>
            <p14:sldId id="261"/>
            <p14:sldId id="284"/>
            <p14:sldId id="281"/>
            <p14:sldId id="262"/>
            <p14:sldId id="268"/>
            <p14:sldId id="267"/>
            <p14:sldId id="269"/>
            <p14:sldId id="270"/>
            <p14:sldId id="271"/>
            <p14:sldId id="272"/>
            <p14:sldId id="273"/>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2264833" y="3705225"/>
            <a:ext cx="990600" cy="742950"/>
          </a:xfrm>
          <a:prstGeom prst="rect">
            <a:avLst/>
          </a:prstGeom>
          <a:solidFill>
            <a:schemeClr val="accent1">
              <a:alpha val="50000"/>
            </a:schemeClr>
          </a:solidFill>
          <a:ln w="9525">
            <a:noFill/>
            <a:miter lim="800000"/>
            <a:headEnd/>
            <a:tailEnd/>
          </a:ln>
          <a:effectLst/>
        </p:spPr>
        <p:txBody>
          <a:bodyPr wrap="none" anchor="ctr"/>
          <a:lstStyle/>
          <a:p>
            <a:endParaRPr lang="en-US" sz="1800"/>
          </a:p>
        </p:txBody>
      </p:sp>
      <p:sp>
        <p:nvSpPr>
          <p:cNvPr id="3116" name="Rectangle 44" descr="3"/>
          <p:cNvSpPr>
            <a:spLocks noChangeArrowheads="1"/>
          </p:cNvSpPr>
          <p:nvPr/>
        </p:nvSpPr>
        <p:spPr bwMode="gray">
          <a:xfrm>
            <a:off x="3323167" y="4510089"/>
            <a:ext cx="99060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endParaRPr lang="en-US" sz="1800"/>
          </a:p>
        </p:txBody>
      </p:sp>
      <p:sp>
        <p:nvSpPr>
          <p:cNvPr id="3106" name="Rectangle 34" descr="5"/>
          <p:cNvSpPr>
            <a:spLocks noChangeArrowheads="1"/>
          </p:cNvSpPr>
          <p:nvPr/>
        </p:nvSpPr>
        <p:spPr bwMode="gray">
          <a:xfrm>
            <a:off x="1221317" y="4510089"/>
            <a:ext cx="99060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endParaRPr lang="en-US" sz="1800"/>
          </a:p>
        </p:txBody>
      </p:sp>
      <p:sp>
        <p:nvSpPr>
          <p:cNvPr id="3131" name="Rectangle 59"/>
          <p:cNvSpPr>
            <a:spLocks noChangeArrowheads="1"/>
          </p:cNvSpPr>
          <p:nvPr/>
        </p:nvSpPr>
        <p:spPr bwMode="gray">
          <a:xfrm>
            <a:off x="2271184" y="5314950"/>
            <a:ext cx="990600" cy="742950"/>
          </a:xfrm>
          <a:prstGeom prst="rect">
            <a:avLst/>
          </a:prstGeom>
          <a:solidFill>
            <a:srgbClr val="DDDDDD"/>
          </a:solidFill>
          <a:ln w="9525">
            <a:noFill/>
            <a:miter lim="800000"/>
            <a:headEnd/>
            <a:tailEnd/>
          </a:ln>
          <a:effectLst/>
        </p:spPr>
        <p:txBody>
          <a:bodyPr wrap="none" anchor="ctr"/>
          <a:lstStyle/>
          <a:p>
            <a:endParaRPr lang="en-US" sz="1800"/>
          </a:p>
        </p:txBody>
      </p:sp>
      <p:sp>
        <p:nvSpPr>
          <p:cNvPr id="3126" name="Rectangle 54"/>
          <p:cNvSpPr>
            <a:spLocks noChangeArrowheads="1"/>
          </p:cNvSpPr>
          <p:nvPr/>
        </p:nvSpPr>
        <p:spPr bwMode="gray">
          <a:xfrm>
            <a:off x="171451" y="3705225"/>
            <a:ext cx="990600" cy="742950"/>
          </a:xfrm>
          <a:prstGeom prst="rect">
            <a:avLst/>
          </a:prstGeom>
          <a:solidFill>
            <a:srgbClr val="DDDDDD"/>
          </a:solidFill>
          <a:ln w="9525">
            <a:noFill/>
            <a:miter lim="800000"/>
            <a:headEnd/>
            <a:tailEnd/>
          </a:ln>
          <a:effectLst/>
        </p:spPr>
        <p:txBody>
          <a:bodyPr wrap="none" anchor="ctr"/>
          <a:lstStyle/>
          <a:p>
            <a:endParaRPr lang="en-US" sz="1800"/>
          </a:p>
        </p:txBody>
      </p:sp>
      <p:sp>
        <p:nvSpPr>
          <p:cNvPr id="3128" name="Rectangle 56"/>
          <p:cNvSpPr>
            <a:spLocks noChangeArrowheads="1"/>
          </p:cNvSpPr>
          <p:nvPr/>
        </p:nvSpPr>
        <p:spPr bwMode="gray">
          <a:xfrm>
            <a:off x="3323167" y="3705225"/>
            <a:ext cx="990600" cy="742950"/>
          </a:xfrm>
          <a:prstGeom prst="rect">
            <a:avLst/>
          </a:prstGeom>
          <a:solidFill>
            <a:srgbClr val="DDDDDD"/>
          </a:solidFill>
          <a:ln w="9525">
            <a:noFill/>
            <a:miter lim="800000"/>
            <a:headEnd/>
            <a:tailEnd/>
          </a:ln>
          <a:effectLst/>
        </p:spPr>
        <p:txBody>
          <a:bodyPr wrap="none" anchor="ctr"/>
          <a:lstStyle/>
          <a:p>
            <a:endParaRPr lang="en-US" sz="1800"/>
          </a:p>
        </p:txBody>
      </p:sp>
      <p:grpSp>
        <p:nvGrpSpPr>
          <p:cNvPr id="3147" name="Group 75"/>
          <p:cNvGrpSpPr>
            <a:grpSpLocks/>
          </p:cNvGrpSpPr>
          <p:nvPr/>
        </p:nvGrpSpPr>
        <p:grpSpPr bwMode="auto">
          <a:xfrm>
            <a:off x="150285" y="5954714"/>
            <a:ext cx="11914716"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sz="1800"/>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sz="1800"/>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sz="1800"/>
            </a:p>
          </p:txBody>
        </p:sp>
      </p:grpSp>
      <p:grpSp>
        <p:nvGrpSpPr>
          <p:cNvPr id="3079" name="Group 7"/>
          <p:cNvGrpSpPr>
            <a:grpSpLocks/>
          </p:cNvGrpSpPr>
          <p:nvPr/>
        </p:nvGrpSpPr>
        <p:grpSpPr bwMode="auto">
          <a:xfrm rot="10800000">
            <a:off x="8005233" y="1778001"/>
            <a:ext cx="3691467"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sz="1800"/>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sz="1800"/>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sz="1800"/>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sz="1800"/>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sz="1800"/>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sz="1800"/>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sz="1800"/>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sz="1800"/>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sz="1800"/>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sz="1800"/>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sz="1800"/>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sz="1800"/>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sz="1800"/>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sz="1800"/>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sz="1800"/>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sz="1800"/>
            </a:p>
          </p:txBody>
        </p:sp>
      </p:grpSp>
      <p:sp>
        <p:nvSpPr>
          <p:cNvPr id="3099" name="Freeform 27" descr="Dark upward diagonal"/>
          <p:cNvSpPr>
            <a:spLocks/>
          </p:cNvSpPr>
          <p:nvPr/>
        </p:nvSpPr>
        <p:spPr bwMode="gray">
          <a:xfrm>
            <a:off x="114301" y="76201"/>
            <a:ext cx="11969751"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sz="1800"/>
          </a:p>
        </p:txBody>
      </p:sp>
      <p:sp>
        <p:nvSpPr>
          <p:cNvPr id="3100" name="Rectangle 28"/>
          <p:cNvSpPr>
            <a:spLocks noChangeArrowheads="1"/>
          </p:cNvSpPr>
          <p:nvPr/>
        </p:nvSpPr>
        <p:spPr bwMode="gray">
          <a:xfrm>
            <a:off x="152401" y="6610351"/>
            <a:ext cx="11908367" cy="163513"/>
          </a:xfrm>
          <a:prstGeom prst="rect">
            <a:avLst/>
          </a:prstGeom>
          <a:solidFill>
            <a:schemeClr val="accent1"/>
          </a:solidFill>
          <a:ln w="9525">
            <a:noFill/>
            <a:miter lim="800000"/>
            <a:headEnd/>
            <a:tailEnd/>
          </a:ln>
          <a:effectLst/>
        </p:spPr>
        <p:txBody>
          <a:bodyPr wrap="none" anchor="ctr"/>
          <a:lstStyle/>
          <a:p>
            <a:endParaRPr lang="en-US" sz="1800"/>
          </a:p>
        </p:txBody>
      </p:sp>
      <p:grpSp>
        <p:nvGrpSpPr>
          <p:cNvPr id="3146" name="Group 74"/>
          <p:cNvGrpSpPr>
            <a:grpSpLocks/>
          </p:cNvGrpSpPr>
          <p:nvPr/>
        </p:nvGrpSpPr>
        <p:grpSpPr bwMode="auto">
          <a:xfrm>
            <a:off x="114301" y="854075"/>
            <a:ext cx="11976100"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sz="1800"/>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sz="1800"/>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sz="1800"/>
            </a:p>
          </p:txBody>
        </p:sp>
      </p:grpSp>
      <p:sp>
        <p:nvSpPr>
          <p:cNvPr id="3105" name="Rectangle 33"/>
          <p:cNvSpPr>
            <a:spLocks noChangeArrowheads="1"/>
          </p:cNvSpPr>
          <p:nvPr/>
        </p:nvSpPr>
        <p:spPr bwMode="gray">
          <a:xfrm>
            <a:off x="114301" y="609600"/>
            <a:ext cx="11976100" cy="185738"/>
          </a:xfrm>
          <a:prstGeom prst="rect">
            <a:avLst/>
          </a:prstGeom>
          <a:solidFill>
            <a:schemeClr val="accent1"/>
          </a:solidFill>
          <a:ln w="9525">
            <a:noFill/>
            <a:miter lim="800000"/>
            <a:headEnd/>
            <a:tailEnd/>
          </a:ln>
          <a:effectLst/>
        </p:spPr>
        <p:txBody>
          <a:bodyPr wrap="none" anchor="ctr"/>
          <a:lstStyle/>
          <a:p>
            <a:endParaRPr lang="en-US" sz="1800"/>
          </a:p>
        </p:txBody>
      </p:sp>
      <p:sp>
        <p:nvSpPr>
          <p:cNvPr id="3110" name="Rectangle 38" descr="1"/>
          <p:cNvSpPr>
            <a:spLocks noChangeArrowheads="1"/>
          </p:cNvSpPr>
          <p:nvPr/>
        </p:nvSpPr>
        <p:spPr bwMode="gray">
          <a:xfrm>
            <a:off x="5422901" y="4497388"/>
            <a:ext cx="988484"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endParaRPr lang="en-US" sz="1800"/>
          </a:p>
        </p:txBody>
      </p:sp>
      <p:sp>
        <p:nvSpPr>
          <p:cNvPr id="3112" name="Rectangle 40" descr="7"/>
          <p:cNvSpPr>
            <a:spLocks noChangeArrowheads="1"/>
          </p:cNvSpPr>
          <p:nvPr/>
        </p:nvSpPr>
        <p:spPr bwMode="gray">
          <a:xfrm>
            <a:off x="4366684" y="5314950"/>
            <a:ext cx="99060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endParaRPr lang="en-US" sz="1800"/>
          </a:p>
        </p:txBody>
      </p:sp>
      <p:sp>
        <p:nvSpPr>
          <p:cNvPr id="3114" name="Rectangle 42"/>
          <p:cNvSpPr>
            <a:spLocks noChangeArrowheads="1"/>
          </p:cNvSpPr>
          <p:nvPr/>
        </p:nvSpPr>
        <p:spPr bwMode="gray">
          <a:xfrm>
            <a:off x="4377267" y="4510089"/>
            <a:ext cx="988484" cy="744537"/>
          </a:xfrm>
          <a:prstGeom prst="rect">
            <a:avLst/>
          </a:prstGeom>
          <a:solidFill>
            <a:srgbClr val="D7D7D7"/>
          </a:solidFill>
          <a:ln w="9525">
            <a:noFill/>
            <a:miter lim="800000"/>
            <a:headEnd/>
            <a:tailEnd/>
          </a:ln>
          <a:effectLst/>
        </p:spPr>
        <p:txBody>
          <a:bodyPr wrap="none" anchor="ctr"/>
          <a:lstStyle/>
          <a:p>
            <a:endParaRPr lang="en-US" sz="1800"/>
          </a:p>
        </p:txBody>
      </p:sp>
      <p:sp>
        <p:nvSpPr>
          <p:cNvPr id="3109" name="Rectangle 37" descr="6"/>
          <p:cNvSpPr>
            <a:spLocks noChangeArrowheads="1"/>
          </p:cNvSpPr>
          <p:nvPr/>
        </p:nvSpPr>
        <p:spPr bwMode="gray">
          <a:xfrm>
            <a:off x="2271184" y="5314950"/>
            <a:ext cx="99060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endParaRPr lang="en-US" sz="1800"/>
          </a:p>
        </p:txBody>
      </p:sp>
      <p:sp>
        <p:nvSpPr>
          <p:cNvPr id="3075" name="Rectangle 3"/>
          <p:cNvSpPr>
            <a:spLocks noGrp="1" noChangeArrowheads="1"/>
          </p:cNvSpPr>
          <p:nvPr>
            <p:ph type="subTitle" idx="1"/>
          </p:nvPr>
        </p:nvSpPr>
        <p:spPr>
          <a:xfrm>
            <a:off x="5486401" y="6196014"/>
            <a:ext cx="6415617" cy="403225"/>
          </a:xfrm>
        </p:spPr>
        <p:txBody>
          <a:bodyPr/>
          <a:lstStyle>
            <a:lvl1pPr marL="0" indent="0" algn="r">
              <a:buFontTx/>
              <a:buNone/>
              <a:defRPr sz="1600" i="1">
                <a:solidFill>
                  <a:srgbClr val="FFFFFF"/>
                </a:solidFill>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309033" y="6445250"/>
            <a:ext cx="2940051" cy="317500"/>
          </a:xfrm>
        </p:spPr>
        <p:txBody>
          <a:bodyPr/>
          <a:lstStyle>
            <a:lvl1pPr>
              <a:defRPr/>
            </a:lvl1pPr>
          </a:lstStyle>
          <a:p>
            <a:fld id="{12CC7167-04C4-4D7A-BF69-06EA3C589319}" type="datetimeFigureOut">
              <a:rPr lang="en-US" smtClean="0"/>
              <a:t>2/19/2022</a:t>
            </a:fld>
            <a:endParaRPr lang="en-US"/>
          </a:p>
        </p:txBody>
      </p:sp>
      <p:sp>
        <p:nvSpPr>
          <p:cNvPr id="3077" name="Rectangle 5"/>
          <p:cNvSpPr>
            <a:spLocks noGrp="1" noChangeArrowheads="1"/>
          </p:cNvSpPr>
          <p:nvPr>
            <p:ph type="ftr" sz="quarter" idx="3"/>
          </p:nvPr>
        </p:nvSpPr>
        <p:spPr>
          <a:xfrm>
            <a:off x="3433233" y="6445250"/>
            <a:ext cx="398780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7600952" y="6445250"/>
            <a:ext cx="2940049" cy="317500"/>
          </a:xfrm>
        </p:spPr>
        <p:txBody>
          <a:bodyPr/>
          <a:lstStyle>
            <a:lvl1pPr>
              <a:defRPr/>
            </a:lvl1pPr>
          </a:lstStyle>
          <a:p>
            <a:fld id="{689CFF28-128E-4095-BA37-A7F6BDD31ACA}" type="slidenum">
              <a:rPr lang="en-US" smtClean="0"/>
              <a:t>‹#›</a:t>
            </a:fld>
            <a:endParaRPr lang="en-US"/>
          </a:p>
        </p:txBody>
      </p:sp>
      <p:sp>
        <p:nvSpPr>
          <p:cNvPr id="3117" name="Text Box 45"/>
          <p:cNvSpPr txBox="1">
            <a:spLocks noChangeArrowheads="1"/>
          </p:cNvSpPr>
          <p:nvPr/>
        </p:nvSpPr>
        <p:spPr bwMode="gray">
          <a:xfrm>
            <a:off x="215900" y="842964"/>
            <a:ext cx="1314784" cy="430887"/>
          </a:xfrm>
          <a:prstGeom prst="rect">
            <a:avLst/>
          </a:prstGeom>
          <a:noFill/>
          <a:ln w="9525">
            <a:noFill/>
            <a:miter lim="800000"/>
            <a:headEnd/>
            <a:tailEnd/>
          </a:ln>
          <a:effectLst/>
        </p:spPr>
        <p:txBody>
          <a:bodyPr wrap="none">
            <a:spAutoFit/>
          </a:bodyPr>
          <a:lstStyle/>
          <a:p>
            <a:r>
              <a:rPr lang="en-US" sz="2200">
                <a:solidFill>
                  <a:srgbClr val="FFFFFF"/>
                </a:solidFill>
                <a:latin typeface="Arial Black" pitchFamily="34" charset="0"/>
              </a:rPr>
              <a:t>L/O/G/O</a:t>
            </a:r>
          </a:p>
        </p:txBody>
      </p:sp>
      <p:sp>
        <p:nvSpPr>
          <p:cNvPr id="3121" name="Rectangle 49"/>
          <p:cNvSpPr>
            <a:spLocks noChangeArrowheads="1"/>
          </p:cNvSpPr>
          <p:nvPr/>
        </p:nvSpPr>
        <p:spPr bwMode="gray">
          <a:xfrm>
            <a:off x="2271184" y="4511675"/>
            <a:ext cx="990600" cy="742950"/>
          </a:xfrm>
          <a:prstGeom prst="rect">
            <a:avLst/>
          </a:prstGeom>
          <a:solidFill>
            <a:schemeClr val="accent1">
              <a:alpha val="50000"/>
            </a:schemeClr>
          </a:solidFill>
          <a:ln w="9525">
            <a:noFill/>
            <a:miter lim="800000"/>
            <a:headEnd/>
            <a:tailEnd/>
          </a:ln>
          <a:effectLst/>
        </p:spPr>
        <p:txBody>
          <a:bodyPr wrap="none" anchor="ctr"/>
          <a:lstStyle/>
          <a:p>
            <a:endParaRPr lang="en-US" sz="1800"/>
          </a:p>
        </p:txBody>
      </p:sp>
      <p:sp>
        <p:nvSpPr>
          <p:cNvPr id="3122" name="Rectangle 50"/>
          <p:cNvSpPr>
            <a:spLocks noChangeArrowheads="1"/>
          </p:cNvSpPr>
          <p:nvPr/>
        </p:nvSpPr>
        <p:spPr bwMode="gray">
          <a:xfrm>
            <a:off x="171451" y="4511675"/>
            <a:ext cx="988483" cy="742950"/>
          </a:xfrm>
          <a:prstGeom prst="rect">
            <a:avLst/>
          </a:prstGeom>
          <a:solidFill>
            <a:schemeClr val="bg1">
              <a:alpha val="50000"/>
            </a:schemeClr>
          </a:solidFill>
          <a:ln w="9525">
            <a:noFill/>
            <a:miter lim="800000"/>
            <a:headEnd/>
            <a:tailEnd/>
          </a:ln>
          <a:effectLst/>
        </p:spPr>
        <p:txBody>
          <a:bodyPr wrap="none" anchor="ctr"/>
          <a:lstStyle/>
          <a:p>
            <a:endParaRPr lang="en-US" sz="1800"/>
          </a:p>
        </p:txBody>
      </p:sp>
      <p:sp>
        <p:nvSpPr>
          <p:cNvPr id="3124" name="Rectangle 52"/>
          <p:cNvSpPr>
            <a:spLocks noChangeArrowheads="1"/>
          </p:cNvSpPr>
          <p:nvPr/>
        </p:nvSpPr>
        <p:spPr bwMode="gray">
          <a:xfrm>
            <a:off x="3323167" y="5314950"/>
            <a:ext cx="990600" cy="742950"/>
          </a:xfrm>
          <a:prstGeom prst="rect">
            <a:avLst/>
          </a:prstGeom>
          <a:solidFill>
            <a:schemeClr val="tx1"/>
          </a:solidFill>
          <a:ln w="9525">
            <a:noFill/>
            <a:miter lim="800000"/>
            <a:headEnd/>
            <a:tailEnd/>
          </a:ln>
          <a:effectLst/>
        </p:spPr>
        <p:txBody>
          <a:bodyPr wrap="none" anchor="ctr"/>
          <a:lstStyle/>
          <a:p>
            <a:endParaRPr lang="en-US" sz="1800"/>
          </a:p>
        </p:txBody>
      </p:sp>
      <p:pic>
        <p:nvPicPr>
          <p:cNvPr id="3115" name="Picture 43" descr="1"/>
          <p:cNvPicPr>
            <a:picLocks noChangeAspect="1" noChangeArrowheads="1"/>
          </p:cNvPicPr>
          <p:nvPr/>
        </p:nvPicPr>
        <p:blipFill>
          <a:blip r:embed="rId7"/>
          <a:srcRect/>
          <a:stretch>
            <a:fillRect/>
          </a:stretch>
        </p:blipFill>
        <p:spPr bwMode="gray">
          <a:xfrm>
            <a:off x="173567" y="2911475"/>
            <a:ext cx="1797051" cy="1531938"/>
          </a:xfrm>
          <a:prstGeom prst="rect">
            <a:avLst/>
          </a:prstGeom>
          <a:noFill/>
        </p:spPr>
      </p:pic>
      <p:sp>
        <p:nvSpPr>
          <p:cNvPr id="3074" name="Rectangle 2"/>
          <p:cNvSpPr>
            <a:spLocks noGrp="1" noChangeArrowheads="1"/>
          </p:cNvSpPr>
          <p:nvPr>
            <p:ph type="ctrTitle"/>
          </p:nvPr>
        </p:nvSpPr>
        <p:spPr>
          <a:xfrm>
            <a:off x="3759200" y="2819401"/>
            <a:ext cx="8026400" cy="1470025"/>
          </a:xfrm>
        </p:spPr>
        <p:txBody>
          <a:bodyPr/>
          <a:lstStyle>
            <a:lvl1pPr algn="r">
              <a:defRPr sz="4800">
                <a:solidFill>
                  <a:srgbClr val="000000"/>
                </a:solidFill>
              </a:defRPr>
            </a:lvl1pPr>
          </a:lstStyle>
          <a:p>
            <a:r>
              <a:rPr lang="en-US"/>
              <a:t>Click to edit Master title style</a:t>
            </a:r>
          </a:p>
        </p:txBody>
      </p:sp>
      <p:sp>
        <p:nvSpPr>
          <p:cNvPr id="3142" name="Rectangle 70" descr="2"/>
          <p:cNvSpPr>
            <a:spLocks noChangeArrowheads="1"/>
          </p:cNvSpPr>
          <p:nvPr/>
        </p:nvSpPr>
        <p:spPr bwMode="gray">
          <a:xfrm>
            <a:off x="2269067" y="3705225"/>
            <a:ext cx="992717"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endParaRPr lang="en-US" sz="1800"/>
          </a:p>
        </p:txBody>
      </p:sp>
      <p:sp>
        <p:nvSpPr>
          <p:cNvPr id="51" name="TextBox 50"/>
          <p:cNvSpPr txBox="1"/>
          <p:nvPr/>
        </p:nvSpPr>
        <p:spPr>
          <a:xfrm>
            <a:off x="203201" y="6324600"/>
            <a:ext cx="1691489" cy="230832"/>
          </a:xfrm>
          <a:prstGeom prst="rect">
            <a:avLst/>
          </a:prstGeom>
          <a:noFill/>
        </p:spPr>
        <p:txBody>
          <a:bodyPr wrap="none" rtlCol="0">
            <a:spAutoFit/>
          </a:bodyPr>
          <a:lstStyle/>
          <a:p>
            <a:r>
              <a:rPr lang="en-US" sz="900" kern="1200">
                <a:solidFill>
                  <a:schemeClr val="tx1"/>
                </a:solidFill>
                <a:latin typeface="Arial" charset="0"/>
                <a:ea typeface="+mn-ea"/>
                <a:cs typeface="+mn-cs"/>
              </a:rPr>
              <a:t>http://dichvudanhvanban.com</a:t>
            </a:r>
          </a:p>
        </p:txBody>
      </p:sp>
    </p:spTree>
    <p:extLst>
      <p:ext uri="{BB962C8B-B14F-4D97-AF65-F5344CB8AC3E}">
        <p14:creationId xmlns:p14="http://schemas.microsoft.com/office/powerpoint/2010/main" val="28309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9" presetClass="entr" presetSubtype="0" fill="hold" grpId="0"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ppt_x</p:attrName>
                                        </p:attrNameLst>
                                      </p:cBhvr>
                                      <p:tavLst>
                                        <p:tav tm="0">
                                          <p:val>
                                            <p:strVal val="#ppt_x-.2"/>
                                          </p:val>
                                        </p:tav>
                                        <p:tav tm="100000">
                                          <p:val>
                                            <p:strVal val="#ppt_x"/>
                                          </p:val>
                                        </p:tav>
                                      </p:tavLst>
                                    </p:anim>
                                    <p:anim calcmode="lin" valueType="num">
                                      <p:cBhvr>
                                        <p:cTn id="27" dur="5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28" dur="500"/>
                                        <p:tgtEl>
                                          <p:spTgt spid="3074"/>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wipe(up)">
                                      <p:cBhvr>
                                        <p:cTn id="32" dur="500"/>
                                        <p:tgtEl>
                                          <p:spTgt spid="307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142"/>
                                        </p:tgtEl>
                                        <p:attrNameLst>
                                          <p:attrName>style.visibility</p:attrName>
                                        </p:attrNameLst>
                                      </p:cBhvr>
                                      <p:to>
                                        <p:strVal val="visible"/>
                                      </p:to>
                                    </p:set>
                                    <p:animEffect transition="in" filter="fade">
                                      <p:cBhvr>
                                        <p:cTn id="36" dur="1000"/>
                                        <p:tgtEl>
                                          <p:spTgt spid="314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3116"/>
                                        </p:tgtEl>
                                        <p:attrNameLst>
                                          <p:attrName>style.visibility</p:attrName>
                                        </p:attrNameLst>
                                      </p:cBhvr>
                                      <p:to>
                                        <p:strVal val="visible"/>
                                      </p:to>
                                    </p:set>
                                    <p:animEffect transition="in" filter="fade">
                                      <p:cBhvr>
                                        <p:cTn id="40" dur="1000"/>
                                        <p:tgtEl>
                                          <p:spTgt spid="3116"/>
                                        </p:tgtEl>
                                      </p:cBhvr>
                                    </p:animEffect>
                                  </p:childTnLst>
                                </p:cTn>
                              </p:par>
                            </p:childTnLst>
                          </p:cTn>
                        </p:par>
                        <p:par>
                          <p:cTn id="41" fill="hold">
                            <p:stCondLst>
                              <p:cond delay="5000"/>
                            </p:stCondLst>
                            <p:childTnLst>
                              <p:par>
                                <p:cTn id="42" presetID="10" presetClass="exit" presetSubtype="0" fill="hold" grpId="0" nodeType="afterEffect">
                                  <p:stCondLst>
                                    <p:cond delay="0"/>
                                  </p:stCondLst>
                                  <p:childTnLst>
                                    <p:animEffect transition="out" filter="fade">
                                      <p:cBhvr>
                                        <p:cTn id="43" dur="1000"/>
                                        <p:tgtEl>
                                          <p:spTgt spid="3128"/>
                                        </p:tgtEl>
                                      </p:cBhvr>
                                    </p:animEffect>
                                    <p:set>
                                      <p:cBhvr>
                                        <p:cTn id="44" dur="1" fill="hold">
                                          <p:stCondLst>
                                            <p:cond delay="999"/>
                                          </p:stCondLst>
                                        </p:cTn>
                                        <p:tgtEl>
                                          <p:spTgt spid="312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109"/>
                                        </p:tgtEl>
                                        <p:attrNameLst>
                                          <p:attrName>style.visibility</p:attrName>
                                        </p:attrNameLst>
                                      </p:cBhvr>
                                      <p:to>
                                        <p:strVal val="visible"/>
                                      </p:to>
                                    </p:set>
                                    <p:animEffect transition="in" filter="fade">
                                      <p:cBhvr>
                                        <p:cTn id="47" dur="1000"/>
                                        <p:tgtEl>
                                          <p:spTgt spid="3109"/>
                                        </p:tgtEl>
                                      </p:cBhvr>
                                    </p:animEffect>
                                  </p:childTnLst>
                                </p:cTn>
                              </p:par>
                              <p:par>
                                <p:cTn id="48" presetID="10" presetClass="entr" presetSubtype="0" fill="hold" nodeType="withEffect">
                                  <p:stCondLst>
                                    <p:cond delay="0"/>
                                  </p:stCondLst>
                                  <p:childTnLst>
                                    <p:set>
                                      <p:cBhvr>
                                        <p:cTn id="49" dur="1" fill="hold">
                                          <p:stCondLst>
                                            <p:cond delay="0"/>
                                          </p:stCondLst>
                                        </p:cTn>
                                        <p:tgtEl>
                                          <p:spTgt spid="3115"/>
                                        </p:tgtEl>
                                        <p:attrNameLst>
                                          <p:attrName>style.visibility</p:attrName>
                                        </p:attrNameLst>
                                      </p:cBhvr>
                                      <p:to>
                                        <p:strVal val="visible"/>
                                      </p:to>
                                    </p:set>
                                    <p:animEffect transition="in" filter="fade">
                                      <p:cBhvr>
                                        <p:cTn id="50" dur="1000"/>
                                        <p:tgtEl>
                                          <p:spTgt spid="3115"/>
                                        </p:tgtEl>
                                      </p:cBhvr>
                                    </p:animEffect>
                                  </p:childTnLst>
                                </p:cTn>
                              </p:par>
                            </p:childTnLst>
                          </p:cTn>
                        </p:par>
                        <p:par>
                          <p:cTn id="51" fill="hold">
                            <p:stCondLst>
                              <p:cond delay="6000"/>
                            </p:stCondLst>
                            <p:childTnLst>
                              <p:par>
                                <p:cTn id="52" presetID="10" presetClass="exit" presetSubtype="0" fill="hold" grpId="0" nodeType="afterEffect">
                                  <p:stCondLst>
                                    <p:cond delay="0"/>
                                  </p:stCondLst>
                                  <p:childTnLst>
                                    <p:animEffect transition="out" filter="fade">
                                      <p:cBhvr>
                                        <p:cTn id="53" dur="1000"/>
                                        <p:tgtEl>
                                          <p:spTgt spid="3121"/>
                                        </p:tgtEl>
                                      </p:cBhvr>
                                    </p:animEffect>
                                    <p:set>
                                      <p:cBhvr>
                                        <p:cTn id="54" dur="1" fill="hold">
                                          <p:stCondLst>
                                            <p:cond delay="999"/>
                                          </p:stCondLst>
                                        </p:cTn>
                                        <p:tgtEl>
                                          <p:spTgt spid="3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100" grpId="0" animBg="1"/>
      <p:bldP spid="3105" grpId="0" animBg="1"/>
      <p:bldP spid="3109" grpId="0" animBg="1"/>
      <p:bldP spid="3121" grpId="0" animBg="1"/>
      <p:bldP spid="3074" grpId="0"/>
      <p:bldP spid="314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101049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38126"/>
            <a:ext cx="27432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38126"/>
            <a:ext cx="8026400" cy="59340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2318900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Text Placeholder 2"/>
          <p:cNvSpPr>
            <a:spLocks noGrp="1"/>
          </p:cNvSpPr>
          <p:nvPr>
            <p:ph type="body" sz="half" idx="1"/>
          </p:nvPr>
        </p:nvSpPr>
        <p:spPr>
          <a:xfrm>
            <a:off x="609600" y="1438276"/>
            <a:ext cx="5384800" cy="473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38276"/>
            <a:ext cx="5384800" cy="473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064001" y="6311901"/>
            <a:ext cx="2283884" cy="290513"/>
          </a:xfrm>
        </p:spPr>
        <p:txBody>
          <a:bodyPr/>
          <a:lstStyle>
            <a:lvl1pPr>
              <a:defRPr/>
            </a:lvl1pPr>
          </a:lstStyle>
          <a:p>
            <a:fld id="{12CC7167-04C4-4D7A-BF69-06EA3C589319}" type="datetimeFigureOut">
              <a:rPr lang="en-US" smtClean="0"/>
              <a:t>2/19/2022</a:t>
            </a:fld>
            <a:endParaRPr lang="en-US"/>
          </a:p>
        </p:txBody>
      </p:sp>
      <p:sp>
        <p:nvSpPr>
          <p:cNvPr id="6" name="Footer Placeholder 5"/>
          <p:cNvSpPr>
            <a:spLocks noGrp="1"/>
          </p:cNvSpPr>
          <p:nvPr>
            <p:ph type="ftr" sz="quarter" idx="11"/>
          </p:nvPr>
        </p:nvSpPr>
        <p:spPr>
          <a:xfrm>
            <a:off x="6441017" y="6323013"/>
            <a:ext cx="3081867"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9489018" y="6323013"/>
            <a:ext cx="2154767" cy="290512"/>
          </a:xfrm>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121245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Table Placeholder 2"/>
          <p:cNvSpPr>
            <a:spLocks noGrp="1"/>
          </p:cNvSpPr>
          <p:nvPr>
            <p:ph type="tbl" idx="1"/>
          </p:nvPr>
        </p:nvSpPr>
        <p:spPr>
          <a:xfrm>
            <a:off x="609600" y="1438276"/>
            <a:ext cx="10972800" cy="4733925"/>
          </a:xfrm>
        </p:spPr>
        <p:txBody>
          <a:bodyPr/>
          <a:lstStyle/>
          <a:p>
            <a:r>
              <a:rPr lang="en-US"/>
              <a:t>Click icon to add table</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4113575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Chart Placeholder 2"/>
          <p:cNvSpPr>
            <a:spLocks noGrp="1"/>
          </p:cNvSpPr>
          <p:nvPr>
            <p:ph type="chart" idx="1"/>
          </p:nvPr>
        </p:nvSpPr>
        <p:spPr>
          <a:xfrm>
            <a:off x="609600" y="1438276"/>
            <a:ext cx="10972800" cy="4733925"/>
          </a:xfrm>
        </p:spPr>
        <p:txBody>
          <a:bodyPr/>
          <a:lstStyle/>
          <a:p>
            <a:r>
              <a:rPr lang="en-US"/>
              <a:t>Click icon to add chart</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108243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SmartArt Placeholder 2"/>
          <p:cNvSpPr>
            <a:spLocks noGrp="1"/>
          </p:cNvSpPr>
          <p:nvPr>
            <p:ph type="dgm" idx="1"/>
          </p:nvPr>
        </p:nvSpPr>
        <p:spPr>
          <a:xfrm>
            <a:off x="609600" y="1438276"/>
            <a:ext cx="10972800" cy="4733925"/>
          </a:xfrm>
        </p:spPr>
        <p:txBody>
          <a:bodyPr/>
          <a:lstStyle/>
          <a:p>
            <a:r>
              <a:rPr lang="en-US"/>
              <a:t>Click icon to add SmartArt graphic</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278065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986B2FB-5323-4308-B770-5DBBDEEE361D}" type="slidenum">
              <a:rPr lang="en-US" altLang="en-US"/>
              <a:pPr/>
              <a:t>‹#›</a:t>
            </a:fld>
            <a:endParaRPr lang="en-US" altLang="en-US"/>
          </a:p>
        </p:txBody>
      </p:sp>
    </p:spTree>
    <p:extLst>
      <p:ext uri="{BB962C8B-B14F-4D97-AF65-F5344CB8AC3E}">
        <p14:creationId xmlns:p14="http://schemas.microsoft.com/office/powerpoint/2010/main" val="407748805"/>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251970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69197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38276"/>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38276"/>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197712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362952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340698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264876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68950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12CC7167-04C4-4D7A-BF69-06EA3C589319}" type="datetimeFigureOut">
              <a:rPr lang="en-US" smtClean="0"/>
              <a:t>2/19/2022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9CFF28-128E-4095-BA37-A7F6BDD31ACA}" type="slidenum">
              <a:rPr lang="en-US" smtClean="0"/>
              <a:t>‹#›</a:t>
            </a:fld>
            <a:endParaRPr lang="en-US"/>
          </a:p>
        </p:txBody>
      </p:sp>
    </p:spTree>
    <p:extLst>
      <p:ext uri="{BB962C8B-B14F-4D97-AF65-F5344CB8AC3E}">
        <p14:creationId xmlns:p14="http://schemas.microsoft.com/office/powerpoint/2010/main" val="2470994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8737601" y="6013451"/>
            <a:ext cx="3189817"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sz="1800"/>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sz="1800"/>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sz="1800"/>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sz="1800"/>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sz="1800"/>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sz="1800"/>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sz="1800"/>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sz="1800"/>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sz="1800"/>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sz="1800"/>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sz="1800"/>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sz="1800"/>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sz="1800"/>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sz="1800"/>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sz="1800"/>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sz="1800"/>
            </a:p>
          </p:txBody>
        </p:sp>
      </p:grpSp>
      <p:sp>
        <p:nvSpPr>
          <p:cNvPr id="1049" name="Freeform 25"/>
          <p:cNvSpPr>
            <a:spLocks/>
          </p:cNvSpPr>
          <p:nvPr/>
        </p:nvSpPr>
        <p:spPr bwMode="gray">
          <a:xfrm>
            <a:off x="127001" y="6446839"/>
            <a:ext cx="11961284"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sz="1800"/>
          </a:p>
        </p:txBody>
      </p:sp>
      <p:sp>
        <p:nvSpPr>
          <p:cNvPr id="1050" name="Freeform 26"/>
          <p:cNvSpPr>
            <a:spLocks/>
          </p:cNvSpPr>
          <p:nvPr/>
        </p:nvSpPr>
        <p:spPr bwMode="gray">
          <a:xfrm>
            <a:off x="127001" y="6491288"/>
            <a:ext cx="11967633"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sz="1800"/>
          </a:p>
        </p:txBody>
      </p:sp>
      <p:sp>
        <p:nvSpPr>
          <p:cNvPr id="1051" name="Freeform 27" descr="Dark upward diagonal"/>
          <p:cNvSpPr>
            <a:spLocks/>
          </p:cNvSpPr>
          <p:nvPr/>
        </p:nvSpPr>
        <p:spPr bwMode="gray">
          <a:xfrm>
            <a:off x="122768" y="98425"/>
            <a:ext cx="11942233"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sz="1800"/>
          </a:p>
        </p:txBody>
      </p:sp>
      <p:sp>
        <p:nvSpPr>
          <p:cNvPr id="1052" name="Freeform 28"/>
          <p:cNvSpPr>
            <a:spLocks/>
          </p:cNvSpPr>
          <p:nvPr/>
        </p:nvSpPr>
        <p:spPr bwMode="gray">
          <a:xfrm>
            <a:off x="122767" y="307976"/>
            <a:ext cx="11940117"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sz="1800"/>
          </a:p>
        </p:txBody>
      </p:sp>
      <p:sp>
        <p:nvSpPr>
          <p:cNvPr id="1053" name="Freeform 29"/>
          <p:cNvSpPr>
            <a:spLocks/>
          </p:cNvSpPr>
          <p:nvPr/>
        </p:nvSpPr>
        <p:spPr bwMode="gray">
          <a:xfrm>
            <a:off x="122767" y="306388"/>
            <a:ext cx="11940117"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sz="1800"/>
          </a:p>
        </p:txBody>
      </p:sp>
      <p:sp>
        <p:nvSpPr>
          <p:cNvPr id="1056" name="Rectangle 32"/>
          <p:cNvSpPr>
            <a:spLocks noChangeArrowheads="1"/>
          </p:cNvSpPr>
          <p:nvPr/>
        </p:nvSpPr>
        <p:spPr bwMode="gray">
          <a:xfrm flipV="1">
            <a:off x="127001" y="6723063"/>
            <a:ext cx="11969751" cy="55562"/>
          </a:xfrm>
          <a:prstGeom prst="rect">
            <a:avLst/>
          </a:prstGeom>
          <a:solidFill>
            <a:schemeClr val="accent1"/>
          </a:solidFill>
          <a:ln w="9525">
            <a:noFill/>
            <a:miter lim="800000"/>
            <a:headEnd/>
            <a:tailEnd/>
          </a:ln>
          <a:effectLst/>
        </p:spPr>
        <p:txBody>
          <a:bodyPr wrap="none" anchor="ctr"/>
          <a:lstStyle/>
          <a:p>
            <a:endParaRPr lang="en-US" sz="1800"/>
          </a:p>
        </p:txBody>
      </p:sp>
      <p:sp>
        <p:nvSpPr>
          <p:cNvPr id="1059" name="Freeform 35"/>
          <p:cNvSpPr>
            <a:spLocks/>
          </p:cNvSpPr>
          <p:nvPr/>
        </p:nvSpPr>
        <p:spPr bwMode="gray">
          <a:xfrm>
            <a:off x="9194801" y="1047750"/>
            <a:ext cx="2874433"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sz="1800"/>
          </a:p>
        </p:txBody>
      </p:sp>
      <p:sp>
        <p:nvSpPr>
          <p:cNvPr id="1026" name="Rectangle 2"/>
          <p:cNvSpPr>
            <a:spLocks noGrp="1" noChangeArrowheads="1"/>
          </p:cNvSpPr>
          <p:nvPr>
            <p:ph type="title"/>
          </p:nvPr>
        </p:nvSpPr>
        <p:spPr bwMode="gray">
          <a:xfrm>
            <a:off x="609600" y="238126"/>
            <a:ext cx="8636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609600" y="1438276"/>
            <a:ext cx="109728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4064001" y="6311901"/>
            <a:ext cx="2283884"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fld id="{12CC7167-04C4-4D7A-BF69-06EA3C589319}" type="datetimeFigureOut">
              <a:rPr lang="en-US" smtClean="0"/>
              <a:t>2/19/2022</a:t>
            </a:fld>
            <a:endParaRPr lang="en-US"/>
          </a:p>
        </p:txBody>
      </p:sp>
      <p:sp>
        <p:nvSpPr>
          <p:cNvPr id="1029" name="Rectangle 5"/>
          <p:cNvSpPr>
            <a:spLocks noGrp="1" noChangeArrowheads="1"/>
          </p:cNvSpPr>
          <p:nvPr>
            <p:ph type="ftr" sz="quarter" idx="3"/>
          </p:nvPr>
        </p:nvSpPr>
        <p:spPr bwMode="gray">
          <a:xfrm>
            <a:off x="6441017" y="6323013"/>
            <a:ext cx="3081867"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9489018" y="6323013"/>
            <a:ext cx="2154767"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689CFF28-128E-4095-BA37-A7F6BDD31ACA}" type="slidenum">
              <a:rPr lang="en-US" smtClean="0"/>
              <a:t>‹#›</a:t>
            </a:fld>
            <a:endParaRPr lang="en-US"/>
          </a:p>
        </p:txBody>
      </p:sp>
      <p:sp>
        <p:nvSpPr>
          <p:cNvPr id="1054" name="Rectangle 30" descr="7"/>
          <p:cNvSpPr>
            <a:spLocks noChangeArrowheads="1"/>
          </p:cNvSpPr>
          <p:nvPr/>
        </p:nvSpPr>
        <p:spPr bwMode="gray">
          <a:xfrm>
            <a:off x="10993967" y="415925"/>
            <a:ext cx="713317"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endParaRPr lang="en-US" sz="1800"/>
          </a:p>
        </p:txBody>
      </p:sp>
      <p:sp>
        <p:nvSpPr>
          <p:cNvPr id="1055" name="Rectangle 31" descr="4"/>
          <p:cNvSpPr>
            <a:spLocks noChangeArrowheads="1"/>
          </p:cNvSpPr>
          <p:nvPr/>
        </p:nvSpPr>
        <p:spPr bwMode="gray">
          <a:xfrm>
            <a:off x="10160000" y="415925"/>
            <a:ext cx="713317" cy="546100"/>
          </a:xfrm>
          <a:prstGeom prst="rect">
            <a:avLst/>
          </a:prstGeom>
          <a:blipFill dpi="0" rotWithShape="1">
            <a:blip r:embed="rId19" cstate="print"/>
            <a:srcRect/>
            <a:stretch>
              <a:fillRect/>
            </a:stretch>
          </a:blipFill>
          <a:ln w="9525">
            <a:solidFill>
              <a:srgbClr val="FFFFFF"/>
            </a:solidFill>
            <a:miter lim="800000"/>
            <a:headEnd/>
            <a:tailEnd/>
          </a:ln>
          <a:effectLst/>
        </p:spPr>
        <p:txBody>
          <a:bodyPr wrap="none" anchor="ctr"/>
          <a:lstStyle/>
          <a:p>
            <a:endParaRPr lang="en-US" sz="1800"/>
          </a:p>
        </p:txBody>
      </p:sp>
      <p:sp>
        <p:nvSpPr>
          <p:cNvPr id="1060" name="Rectangle 36"/>
          <p:cNvSpPr>
            <a:spLocks noChangeArrowheads="1"/>
          </p:cNvSpPr>
          <p:nvPr/>
        </p:nvSpPr>
        <p:spPr bwMode="gray">
          <a:xfrm>
            <a:off x="9334500" y="415925"/>
            <a:ext cx="713317" cy="546100"/>
          </a:xfrm>
          <a:prstGeom prst="rect">
            <a:avLst/>
          </a:prstGeom>
          <a:solidFill>
            <a:srgbClr val="FFFFFF">
              <a:alpha val="30000"/>
            </a:srgbClr>
          </a:solidFill>
          <a:ln w="9525">
            <a:solidFill>
              <a:srgbClr val="FFFFFF"/>
            </a:solidFill>
            <a:miter lim="800000"/>
            <a:headEnd/>
            <a:tailEnd/>
          </a:ln>
          <a:effectLst/>
        </p:spPr>
        <p:txBody>
          <a:bodyPr wrap="none" anchor="ctr"/>
          <a:lstStyle/>
          <a:p>
            <a:endParaRPr lang="en-US" sz="1800"/>
          </a:p>
        </p:txBody>
      </p:sp>
      <p:sp>
        <p:nvSpPr>
          <p:cNvPr id="35" name="TextBox 34"/>
          <p:cNvSpPr txBox="1"/>
          <p:nvPr/>
        </p:nvSpPr>
        <p:spPr>
          <a:xfrm>
            <a:off x="91023" y="6477000"/>
            <a:ext cx="1691489" cy="230832"/>
          </a:xfrm>
          <a:prstGeom prst="rect">
            <a:avLst/>
          </a:prstGeom>
          <a:noFill/>
        </p:spPr>
        <p:txBody>
          <a:bodyPr wrap="none" rtlCol="0">
            <a:spAutoFit/>
          </a:bodyPr>
          <a:lstStyle/>
          <a:p>
            <a:r>
              <a:rPr lang="en-US" sz="900" kern="1200">
                <a:solidFill>
                  <a:schemeClr val="tx1"/>
                </a:solidFill>
                <a:latin typeface="Arial" charset="0"/>
                <a:ea typeface="+mn-ea"/>
                <a:cs typeface="+mn-cs"/>
              </a:rPr>
              <a:t>http://dichvudanhvanban.com</a:t>
            </a:r>
          </a:p>
        </p:txBody>
      </p:sp>
    </p:spTree>
    <p:extLst>
      <p:ext uri="{BB962C8B-B14F-4D97-AF65-F5344CB8AC3E}">
        <p14:creationId xmlns:p14="http://schemas.microsoft.com/office/powerpoint/2010/main" val="16147669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55"/>
                                        </p:tgtEl>
                                        <p:attrNameLst>
                                          <p:attrName>style.visibility</p:attrName>
                                        </p:attrNameLst>
                                      </p:cBhvr>
                                      <p:to>
                                        <p:strVal val="visible"/>
                                      </p:to>
                                    </p:set>
                                    <p:animEffect transition="in" filter="fade">
                                      <p:cBhvr>
                                        <p:cTn id="13" dur="1000"/>
                                        <p:tgtEl>
                                          <p:spTgt spid="105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60"/>
                                        </p:tgtEl>
                                        <p:attrNameLst>
                                          <p:attrName>style.visibility</p:attrName>
                                        </p:attrNameLst>
                                      </p:cBhvr>
                                      <p:to>
                                        <p:strVal val="visible"/>
                                      </p:to>
                                    </p:set>
                                    <p:animEffect transition="in" filter="fade">
                                      <p:cBhvr>
                                        <p:cTn id="17" dur="1000"/>
                                        <p:tgtEl>
                                          <p:spTgt spid="1060"/>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54"/>
                                        </p:tgtEl>
                                        <p:attrNameLst>
                                          <p:attrName>style.visibility</p:attrName>
                                        </p:attrNameLst>
                                      </p:cBhvr>
                                      <p:to>
                                        <p:strVal val="visible"/>
                                      </p:to>
                                    </p:set>
                                    <p:animEffect transition="in" filter="fade">
                                      <p:cBhvr>
                                        <p:cTn id="21" dur="1000"/>
                                        <p:tgtEl>
                                          <p:spTgt spid="1054"/>
                                        </p:tgtEl>
                                      </p:cBhvr>
                                    </p:animEffect>
                                  </p:childTnLst>
                                </p:cTn>
                              </p:par>
                            </p:childTnLst>
                          </p:cTn>
                        </p:par>
                        <p:par>
                          <p:cTn id="22" fill="hold">
                            <p:stCondLst>
                              <p:cond delay="3500"/>
                            </p:stCondLst>
                            <p:childTnLst>
                              <p:par>
                                <p:cTn id="23" presetID="22" presetClass="entr" presetSubtype="4" fill="hold" nodeType="after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wipe(down)">
                                      <p:cBhvr>
                                        <p:cTn id="25"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54" grpId="0" animBg="1"/>
      <p:bldP spid="1055" grpId="0" animBg="1"/>
      <p:bldP spid="1060" grpId="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Ff9MFj4zKLY"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itle 3"/>
          <p:cNvSpPr>
            <a:spLocks noGrp="1"/>
          </p:cNvSpPr>
          <p:nvPr>
            <p:ph idx="1"/>
          </p:nvPr>
        </p:nvSpPr>
        <p:spPr/>
        <p:txBody>
          <a:bodyPr/>
          <a:lstStyle/>
          <a:p>
            <a:pPr algn="ct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Tiết</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vi-VN"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4</a:t>
            </a:r>
            <a:r>
              <a:rPr lang="en-GB"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4</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Bài</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42: </a:t>
            </a:r>
            <a:b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b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Ảnh</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hưởng</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của</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ánh</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sáng</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lên</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đời</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sống</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sinh</a:t>
            </a:r>
            <a:r>
              <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rPr>
              <a:t> </a:t>
            </a:r>
            <a:r>
              <a:rPr lang="en-US" sz="6000" dirty="0" err="1">
                <a:solidFill>
                  <a:srgbClr val="FF0000"/>
                </a:solidFill>
                <a:effectLst>
                  <a:glow rad="101600">
                    <a:srgbClr val="FFFFFF"/>
                  </a:glow>
                </a:effectLst>
                <a:latin typeface="Times New Roman" panose="02020603050405020304" pitchFamily="18" charset="0"/>
                <a:cs typeface="Times New Roman" panose="02020603050405020304" pitchFamily="18" charset="0"/>
              </a:rPr>
              <a:t>vật</a:t>
            </a:r>
            <a:endParaRPr lang="en-US" sz="6000" dirty="0">
              <a:solidFill>
                <a:srgbClr val="FF0000"/>
              </a:solidFill>
              <a:effectLst>
                <a:glow rad="101600">
                  <a:srgbClr val="FFFFFF"/>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597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39886975"/>
              </p:ext>
            </p:extLst>
          </p:nvPr>
        </p:nvGraphicFramePr>
        <p:xfrm>
          <a:off x="245659" y="1232068"/>
          <a:ext cx="11723428" cy="4877233"/>
        </p:xfrm>
        <a:graphic>
          <a:graphicData uri="http://schemas.openxmlformats.org/drawingml/2006/table">
            <a:tbl>
              <a:tblPr/>
              <a:tblGrid>
                <a:gridCol w="1214142">
                  <a:extLst>
                    <a:ext uri="{9D8B030D-6E8A-4147-A177-3AD203B41FA5}">
                      <a16:colId xmlns:a16="http://schemas.microsoft.com/office/drawing/2014/main" val="2308805833"/>
                    </a:ext>
                  </a:extLst>
                </a:gridCol>
                <a:gridCol w="5445966">
                  <a:extLst>
                    <a:ext uri="{9D8B030D-6E8A-4147-A177-3AD203B41FA5}">
                      <a16:colId xmlns:a16="http://schemas.microsoft.com/office/drawing/2014/main" val="3752344863"/>
                    </a:ext>
                  </a:extLst>
                </a:gridCol>
                <a:gridCol w="5063320">
                  <a:extLst>
                    <a:ext uri="{9D8B030D-6E8A-4147-A177-3AD203B41FA5}">
                      <a16:colId xmlns:a16="http://schemas.microsoft.com/office/drawing/2014/main" val="3816572719"/>
                    </a:ext>
                  </a:extLst>
                </a:gridCol>
              </a:tblGrid>
              <a:tr h="215178">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509891632"/>
                  </a:ext>
                </a:extLst>
              </a:tr>
              <a:tr h="860714">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hoặc là cây có thân cao, tán lá phân bố ở tầng trên của tán rừng…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dưới tán của cây khác hoặc trong hang, nơi bị các công trình như nhà cửa… che bớt ánh sáng…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92620442"/>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en-US"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40001145"/>
                  </a:ext>
                </a:extLst>
              </a:tr>
              <a:tr h="860714">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989373988"/>
                  </a:ext>
                </a:extLst>
              </a:tr>
              <a:tr h="645535">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04124388"/>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849313483"/>
                  </a:ext>
                </a:extLst>
              </a:tr>
            </a:tbl>
          </a:graphicData>
        </a:graphic>
      </p:graphicFrame>
      <p:sp>
        <p:nvSpPr>
          <p:cNvPr id="5" name="Rectangle 1"/>
          <p:cNvSpPr>
            <a:spLocks noChangeArrowheads="1"/>
          </p:cNvSpPr>
          <p:nvPr/>
        </p:nvSpPr>
        <p:spPr bwMode="auto">
          <a:xfrm>
            <a:off x="126586" y="485901"/>
            <a:ext cx="10785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Một số đặc điểm thích nghi của cây ưa sáng và cây ưa bóng với môi trường chiếu sáng khác nhau</a:t>
            </a:r>
          </a:p>
        </p:txBody>
      </p:sp>
    </p:spTree>
    <p:extLst>
      <p:ext uri="{BB962C8B-B14F-4D97-AF65-F5344CB8AC3E}">
        <p14:creationId xmlns:p14="http://schemas.microsoft.com/office/powerpoint/2010/main" val="81473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73477506"/>
              </p:ext>
            </p:extLst>
          </p:nvPr>
        </p:nvGraphicFramePr>
        <p:xfrm>
          <a:off x="245659" y="1232068"/>
          <a:ext cx="11723428" cy="5020541"/>
        </p:xfrm>
        <a:graphic>
          <a:graphicData uri="http://schemas.openxmlformats.org/drawingml/2006/table">
            <a:tbl>
              <a:tblPr/>
              <a:tblGrid>
                <a:gridCol w="1214142">
                  <a:extLst>
                    <a:ext uri="{9D8B030D-6E8A-4147-A177-3AD203B41FA5}">
                      <a16:colId xmlns:a16="http://schemas.microsoft.com/office/drawing/2014/main" val="2308805833"/>
                    </a:ext>
                  </a:extLst>
                </a:gridCol>
                <a:gridCol w="5445966">
                  <a:extLst>
                    <a:ext uri="{9D8B030D-6E8A-4147-A177-3AD203B41FA5}">
                      <a16:colId xmlns:a16="http://schemas.microsoft.com/office/drawing/2014/main" val="3752344863"/>
                    </a:ext>
                  </a:extLst>
                </a:gridCol>
                <a:gridCol w="5063320">
                  <a:extLst>
                    <a:ext uri="{9D8B030D-6E8A-4147-A177-3AD203B41FA5}">
                      <a16:colId xmlns:a16="http://schemas.microsoft.com/office/drawing/2014/main" val="3816572719"/>
                    </a:ext>
                  </a:extLst>
                </a:gridCol>
              </a:tblGrid>
              <a:tr h="215178">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509891632"/>
                  </a:ext>
                </a:extLst>
              </a:tr>
              <a:tr h="860714">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hoặc là cây có thân cao, tán lá phân bố ở tầng trên của tán rừng…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dưới tán của cây khác hoặc trong hang, nơi bị các công trình như nhà cửa… che bớt ánh sáng…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92620442"/>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có cành phát triển đều ra các hướng. Cây thuộc tầng trên của tán rừng có thân cao, cành cây tập trung ở phần ngọn.</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Thân cây có vỏ dày, màu nhạt.</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en-US" sz="2000">
                          <a:solidFill>
                            <a:sysClr val="windowText" lastClr="000000"/>
                          </a:solidFill>
                          <a:effectLst/>
                          <a:latin typeface="Times New Roman" panose="02020603050405020304" pitchFamily="18" charset="0"/>
                          <a:cs typeface="Times New Roman" panose="02020603050405020304" pitchFamily="18" charset="0"/>
                        </a:rPr>
                        <a:t>Thân cây thấp, phụ thuộc vào chiều cao của tầng cây và các vật che chắn bên trên.</a:t>
                      </a:r>
                      <a:br>
                        <a:rPr lang="en-US" sz="2000">
                          <a:solidFill>
                            <a:sysClr val="windowText" lastClr="000000"/>
                          </a:solidFill>
                          <a:effectLst/>
                          <a:latin typeface="Times New Roman" panose="02020603050405020304" pitchFamily="18" charset="0"/>
                          <a:cs typeface="Times New Roman" panose="02020603050405020304" pitchFamily="18" charset="0"/>
                        </a:rPr>
                      </a:br>
                      <a:r>
                        <a:rPr lang="en-US" sz="2000">
                          <a:solidFill>
                            <a:sysClr val="windowText" lastClr="000000"/>
                          </a:solidFill>
                          <a:effectLst/>
                          <a:latin typeface="Times New Roman" panose="02020603050405020304" pitchFamily="18" charset="0"/>
                          <a:cs typeface="Times New Roman" panose="02020603050405020304" pitchFamily="18" charset="0"/>
                        </a:rPr>
                        <a:t>Thân cây có vỏ mỏng, màu thẫm.</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40001145"/>
                  </a:ext>
                </a:extLst>
              </a:tr>
              <a:tr h="860714">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dirty="0"/>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989373988"/>
                  </a:ext>
                </a:extLst>
              </a:tr>
              <a:tr h="645535">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04124388"/>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GB" dirty="0"/>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849313483"/>
                  </a:ext>
                </a:extLst>
              </a:tr>
            </a:tbl>
          </a:graphicData>
        </a:graphic>
      </p:graphicFrame>
      <p:sp>
        <p:nvSpPr>
          <p:cNvPr id="5" name="Rectangle 1"/>
          <p:cNvSpPr>
            <a:spLocks noChangeArrowheads="1"/>
          </p:cNvSpPr>
          <p:nvPr/>
        </p:nvSpPr>
        <p:spPr bwMode="auto">
          <a:xfrm>
            <a:off x="126586" y="485901"/>
            <a:ext cx="10785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Một số đặc điểm thích nghi của cây ưa sáng và cây ưa bóng với môi trường chiếu sáng khác nhau</a:t>
            </a:r>
          </a:p>
        </p:txBody>
      </p:sp>
    </p:spTree>
    <p:extLst>
      <p:ext uri="{BB962C8B-B14F-4D97-AF65-F5344CB8AC3E}">
        <p14:creationId xmlns:p14="http://schemas.microsoft.com/office/powerpoint/2010/main" val="354385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D:\GVDG. Loi 2016\Hình ảnh\1437813578-la-lo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20700"/>
            <a:ext cx="4191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nvSpPr>
        <p:spPr bwMode="auto">
          <a:xfrm>
            <a:off x="6781800" y="6096001"/>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00"/>
              <a:t>Lá lốt</a:t>
            </a:r>
          </a:p>
        </p:txBody>
      </p:sp>
      <p:sp>
        <p:nvSpPr>
          <p:cNvPr id="7173" name="Text Box 8"/>
          <p:cNvSpPr txBox="1">
            <a:spLocks noChangeArrowheads="1"/>
          </p:cNvSpPr>
          <p:nvPr/>
        </p:nvSpPr>
        <p:spPr bwMode="auto">
          <a:xfrm>
            <a:off x="2514600" y="6096001"/>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00"/>
              <a:t>Cây ngô</a:t>
            </a:r>
          </a:p>
        </p:txBody>
      </p:sp>
    </p:spTree>
    <p:extLst>
      <p:ext uri="{BB962C8B-B14F-4D97-AF65-F5344CB8AC3E}">
        <p14:creationId xmlns:p14="http://schemas.microsoft.com/office/powerpoint/2010/main" val="1093850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99122857"/>
              </p:ext>
            </p:extLst>
          </p:nvPr>
        </p:nvGraphicFramePr>
        <p:xfrm>
          <a:off x="245659" y="1232068"/>
          <a:ext cx="11723428" cy="5379027"/>
        </p:xfrm>
        <a:graphic>
          <a:graphicData uri="http://schemas.openxmlformats.org/drawingml/2006/table">
            <a:tbl>
              <a:tblPr/>
              <a:tblGrid>
                <a:gridCol w="1214142">
                  <a:extLst>
                    <a:ext uri="{9D8B030D-6E8A-4147-A177-3AD203B41FA5}">
                      <a16:colId xmlns:a16="http://schemas.microsoft.com/office/drawing/2014/main" val="2308805833"/>
                    </a:ext>
                  </a:extLst>
                </a:gridCol>
                <a:gridCol w="5445966">
                  <a:extLst>
                    <a:ext uri="{9D8B030D-6E8A-4147-A177-3AD203B41FA5}">
                      <a16:colId xmlns:a16="http://schemas.microsoft.com/office/drawing/2014/main" val="3752344863"/>
                    </a:ext>
                  </a:extLst>
                </a:gridCol>
                <a:gridCol w="5063320">
                  <a:extLst>
                    <a:ext uri="{9D8B030D-6E8A-4147-A177-3AD203B41FA5}">
                      <a16:colId xmlns:a16="http://schemas.microsoft.com/office/drawing/2014/main" val="3816572719"/>
                    </a:ext>
                  </a:extLst>
                </a:gridCol>
              </a:tblGrid>
              <a:tr h="215178">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509891632"/>
                  </a:ext>
                </a:extLst>
              </a:tr>
              <a:tr h="860714">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hoặc là cây có thân cao, tán lá phân bố ở tầng trên của tán rừng…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dưới tán của cây khác hoặc trong hang, nơi bị các công trình như nhà cửa… che bớt ánh sáng…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92620442"/>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có cành phát triển đều ra các hướng. Cây thuộc tầng trên của tán rừng có thân cao, cành cây tập trung ở phần ngọn.</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Thân cây có vỏ dày, màu nhạt.</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en-US" sz="2000">
                          <a:solidFill>
                            <a:sysClr val="windowText" lastClr="000000"/>
                          </a:solidFill>
                          <a:effectLst/>
                          <a:latin typeface="Times New Roman" panose="02020603050405020304" pitchFamily="18" charset="0"/>
                          <a:cs typeface="Times New Roman" panose="02020603050405020304" pitchFamily="18" charset="0"/>
                        </a:rPr>
                        <a:t>Thân cây thấp, phụ thuộc vào chiều cao của tầng cây và các vật che chắn bên trên.</a:t>
                      </a:r>
                      <a:br>
                        <a:rPr lang="en-US" sz="2000">
                          <a:solidFill>
                            <a:sysClr val="windowText" lastClr="000000"/>
                          </a:solidFill>
                          <a:effectLst/>
                          <a:latin typeface="Times New Roman" panose="02020603050405020304" pitchFamily="18" charset="0"/>
                          <a:cs typeface="Times New Roman" panose="02020603050405020304" pitchFamily="18" charset="0"/>
                        </a:rPr>
                      </a:br>
                      <a:r>
                        <a:rPr lang="en-US" sz="2000">
                          <a:solidFill>
                            <a:sysClr val="windowText" lastClr="000000"/>
                          </a:solidFill>
                          <a:effectLst/>
                          <a:latin typeface="Times New Roman" panose="02020603050405020304" pitchFamily="18" charset="0"/>
                          <a:cs typeface="Times New Roman" panose="02020603050405020304" pitchFamily="18" charset="0"/>
                        </a:rPr>
                        <a:t>Thân cây có vỏ mỏng, màu thẫm.</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40001145"/>
                  </a:ext>
                </a:extLst>
              </a:tr>
              <a:tr h="860714">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dirty="0">
                          <a:solidFill>
                            <a:sysClr val="windowText" lastClr="000000"/>
                          </a:solidFill>
                          <a:effectLst/>
                          <a:latin typeface="Times New Roman" panose="02020603050405020304" pitchFamily="18" charset="0"/>
                          <a:cs typeface="Times New Roman" panose="02020603050405020304" pitchFamily="18" charset="0"/>
                        </a:rPr>
                        <a:t>Phiến lá dày, có nhiều lớp tế bào mô giậu.</a:t>
                      </a:r>
                      <a:br>
                        <a:rPr lang="vi-VN" sz="2000" dirty="0">
                          <a:solidFill>
                            <a:sysClr val="windowText" lastClr="000000"/>
                          </a:solidFill>
                          <a:effectLst/>
                          <a:latin typeface="Times New Roman" panose="02020603050405020304" pitchFamily="18" charset="0"/>
                          <a:cs typeface="Times New Roman" panose="02020603050405020304" pitchFamily="18" charset="0"/>
                        </a:rPr>
                      </a:br>
                      <a:r>
                        <a:rPr lang="vi-VN" sz="2000" dirty="0">
                          <a:solidFill>
                            <a:sysClr val="windowText" lastClr="000000"/>
                          </a:solidFill>
                          <a:effectLst/>
                          <a:latin typeface="Times New Roman" panose="02020603050405020304" pitchFamily="18" charset="0"/>
                          <a:cs typeface="Times New Roman" panose="02020603050405020304" pitchFamily="18" charset="0"/>
                        </a:rPr>
                        <a:t>Lá cây có màu xanh nhạt. Hạt lục lạp có kích thước nhỏ.</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Phiến lá mỏng, ít hoặc không có lớp tế bào mô giậu.</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Lá cây có màu xanh sẫm. Hạt lục lạp có kích thước lớn.</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989373988"/>
                  </a:ext>
                </a:extLst>
              </a:tr>
              <a:tr h="645535">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04124388"/>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849313483"/>
                  </a:ext>
                </a:extLst>
              </a:tr>
            </a:tbl>
          </a:graphicData>
        </a:graphic>
      </p:graphicFrame>
      <p:sp>
        <p:nvSpPr>
          <p:cNvPr id="5" name="Rectangle 1"/>
          <p:cNvSpPr>
            <a:spLocks noChangeArrowheads="1"/>
          </p:cNvSpPr>
          <p:nvPr/>
        </p:nvSpPr>
        <p:spPr bwMode="auto">
          <a:xfrm>
            <a:off x="126586" y="485901"/>
            <a:ext cx="10785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Một số đặc điểm thích nghi của cây ưa sáng và cây ưa bóng với môi trường chiếu sáng khác nhau</a:t>
            </a:r>
          </a:p>
        </p:txBody>
      </p:sp>
    </p:spTree>
    <p:extLst>
      <p:ext uri="{BB962C8B-B14F-4D97-AF65-F5344CB8AC3E}">
        <p14:creationId xmlns:p14="http://schemas.microsoft.com/office/powerpoint/2010/main" val="251945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74376905"/>
              </p:ext>
            </p:extLst>
          </p:nvPr>
        </p:nvGraphicFramePr>
        <p:xfrm>
          <a:off x="245659" y="1232068"/>
          <a:ext cx="11723428" cy="5379027"/>
        </p:xfrm>
        <a:graphic>
          <a:graphicData uri="http://schemas.openxmlformats.org/drawingml/2006/table">
            <a:tbl>
              <a:tblPr/>
              <a:tblGrid>
                <a:gridCol w="1214142">
                  <a:extLst>
                    <a:ext uri="{9D8B030D-6E8A-4147-A177-3AD203B41FA5}">
                      <a16:colId xmlns:a16="http://schemas.microsoft.com/office/drawing/2014/main" val="2308805833"/>
                    </a:ext>
                  </a:extLst>
                </a:gridCol>
                <a:gridCol w="5445966">
                  <a:extLst>
                    <a:ext uri="{9D8B030D-6E8A-4147-A177-3AD203B41FA5}">
                      <a16:colId xmlns:a16="http://schemas.microsoft.com/office/drawing/2014/main" val="3752344863"/>
                    </a:ext>
                  </a:extLst>
                </a:gridCol>
                <a:gridCol w="5063320">
                  <a:extLst>
                    <a:ext uri="{9D8B030D-6E8A-4147-A177-3AD203B41FA5}">
                      <a16:colId xmlns:a16="http://schemas.microsoft.com/office/drawing/2014/main" val="3816572719"/>
                    </a:ext>
                  </a:extLst>
                </a:gridCol>
              </a:tblGrid>
              <a:tr h="215178">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509891632"/>
                  </a:ext>
                </a:extLst>
              </a:tr>
              <a:tr h="860714">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hoặc là cây có thân cao, tán lá phân bố ở tầng trên của tán rừng…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dưới tán của cây khác hoặc trong hang, nơi bị các công trình như nhà cửa… che bớt ánh sáng…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92620442"/>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có cành phát triển đều ra các hướng. Cây thuộc tầng trên của tán rừng có thân cao, cành cây tập trung ở phần ngọn.</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Thân cây có vỏ dày, màu nhạt.</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en-US" sz="2000">
                          <a:solidFill>
                            <a:sysClr val="windowText" lastClr="000000"/>
                          </a:solidFill>
                          <a:effectLst/>
                          <a:latin typeface="Times New Roman" panose="02020603050405020304" pitchFamily="18" charset="0"/>
                          <a:cs typeface="Times New Roman" panose="02020603050405020304" pitchFamily="18" charset="0"/>
                        </a:rPr>
                        <a:t>Thân cây thấp, phụ thuộc vào chiều cao của tầng cây và các vật che chắn bên trên.</a:t>
                      </a:r>
                      <a:br>
                        <a:rPr lang="en-US" sz="2000">
                          <a:solidFill>
                            <a:sysClr val="windowText" lastClr="000000"/>
                          </a:solidFill>
                          <a:effectLst/>
                          <a:latin typeface="Times New Roman" panose="02020603050405020304" pitchFamily="18" charset="0"/>
                          <a:cs typeface="Times New Roman" panose="02020603050405020304" pitchFamily="18" charset="0"/>
                        </a:rPr>
                      </a:br>
                      <a:r>
                        <a:rPr lang="en-US" sz="2000">
                          <a:solidFill>
                            <a:sysClr val="windowText" lastClr="000000"/>
                          </a:solidFill>
                          <a:effectLst/>
                          <a:latin typeface="Times New Roman" panose="02020603050405020304" pitchFamily="18" charset="0"/>
                          <a:cs typeface="Times New Roman" panose="02020603050405020304" pitchFamily="18" charset="0"/>
                        </a:rPr>
                        <a:t>Thân cây có vỏ mỏng, màu thẫm.</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40001145"/>
                  </a:ext>
                </a:extLst>
              </a:tr>
              <a:tr h="860714">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dirty="0">
                          <a:solidFill>
                            <a:sysClr val="windowText" lastClr="000000"/>
                          </a:solidFill>
                          <a:effectLst/>
                          <a:latin typeface="Times New Roman" panose="02020603050405020304" pitchFamily="18" charset="0"/>
                          <a:cs typeface="Times New Roman" panose="02020603050405020304" pitchFamily="18" charset="0"/>
                        </a:rPr>
                        <a:t>Phiến lá dày, có nhiều lớp tế bào mô giậu.</a:t>
                      </a:r>
                      <a:br>
                        <a:rPr lang="vi-VN" sz="2000" dirty="0">
                          <a:solidFill>
                            <a:sysClr val="windowText" lastClr="000000"/>
                          </a:solidFill>
                          <a:effectLst/>
                          <a:latin typeface="Times New Roman" panose="02020603050405020304" pitchFamily="18" charset="0"/>
                          <a:cs typeface="Times New Roman" panose="02020603050405020304" pitchFamily="18" charset="0"/>
                        </a:rPr>
                      </a:br>
                      <a:r>
                        <a:rPr lang="vi-VN" sz="2000" dirty="0">
                          <a:solidFill>
                            <a:sysClr val="windowText" lastClr="000000"/>
                          </a:solidFill>
                          <a:effectLst/>
                          <a:latin typeface="Times New Roman" panose="02020603050405020304" pitchFamily="18" charset="0"/>
                          <a:cs typeface="Times New Roman" panose="02020603050405020304" pitchFamily="18" charset="0"/>
                        </a:rPr>
                        <a:t>Lá cây có màu xanh nhạt. Hạt lục lạp có kích thước nhỏ.</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Phiến lá mỏng, ít hoặc không có lớp tế bào mô giậu.</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Lá cây có màu xanh sẫm. Hạt lục lạp có kích thước lớn.</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989373988"/>
                  </a:ext>
                </a:extLst>
              </a:tr>
              <a:tr h="645535">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Lá thường xếp nghiêng, nhờ đó tránh bớt những tia sáng chiếu thẳng vào bề mặt 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en-US" sz="2000">
                          <a:solidFill>
                            <a:sysClr val="windowText" lastClr="000000"/>
                          </a:solidFill>
                          <a:effectLst/>
                          <a:latin typeface="Times New Roman" panose="02020603050405020304" pitchFamily="18" charset="0"/>
                          <a:cs typeface="Times New Roman" panose="02020603050405020304" pitchFamily="18" charset="0"/>
                        </a:rPr>
                        <a:t>Lá nằm ngang.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04124388"/>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dirty="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849313483"/>
                  </a:ext>
                </a:extLst>
              </a:tr>
            </a:tbl>
          </a:graphicData>
        </a:graphic>
      </p:graphicFrame>
      <p:sp>
        <p:nvSpPr>
          <p:cNvPr id="5" name="Rectangle 1"/>
          <p:cNvSpPr>
            <a:spLocks noChangeArrowheads="1"/>
          </p:cNvSpPr>
          <p:nvPr/>
        </p:nvSpPr>
        <p:spPr bwMode="auto">
          <a:xfrm>
            <a:off x="126586" y="485901"/>
            <a:ext cx="10785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Một số đặc điểm thích nghi của cây ưa sáng và cây ưa bóng với môi trường chiếu sáng khác nhau</a:t>
            </a:r>
          </a:p>
        </p:txBody>
      </p:sp>
    </p:spTree>
    <p:extLst>
      <p:ext uri="{BB962C8B-B14F-4D97-AF65-F5344CB8AC3E}">
        <p14:creationId xmlns:p14="http://schemas.microsoft.com/office/powerpoint/2010/main" val="178114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45659" y="1232068"/>
          <a:ext cx="11723428" cy="5522335"/>
        </p:xfrm>
        <a:graphic>
          <a:graphicData uri="http://schemas.openxmlformats.org/drawingml/2006/table">
            <a:tbl>
              <a:tblPr/>
              <a:tblGrid>
                <a:gridCol w="1214142">
                  <a:extLst>
                    <a:ext uri="{9D8B030D-6E8A-4147-A177-3AD203B41FA5}">
                      <a16:colId xmlns:a16="http://schemas.microsoft.com/office/drawing/2014/main" val="2308805833"/>
                    </a:ext>
                  </a:extLst>
                </a:gridCol>
                <a:gridCol w="5445966">
                  <a:extLst>
                    <a:ext uri="{9D8B030D-6E8A-4147-A177-3AD203B41FA5}">
                      <a16:colId xmlns:a16="http://schemas.microsoft.com/office/drawing/2014/main" val="3752344863"/>
                    </a:ext>
                  </a:extLst>
                </a:gridCol>
                <a:gridCol w="5063320">
                  <a:extLst>
                    <a:ext uri="{9D8B030D-6E8A-4147-A177-3AD203B41FA5}">
                      <a16:colId xmlns:a16="http://schemas.microsoft.com/office/drawing/2014/main" val="3816572719"/>
                    </a:ext>
                  </a:extLst>
                </a:gridCol>
              </a:tblGrid>
              <a:tr h="215178">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509891632"/>
                  </a:ext>
                </a:extLst>
              </a:tr>
              <a:tr h="860714">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hoặc là cây có thân cao, tán lá phân bố ở tầng trên của tán rừng…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Cây mọc dưới tán của cây khác hoặc trong hang, nơi bị các công trình như nhà cửa… che bớt ánh sáng…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92620442"/>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Cây mọc nơi trống trải có cành phát triển đều ra các hướng. Cây thuộc tầng trên của tán rừng có thân cao, cành cây tập trung ở phần ngọn.</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Thân cây có vỏ dày, màu nhạt.</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en-US" sz="2000">
                          <a:solidFill>
                            <a:sysClr val="windowText" lastClr="000000"/>
                          </a:solidFill>
                          <a:effectLst/>
                          <a:latin typeface="Times New Roman" panose="02020603050405020304" pitchFamily="18" charset="0"/>
                          <a:cs typeface="Times New Roman" panose="02020603050405020304" pitchFamily="18" charset="0"/>
                        </a:rPr>
                        <a:t>Thân cây thấp, phụ thuộc vào chiều cao của tầng cây và các vật che chắn bên trên.</a:t>
                      </a:r>
                      <a:br>
                        <a:rPr lang="en-US" sz="2000">
                          <a:solidFill>
                            <a:sysClr val="windowText" lastClr="000000"/>
                          </a:solidFill>
                          <a:effectLst/>
                          <a:latin typeface="Times New Roman" panose="02020603050405020304" pitchFamily="18" charset="0"/>
                          <a:cs typeface="Times New Roman" panose="02020603050405020304" pitchFamily="18" charset="0"/>
                        </a:rPr>
                      </a:br>
                      <a:r>
                        <a:rPr lang="en-US" sz="2000">
                          <a:solidFill>
                            <a:sysClr val="windowText" lastClr="000000"/>
                          </a:solidFill>
                          <a:effectLst/>
                          <a:latin typeface="Times New Roman" panose="02020603050405020304" pitchFamily="18" charset="0"/>
                          <a:cs typeface="Times New Roman" panose="02020603050405020304" pitchFamily="18" charset="0"/>
                        </a:rPr>
                        <a:t>Thân cây có vỏ mỏng, màu thẫm.</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40001145"/>
                  </a:ext>
                </a:extLst>
              </a:tr>
              <a:tr h="860714">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dirty="0">
                          <a:solidFill>
                            <a:sysClr val="windowText" lastClr="000000"/>
                          </a:solidFill>
                          <a:effectLst/>
                          <a:latin typeface="Times New Roman" panose="02020603050405020304" pitchFamily="18" charset="0"/>
                          <a:cs typeface="Times New Roman" panose="02020603050405020304" pitchFamily="18" charset="0"/>
                        </a:rPr>
                        <a:t>Phiến lá dày, có nhiều lớp tế bào mô giậu.</a:t>
                      </a:r>
                      <a:br>
                        <a:rPr lang="vi-VN" sz="2000" dirty="0">
                          <a:solidFill>
                            <a:sysClr val="windowText" lastClr="000000"/>
                          </a:solidFill>
                          <a:effectLst/>
                          <a:latin typeface="Times New Roman" panose="02020603050405020304" pitchFamily="18" charset="0"/>
                          <a:cs typeface="Times New Roman" panose="02020603050405020304" pitchFamily="18" charset="0"/>
                        </a:rPr>
                      </a:br>
                      <a:r>
                        <a:rPr lang="vi-VN" sz="2000" dirty="0">
                          <a:solidFill>
                            <a:sysClr val="windowText" lastClr="000000"/>
                          </a:solidFill>
                          <a:effectLst/>
                          <a:latin typeface="Times New Roman" panose="02020603050405020304" pitchFamily="18" charset="0"/>
                          <a:cs typeface="Times New Roman" panose="02020603050405020304" pitchFamily="18" charset="0"/>
                        </a:rPr>
                        <a:t>Lá cây có màu xanh nhạt. Hạt lục lạp có kích thước nhỏ.</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r>
                        <a:rPr lang="vi-VN" sz="2000">
                          <a:solidFill>
                            <a:sysClr val="windowText" lastClr="000000"/>
                          </a:solidFill>
                          <a:effectLst/>
                          <a:latin typeface="Times New Roman" panose="02020603050405020304" pitchFamily="18" charset="0"/>
                          <a:cs typeface="Times New Roman" panose="02020603050405020304" pitchFamily="18" charset="0"/>
                        </a:rPr>
                        <a:t>Phiến lá mỏng, ít hoặc không có lớp tế bào mô giậu.</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Lá cây có màu xanh sẫm. Hạt lục lạp có kích thước lớn.</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989373988"/>
                  </a:ext>
                </a:extLst>
              </a:tr>
              <a:tr h="645535">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Lá thường xếp nghiêng, nhờ đó tránh bớt những tia sáng chiếu thẳng vào bề mặt 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en-US" sz="2000">
                          <a:solidFill>
                            <a:sysClr val="windowText" lastClr="000000"/>
                          </a:solidFill>
                          <a:effectLst/>
                          <a:latin typeface="Times New Roman" panose="02020603050405020304" pitchFamily="18" charset="0"/>
                          <a:cs typeface="Times New Roman" panose="02020603050405020304" pitchFamily="18" charset="0"/>
                        </a:rPr>
                        <a:t>Lá nằm ngang.</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04124388"/>
                  </a:ext>
                </a:extLst>
              </a:tr>
              <a:tr h="107589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a:solidFill>
                            <a:sysClr val="windowText" lastClr="000000"/>
                          </a:solidFill>
                          <a:effectLst/>
                          <a:latin typeface="Times New Roman" panose="02020603050405020304" pitchFamily="18" charset="0"/>
                          <a:cs typeface="Times New Roman" panose="02020603050405020304" pitchFamily="18" charset="0"/>
                        </a:rPr>
                        <a:t>Quang hợp đạt mức độ cao nhất trong mổi trường có cường độ chiếu sáng cao.</a:t>
                      </a:r>
                      <a:br>
                        <a:rPr lang="vi-VN" sz="2000">
                          <a:solidFill>
                            <a:sysClr val="windowText" lastClr="000000"/>
                          </a:solidFill>
                          <a:effectLst/>
                          <a:latin typeface="Times New Roman" panose="02020603050405020304" pitchFamily="18" charset="0"/>
                          <a:cs typeface="Times New Roman" panose="02020603050405020304" pitchFamily="18" charset="0"/>
                        </a:rPr>
                      </a:br>
                      <a:r>
                        <a:rPr lang="vi-VN" sz="2000">
                          <a:solidFill>
                            <a:sysClr val="windowText" lastClr="000000"/>
                          </a:solidFill>
                          <a:effectLst/>
                          <a:latin typeface="Times New Roman" panose="02020603050405020304" pitchFamily="18" charset="0"/>
                          <a:cs typeface="Times New Roman" panose="02020603050405020304" pitchFamily="18" charset="0"/>
                        </a:rPr>
                        <a:t>Cây có khả năng điều tiết đóng mở khí khổng một cách linh hoạt.</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r>
                        <a:rPr lang="vi-VN" sz="2000" dirty="0">
                          <a:solidFill>
                            <a:sysClr val="windowText" lastClr="000000"/>
                          </a:solidFill>
                          <a:effectLst/>
                          <a:latin typeface="Times New Roman" panose="02020603050405020304" pitchFamily="18" charset="0"/>
                          <a:cs typeface="Times New Roman" panose="02020603050405020304" pitchFamily="18" charset="0"/>
                        </a:rPr>
                        <a:t>Quang hợp đạt mức độ cao nhất trong môi trường có cường độ chiếu sáng thấp.</a:t>
                      </a:r>
                      <a:br>
                        <a:rPr lang="vi-VN" sz="2000" dirty="0">
                          <a:solidFill>
                            <a:sysClr val="windowText" lastClr="000000"/>
                          </a:solidFill>
                          <a:effectLst/>
                          <a:latin typeface="Times New Roman" panose="02020603050405020304" pitchFamily="18" charset="0"/>
                          <a:cs typeface="Times New Roman" panose="02020603050405020304" pitchFamily="18" charset="0"/>
                        </a:rPr>
                      </a:br>
                      <a:r>
                        <a:rPr lang="vi-VN" sz="2000" dirty="0">
                          <a:solidFill>
                            <a:sysClr val="windowText" lastClr="000000"/>
                          </a:solidFill>
                          <a:effectLst/>
                          <a:latin typeface="Times New Roman" panose="02020603050405020304" pitchFamily="18" charset="0"/>
                          <a:cs typeface="Times New Roman" panose="02020603050405020304" pitchFamily="18" charset="0"/>
                        </a:rPr>
                        <a:t>Khả năng điều tiết đóng mở khí khổng kém.</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849313483"/>
                  </a:ext>
                </a:extLst>
              </a:tr>
            </a:tbl>
          </a:graphicData>
        </a:graphic>
      </p:graphicFrame>
      <p:sp>
        <p:nvSpPr>
          <p:cNvPr id="5" name="Rectangle 1"/>
          <p:cNvSpPr>
            <a:spLocks noChangeArrowheads="1"/>
          </p:cNvSpPr>
          <p:nvPr/>
        </p:nvSpPr>
        <p:spPr bwMode="auto">
          <a:xfrm>
            <a:off x="126586" y="485901"/>
            <a:ext cx="10785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Một số đặc điểm thích nghi của cây ưa sáng và cây ưa bóng với môi trường chiếu sáng khác nhau</a:t>
            </a:r>
          </a:p>
        </p:txBody>
      </p:sp>
    </p:spTree>
    <p:extLst>
      <p:ext uri="{BB962C8B-B14F-4D97-AF65-F5344CB8AC3E}">
        <p14:creationId xmlns:p14="http://schemas.microsoft.com/office/powerpoint/2010/main" val="113131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Ứng dụng: trồng xen canh</a:t>
            </a:r>
          </a:p>
        </p:txBody>
      </p:sp>
      <p:pic>
        <p:nvPicPr>
          <p:cNvPr id="7170" name="Picture 2" descr="Kết quả hình ảnh cho cây ưa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21" y="2372223"/>
            <a:ext cx="4762500" cy="3967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ết quả hình ảnh cho ánh sáng với thực vật trồng xen can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9229" y="2286498"/>
            <a:ext cx="5404514" cy="405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2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
          <p:cNvSpPr>
            <a:spLocks noGrp="1" noChangeArrowheads="1"/>
          </p:cNvSpPr>
          <p:nvPr>
            <p:ph/>
          </p:nvPr>
        </p:nvSpPr>
        <p:spPr>
          <a:xfrm>
            <a:off x="1390650" y="474664"/>
            <a:ext cx="10709910" cy="511524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400" b="1" dirty="0">
                <a:solidFill>
                  <a:srgbClr val="CC0000"/>
                </a:solidFill>
              </a:rPr>
              <a:t>I. </a:t>
            </a:r>
            <a:r>
              <a:rPr lang="en-US" altLang="en-US" sz="2400" b="1" u="sng" dirty="0" err="1">
                <a:solidFill>
                  <a:srgbClr val="CC0000"/>
                </a:solidFill>
              </a:rPr>
              <a:t>Ảnh</a:t>
            </a:r>
            <a:r>
              <a:rPr lang="en-US" altLang="en-US" sz="2400" b="1" u="sng" dirty="0">
                <a:solidFill>
                  <a:srgbClr val="CC0000"/>
                </a:solidFill>
              </a:rPr>
              <a:t> </a:t>
            </a:r>
            <a:r>
              <a:rPr lang="en-US" altLang="en-US" sz="2400" b="1" u="sng" dirty="0" err="1">
                <a:solidFill>
                  <a:srgbClr val="CC0000"/>
                </a:solidFill>
              </a:rPr>
              <a:t>hưởng</a:t>
            </a:r>
            <a:r>
              <a:rPr lang="en-US" altLang="en-US" sz="2400" b="1" u="sng" dirty="0">
                <a:solidFill>
                  <a:srgbClr val="CC0000"/>
                </a:solidFill>
              </a:rPr>
              <a:t> </a:t>
            </a:r>
            <a:r>
              <a:rPr lang="en-US" altLang="en-US" sz="2400" b="1" u="sng" dirty="0" err="1">
                <a:solidFill>
                  <a:srgbClr val="CC0000"/>
                </a:solidFill>
              </a:rPr>
              <a:t>của</a:t>
            </a:r>
            <a:r>
              <a:rPr lang="en-US" altLang="en-US" sz="2400" b="1" u="sng" dirty="0">
                <a:solidFill>
                  <a:srgbClr val="CC0000"/>
                </a:solidFill>
              </a:rPr>
              <a:t> </a:t>
            </a:r>
            <a:r>
              <a:rPr lang="en-US" altLang="en-US" sz="2400" b="1" u="sng" dirty="0" err="1">
                <a:solidFill>
                  <a:srgbClr val="CC0000"/>
                </a:solidFill>
              </a:rPr>
              <a:t>ánh</a:t>
            </a:r>
            <a:r>
              <a:rPr lang="en-US" altLang="en-US" sz="2400" b="1" u="sng" dirty="0">
                <a:solidFill>
                  <a:srgbClr val="CC0000"/>
                </a:solidFill>
              </a:rPr>
              <a:t> </a:t>
            </a:r>
            <a:r>
              <a:rPr lang="en-US" altLang="en-US" sz="2400" b="1" u="sng" dirty="0" err="1">
                <a:solidFill>
                  <a:srgbClr val="CC0000"/>
                </a:solidFill>
              </a:rPr>
              <a:t>sáng</a:t>
            </a:r>
            <a:r>
              <a:rPr lang="en-US" altLang="en-US" sz="2400" b="1" u="sng" dirty="0">
                <a:solidFill>
                  <a:srgbClr val="CC0000"/>
                </a:solidFill>
              </a:rPr>
              <a:t> </a:t>
            </a:r>
            <a:r>
              <a:rPr lang="en-US" altLang="en-US" sz="2400" b="1" u="sng" dirty="0" err="1">
                <a:solidFill>
                  <a:srgbClr val="CC0000"/>
                </a:solidFill>
              </a:rPr>
              <a:t>lên</a:t>
            </a:r>
            <a:r>
              <a:rPr lang="en-US" altLang="en-US" sz="2400" b="1" u="sng" dirty="0">
                <a:solidFill>
                  <a:srgbClr val="CC0000"/>
                </a:solidFill>
              </a:rPr>
              <a:t> </a:t>
            </a:r>
            <a:r>
              <a:rPr lang="en-US" altLang="en-US" sz="2400" b="1" u="sng" dirty="0" err="1">
                <a:solidFill>
                  <a:srgbClr val="CC0000"/>
                </a:solidFill>
              </a:rPr>
              <a:t>đời</a:t>
            </a:r>
            <a:r>
              <a:rPr lang="en-US" altLang="en-US" sz="2400" b="1" u="sng" dirty="0">
                <a:solidFill>
                  <a:srgbClr val="CC0000"/>
                </a:solidFill>
              </a:rPr>
              <a:t> </a:t>
            </a:r>
            <a:r>
              <a:rPr lang="en-US" altLang="en-US" sz="2400" b="1" u="sng" dirty="0" err="1">
                <a:solidFill>
                  <a:srgbClr val="CC0000"/>
                </a:solidFill>
              </a:rPr>
              <a:t>sống</a:t>
            </a:r>
            <a:r>
              <a:rPr lang="en-US" altLang="en-US" sz="2400" b="1" u="sng" dirty="0">
                <a:solidFill>
                  <a:srgbClr val="CC0000"/>
                </a:solidFill>
              </a:rPr>
              <a:t> </a:t>
            </a:r>
            <a:r>
              <a:rPr lang="en-US" altLang="en-US" sz="2400" b="1" u="sng" dirty="0" err="1">
                <a:solidFill>
                  <a:srgbClr val="CC0000"/>
                </a:solidFill>
              </a:rPr>
              <a:t>thực</a:t>
            </a:r>
            <a:r>
              <a:rPr lang="en-US" altLang="en-US" sz="2400" b="1" u="sng" dirty="0">
                <a:solidFill>
                  <a:srgbClr val="CC0000"/>
                </a:solidFill>
              </a:rPr>
              <a:t> </a:t>
            </a:r>
            <a:r>
              <a:rPr lang="en-US" altLang="en-US" sz="2400" b="1" u="sng" dirty="0" err="1">
                <a:solidFill>
                  <a:srgbClr val="CC0000"/>
                </a:solidFill>
              </a:rPr>
              <a:t>vật</a:t>
            </a:r>
            <a:r>
              <a:rPr lang="en-US" altLang="en-US" sz="2400" b="1" u="sng" dirty="0">
                <a:solidFill>
                  <a:srgbClr val="CC0000"/>
                </a:solidFill>
              </a:rPr>
              <a:t>.</a:t>
            </a:r>
          </a:p>
          <a:p>
            <a:pPr eaLnBrk="1" hangingPunct="1">
              <a:buFontTx/>
              <a:buChar char="-"/>
            </a:pPr>
            <a:endParaRPr lang="en-US" altLang="en-US" sz="2400" b="1" dirty="0">
              <a:solidFill>
                <a:schemeClr val="bg2"/>
              </a:solidFill>
            </a:endParaRPr>
          </a:p>
          <a:p>
            <a:pPr eaLnBrk="1" hangingPunct="1">
              <a:buFontTx/>
              <a:buChar char="-"/>
            </a:pPr>
            <a:endParaRPr lang="en-US" altLang="en-US" sz="2400" b="1" dirty="0">
              <a:solidFill>
                <a:schemeClr val="bg2"/>
              </a:solidFill>
            </a:endParaRPr>
          </a:p>
          <a:p>
            <a:pPr eaLnBrk="1" hangingPunct="1">
              <a:buFontTx/>
              <a:buChar char="-"/>
            </a:pPr>
            <a:endParaRPr lang="en-US" altLang="en-US" sz="2400" b="1" dirty="0">
              <a:solidFill>
                <a:schemeClr val="bg2"/>
              </a:solidFill>
            </a:endParaRPr>
          </a:p>
          <a:p>
            <a:pPr eaLnBrk="1" hangingPunct="1">
              <a:buFontTx/>
              <a:buChar char="-"/>
            </a:pPr>
            <a:r>
              <a:rPr lang="en-US" altLang="en-US" sz="2400" b="1" dirty="0" err="1">
                <a:solidFill>
                  <a:srgbClr val="FF0000"/>
                </a:solidFill>
              </a:rPr>
              <a:t>Ánh</a:t>
            </a:r>
            <a:r>
              <a:rPr lang="en-US" altLang="en-US" sz="2400" b="1" dirty="0">
                <a:solidFill>
                  <a:srgbClr val="FF0000"/>
                </a:solidFill>
              </a:rPr>
              <a:t> </a:t>
            </a:r>
            <a:r>
              <a:rPr lang="en-US" altLang="en-US" sz="2400" b="1" dirty="0" err="1">
                <a:solidFill>
                  <a:srgbClr val="FF0000"/>
                </a:solidFill>
              </a:rPr>
              <a:t>sáng</a:t>
            </a:r>
            <a:r>
              <a:rPr lang="en-US" altLang="en-US" sz="2400" b="1" dirty="0">
                <a:solidFill>
                  <a:srgbClr val="FF0000"/>
                </a:solidFill>
              </a:rPr>
              <a:t> </a:t>
            </a:r>
            <a:r>
              <a:rPr lang="en-US" altLang="en-US" sz="2400" b="1" dirty="0" err="1">
                <a:solidFill>
                  <a:srgbClr val="FF0000"/>
                </a:solidFill>
              </a:rPr>
              <a:t>ảnh</a:t>
            </a:r>
            <a:r>
              <a:rPr lang="en-US" altLang="en-US" sz="2400" b="1" dirty="0">
                <a:solidFill>
                  <a:srgbClr val="FF0000"/>
                </a:solidFill>
              </a:rPr>
              <a:t> </a:t>
            </a:r>
            <a:r>
              <a:rPr lang="en-US" altLang="en-US" sz="2400" b="1" dirty="0" err="1">
                <a:solidFill>
                  <a:srgbClr val="FF0000"/>
                </a:solidFill>
              </a:rPr>
              <a:t>hưởng</a:t>
            </a:r>
            <a:r>
              <a:rPr lang="en-US" altLang="en-US" sz="2400" b="1" dirty="0">
                <a:solidFill>
                  <a:srgbClr val="FF0000"/>
                </a:solidFill>
              </a:rPr>
              <a:t> </a:t>
            </a:r>
            <a:r>
              <a:rPr lang="en-US" altLang="en-US" sz="2400" b="1" dirty="0" err="1">
                <a:solidFill>
                  <a:srgbClr val="FF0000"/>
                </a:solidFill>
              </a:rPr>
              <a:t>đến</a:t>
            </a:r>
            <a:r>
              <a:rPr lang="en-US" altLang="en-US" sz="2400" b="1" dirty="0">
                <a:solidFill>
                  <a:srgbClr val="FF0000"/>
                </a:solidFill>
              </a:rPr>
              <a:t> </a:t>
            </a:r>
            <a:r>
              <a:rPr lang="en-US" altLang="en-US" sz="2400" b="1" dirty="0" err="1">
                <a:solidFill>
                  <a:srgbClr val="FF0000"/>
                </a:solidFill>
              </a:rPr>
              <a:t>đời</a:t>
            </a:r>
            <a:r>
              <a:rPr lang="en-US" altLang="en-US" sz="2400" b="1" dirty="0">
                <a:solidFill>
                  <a:srgbClr val="FF0000"/>
                </a:solidFill>
              </a:rPr>
              <a:t> </a:t>
            </a:r>
            <a:r>
              <a:rPr lang="en-US" altLang="en-US" sz="2400" b="1" dirty="0" err="1">
                <a:solidFill>
                  <a:srgbClr val="FF0000"/>
                </a:solidFill>
              </a:rPr>
              <a:t>sống</a:t>
            </a:r>
            <a:r>
              <a:rPr lang="en-US" altLang="en-US" sz="2400" b="1" dirty="0">
                <a:solidFill>
                  <a:srgbClr val="FF0000"/>
                </a:solidFill>
              </a:rPr>
              <a:t> </a:t>
            </a:r>
            <a:r>
              <a:rPr lang="en-US" altLang="en-US" sz="2400" b="1" dirty="0" err="1">
                <a:solidFill>
                  <a:srgbClr val="FF0000"/>
                </a:solidFill>
              </a:rPr>
              <a:t>thực</a:t>
            </a:r>
            <a:r>
              <a:rPr lang="en-US" altLang="en-US" sz="2400" b="1" dirty="0">
                <a:solidFill>
                  <a:srgbClr val="FF0000"/>
                </a:solidFill>
              </a:rPr>
              <a:t> </a:t>
            </a:r>
            <a:r>
              <a:rPr lang="en-US" altLang="en-US" sz="2400" b="1" dirty="0" err="1">
                <a:solidFill>
                  <a:srgbClr val="FF0000"/>
                </a:solidFill>
              </a:rPr>
              <a:t>vật</a:t>
            </a:r>
            <a:r>
              <a:rPr lang="en-US" altLang="en-US" sz="2400" b="1" dirty="0">
                <a:solidFill>
                  <a:srgbClr val="FF0000"/>
                </a:solidFill>
              </a:rPr>
              <a:t>, </a:t>
            </a:r>
            <a:r>
              <a:rPr lang="en-US" altLang="en-US" sz="2400" b="1" dirty="0" err="1">
                <a:solidFill>
                  <a:srgbClr val="FF0000"/>
                </a:solidFill>
              </a:rPr>
              <a:t>làm</a:t>
            </a:r>
            <a:r>
              <a:rPr lang="en-US" altLang="en-US" sz="2400" b="1" dirty="0">
                <a:solidFill>
                  <a:srgbClr val="FF0000"/>
                </a:solidFill>
              </a:rPr>
              <a:t> </a:t>
            </a:r>
            <a:r>
              <a:rPr lang="en-US" altLang="en-US" sz="2400" b="1" dirty="0" err="1">
                <a:solidFill>
                  <a:srgbClr val="FF0000"/>
                </a:solidFill>
              </a:rPr>
              <a:t>thay</a:t>
            </a:r>
            <a:r>
              <a:rPr lang="en-US" altLang="en-US" sz="2400" b="1" dirty="0">
                <a:solidFill>
                  <a:srgbClr val="FF0000"/>
                </a:solidFill>
              </a:rPr>
              <a:t> </a:t>
            </a:r>
            <a:r>
              <a:rPr lang="en-US" altLang="en-US" sz="2400" b="1" dirty="0" err="1">
                <a:solidFill>
                  <a:srgbClr val="FF0000"/>
                </a:solidFill>
              </a:rPr>
              <a:t>đổi</a:t>
            </a:r>
            <a:r>
              <a:rPr lang="en-US" altLang="en-US" sz="2400" b="1" dirty="0">
                <a:solidFill>
                  <a:srgbClr val="FF0000"/>
                </a:solidFill>
              </a:rPr>
              <a:t> </a:t>
            </a:r>
            <a:r>
              <a:rPr lang="en-US" altLang="en-US" sz="2400" b="1" dirty="0" err="1">
                <a:solidFill>
                  <a:srgbClr val="FF0000"/>
                </a:solidFill>
              </a:rPr>
              <a:t>hình</a:t>
            </a:r>
            <a:r>
              <a:rPr lang="en-US" altLang="en-US" sz="2400" b="1" dirty="0">
                <a:solidFill>
                  <a:srgbClr val="FF0000"/>
                </a:solidFill>
              </a:rPr>
              <a:t> </a:t>
            </a:r>
            <a:r>
              <a:rPr lang="en-US" altLang="en-US" sz="2400" b="1" dirty="0" err="1">
                <a:solidFill>
                  <a:srgbClr val="FF0000"/>
                </a:solidFill>
              </a:rPr>
              <a:t>thái</a:t>
            </a:r>
            <a:r>
              <a:rPr lang="en-US" altLang="en-US" sz="2400" b="1" dirty="0">
                <a:solidFill>
                  <a:srgbClr val="FF0000"/>
                </a:solidFill>
              </a:rPr>
              <a:t> </a:t>
            </a:r>
            <a:r>
              <a:rPr lang="en-US" altLang="en-US" sz="2400" b="1" dirty="0" err="1">
                <a:solidFill>
                  <a:srgbClr val="FF0000"/>
                </a:solidFill>
              </a:rPr>
              <a:t>và</a:t>
            </a:r>
            <a:r>
              <a:rPr lang="en-US" altLang="en-US" sz="2400" b="1" dirty="0">
                <a:solidFill>
                  <a:srgbClr val="FF0000"/>
                </a:solidFill>
              </a:rPr>
              <a:t> </a:t>
            </a:r>
            <a:r>
              <a:rPr lang="en-US" altLang="en-US" sz="2400" b="1" dirty="0" err="1">
                <a:solidFill>
                  <a:srgbClr val="FF0000"/>
                </a:solidFill>
              </a:rPr>
              <a:t>hoạt</a:t>
            </a:r>
            <a:r>
              <a:rPr lang="en-US" altLang="en-US" sz="2400" b="1" dirty="0">
                <a:solidFill>
                  <a:srgbClr val="FF0000"/>
                </a:solidFill>
              </a:rPr>
              <a:t> </a:t>
            </a:r>
            <a:r>
              <a:rPr lang="en-US" altLang="en-US" sz="2400" b="1" dirty="0" err="1">
                <a:solidFill>
                  <a:srgbClr val="FF0000"/>
                </a:solidFill>
              </a:rPr>
              <a:t>động</a:t>
            </a:r>
            <a:r>
              <a:rPr lang="en-US" altLang="en-US" sz="2400" b="1" dirty="0">
                <a:solidFill>
                  <a:srgbClr val="FF0000"/>
                </a:solidFill>
              </a:rPr>
              <a:t> </a:t>
            </a:r>
            <a:r>
              <a:rPr lang="en-US" altLang="en-US" sz="2400" b="1" dirty="0" err="1">
                <a:solidFill>
                  <a:srgbClr val="FF0000"/>
                </a:solidFill>
              </a:rPr>
              <a:t>sinh</a:t>
            </a:r>
            <a:r>
              <a:rPr lang="en-US" altLang="en-US" sz="2400" b="1" dirty="0">
                <a:solidFill>
                  <a:srgbClr val="FF0000"/>
                </a:solidFill>
              </a:rPr>
              <a:t> </a:t>
            </a:r>
            <a:r>
              <a:rPr lang="en-US" altLang="en-US" sz="2400" b="1" dirty="0" err="1">
                <a:solidFill>
                  <a:srgbClr val="FF0000"/>
                </a:solidFill>
              </a:rPr>
              <a:t>lý</a:t>
            </a:r>
            <a:r>
              <a:rPr lang="en-US" altLang="en-US" sz="2400" b="1" dirty="0">
                <a:solidFill>
                  <a:srgbClr val="FF0000"/>
                </a:solidFill>
              </a:rPr>
              <a:t> (</a:t>
            </a:r>
            <a:r>
              <a:rPr lang="en-US" altLang="en-US" sz="2400" b="1" dirty="0" err="1">
                <a:solidFill>
                  <a:srgbClr val="FF0000"/>
                </a:solidFill>
              </a:rPr>
              <a:t>quang</a:t>
            </a:r>
            <a:r>
              <a:rPr lang="en-US" altLang="en-US" sz="2400" b="1" dirty="0">
                <a:solidFill>
                  <a:srgbClr val="FF0000"/>
                </a:solidFill>
              </a:rPr>
              <a:t> </a:t>
            </a:r>
            <a:r>
              <a:rPr lang="en-US" altLang="en-US" sz="2400" b="1" dirty="0" err="1">
                <a:solidFill>
                  <a:srgbClr val="FF0000"/>
                </a:solidFill>
              </a:rPr>
              <a:t>hợp</a:t>
            </a:r>
            <a:r>
              <a:rPr lang="en-US" altLang="en-US" sz="2400" b="1" dirty="0">
                <a:solidFill>
                  <a:srgbClr val="FF0000"/>
                </a:solidFill>
              </a:rPr>
              <a:t>, </a:t>
            </a:r>
            <a:r>
              <a:rPr lang="en-US" altLang="en-US" sz="2400" b="1" dirty="0" err="1">
                <a:solidFill>
                  <a:srgbClr val="FF0000"/>
                </a:solidFill>
              </a:rPr>
              <a:t>hô</a:t>
            </a:r>
            <a:r>
              <a:rPr lang="en-US" altLang="en-US" sz="2400" b="1" dirty="0">
                <a:solidFill>
                  <a:srgbClr val="FF0000"/>
                </a:solidFill>
              </a:rPr>
              <a:t> </a:t>
            </a:r>
            <a:r>
              <a:rPr lang="en-US" altLang="en-US" sz="2400" b="1" dirty="0" err="1">
                <a:solidFill>
                  <a:srgbClr val="FF0000"/>
                </a:solidFill>
              </a:rPr>
              <a:t>hấp</a:t>
            </a:r>
            <a:r>
              <a:rPr lang="en-US" altLang="en-US" sz="2400" b="1" dirty="0">
                <a:solidFill>
                  <a:srgbClr val="FF0000"/>
                </a:solidFill>
              </a:rPr>
              <a:t>, </a:t>
            </a:r>
            <a:r>
              <a:rPr lang="en-US" altLang="en-US" sz="2400" b="1" dirty="0" err="1">
                <a:solidFill>
                  <a:srgbClr val="FF0000"/>
                </a:solidFill>
              </a:rPr>
              <a:t>thoát</a:t>
            </a:r>
            <a:r>
              <a:rPr lang="en-US" altLang="en-US" sz="2400" b="1" dirty="0">
                <a:solidFill>
                  <a:srgbClr val="FF0000"/>
                </a:solidFill>
              </a:rPr>
              <a:t> </a:t>
            </a:r>
            <a:r>
              <a:rPr lang="en-US" altLang="en-US" sz="2400" b="1" dirty="0" err="1">
                <a:solidFill>
                  <a:srgbClr val="FF0000"/>
                </a:solidFill>
              </a:rPr>
              <a:t>hơi</a:t>
            </a:r>
            <a:r>
              <a:rPr lang="en-US" altLang="en-US" sz="2400" b="1" dirty="0">
                <a:solidFill>
                  <a:srgbClr val="FF0000"/>
                </a:solidFill>
              </a:rPr>
              <a:t> </a:t>
            </a:r>
            <a:r>
              <a:rPr lang="en-US" altLang="en-US" sz="2400" b="1" dirty="0" err="1">
                <a:solidFill>
                  <a:srgbClr val="FF0000"/>
                </a:solidFill>
              </a:rPr>
              <a:t>nước</a:t>
            </a:r>
            <a:r>
              <a:rPr lang="en-US" altLang="en-US" sz="2400" b="1" dirty="0">
                <a:solidFill>
                  <a:srgbClr val="FF0000"/>
                </a:solidFill>
              </a:rPr>
              <a:t>…)  </a:t>
            </a:r>
            <a:r>
              <a:rPr lang="en-US" altLang="en-US" sz="2400" b="1" dirty="0" err="1">
                <a:solidFill>
                  <a:srgbClr val="FF0000"/>
                </a:solidFill>
              </a:rPr>
              <a:t>của</a:t>
            </a:r>
            <a:r>
              <a:rPr lang="en-US" altLang="en-US" sz="2400" b="1" dirty="0">
                <a:solidFill>
                  <a:srgbClr val="FF0000"/>
                </a:solidFill>
              </a:rPr>
              <a:t> </a:t>
            </a:r>
            <a:r>
              <a:rPr lang="en-US" altLang="en-US" sz="2400" b="1" dirty="0" err="1">
                <a:solidFill>
                  <a:srgbClr val="FF0000"/>
                </a:solidFill>
              </a:rPr>
              <a:t>thực</a:t>
            </a:r>
            <a:r>
              <a:rPr lang="en-US" altLang="en-US" sz="2400" b="1" dirty="0">
                <a:solidFill>
                  <a:srgbClr val="FF0000"/>
                </a:solidFill>
              </a:rPr>
              <a:t> </a:t>
            </a:r>
            <a:r>
              <a:rPr lang="en-US" altLang="en-US" sz="2400" b="1" dirty="0" err="1">
                <a:solidFill>
                  <a:srgbClr val="FF0000"/>
                </a:solidFill>
              </a:rPr>
              <a:t>vật</a:t>
            </a:r>
            <a:r>
              <a:rPr lang="en-US" altLang="en-US" sz="2400" b="1" dirty="0">
                <a:solidFill>
                  <a:srgbClr val="FF0000"/>
                </a:solidFill>
              </a:rPr>
              <a:t>.</a:t>
            </a:r>
          </a:p>
          <a:p>
            <a:pPr>
              <a:buFontTx/>
              <a:buChar char="-"/>
            </a:pPr>
            <a:r>
              <a:rPr lang="en-US" altLang="en-US" sz="2400" b="1" dirty="0" err="1">
                <a:solidFill>
                  <a:srgbClr val="FF0000"/>
                </a:solidFill>
              </a:rPr>
              <a:t>Cây</a:t>
            </a:r>
            <a:r>
              <a:rPr lang="en-US" altLang="en-US" sz="2400" b="1" dirty="0">
                <a:solidFill>
                  <a:srgbClr val="FF0000"/>
                </a:solidFill>
              </a:rPr>
              <a:t> </a:t>
            </a:r>
            <a:r>
              <a:rPr lang="en-US" altLang="en-US" sz="2400" b="1" dirty="0" err="1">
                <a:solidFill>
                  <a:srgbClr val="FF0000"/>
                </a:solidFill>
              </a:rPr>
              <a:t>có</a:t>
            </a:r>
            <a:r>
              <a:rPr lang="en-US" altLang="en-US" sz="2400" b="1" dirty="0">
                <a:solidFill>
                  <a:srgbClr val="FF0000"/>
                </a:solidFill>
              </a:rPr>
              <a:t> </a:t>
            </a:r>
            <a:r>
              <a:rPr lang="en-US" altLang="en-US" sz="2400" b="1" dirty="0" err="1">
                <a:solidFill>
                  <a:srgbClr val="FF0000"/>
                </a:solidFill>
              </a:rPr>
              <a:t>tính</a:t>
            </a:r>
            <a:r>
              <a:rPr lang="en-US" altLang="en-US" sz="2400" b="1" dirty="0">
                <a:solidFill>
                  <a:srgbClr val="FF0000"/>
                </a:solidFill>
              </a:rPr>
              <a:t> </a:t>
            </a:r>
            <a:r>
              <a:rPr lang="en-US" altLang="en-US" sz="2400" b="1" dirty="0" err="1">
                <a:solidFill>
                  <a:srgbClr val="FF0000"/>
                </a:solidFill>
              </a:rPr>
              <a:t>hướng</a:t>
            </a:r>
            <a:r>
              <a:rPr lang="en-US" altLang="en-US" sz="2400" b="1" dirty="0">
                <a:solidFill>
                  <a:srgbClr val="FF0000"/>
                </a:solidFill>
              </a:rPr>
              <a:t> </a:t>
            </a:r>
            <a:r>
              <a:rPr lang="en-US" altLang="en-US" sz="2400" b="1" dirty="0" err="1">
                <a:solidFill>
                  <a:srgbClr val="FF0000"/>
                </a:solidFill>
              </a:rPr>
              <a:t>sáng</a:t>
            </a:r>
            <a:r>
              <a:rPr lang="en-US" altLang="en-US" sz="2400" b="1" dirty="0">
                <a:solidFill>
                  <a:srgbClr val="FF0000"/>
                </a:solidFill>
              </a:rPr>
              <a:t>. </a:t>
            </a:r>
            <a:r>
              <a:rPr lang="en-US" altLang="en-US" sz="2400" b="1" dirty="0" err="1">
                <a:solidFill>
                  <a:srgbClr val="FF0000"/>
                </a:solidFill>
              </a:rPr>
              <a:t>Tuy</a:t>
            </a:r>
            <a:r>
              <a:rPr lang="en-US" altLang="en-US" sz="2400" b="1" dirty="0">
                <a:solidFill>
                  <a:srgbClr val="FF0000"/>
                </a:solidFill>
              </a:rPr>
              <a:t> </a:t>
            </a:r>
            <a:r>
              <a:rPr lang="en-US" altLang="en-US" sz="2400" b="1" dirty="0" err="1">
                <a:solidFill>
                  <a:srgbClr val="FF0000"/>
                </a:solidFill>
              </a:rPr>
              <a:t>nhiên</a:t>
            </a:r>
            <a:r>
              <a:rPr lang="en-US" altLang="en-US" sz="2400" b="1" dirty="0">
                <a:solidFill>
                  <a:srgbClr val="FF0000"/>
                </a:solidFill>
              </a:rPr>
              <a:t>, </a:t>
            </a:r>
            <a:r>
              <a:rPr lang="en-US" altLang="en-US" sz="2400" b="1" dirty="0" err="1">
                <a:solidFill>
                  <a:srgbClr val="FF0000"/>
                </a:solidFill>
              </a:rPr>
              <a:t>nhu</a:t>
            </a:r>
            <a:r>
              <a:rPr lang="en-US" altLang="en-US" sz="2400" b="1" dirty="0">
                <a:solidFill>
                  <a:srgbClr val="FF0000"/>
                </a:solidFill>
              </a:rPr>
              <a:t> </a:t>
            </a:r>
            <a:r>
              <a:rPr lang="en-US" altLang="en-US" sz="2400" b="1" dirty="0" err="1">
                <a:solidFill>
                  <a:srgbClr val="FF0000"/>
                </a:solidFill>
              </a:rPr>
              <a:t>cầu</a:t>
            </a:r>
            <a:r>
              <a:rPr lang="en-US" altLang="en-US" sz="2400" b="1" dirty="0">
                <a:solidFill>
                  <a:srgbClr val="FF0000"/>
                </a:solidFill>
              </a:rPr>
              <a:t> </a:t>
            </a:r>
            <a:r>
              <a:rPr lang="en-US" altLang="en-US" sz="2400" b="1" dirty="0" err="1">
                <a:solidFill>
                  <a:srgbClr val="FF0000"/>
                </a:solidFill>
              </a:rPr>
              <a:t>về</a:t>
            </a:r>
            <a:r>
              <a:rPr lang="en-US" altLang="en-US" sz="2400" b="1" dirty="0">
                <a:solidFill>
                  <a:srgbClr val="FF0000"/>
                </a:solidFill>
              </a:rPr>
              <a:t> </a:t>
            </a:r>
            <a:r>
              <a:rPr lang="en-US" altLang="en-US" sz="2400" b="1" dirty="0" err="1">
                <a:solidFill>
                  <a:srgbClr val="FF0000"/>
                </a:solidFill>
              </a:rPr>
              <a:t>ánh</a:t>
            </a:r>
            <a:r>
              <a:rPr lang="en-US" altLang="en-US" sz="2400" b="1" dirty="0">
                <a:solidFill>
                  <a:srgbClr val="FF0000"/>
                </a:solidFill>
              </a:rPr>
              <a:t> </a:t>
            </a:r>
            <a:r>
              <a:rPr lang="en-US" altLang="en-US" sz="2400" b="1" dirty="0" err="1">
                <a:solidFill>
                  <a:srgbClr val="FF0000"/>
                </a:solidFill>
              </a:rPr>
              <a:t>sáng</a:t>
            </a:r>
            <a:r>
              <a:rPr lang="en-US" altLang="en-US" sz="2400" b="1" dirty="0">
                <a:solidFill>
                  <a:srgbClr val="FF0000"/>
                </a:solidFill>
              </a:rPr>
              <a:t> </a:t>
            </a:r>
            <a:r>
              <a:rPr lang="en-US" altLang="en-US" sz="2400" b="1" dirty="0" err="1">
                <a:solidFill>
                  <a:srgbClr val="FF0000"/>
                </a:solidFill>
              </a:rPr>
              <a:t>của</a:t>
            </a:r>
            <a:r>
              <a:rPr lang="en-US" altLang="en-US" sz="2400" b="1" dirty="0">
                <a:solidFill>
                  <a:srgbClr val="FF0000"/>
                </a:solidFill>
              </a:rPr>
              <a:t> </a:t>
            </a:r>
            <a:r>
              <a:rPr lang="en-US" altLang="en-US" sz="2400" b="1" dirty="0" err="1">
                <a:solidFill>
                  <a:srgbClr val="FF0000"/>
                </a:solidFill>
              </a:rPr>
              <a:t>mỗi</a:t>
            </a:r>
            <a:r>
              <a:rPr lang="en-US" altLang="en-US" sz="2400" b="1" dirty="0">
                <a:solidFill>
                  <a:srgbClr val="FF0000"/>
                </a:solidFill>
              </a:rPr>
              <a:t> </a:t>
            </a:r>
            <a:r>
              <a:rPr lang="en-US" altLang="en-US" sz="2400" b="1" dirty="0" err="1">
                <a:solidFill>
                  <a:srgbClr val="FF0000"/>
                </a:solidFill>
              </a:rPr>
              <a:t>loài</a:t>
            </a:r>
            <a:r>
              <a:rPr lang="en-US" altLang="en-US" sz="2400" b="1" dirty="0">
                <a:solidFill>
                  <a:srgbClr val="FF0000"/>
                </a:solidFill>
              </a:rPr>
              <a:t> </a:t>
            </a:r>
            <a:r>
              <a:rPr lang="en-US" altLang="en-US" sz="2400" b="1" dirty="0" err="1">
                <a:solidFill>
                  <a:srgbClr val="FF0000"/>
                </a:solidFill>
              </a:rPr>
              <a:t>không</a:t>
            </a:r>
            <a:r>
              <a:rPr lang="en-US" altLang="en-US" sz="2400" b="1" dirty="0">
                <a:solidFill>
                  <a:srgbClr val="FF0000"/>
                </a:solidFill>
              </a:rPr>
              <a:t> </a:t>
            </a:r>
            <a:r>
              <a:rPr lang="en-US" altLang="en-US" sz="2400" b="1" dirty="0" err="1">
                <a:solidFill>
                  <a:srgbClr val="FF0000"/>
                </a:solidFill>
              </a:rPr>
              <a:t>giống</a:t>
            </a:r>
            <a:r>
              <a:rPr lang="en-US" altLang="en-US" sz="2400" b="1" dirty="0">
                <a:solidFill>
                  <a:srgbClr val="FF0000"/>
                </a:solidFill>
              </a:rPr>
              <a:t> </a:t>
            </a:r>
            <a:r>
              <a:rPr lang="en-US" altLang="en-US" sz="2400" b="1" dirty="0" err="1">
                <a:solidFill>
                  <a:srgbClr val="FF0000"/>
                </a:solidFill>
              </a:rPr>
              <a:t>nhau</a:t>
            </a:r>
            <a:r>
              <a:rPr lang="en-US" altLang="en-US" sz="2400" b="1" dirty="0">
                <a:solidFill>
                  <a:srgbClr val="FF0000"/>
                </a:solidFill>
              </a:rPr>
              <a:t>:</a:t>
            </a:r>
          </a:p>
          <a:p>
            <a:pPr marL="0" indent="0" eaLnBrk="1" hangingPunct="1">
              <a:buNone/>
            </a:pPr>
            <a:r>
              <a:rPr lang="en-US" altLang="en-US" sz="2400" b="1" dirty="0">
                <a:solidFill>
                  <a:srgbClr val="FF0000"/>
                </a:solidFill>
              </a:rPr>
              <a:t> </a:t>
            </a:r>
            <a:r>
              <a:rPr lang="en-US" altLang="en-US" sz="2400" b="1" dirty="0" err="1">
                <a:solidFill>
                  <a:srgbClr val="FF0000"/>
                </a:solidFill>
              </a:rPr>
              <a:t>Thực</a:t>
            </a:r>
            <a:r>
              <a:rPr lang="en-US" altLang="en-US" sz="2400" b="1" dirty="0">
                <a:solidFill>
                  <a:srgbClr val="FF0000"/>
                </a:solidFill>
              </a:rPr>
              <a:t> </a:t>
            </a:r>
            <a:r>
              <a:rPr lang="en-US" altLang="en-US" sz="2400" b="1" dirty="0" err="1">
                <a:solidFill>
                  <a:srgbClr val="FF0000"/>
                </a:solidFill>
              </a:rPr>
              <a:t>vật</a:t>
            </a:r>
            <a:r>
              <a:rPr lang="en-US" altLang="en-US" sz="2400" b="1" dirty="0">
                <a:solidFill>
                  <a:srgbClr val="FF0000"/>
                </a:solidFill>
              </a:rPr>
              <a:t> </a:t>
            </a:r>
            <a:r>
              <a:rPr lang="en-US" altLang="en-US" sz="2400" b="1" dirty="0" err="1">
                <a:solidFill>
                  <a:srgbClr val="FF0000"/>
                </a:solidFill>
              </a:rPr>
              <a:t>được</a:t>
            </a:r>
            <a:r>
              <a:rPr lang="en-US" altLang="en-US" sz="2400" b="1" dirty="0">
                <a:solidFill>
                  <a:srgbClr val="FF0000"/>
                </a:solidFill>
              </a:rPr>
              <a:t> chia </a:t>
            </a:r>
            <a:r>
              <a:rPr lang="en-US" altLang="en-US" sz="2400" b="1" dirty="0" err="1">
                <a:solidFill>
                  <a:srgbClr val="FF0000"/>
                </a:solidFill>
              </a:rPr>
              <a:t>thành</a:t>
            </a:r>
            <a:r>
              <a:rPr lang="en-US" altLang="en-US" sz="2400" b="1" dirty="0">
                <a:solidFill>
                  <a:srgbClr val="FF0000"/>
                </a:solidFill>
              </a:rPr>
              <a:t> 2 </a:t>
            </a:r>
            <a:r>
              <a:rPr lang="en-US" altLang="en-US" sz="2400" b="1" dirty="0" err="1">
                <a:solidFill>
                  <a:srgbClr val="FF0000"/>
                </a:solidFill>
              </a:rPr>
              <a:t>nhóm</a:t>
            </a:r>
            <a:r>
              <a:rPr lang="en-US" altLang="en-US" sz="2400" b="1" dirty="0">
                <a:solidFill>
                  <a:srgbClr val="FF0000"/>
                </a:solidFill>
              </a:rPr>
              <a:t> </a:t>
            </a:r>
            <a:r>
              <a:rPr lang="en-US" altLang="en-US" sz="2400" b="1" dirty="0" err="1">
                <a:solidFill>
                  <a:srgbClr val="FF0000"/>
                </a:solidFill>
              </a:rPr>
              <a:t>chính</a:t>
            </a:r>
            <a:r>
              <a:rPr lang="en-US" altLang="en-US" sz="2400" b="1" dirty="0">
                <a:solidFill>
                  <a:srgbClr val="FF0000"/>
                </a:solidFill>
              </a:rPr>
              <a:t>:</a:t>
            </a:r>
          </a:p>
          <a:p>
            <a:pPr marL="0" indent="0" eaLnBrk="1" hangingPunct="1">
              <a:buNone/>
            </a:pPr>
            <a:r>
              <a:rPr lang="en-US" altLang="en-US" sz="2400" b="1" dirty="0">
                <a:solidFill>
                  <a:srgbClr val="FF0000"/>
                </a:solidFill>
              </a:rPr>
              <a:t>+ </a:t>
            </a:r>
            <a:r>
              <a:rPr lang="en-US" altLang="en-US" sz="2400" b="1" dirty="0" err="1">
                <a:solidFill>
                  <a:srgbClr val="FF0000"/>
                </a:solidFill>
              </a:rPr>
              <a:t>Nhóm</a:t>
            </a:r>
            <a:r>
              <a:rPr lang="en-US" altLang="en-US" sz="2400" b="1" dirty="0">
                <a:solidFill>
                  <a:srgbClr val="FF0000"/>
                </a:solidFill>
              </a:rPr>
              <a:t> </a:t>
            </a:r>
            <a:r>
              <a:rPr lang="en-US" altLang="en-US" sz="2400" b="1" dirty="0" err="1">
                <a:solidFill>
                  <a:srgbClr val="FF0000"/>
                </a:solidFill>
              </a:rPr>
              <a:t>cây</a:t>
            </a:r>
            <a:r>
              <a:rPr lang="en-US" altLang="en-US" sz="2400" b="1" dirty="0">
                <a:solidFill>
                  <a:srgbClr val="FF0000"/>
                </a:solidFill>
              </a:rPr>
              <a:t> </a:t>
            </a:r>
            <a:r>
              <a:rPr lang="en-US" altLang="en-US" sz="2400" b="1" dirty="0" err="1">
                <a:solidFill>
                  <a:srgbClr val="FF0000"/>
                </a:solidFill>
              </a:rPr>
              <a:t>ưa</a:t>
            </a:r>
            <a:r>
              <a:rPr lang="en-US" altLang="en-US" sz="2400" b="1" dirty="0">
                <a:solidFill>
                  <a:srgbClr val="FF0000"/>
                </a:solidFill>
              </a:rPr>
              <a:t> </a:t>
            </a:r>
            <a:r>
              <a:rPr lang="en-US" altLang="en-US" sz="2400" b="1" dirty="0" err="1">
                <a:solidFill>
                  <a:srgbClr val="FF0000"/>
                </a:solidFill>
              </a:rPr>
              <a:t>sáng</a:t>
            </a:r>
            <a:r>
              <a:rPr lang="en-US" altLang="en-US" sz="2400" b="1" dirty="0">
                <a:solidFill>
                  <a:srgbClr val="FF0000"/>
                </a:solidFill>
              </a:rPr>
              <a:t>. </a:t>
            </a:r>
          </a:p>
          <a:p>
            <a:pPr marL="0" indent="0" eaLnBrk="1" hangingPunct="1">
              <a:buNone/>
            </a:pPr>
            <a:r>
              <a:rPr lang="en-US" altLang="en-US" sz="2400" b="1" dirty="0">
                <a:solidFill>
                  <a:srgbClr val="FF0000"/>
                </a:solidFill>
              </a:rPr>
              <a:t>+ </a:t>
            </a:r>
            <a:r>
              <a:rPr lang="en-US" altLang="en-US" sz="2400" b="1" dirty="0" err="1">
                <a:solidFill>
                  <a:srgbClr val="FF0000"/>
                </a:solidFill>
              </a:rPr>
              <a:t>Nhóm</a:t>
            </a:r>
            <a:r>
              <a:rPr lang="en-US" altLang="en-US" sz="2400" b="1" dirty="0">
                <a:solidFill>
                  <a:srgbClr val="FF0000"/>
                </a:solidFill>
              </a:rPr>
              <a:t> </a:t>
            </a:r>
            <a:r>
              <a:rPr lang="en-US" altLang="en-US" sz="2400" b="1" dirty="0" err="1">
                <a:solidFill>
                  <a:srgbClr val="FF0000"/>
                </a:solidFill>
              </a:rPr>
              <a:t>cây</a:t>
            </a:r>
            <a:r>
              <a:rPr lang="en-US" altLang="en-US" sz="2400" b="1" dirty="0">
                <a:solidFill>
                  <a:srgbClr val="FF0000"/>
                </a:solidFill>
              </a:rPr>
              <a:t> </a:t>
            </a:r>
            <a:r>
              <a:rPr lang="en-US" altLang="en-US" sz="2400" b="1" dirty="0" err="1">
                <a:solidFill>
                  <a:srgbClr val="FF0000"/>
                </a:solidFill>
              </a:rPr>
              <a:t>ưa</a:t>
            </a:r>
            <a:r>
              <a:rPr lang="en-US" altLang="en-US" sz="2400" b="1" dirty="0">
                <a:solidFill>
                  <a:srgbClr val="FF0000"/>
                </a:solidFill>
              </a:rPr>
              <a:t> </a:t>
            </a:r>
            <a:r>
              <a:rPr lang="en-US" altLang="en-US" sz="2400" b="1" dirty="0" err="1">
                <a:solidFill>
                  <a:srgbClr val="FF0000"/>
                </a:solidFill>
              </a:rPr>
              <a:t>bóng</a:t>
            </a:r>
            <a:r>
              <a:rPr lang="en-US" altLang="en-US" sz="2400" b="1" dirty="0">
                <a:solidFill>
                  <a:srgbClr val="FF0000"/>
                </a:solidFill>
              </a:rPr>
              <a:t>. </a:t>
            </a:r>
          </a:p>
        </p:txBody>
      </p:sp>
      <p:sp>
        <p:nvSpPr>
          <p:cNvPr id="4" name="Text Box 19"/>
          <p:cNvSpPr txBox="1">
            <a:spLocks noChangeArrowheads="1"/>
          </p:cNvSpPr>
          <p:nvPr/>
        </p:nvSpPr>
        <p:spPr bwMode="auto">
          <a:xfrm>
            <a:off x="1905000" y="1295401"/>
            <a:ext cx="838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800" b="1" dirty="0">
                <a:solidFill>
                  <a:srgbClr val="FF0000"/>
                </a:solidFill>
                <a:latin typeface=".VnTime" panose="020B7200000000000000" pitchFamily="34" charset="0"/>
                <a:sym typeface="Wingdings" panose="05000000000000000000" pitchFamily="2" charset="2"/>
              </a:rPr>
              <a:t></a:t>
            </a:r>
          </a:p>
        </p:txBody>
      </p:sp>
    </p:spTree>
    <p:extLst>
      <p:ext uri="{BB962C8B-B14F-4D97-AF65-F5344CB8AC3E}">
        <p14:creationId xmlns:p14="http://schemas.microsoft.com/office/powerpoint/2010/main" val="215594740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Em có biết?</a:t>
            </a:r>
            <a:endParaRPr lang="en-GB" dirty="0"/>
          </a:p>
        </p:txBody>
      </p:sp>
      <p:pic>
        <p:nvPicPr>
          <p:cNvPr id="1026" name="Picture 2" descr="Bài 40 - TỰ HỌC SINH HỌC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775" y="1109510"/>
            <a:ext cx="6111875" cy="495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6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2, </a:t>
            </a:r>
            <a:r>
              <a:rPr lang="vi-VN" sz="2800"/>
              <a:t>Ánh sáng ảnh hưởng tới đời sống động vật:</a:t>
            </a:r>
            <a:endParaRPr lang="en-US" sz="2800"/>
          </a:p>
        </p:txBody>
      </p:sp>
      <p:pic>
        <p:nvPicPr>
          <p:cNvPr id="8194" name="Picture 2" descr="Vì sao loài kiến luôn di chuyển theo một hàng? - DKN.N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610" y="1442696"/>
            <a:ext cx="2895600" cy="32790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3"/>
          <p:cNvSpPr txBox="1"/>
          <p:nvPr/>
        </p:nvSpPr>
        <p:spPr>
          <a:xfrm>
            <a:off x="3416968" y="1375634"/>
            <a:ext cx="8622632" cy="2227263"/>
          </a:xfrm>
          <a:prstGeom prst="rect">
            <a:avLst/>
          </a:prstGeom>
          <a:noFill/>
          <a:ln w="9525">
            <a:noFill/>
          </a:ln>
        </p:spPr>
        <p:txBody>
          <a:bodyPr wrap="square">
            <a:spAutoFit/>
          </a:bodyPr>
          <a:lstStyle/>
          <a:p>
            <a:pPr algn="just" eaLnBrk="1" hangingPunct="1">
              <a:spcBef>
                <a:spcPct val="50000"/>
              </a:spcBef>
            </a:pPr>
            <a:r>
              <a:rPr sz="2400" b="1" dirty="0">
                <a:solidFill>
                  <a:srgbClr val="003300"/>
                </a:solidFill>
                <a:latin typeface=".VnArabia" pitchFamily="34" charset="0"/>
                <a:cs typeface="Times New Roman" panose="02020603050405020304" pitchFamily="18" charset="0"/>
              </a:rPr>
              <a:t>    </a:t>
            </a:r>
            <a:r>
              <a:rPr sz="2800" b="1" dirty="0">
                <a:solidFill>
                  <a:srgbClr val="003300"/>
                </a:solidFill>
                <a:latin typeface="Times New Roman" panose="02020603050405020304" pitchFamily="18" charset="0"/>
                <a:cs typeface="Times New Roman" panose="02020603050405020304" pitchFamily="18" charset="0"/>
              </a:rPr>
              <a:t>V</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o đêm trăng sáng, tìm một tổ kiến v</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quan sát kiến bò trên đường mòn nhờ ánh sáng mặt trăng. Đặt trên đường đi của kiến một chiếc gương nhỏ để phản chiếu ánh sáng, sau đó theo dõi hướng bò của kiến. Có 3 khả năng có thể xảy ra:</a:t>
            </a:r>
            <a:endParaRPr sz="2800" b="1" dirty="0">
              <a:solidFill>
                <a:srgbClr val="003300"/>
              </a:solidFill>
              <a:latin typeface="Times New Roman" panose="02020603050405020304" pitchFamily="18" charset="0"/>
              <a:ea typeface="Times New Roman" panose="02020603050405020304" pitchFamily="18" charset="0"/>
            </a:endParaRPr>
          </a:p>
        </p:txBody>
      </p:sp>
      <p:sp>
        <p:nvSpPr>
          <p:cNvPr id="20" name="Text Box 4"/>
          <p:cNvSpPr txBox="1"/>
          <p:nvPr/>
        </p:nvSpPr>
        <p:spPr>
          <a:xfrm>
            <a:off x="3747503" y="3575501"/>
            <a:ext cx="6102350" cy="519112"/>
          </a:xfrm>
          <a:prstGeom prst="rect">
            <a:avLst/>
          </a:prstGeom>
          <a:noFill/>
          <a:ln w="9525">
            <a:noFill/>
          </a:ln>
        </p:spPr>
        <p:txBody>
          <a:bodyPr>
            <a:spAutoFit/>
          </a:bodyPr>
          <a:lstStyle/>
          <a:p>
            <a:pPr eaLnBrk="1" hangingPunct="1">
              <a:spcBef>
                <a:spcPct val="50000"/>
              </a:spcBef>
            </a:pPr>
            <a:r>
              <a:rPr sz="2800" b="1" dirty="0">
                <a:solidFill>
                  <a:schemeClr val="tx2"/>
                </a:solidFill>
                <a:latin typeface="Times New Roman" panose="02020603050405020304" pitchFamily="18" charset="0"/>
                <a:cs typeface="Times New Roman" panose="02020603050405020304" pitchFamily="18" charset="0"/>
              </a:rPr>
              <a:t>A. Kiến sẽ tiếp tục bò theo hướng cũ.</a:t>
            </a:r>
            <a:endParaRPr sz="2800" b="1" dirty="0">
              <a:solidFill>
                <a:schemeClr val="tx2"/>
              </a:solidFill>
              <a:latin typeface="Times New Roman" panose="02020603050405020304" pitchFamily="18" charset="0"/>
              <a:ea typeface="Times New Roman" panose="02020603050405020304" pitchFamily="18" charset="0"/>
            </a:endParaRPr>
          </a:p>
        </p:txBody>
      </p:sp>
      <p:sp>
        <p:nvSpPr>
          <p:cNvPr id="21" name="Text Box 5"/>
          <p:cNvSpPr txBox="1"/>
          <p:nvPr/>
        </p:nvSpPr>
        <p:spPr>
          <a:xfrm>
            <a:off x="3206416" y="4360756"/>
            <a:ext cx="6781800" cy="519112"/>
          </a:xfrm>
          <a:prstGeom prst="rect">
            <a:avLst/>
          </a:prstGeom>
          <a:noFill/>
          <a:ln w="9525">
            <a:noFill/>
          </a:ln>
        </p:spPr>
        <p:txBody>
          <a:bodyPr>
            <a:spAutoFit/>
          </a:bodyPr>
          <a:lstStyle/>
          <a:p>
            <a:pPr eaLnBrk="1" hangingPunct="1">
              <a:spcBef>
                <a:spcPct val="50000"/>
              </a:spcBef>
            </a:pPr>
            <a:r>
              <a:rPr sz="2800" b="1" dirty="0">
                <a:solidFill>
                  <a:schemeClr val="tx2"/>
                </a:solidFill>
                <a:latin typeface="Times New Roman" panose="02020603050405020304" pitchFamily="18" charset="0"/>
                <a:cs typeface="Times New Roman" panose="02020603050405020304" pitchFamily="18" charset="0"/>
              </a:rPr>
              <a:t>B. Kiến sẽ bò theo nhiều hướng khác nhau.</a:t>
            </a:r>
            <a:endParaRPr sz="2800" b="1" dirty="0">
              <a:solidFill>
                <a:schemeClr val="tx2"/>
              </a:solidFill>
              <a:latin typeface="Times New Roman" panose="02020603050405020304" pitchFamily="18" charset="0"/>
              <a:ea typeface="Times New Roman" panose="02020603050405020304" pitchFamily="18" charset="0"/>
            </a:endParaRPr>
          </a:p>
        </p:txBody>
      </p:sp>
      <p:sp>
        <p:nvSpPr>
          <p:cNvPr id="22" name="Text Box 7"/>
          <p:cNvSpPr txBox="1"/>
          <p:nvPr/>
        </p:nvSpPr>
        <p:spPr>
          <a:xfrm>
            <a:off x="1117934" y="5057923"/>
            <a:ext cx="9105900" cy="523220"/>
          </a:xfrm>
          <a:prstGeom prst="rect">
            <a:avLst/>
          </a:prstGeom>
          <a:noFill/>
          <a:ln w="9525">
            <a:noFill/>
          </a:ln>
        </p:spPr>
        <p:txBody>
          <a:bodyPr wrap="square">
            <a:spAutoFit/>
          </a:bodyPr>
          <a:lstStyle/>
          <a:p>
            <a:pPr eaLnBrk="1" hangingPunct="1">
              <a:spcBef>
                <a:spcPct val="50000"/>
              </a:spcBef>
            </a:pPr>
            <a:r>
              <a:rPr sz="2800" b="1" dirty="0">
                <a:solidFill>
                  <a:schemeClr val="tx2"/>
                </a:solidFill>
                <a:latin typeface="Times New Roman" panose="02020603050405020304" pitchFamily="18" charset="0"/>
                <a:cs typeface="Times New Roman" panose="02020603050405020304" pitchFamily="18" charset="0"/>
              </a:rPr>
              <a:t>C. Kiến sẽ bò theo hướng ánh sáng do gương phản chiếu.</a:t>
            </a:r>
            <a:endParaRPr sz="2800" b="1" dirty="0">
              <a:solidFill>
                <a:schemeClr val="tx2"/>
              </a:solidFill>
              <a:latin typeface="Times New Roman" panose="02020603050405020304" pitchFamily="18" charset="0"/>
              <a:ea typeface="Times New Roman" panose="02020603050405020304" pitchFamily="18" charset="0"/>
            </a:endParaRPr>
          </a:p>
        </p:txBody>
      </p:sp>
      <p:grpSp>
        <p:nvGrpSpPr>
          <p:cNvPr id="23" name="Group 8"/>
          <p:cNvGrpSpPr/>
          <p:nvPr/>
        </p:nvGrpSpPr>
        <p:grpSpPr>
          <a:xfrm>
            <a:off x="10248900" y="5048071"/>
            <a:ext cx="1524000" cy="542925"/>
            <a:chOff x="3552" y="2832"/>
            <a:chExt cx="912" cy="342"/>
          </a:xfrm>
        </p:grpSpPr>
        <p:sp>
          <p:nvSpPr>
            <p:cNvPr id="24" name="Text Box 9"/>
            <p:cNvSpPr txBox="1"/>
            <p:nvPr/>
          </p:nvSpPr>
          <p:spPr>
            <a:xfrm>
              <a:off x="3552" y="2880"/>
              <a:ext cx="498" cy="231"/>
            </a:xfrm>
            <a:prstGeom prst="rect">
              <a:avLst/>
            </a:prstGeom>
            <a:gradFill rotWithShape="1">
              <a:gsLst>
                <a:gs pos="0">
                  <a:schemeClr val="bg1"/>
                </a:gs>
                <a:gs pos="100000">
                  <a:schemeClr val="folHlink"/>
                </a:gs>
              </a:gsLst>
              <a:path path="shape">
                <a:fillToRect l="50000" t="50000" r="50000" b="50000"/>
              </a:path>
              <a:tileRect/>
            </a:gradFill>
            <a:ln w="9525">
              <a:noFill/>
            </a:ln>
          </p:spPr>
          <p:txBody>
            <a:bodyPr>
              <a:spAutoFit/>
            </a:bodyPr>
            <a:lstStyle/>
            <a:p>
              <a:pPr eaLnBrk="1" hangingPunct="1">
                <a:spcBef>
                  <a:spcPct val="50000"/>
                </a:spcBef>
              </a:pPr>
              <a:r>
                <a:rPr b="1" dirty="0">
                  <a:solidFill>
                    <a:srgbClr val="FF0066"/>
                  </a:solidFill>
                  <a:latin typeface="Times New Roman" panose="02020603050405020304" pitchFamily="18" charset="0"/>
                  <a:cs typeface="Times New Roman" panose="02020603050405020304" pitchFamily="18" charset="0"/>
                </a:rPr>
                <a:t>Đúng!</a:t>
              </a:r>
              <a:endParaRPr b="1" dirty="0">
                <a:solidFill>
                  <a:srgbClr val="FF0066"/>
                </a:solidFill>
                <a:latin typeface="Times New Roman" panose="02020603050405020304" pitchFamily="18" charset="0"/>
                <a:ea typeface="Times New Roman" panose="02020603050405020304" pitchFamily="18" charset="0"/>
              </a:endParaRPr>
            </a:p>
          </p:txBody>
        </p:sp>
        <p:pic>
          <p:nvPicPr>
            <p:cNvPr id="25" name="Picture 10" descr="bouquet"/>
            <p:cNvPicPr>
              <a:picLocks noChangeAspect="1"/>
            </p:cNvPicPr>
            <p:nvPr/>
          </p:nvPicPr>
          <p:blipFill>
            <a:blip r:embed="rId3"/>
            <a:stretch>
              <a:fillRect/>
            </a:stretch>
          </p:blipFill>
          <p:spPr>
            <a:xfrm>
              <a:off x="4080" y="2832"/>
              <a:ext cx="384" cy="342"/>
            </a:xfrm>
            <a:prstGeom prst="rect">
              <a:avLst/>
            </a:prstGeom>
            <a:noFill/>
            <a:ln w="9525">
              <a:noFill/>
            </a:ln>
          </p:spPr>
        </p:pic>
      </p:grpSp>
      <p:grpSp>
        <p:nvGrpSpPr>
          <p:cNvPr id="26" name="Group 11"/>
          <p:cNvGrpSpPr/>
          <p:nvPr/>
        </p:nvGrpSpPr>
        <p:grpSpPr>
          <a:xfrm>
            <a:off x="10248900" y="4378940"/>
            <a:ext cx="1574800" cy="485775"/>
            <a:chOff x="4432" y="1056"/>
            <a:chExt cx="992" cy="306"/>
          </a:xfrm>
        </p:grpSpPr>
        <p:pic>
          <p:nvPicPr>
            <p:cNvPr id="27" name="Picture 12" descr="khoc"/>
            <p:cNvPicPr>
              <a:picLocks noChangeAspect="1"/>
            </p:cNvPicPr>
            <p:nvPr/>
          </p:nvPicPr>
          <p:blipFill>
            <a:blip r:embed="rId4"/>
            <a:srcRect l="380" t="9702" b="23132"/>
            <a:stretch>
              <a:fillRect/>
            </a:stretch>
          </p:blipFill>
          <p:spPr>
            <a:xfrm>
              <a:off x="4973" y="1056"/>
              <a:ext cx="451" cy="306"/>
            </a:xfrm>
            <a:prstGeom prst="rect">
              <a:avLst/>
            </a:prstGeom>
            <a:noFill/>
            <a:ln w="9525">
              <a:noFill/>
            </a:ln>
          </p:spPr>
        </p:pic>
        <p:sp>
          <p:nvSpPr>
            <p:cNvPr id="28" name="Text Box 13"/>
            <p:cNvSpPr txBox="1"/>
            <p:nvPr/>
          </p:nvSpPr>
          <p:spPr>
            <a:xfrm>
              <a:off x="4432" y="1056"/>
              <a:ext cx="524" cy="288"/>
            </a:xfrm>
            <a:prstGeom prst="rect">
              <a:avLst/>
            </a:prstGeom>
            <a:gradFill rotWithShape="1">
              <a:gsLst>
                <a:gs pos="0">
                  <a:schemeClr val="bg1"/>
                </a:gs>
                <a:gs pos="100000">
                  <a:schemeClr val="folHlink"/>
                </a:gs>
              </a:gsLst>
              <a:path path="shape">
                <a:fillToRect l="50000" t="50000" r="50000" b="50000"/>
              </a:path>
              <a:tileRect/>
            </a:gradFill>
            <a:ln w="9525">
              <a:noFill/>
            </a:ln>
          </p:spPr>
          <p:txBody>
            <a:bodyPr>
              <a:spAutoFit/>
            </a:bodyPr>
            <a:lstStyle/>
            <a:p>
              <a:pPr eaLnBrk="1" hangingPunct="1">
                <a:spcBef>
                  <a:spcPct val="50000"/>
                </a:spcBef>
              </a:pPr>
              <a:r>
                <a:rPr sz="2400" b="1" dirty="0">
                  <a:solidFill>
                    <a:srgbClr val="FF0066"/>
                  </a:solidFill>
                  <a:latin typeface="Times New Roman" panose="02020603050405020304" pitchFamily="18" charset="0"/>
                  <a:cs typeface="Times New Roman" panose="02020603050405020304" pitchFamily="18" charset="0"/>
                </a:rPr>
                <a:t>Sai</a:t>
              </a:r>
              <a:r>
                <a:rPr b="1" dirty="0">
                  <a:solidFill>
                    <a:srgbClr val="FF0066"/>
                  </a:solidFill>
                  <a:latin typeface="Times New Roman" panose="02020603050405020304" pitchFamily="18" charset="0"/>
                  <a:cs typeface="Times New Roman" panose="02020603050405020304" pitchFamily="18" charset="0"/>
                </a:rPr>
                <a:t>!</a:t>
              </a:r>
              <a:endParaRPr b="1" dirty="0">
                <a:solidFill>
                  <a:srgbClr val="FF0066"/>
                </a:solidFill>
                <a:latin typeface="Times New Roman" panose="02020603050405020304" pitchFamily="18" charset="0"/>
                <a:ea typeface="Times New Roman" panose="02020603050405020304" pitchFamily="18" charset="0"/>
              </a:endParaRPr>
            </a:p>
          </p:txBody>
        </p:sp>
      </p:grpSp>
      <p:grpSp>
        <p:nvGrpSpPr>
          <p:cNvPr id="29" name="Group 17"/>
          <p:cNvGrpSpPr/>
          <p:nvPr/>
        </p:nvGrpSpPr>
        <p:grpSpPr>
          <a:xfrm>
            <a:off x="10138611" y="3699653"/>
            <a:ext cx="1574800" cy="485775"/>
            <a:chOff x="4432" y="1056"/>
            <a:chExt cx="992" cy="306"/>
          </a:xfrm>
        </p:grpSpPr>
        <p:pic>
          <p:nvPicPr>
            <p:cNvPr id="30" name="Picture 18" descr="khoc"/>
            <p:cNvPicPr>
              <a:picLocks noChangeAspect="1"/>
            </p:cNvPicPr>
            <p:nvPr/>
          </p:nvPicPr>
          <p:blipFill>
            <a:blip r:embed="rId4"/>
            <a:srcRect l="380" t="9702" b="23132"/>
            <a:stretch>
              <a:fillRect/>
            </a:stretch>
          </p:blipFill>
          <p:spPr>
            <a:xfrm>
              <a:off x="4973" y="1056"/>
              <a:ext cx="451" cy="306"/>
            </a:xfrm>
            <a:prstGeom prst="rect">
              <a:avLst/>
            </a:prstGeom>
            <a:noFill/>
            <a:ln w="9525">
              <a:noFill/>
            </a:ln>
          </p:spPr>
        </p:pic>
        <p:sp>
          <p:nvSpPr>
            <p:cNvPr id="31" name="Text Box 19"/>
            <p:cNvSpPr txBox="1"/>
            <p:nvPr/>
          </p:nvSpPr>
          <p:spPr>
            <a:xfrm>
              <a:off x="4432" y="1056"/>
              <a:ext cx="524" cy="288"/>
            </a:xfrm>
            <a:prstGeom prst="rect">
              <a:avLst/>
            </a:prstGeom>
            <a:gradFill rotWithShape="1">
              <a:gsLst>
                <a:gs pos="0">
                  <a:schemeClr val="bg1"/>
                </a:gs>
                <a:gs pos="100000">
                  <a:schemeClr val="folHlink"/>
                </a:gs>
              </a:gsLst>
              <a:path path="shape">
                <a:fillToRect l="50000" t="50000" r="50000" b="50000"/>
              </a:path>
              <a:tileRect/>
            </a:gradFill>
            <a:ln w="9525">
              <a:noFill/>
            </a:ln>
          </p:spPr>
          <p:txBody>
            <a:bodyPr>
              <a:spAutoFit/>
            </a:bodyPr>
            <a:lstStyle/>
            <a:p>
              <a:pPr eaLnBrk="1" hangingPunct="1">
                <a:spcBef>
                  <a:spcPct val="50000"/>
                </a:spcBef>
              </a:pPr>
              <a:r>
                <a:rPr sz="2400" b="1" dirty="0">
                  <a:solidFill>
                    <a:srgbClr val="FF0066"/>
                  </a:solidFill>
                  <a:latin typeface="Times New Roman" panose="02020603050405020304" pitchFamily="18" charset="0"/>
                  <a:cs typeface="Times New Roman" panose="02020603050405020304" pitchFamily="18" charset="0"/>
                </a:rPr>
                <a:t>Sai</a:t>
              </a:r>
              <a:r>
                <a:rPr b="1" dirty="0">
                  <a:solidFill>
                    <a:srgbClr val="FF0066"/>
                  </a:solidFill>
                  <a:latin typeface="Times New Roman" panose="02020603050405020304" pitchFamily="18" charset="0"/>
                  <a:cs typeface="Times New Roman" panose="02020603050405020304" pitchFamily="18" charset="0"/>
                </a:rPr>
                <a:t>!</a:t>
              </a:r>
              <a:endParaRPr b="1" dirty="0">
                <a:solidFill>
                  <a:srgbClr val="FF0066"/>
                </a:solidFill>
                <a:latin typeface="Times New Roman" panose="02020603050405020304" pitchFamily="18" charset="0"/>
                <a:ea typeface="Times New Roman" panose="02020603050405020304" pitchFamily="18" charset="0"/>
              </a:endParaRPr>
            </a:p>
          </p:txBody>
        </p:sp>
      </p:grpSp>
      <p:sp>
        <p:nvSpPr>
          <p:cNvPr id="32" name="Text Box 34"/>
          <p:cNvSpPr txBox="1"/>
          <p:nvPr/>
        </p:nvSpPr>
        <p:spPr>
          <a:xfrm>
            <a:off x="876300" y="5945909"/>
            <a:ext cx="11163300" cy="461665"/>
          </a:xfrm>
          <a:prstGeom prst="rect">
            <a:avLst/>
          </a:prstGeom>
          <a:noFill/>
          <a:ln w="9525">
            <a:noFill/>
          </a:ln>
        </p:spPr>
        <p:txBody>
          <a:bodyPr wrap="square">
            <a:spAutoFit/>
          </a:bodyPr>
          <a:lstStyle/>
          <a:p>
            <a:pPr>
              <a:spcBef>
                <a:spcPct val="50000"/>
              </a:spcBef>
            </a:pPr>
            <a:r>
              <a:rPr sz="2400" b="1" dirty="0">
                <a:solidFill>
                  <a:schemeClr val="tx2"/>
                </a:solidFill>
                <a:latin typeface="Arial" panose="020B0604020202020204" pitchFamily="34" charset="0"/>
              </a:rPr>
              <a:t>- Em chọn khả năng nào trong 3 khả năng trên</a:t>
            </a:r>
            <a:r>
              <a:rPr sz="2400" b="1">
                <a:solidFill>
                  <a:schemeClr val="tx2"/>
                </a:solidFill>
                <a:latin typeface="Arial" panose="020B0604020202020204" pitchFamily="34" charset="0"/>
              </a:rPr>
              <a:t>? </a:t>
            </a:r>
            <a:endParaRPr sz="2400" b="1" dirty="0">
              <a:solidFill>
                <a:schemeClr val="tx2"/>
              </a:solidFill>
              <a:latin typeface="Arial" panose="020B0604020202020204" pitchFamily="34" charset="0"/>
            </a:endParaRPr>
          </a:p>
        </p:txBody>
      </p:sp>
    </p:spTree>
    <p:extLst>
      <p:ext uri="{BB962C8B-B14F-4D97-AF65-F5344CB8AC3E}">
        <p14:creationId xmlns:p14="http://schemas.microsoft.com/office/powerpoint/2010/main" val="11938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2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2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amond(in)">
                                      <p:cBhvr>
                                        <p:cTn id="16" dur="2000"/>
                                        <p:tgtEl>
                                          <p:spTgt spid="22"/>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additive="base">
                                        <p:cTn id="2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ánh sá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4857" y="1281822"/>
            <a:ext cx="5428542" cy="3608834"/>
          </a:xfrm>
          <a:prstGeom prst="rect">
            <a:avLst/>
          </a:prstGeom>
          <a:noFill/>
          <a:extLst>
            <a:ext uri="{909E8E84-426E-40DD-AFC4-6F175D3DCCD1}">
              <a14:hiddenFill xmlns:a14="http://schemas.microsoft.com/office/drawing/2010/main">
                <a:solidFill>
                  <a:srgbClr val="FFFFFF"/>
                </a:solidFill>
              </a14:hiddenFill>
            </a:ext>
          </a:extLst>
        </p:spPr>
      </p:pic>
      <p:pic>
        <p:nvPicPr>
          <p:cNvPr id="4" name="Hãy coi chừng nếu Mặt Trời của chúng tắt nắng và biến mất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8910" y="1545058"/>
            <a:ext cx="6373090" cy="3608834"/>
          </a:xfrm>
          <a:prstGeom prst="rect">
            <a:avLst/>
          </a:prstGeom>
        </p:spPr>
      </p:pic>
      <p:sp>
        <p:nvSpPr>
          <p:cNvPr id="5" name="TextBox 4"/>
          <p:cNvSpPr txBox="1"/>
          <p:nvPr/>
        </p:nvSpPr>
        <p:spPr>
          <a:xfrm>
            <a:off x="1898073" y="5652654"/>
            <a:ext cx="10861964" cy="584775"/>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Á</a:t>
            </a:r>
            <a:r>
              <a:rPr lang="en-US" sz="3200" dirty="0" err="1">
                <a:solidFill>
                  <a:srgbClr val="FF0000"/>
                </a:solidFill>
                <a:latin typeface="Times New Roman" panose="02020603050405020304" pitchFamily="18" charset="0"/>
                <a:cs typeface="Times New Roman" panose="02020603050405020304" pitchFamily="18" charset="0"/>
              </a:rPr>
              <a:t>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trò</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5080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10"/>
          <p:cNvGrpSpPr/>
          <p:nvPr/>
        </p:nvGrpSpPr>
        <p:grpSpPr>
          <a:xfrm>
            <a:off x="195680" y="1393825"/>
            <a:ext cx="3790533" cy="4219575"/>
            <a:chOff x="192" y="288"/>
            <a:chExt cx="2668" cy="3446"/>
          </a:xfrm>
        </p:grpSpPr>
        <p:pic>
          <p:nvPicPr>
            <p:cNvPr id="5" name="Picture 4" descr="460084"/>
            <p:cNvPicPr>
              <a:picLocks noChangeAspect="1"/>
            </p:cNvPicPr>
            <p:nvPr/>
          </p:nvPicPr>
          <p:blipFill>
            <a:blip r:embed="rId2"/>
            <a:stretch>
              <a:fillRect/>
            </a:stretch>
          </p:blipFill>
          <p:spPr>
            <a:xfrm>
              <a:off x="192" y="288"/>
              <a:ext cx="2668" cy="2928"/>
            </a:xfrm>
            <a:prstGeom prst="rect">
              <a:avLst/>
            </a:prstGeom>
            <a:noFill/>
            <a:ln w="9525">
              <a:noFill/>
            </a:ln>
          </p:spPr>
        </p:pic>
        <p:sp>
          <p:nvSpPr>
            <p:cNvPr id="6" name="Text Box 8"/>
            <p:cNvSpPr txBox="1"/>
            <p:nvPr/>
          </p:nvSpPr>
          <p:spPr>
            <a:xfrm>
              <a:off x="480" y="3360"/>
              <a:ext cx="1920" cy="374"/>
            </a:xfrm>
            <a:prstGeom prst="rect">
              <a:avLst/>
            </a:prstGeom>
            <a:noFill/>
            <a:ln w="9525">
              <a:noFill/>
            </a:ln>
          </p:spPr>
          <p:txBody>
            <a:bodyPr>
              <a:spAutoFit/>
            </a:bodyPr>
            <a:lstStyle/>
            <a:p>
              <a:pPr algn="ctr"/>
              <a:r>
                <a:rPr sz="2400" dirty="0">
                  <a:solidFill>
                    <a:schemeClr val="tx2">
                      <a:lumMod val="75000"/>
                    </a:schemeClr>
                  </a:solidFill>
                  <a:latin typeface="Arial" panose="020B0604020202020204" pitchFamily="34" charset="0"/>
                </a:rPr>
                <a:t>Chim di trú</a:t>
              </a:r>
            </a:p>
          </p:txBody>
        </p:sp>
      </p:grpSp>
      <p:grpSp>
        <p:nvGrpSpPr>
          <p:cNvPr id="7" name="Group 14"/>
          <p:cNvGrpSpPr/>
          <p:nvPr/>
        </p:nvGrpSpPr>
        <p:grpSpPr>
          <a:xfrm>
            <a:off x="4181642" y="1384658"/>
            <a:ext cx="3590758" cy="4262438"/>
            <a:chOff x="2870" y="0"/>
            <a:chExt cx="2880" cy="2685"/>
          </a:xfrm>
        </p:grpSpPr>
        <p:pic>
          <p:nvPicPr>
            <p:cNvPr id="8" name="Picture 7" descr="dan kien"/>
            <p:cNvPicPr>
              <a:picLocks noChangeAspect="1"/>
            </p:cNvPicPr>
            <p:nvPr/>
          </p:nvPicPr>
          <p:blipFill>
            <a:blip r:embed="rId3"/>
            <a:stretch>
              <a:fillRect/>
            </a:stretch>
          </p:blipFill>
          <p:spPr>
            <a:xfrm>
              <a:off x="2870" y="0"/>
              <a:ext cx="2880" cy="2270"/>
            </a:xfrm>
            <a:prstGeom prst="rect">
              <a:avLst/>
            </a:prstGeom>
            <a:noFill/>
            <a:ln w="9525">
              <a:noFill/>
            </a:ln>
          </p:spPr>
        </p:pic>
        <p:sp>
          <p:nvSpPr>
            <p:cNvPr id="9" name="Text Box 9"/>
            <p:cNvSpPr txBox="1"/>
            <p:nvPr/>
          </p:nvSpPr>
          <p:spPr>
            <a:xfrm>
              <a:off x="3180" y="2394"/>
              <a:ext cx="2133" cy="291"/>
            </a:xfrm>
            <a:prstGeom prst="rect">
              <a:avLst/>
            </a:prstGeom>
            <a:noFill/>
            <a:ln w="9525">
              <a:noFill/>
            </a:ln>
          </p:spPr>
          <p:txBody>
            <a:bodyPr>
              <a:spAutoFit/>
            </a:bodyPr>
            <a:lstStyle/>
            <a:p>
              <a:pPr algn="ctr"/>
              <a:r>
                <a:rPr sz="2400" dirty="0">
                  <a:solidFill>
                    <a:schemeClr val="tx2">
                      <a:lumMod val="75000"/>
                    </a:schemeClr>
                  </a:solidFill>
                  <a:latin typeface="Arial" panose="020B0604020202020204" pitchFamily="34" charset="0"/>
                </a:rPr>
                <a:t>Kiến du mục</a:t>
              </a:r>
            </a:p>
          </p:txBody>
        </p:sp>
      </p:grpSp>
      <p:grpSp>
        <p:nvGrpSpPr>
          <p:cNvPr id="10" name="Group 16"/>
          <p:cNvGrpSpPr/>
          <p:nvPr/>
        </p:nvGrpSpPr>
        <p:grpSpPr>
          <a:xfrm>
            <a:off x="7964406" y="1384658"/>
            <a:ext cx="3617994" cy="4216904"/>
            <a:chOff x="1824" y="2304"/>
            <a:chExt cx="2784" cy="2222"/>
          </a:xfrm>
        </p:grpSpPr>
        <p:pic>
          <p:nvPicPr>
            <p:cNvPr id="11" name="Picture 13" descr="10"/>
            <p:cNvPicPr>
              <a:picLocks noChangeAspect="1"/>
            </p:cNvPicPr>
            <p:nvPr/>
          </p:nvPicPr>
          <p:blipFill>
            <a:blip r:embed="rId4"/>
            <a:stretch>
              <a:fillRect/>
            </a:stretch>
          </p:blipFill>
          <p:spPr>
            <a:xfrm>
              <a:off x="1824" y="2304"/>
              <a:ext cx="2784" cy="1968"/>
            </a:xfrm>
            <a:prstGeom prst="rect">
              <a:avLst/>
            </a:prstGeom>
            <a:noFill/>
            <a:ln w="9525">
              <a:noFill/>
            </a:ln>
          </p:spPr>
        </p:pic>
        <p:sp>
          <p:nvSpPr>
            <p:cNvPr id="12" name="Text Box 15"/>
            <p:cNvSpPr txBox="1"/>
            <p:nvPr/>
          </p:nvSpPr>
          <p:spPr>
            <a:xfrm>
              <a:off x="2282" y="4331"/>
              <a:ext cx="1542" cy="195"/>
            </a:xfrm>
            <a:prstGeom prst="rect">
              <a:avLst/>
            </a:prstGeom>
            <a:noFill/>
            <a:ln w="9525">
              <a:noFill/>
            </a:ln>
          </p:spPr>
          <p:txBody>
            <a:bodyPr wrap="square">
              <a:spAutoFit/>
            </a:bodyPr>
            <a:lstStyle/>
            <a:p>
              <a:r>
                <a:rPr b="1" dirty="0">
                  <a:solidFill>
                    <a:schemeClr val="tx2">
                      <a:lumMod val="75000"/>
                    </a:schemeClr>
                  </a:solidFill>
                  <a:latin typeface="Arial" panose="020B0604020202020204" pitchFamily="34" charset="0"/>
                </a:rPr>
                <a:t>Ong tìm mật</a:t>
              </a:r>
            </a:p>
          </p:txBody>
        </p:sp>
      </p:grpSp>
    </p:spTree>
    <p:extLst>
      <p:ext uri="{BB962C8B-B14F-4D97-AF65-F5344CB8AC3E}">
        <p14:creationId xmlns:p14="http://schemas.microsoft.com/office/powerpoint/2010/main" val="19449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solidFill>
                  <a:schemeClr val="tx2">
                    <a:lumMod val="75000"/>
                  </a:schemeClr>
                </a:solidFill>
                <a:latin typeface="Arial" panose="020B0604020202020204" pitchFamily="34" charset="0"/>
              </a:rPr>
              <a:t> - </a:t>
            </a:r>
            <a:r>
              <a:rPr lang="vi-VN" b="1" dirty="0" err="1">
                <a:solidFill>
                  <a:schemeClr val="tx2">
                    <a:lumMod val="75000"/>
                  </a:schemeClr>
                </a:solidFill>
                <a:latin typeface="Arial" panose="020B0604020202020204" pitchFamily="34" charset="0"/>
              </a:rPr>
              <a:t>Ánh</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sáng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ảnh</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hưởng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đến</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khả</a:t>
            </a:r>
            <a:r>
              <a:rPr lang="vi-VN" b="1" dirty="0">
                <a:solidFill>
                  <a:schemeClr val="tx2">
                    <a:lumMod val="75000"/>
                  </a:schemeClr>
                </a:solidFill>
                <a:latin typeface="Arial" panose="020B0604020202020204" pitchFamily="34" charset="0"/>
              </a:rPr>
              <a:t> năng</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nhận</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biết</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các</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vật</a:t>
            </a:r>
            <a:r>
              <a:rPr lang="en-GB" b="1" dirty="0">
                <a:solidFill>
                  <a:schemeClr val="tx2">
                    <a:lumMod val="75000"/>
                  </a:schemeClr>
                </a:solidFill>
                <a:latin typeface="Arial" panose="020B0604020202020204" pitchFamily="34" charset="0"/>
              </a:rPr>
              <a:t>,</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định</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hướng</a:t>
            </a:r>
            <a:r>
              <a:rPr lang="vi-VN" b="1" dirty="0">
                <a:solidFill>
                  <a:schemeClr val="tx2">
                    <a:lumMod val="75000"/>
                  </a:schemeClr>
                </a:solidFill>
                <a:latin typeface="Arial" panose="020B0604020202020204" pitchFamily="34" charset="0"/>
              </a:rPr>
              <a:t> di </a:t>
            </a:r>
            <a:r>
              <a:rPr lang="vi-VN" b="1" dirty="0" err="1">
                <a:solidFill>
                  <a:schemeClr val="tx2">
                    <a:lumMod val="75000"/>
                  </a:schemeClr>
                </a:solidFill>
                <a:latin typeface="Arial" panose="020B0604020202020204" pitchFamily="34" charset="0"/>
              </a:rPr>
              <a:t>chuyển</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của</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động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vật</a:t>
            </a:r>
            <a:r>
              <a:rPr lang="vi-VN" b="1" dirty="0">
                <a:solidFill>
                  <a:schemeClr val="tx2">
                    <a:lumMod val="75000"/>
                  </a:schemeClr>
                </a:solidFill>
                <a:latin typeface="Arial" panose="020B0604020202020204" pitchFamily="34" charset="0"/>
              </a:rPr>
              <a:t>.</a:t>
            </a:r>
            <a:endParaRPr lang="en-GB" b="1" dirty="0">
              <a:solidFill>
                <a:schemeClr val="tx2">
                  <a:lumMod val="75000"/>
                </a:schemeClr>
              </a:solidFill>
              <a:latin typeface="Arial" panose="020B0604020202020204" pitchFamily="34" charset="0"/>
            </a:endParaRPr>
          </a:p>
          <a:p>
            <a:pPr marL="0" indent="0">
              <a:buNone/>
            </a:pP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Giúp</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động</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vật</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điều</a:t>
            </a:r>
            <a:r>
              <a:rPr lang="en-GB" b="1" dirty="0">
                <a:solidFill>
                  <a:schemeClr val="tx2">
                    <a:lumMod val="75000"/>
                  </a:schemeClr>
                </a:solidFill>
                <a:latin typeface="Arial" panose="020B0604020202020204" pitchFamily="34" charset="0"/>
              </a:rPr>
              <a:t> </a:t>
            </a:r>
            <a:r>
              <a:rPr lang="en-GB" b="1" dirty="0" err="1">
                <a:solidFill>
                  <a:schemeClr val="tx2">
                    <a:lumMod val="75000"/>
                  </a:schemeClr>
                </a:solidFill>
                <a:latin typeface="Arial" panose="020B0604020202020204" pitchFamily="34" charset="0"/>
              </a:rPr>
              <a:t>hòa</a:t>
            </a:r>
            <a:r>
              <a:rPr lang="en-GB" b="1" dirty="0">
                <a:solidFill>
                  <a:schemeClr val="tx2">
                    <a:lumMod val="75000"/>
                  </a:schemeClr>
                </a:solidFill>
                <a:latin typeface="Arial" panose="020B0604020202020204" pitchFamily="34" charset="0"/>
              </a:rPr>
              <a:t> than </a:t>
            </a:r>
            <a:r>
              <a:rPr lang="en-GB" b="1" dirty="0" err="1">
                <a:solidFill>
                  <a:schemeClr val="tx2">
                    <a:lumMod val="75000"/>
                  </a:schemeClr>
                </a:solidFill>
                <a:latin typeface="Arial" panose="020B0604020202020204" pitchFamily="34" charset="0"/>
              </a:rPr>
              <a:t>nhiệt</a:t>
            </a:r>
            <a:r>
              <a:rPr lang="en-GB" b="1" dirty="0">
                <a:solidFill>
                  <a:schemeClr val="tx2">
                    <a:lumMod val="75000"/>
                  </a:schemeClr>
                </a:solidFill>
                <a:latin typeface="Arial" panose="020B0604020202020204" pitchFamily="34" charset="0"/>
              </a:rPr>
              <a:t>.</a:t>
            </a:r>
            <a:endParaRPr lang="vi-VN" b="1" dirty="0">
              <a:solidFill>
                <a:schemeClr val="tx2">
                  <a:lumMod val="75000"/>
                </a:schemeClr>
              </a:solidFill>
              <a:latin typeface="Arial" panose="020B0604020202020204" pitchFamily="34" charset="0"/>
            </a:endParaRPr>
          </a:p>
          <a:p>
            <a:pPr marL="0" indent="0">
              <a:buNone/>
            </a:pPr>
            <a:r>
              <a:rPr lang="en-US"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Ngoài</a:t>
            </a:r>
            <a:r>
              <a:rPr lang="vi-VN" b="1" dirty="0">
                <a:solidFill>
                  <a:schemeClr val="tx2">
                    <a:lumMod val="75000"/>
                  </a:schemeClr>
                </a:solidFill>
                <a:latin typeface="Arial" panose="020B0604020202020204" pitchFamily="34" charset="0"/>
              </a:rPr>
              <a:t> ra, </a:t>
            </a:r>
            <a:r>
              <a:rPr lang="vi-VN" b="1" dirty="0" err="1">
                <a:solidFill>
                  <a:schemeClr val="tx2">
                    <a:lumMod val="75000"/>
                  </a:schemeClr>
                </a:solidFill>
                <a:latin typeface="Arial" panose="020B0604020202020204" pitchFamily="34" charset="0"/>
              </a:rPr>
              <a:t>ánh</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sáng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còn</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ảnh</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hưởng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đến</a:t>
            </a:r>
            <a:r>
              <a:rPr lang="vi-VN" b="1" dirty="0">
                <a:solidFill>
                  <a:schemeClr val="tx2">
                    <a:lumMod val="75000"/>
                  </a:schemeClr>
                </a:solidFill>
                <a:latin typeface="Arial" panose="020B0604020202020204" pitchFamily="34" charset="0"/>
              </a:rPr>
              <a:t>:</a:t>
            </a:r>
          </a:p>
          <a:p>
            <a:pPr marL="0" indent="0">
              <a:buNone/>
            </a:pP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Hoạt</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động</a:t>
            </a:r>
            <a:r>
              <a:rPr lang="vi-VN" b="1" dirty="0">
                <a:solidFill>
                  <a:schemeClr val="tx2">
                    <a:lumMod val="75000"/>
                  </a:schemeClr>
                </a:solidFill>
                <a:latin typeface="Arial" panose="020B0604020202020204" pitchFamily="34" charset="0"/>
              </a:rPr>
              <a:t>.</a:t>
            </a:r>
          </a:p>
          <a:p>
            <a:pPr marL="0" indent="0">
              <a:buNone/>
            </a:pP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Khả</a:t>
            </a:r>
            <a:r>
              <a:rPr lang="vi-VN" b="1" dirty="0">
                <a:solidFill>
                  <a:schemeClr val="tx2">
                    <a:lumMod val="75000"/>
                  </a:schemeClr>
                </a:solidFill>
                <a:latin typeface="Arial" panose="020B0604020202020204" pitchFamily="34" charset="0"/>
              </a:rPr>
              <a:t> năng sinh </a:t>
            </a:r>
            <a:r>
              <a:rPr lang="vi-VN" b="1" dirty="0" err="1">
                <a:solidFill>
                  <a:schemeClr val="tx2">
                    <a:lumMod val="75000"/>
                  </a:schemeClr>
                </a:solidFill>
                <a:latin typeface="Arial" panose="020B0604020202020204" pitchFamily="34" charset="0"/>
              </a:rPr>
              <a:t>trưởng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và</a:t>
            </a:r>
            <a:r>
              <a:rPr lang="vi-VN" b="1" dirty="0">
                <a:solidFill>
                  <a:schemeClr val="tx2">
                    <a:lumMod val="75000"/>
                  </a:schemeClr>
                </a:solidFill>
                <a:latin typeface="Arial" panose="020B0604020202020204" pitchFamily="34" charset="0"/>
              </a:rPr>
              <a:t> sinh </a:t>
            </a:r>
            <a:r>
              <a:rPr lang="vi-VN" b="1" dirty="0" err="1">
                <a:solidFill>
                  <a:schemeClr val="tx2">
                    <a:lumMod val="75000"/>
                  </a:schemeClr>
                </a:solidFill>
                <a:latin typeface="Arial" panose="020B0604020202020204" pitchFamily="34" charset="0"/>
              </a:rPr>
              <a:t>sản</a:t>
            </a:r>
            <a:r>
              <a:rPr lang="vi-VN" b="1" dirty="0">
                <a:solidFill>
                  <a:schemeClr val="tx2">
                    <a:lumMod val="75000"/>
                  </a:schemeClr>
                </a:solidFill>
                <a:latin typeface="Arial" panose="020B0604020202020204" pitchFamily="34" charset="0"/>
              </a:rPr>
              <a:t>.</a:t>
            </a:r>
          </a:p>
          <a:p>
            <a:pPr marL="0" indent="0">
              <a:buNone/>
            </a:pP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Động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vật</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được</a:t>
            </a:r>
            <a:r>
              <a:rPr lang="vi-VN" b="1" dirty="0">
                <a:solidFill>
                  <a:schemeClr val="tx2">
                    <a:lumMod val="75000"/>
                  </a:schemeClr>
                </a:solidFill>
                <a:latin typeface="Arial" panose="020B0604020202020204" pitchFamily="34" charset="0"/>
              </a:rPr>
              <a:t> chia </a:t>
            </a:r>
            <a:r>
              <a:rPr lang="vi-VN" b="1" dirty="0" err="1">
                <a:solidFill>
                  <a:schemeClr val="tx2">
                    <a:lumMod val="75000"/>
                  </a:schemeClr>
                </a:solidFill>
                <a:latin typeface="Arial" panose="020B0604020202020204" pitchFamily="34" charset="0"/>
              </a:rPr>
              <a:t>thành</a:t>
            </a:r>
            <a:r>
              <a:rPr lang="vi-VN" b="1" dirty="0">
                <a:solidFill>
                  <a:schemeClr val="tx2">
                    <a:lumMod val="75000"/>
                  </a:schemeClr>
                </a:solidFill>
                <a:latin typeface="Arial" panose="020B0604020202020204" pitchFamily="34" charset="0"/>
              </a:rPr>
              <a:t> 2 </a:t>
            </a:r>
            <a:r>
              <a:rPr lang="vi-VN" b="1" dirty="0" err="1">
                <a:solidFill>
                  <a:schemeClr val="tx2">
                    <a:lumMod val="75000"/>
                  </a:schemeClr>
                </a:solidFill>
                <a:latin typeface="Arial" panose="020B0604020202020204" pitchFamily="34" charset="0"/>
              </a:rPr>
              <a:t>nhóm</a:t>
            </a:r>
            <a:r>
              <a:rPr lang="vi-VN" b="1" dirty="0">
                <a:solidFill>
                  <a:schemeClr val="tx2">
                    <a:lumMod val="75000"/>
                  </a:schemeClr>
                </a:solidFill>
                <a:latin typeface="Arial" panose="020B0604020202020204" pitchFamily="34" charset="0"/>
              </a:rPr>
              <a:t>:</a:t>
            </a:r>
          </a:p>
          <a:p>
            <a:pPr marL="0" indent="0">
              <a:buNone/>
            </a:pP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Nhóm</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động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vật</a:t>
            </a:r>
            <a:r>
              <a:rPr lang="vi-VN" b="1" dirty="0">
                <a:solidFill>
                  <a:schemeClr val="tx2">
                    <a:lumMod val="75000"/>
                  </a:schemeClr>
                </a:solidFill>
                <a:latin typeface="Arial" panose="020B0604020202020204" pitchFamily="34" charset="0"/>
              </a:rPr>
              <a:t> ưa </a:t>
            </a:r>
            <a:r>
              <a:rPr lang="vi-VN" b="1" dirty="0" err="1">
                <a:solidFill>
                  <a:schemeClr val="tx2">
                    <a:lumMod val="75000"/>
                  </a:schemeClr>
                </a:solidFill>
                <a:latin typeface="Arial" panose="020B0604020202020204" pitchFamily="34" charset="0"/>
              </a:rPr>
              <a:t>sáng</a:t>
            </a:r>
            <a:r>
              <a:rPr lang="vi-VN" b="1" dirty="0">
                <a:solidFill>
                  <a:schemeClr val="tx2">
                    <a:lumMod val="75000"/>
                  </a:schemeClr>
                </a:solidFill>
                <a:latin typeface="Arial" panose="020B0604020202020204" pitchFamily="34" charset="0"/>
              </a:rPr>
              <a:t>.</a:t>
            </a:r>
          </a:p>
          <a:p>
            <a:pPr marL="0" indent="0">
              <a:buNone/>
            </a:pP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Nhóm</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động</a:t>
            </a:r>
            <a:r>
              <a:rPr lang="vi-VN" b="1" dirty="0">
                <a:solidFill>
                  <a:schemeClr val="tx2">
                    <a:lumMod val="75000"/>
                  </a:schemeClr>
                </a:solidFill>
                <a:latin typeface="Arial" panose="020B0604020202020204" pitchFamily="34" charset="0"/>
              </a:rPr>
              <a:t> </a:t>
            </a:r>
            <a:r>
              <a:rPr lang="vi-VN" b="1" dirty="0" err="1">
                <a:solidFill>
                  <a:schemeClr val="tx2">
                    <a:lumMod val="75000"/>
                  </a:schemeClr>
                </a:solidFill>
                <a:latin typeface="Arial" panose="020B0604020202020204" pitchFamily="34" charset="0"/>
              </a:rPr>
              <a:t>vật</a:t>
            </a:r>
            <a:r>
              <a:rPr lang="vi-VN" b="1" dirty="0">
                <a:solidFill>
                  <a:schemeClr val="tx2">
                    <a:lumMod val="75000"/>
                  </a:schemeClr>
                </a:solidFill>
                <a:latin typeface="Arial" panose="020B0604020202020204" pitchFamily="34" charset="0"/>
              </a:rPr>
              <a:t> ưa </a:t>
            </a:r>
            <a:r>
              <a:rPr lang="vi-VN" b="1" dirty="0" err="1">
                <a:solidFill>
                  <a:schemeClr val="tx2">
                    <a:lumMod val="75000"/>
                  </a:schemeClr>
                </a:solidFill>
                <a:latin typeface="Arial" panose="020B0604020202020204" pitchFamily="34" charset="0"/>
              </a:rPr>
              <a:t>tối</a:t>
            </a:r>
            <a:r>
              <a:rPr lang="vi-VN" b="1" dirty="0">
                <a:solidFill>
                  <a:schemeClr val="tx2">
                    <a:lumMod val="75000"/>
                  </a:schemeClr>
                </a:solidFill>
                <a:latin typeface="Arial" panose="020B0604020202020204" pitchFamily="34" charset="0"/>
              </a:rPr>
              <a:t>.</a:t>
            </a:r>
          </a:p>
          <a:p>
            <a:pPr marL="0" indent="0">
              <a:buNone/>
            </a:pPr>
            <a:endParaRPr lang="en-US" dirty="0">
              <a:solidFill>
                <a:schemeClr val="tx2">
                  <a:lumMod val="75000"/>
                </a:schemeClr>
              </a:solidFill>
            </a:endParaRPr>
          </a:p>
        </p:txBody>
      </p:sp>
    </p:spTree>
    <p:extLst>
      <p:ext uri="{BB962C8B-B14F-4D97-AF65-F5344CB8AC3E}">
        <p14:creationId xmlns:p14="http://schemas.microsoft.com/office/powerpoint/2010/main" val="154869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22"/>
          <p:cNvSpPr txBox="1"/>
          <p:nvPr/>
        </p:nvSpPr>
        <p:spPr>
          <a:xfrm>
            <a:off x="1130968" y="149876"/>
            <a:ext cx="9372600" cy="954107"/>
          </a:xfrm>
          <a:prstGeom prst="rect">
            <a:avLst/>
          </a:prstGeom>
          <a:solidFill>
            <a:srgbClr val="FFFFFF"/>
          </a:solidFill>
          <a:ln w="9525">
            <a:noFill/>
          </a:ln>
        </p:spPr>
        <p:txBody>
          <a:bodyPr>
            <a:spAutoFit/>
          </a:bodyPr>
          <a:lstStyle/>
          <a:p>
            <a:pPr algn="ctr"/>
            <a:r>
              <a:rPr sz="2800" b="1" dirty="0">
                <a:solidFill>
                  <a:schemeClr val="tx2"/>
                </a:solidFill>
                <a:latin typeface="Arial" panose="020B0604020202020204" pitchFamily="34" charset="0"/>
              </a:rPr>
              <a:t>Hoàn thành bài tập sau bằng cách ghép cột tương ứng, thích hợp</a:t>
            </a:r>
          </a:p>
        </p:txBody>
      </p:sp>
      <p:graphicFrame>
        <p:nvGraphicFramePr>
          <p:cNvPr id="5" name="Group 135"/>
          <p:cNvGraphicFramePr>
            <a:graphicFrameLocks/>
          </p:cNvGraphicFramePr>
          <p:nvPr>
            <p:extLst>
              <p:ext uri="{D42A27DB-BD31-4B8C-83A1-F6EECF244321}">
                <p14:modId xmlns:p14="http://schemas.microsoft.com/office/powerpoint/2010/main" val="4210920636"/>
              </p:ext>
            </p:extLst>
          </p:nvPr>
        </p:nvGraphicFramePr>
        <p:xfrm>
          <a:off x="1427747" y="1470865"/>
          <a:ext cx="9067800" cy="4905872"/>
        </p:xfrm>
        <a:graphic>
          <a:graphicData uri="http://schemas.openxmlformats.org/drawingml/2006/table">
            <a:tbl>
              <a:tblPr/>
              <a:tblGrid>
                <a:gridCol w="22860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68532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2"/>
                          </a:solidFill>
                          <a:effectLst/>
                          <a:latin typeface="Arial" panose="020B0604020202020204" pitchFamily="34" charset="0"/>
                        </a:rPr>
                        <a:t>Cột A</a:t>
                      </a:r>
                    </a:p>
                  </a:txBody>
                  <a:tcPr marT="45706" marB="4570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2"/>
                          </a:solidFill>
                          <a:effectLst/>
                          <a:latin typeface="Arial" panose="020B0604020202020204" pitchFamily="34" charset="0"/>
                        </a:rPr>
                        <a:t>Cột B</a:t>
                      </a:r>
                    </a:p>
                  </a:txBody>
                  <a:tcPr marT="45706" marB="4570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068131">
                <a:tc>
                  <a:txBody>
                    <a:bodyPr/>
                    <a:lstStyle/>
                    <a:p>
                      <a:pPr marL="122555" marR="0" lvl="0" indent="-122555" algn="l" defTabSz="914400" rtl="0" eaLnBrk="1" fontAlgn="base" latinLnBrk="0" hangingPunct="1">
                        <a:lnSpc>
                          <a:spcPct val="100000"/>
                        </a:lnSpc>
                        <a:spcBef>
                          <a:spcPct val="20000"/>
                        </a:spcBef>
                        <a:spcAft>
                          <a:spcPct val="0"/>
                        </a:spcAft>
                        <a:buClrTx/>
                        <a:buSzTx/>
                        <a:buFontTx/>
                        <a:buAutoNum type="arabicPeriod"/>
                      </a:pPr>
                      <a:r>
                        <a:rPr kumimoji="0" lang="en-US" sz="2400" b="1" i="0" u="none" strike="noStrike" cap="none" normalizeH="0" baseline="0">
                          <a:ln>
                            <a:noFill/>
                          </a:ln>
                          <a:solidFill>
                            <a:schemeClr val="tx2"/>
                          </a:solidFill>
                          <a:effectLst/>
                          <a:latin typeface="Arial" panose="020B0604020202020204" pitchFamily="34" charset="0"/>
                        </a:rPr>
                        <a:t> Nhóm động vật ưa sáng.</a:t>
                      </a:r>
                    </a:p>
                    <a:p>
                      <a:pPr marL="122555" marR="0" lvl="0" indent="-122555"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a:ln>
                          <a:noFill/>
                        </a:ln>
                        <a:solidFill>
                          <a:schemeClr val="tx2"/>
                        </a:solidFill>
                        <a:effectLst/>
                        <a:latin typeface="Arial" panose="020B0604020202020204" pitchFamily="34" charset="0"/>
                      </a:endParaRPr>
                    </a:p>
                    <a:p>
                      <a:pPr marL="122555" marR="0" lvl="0" indent="-122555"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2"/>
                          </a:solidFill>
                          <a:effectLst/>
                          <a:latin typeface="Arial" panose="020B0604020202020204" pitchFamily="34" charset="0"/>
                        </a:rPr>
                        <a:t>2. Nhóm động vật ưa tối.</a:t>
                      </a:r>
                    </a:p>
                  </a:txBody>
                  <a:tcPr marT="45706" marB="4570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Những động vật hoạt động ban đêm.</a:t>
                      </a:r>
                    </a:p>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VD: giun đất, ếch, thằn lằn, dơi,….</a:t>
                      </a:r>
                    </a:p>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Những động vật hoạt động ban ngày.</a:t>
                      </a:r>
                    </a:p>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Động vật sống trong hang, trong đất.</a:t>
                      </a:r>
                    </a:p>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VD: chích chòe, trâu, gà, bìm bịp, …</a:t>
                      </a:r>
                    </a:p>
                    <a:p>
                      <a:pPr marL="168275" marR="0" lvl="0" indent="-168275" algn="l" defTabSz="914400" rtl="0" eaLnBrk="1" fontAlgn="base" latinLnBrk="0" hangingPunct="1">
                        <a:lnSpc>
                          <a:spcPct val="100000"/>
                        </a:lnSpc>
                        <a:spcBef>
                          <a:spcPct val="20000"/>
                        </a:spcBef>
                        <a:spcAft>
                          <a:spcPct val="0"/>
                        </a:spcAft>
                        <a:buClrTx/>
                        <a:buSzTx/>
                        <a:buFontTx/>
                        <a:buAutoNum type="alphaLcPeriod"/>
                      </a:pPr>
                      <a:r>
                        <a:rPr kumimoji="0" lang="en-US" sz="2400" b="1" i="0" u="none" strike="noStrike" cap="none" normalizeH="0" baseline="0">
                          <a:ln>
                            <a:noFill/>
                          </a:ln>
                          <a:solidFill>
                            <a:schemeClr val="tx2"/>
                          </a:solidFill>
                          <a:effectLst/>
                          <a:latin typeface="Arial" panose="020B0604020202020204" pitchFamily="34" charset="0"/>
                        </a:rPr>
                        <a:t> Động vật sống ở vùng nước sâu (đáy biển).</a:t>
                      </a:r>
                    </a:p>
                  </a:txBody>
                  <a:tcPr marT="45706" marB="4570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152413">
                <a:tc gridSpan="2">
                  <a:txBody>
                    <a:bodyPr/>
                    <a:lstStyle/>
                    <a:p>
                      <a:pPr marL="122555" marR="0" lvl="0" indent="-122555"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2"/>
                          </a:solidFill>
                          <a:effectLst/>
                          <a:latin typeface="Arial" panose="020B0604020202020204" pitchFamily="34" charset="0"/>
                        </a:rPr>
                        <a:t>Đáp án: </a:t>
                      </a:r>
                    </a:p>
                    <a:p>
                      <a:pPr marL="122555" marR="0" lvl="0" indent="-122555"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2"/>
                          </a:solidFill>
                          <a:effectLst/>
                          <a:latin typeface="Arial" panose="020B0604020202020204" pitchFamily="34" charset="0"/>
                        </a:rPr>
                        <a:t>               </a:t>
                      </a:r>
                    </a:p>
                  </a:txBody>
                  <a:tcPr marT="45706" marB="4570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6" name="Rectangle 136"/>
          <p:cNvSpPr/>
          <p:nvPr/>
        </p:nvSpPr>
        <p:spPr>
          <a:xfrm>
            <a:off x="2999038" y="5310272"/>
            <a:ext cx="5636461" cy="946150"/>
          </a:xfrm>
          <a:prstGeom prst="rect">
            <a:avLst/>
          </a:prstGeom>
          <a:solidFill>
            <a:srgbClr val="FFFFFF"/>
          </a:solidFill>
          <a:ln w="9525">
            <a:noFill/>
          </a:ln>
        </p:spPr>
        <p:txBody>
          <a:bodyPr wrap="square">
            <a:spAutoFit/>
          </a:bodyPr>
          <a:lstStyle/>
          <a:p>
            <a:r>
              <a:rPr sz="2800" b="1" dirty="0">
                <a:solidFill>
                  <a:schemeClr val="tx2"/>
                </a:solidFill>
                <a:latin typeface="Arial" panose="020B0604020202020204" pitchFamily="34" charset="0"/>
              </a:rPr>
              <a:t>1 – c, e</a:t>
            </a:r>
          </a:p>
          <a:p>
            <a:r>
              <a:rPr sz="2800" b="1" dirty="0">
                <a:solidFill>
                  <a:schemeClr val="tx2"/>
                </a:solidFill>
                <a:latin typeface="Arial" panose="020B0604020202020204" pitchFamily="34" charset="0"/>
              </a:rPr>
              <a:t>2 – a, d, f, b</a:t>
            </a:r>
          </a:p>
        </p:txBody>
      </p:sp>
    </p:spTree>
    <p:extLst>
      <p:ext uri="{BB962C8B-B14F-4D97-AF65-F5344CB8AC3E}">
        <p14:creationId xmlns:p14="http://schemas.microsoft.com/office/powerpoint/2010/main" val="75899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amond(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diamond(in)">
                                      <p:cBhvr>
                                        <p:cTn id="23"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6248400" y="914400"/>
            <a:ext cx="4038600" cy="4114800"/>
            <a:chOff x="2976" y="576"/>
            <a:chExt cx="2544" cy="2592"/>
          </a:xfrm>
        </p:grpSpPr>
        <p:pic>
          <p:nvPicPr>
            <p:cNvPr id="25607" name="Picture 5" descr="p1070542ub8.jpg"/>
            <p:cNvPicPr>
              <a:picLocks noChangeAspect="1"/>
            </p:cNvPicPr>
            <p:nvPr/>
          </p:nvPicPr>
          <p:blipFill>
            <a:blip r:embed="rId2"/>
            <a:stretch>
              <a:fillRect/>
            </a:stretch>
          </p:blipFill>
          <p:spPr>
            <a:xfrm>
              <a:off x="2976" y="576"/>
              <a:ext cx="2544" cy="2336"/>
            </a:xfrm>
            <a:prstGeom prst="rect">
              <a:avLst/>
            </a:prstGeom>
            <a:noFill/>
            <a:ln w="9525">
              <a:noFill/>
            </a:ln>
          </p:spPr>
        </p:pic>
        <p:sp>
          <p:nvSpPr>
            <p:cNvPr id="25608" name="Text Box 6"/>
            <p:cNvSpPr txBox="1"/>
            <p:nvPr/>
          </p:nvSpPr>
          <p:spPr>
            <a:xfrm>
              <a:off x="3552" y="2880"/>
              <a:ext cx="1296" cy="288"/>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Gà cỏ</a:t>
              </a:r>
            </a:p>
          </p:txBody>
        </p:sp>
      </p:grpSp>
      <p:grpSp>
        <p:nvGrpSpPr>
          <p:cNvPr id="3" name="Group 9"/>
          <p:cNvGrpSpPr/>
          <p:nvPr/>
        </p:nvGrpSpPr>
        <p:grpSpPr>
          <a:xfrm>
            <a:off x="1981201" y="533400"/>
            <a:ext cx="4098925" cy="4572000"/>
            <a:chOff x="288" y="336"/>
            <a:chExt cx="2582" cy="2880"/>
          </a:xfrm>
        </p:grpSpPr>
        <p:pic>
          <p:nvPicPr>
            <p:cNvPr id="25605" name="Picture 4" descr="bim bip-400x400"/>
            <p:cNvPicPr>
              <a:picLocks noChangeAspect="1"/>
            </p:cNvPicPr>
            <p:nvPr/>
          </p:nvPicPr>
          <p:blipFill>
            <a:blip r:embed="rId3"/>
            <a:stretch>
              <a:fillRect/>
            </a:stretch>
          </p:blipFill>
          <p:spPr>
            <a:xfrm>
              <a:off x="288" y="336"/>
              <a:ext cx="2582" cy="2880"/>
            </a:xfrm>
            <a:prstGeom prst="rect">
              <a:avLst/>
            </a:prstGeom>
            <a:noFill/>
            <a:ln w="9525">
              <a:noFill/>
            </a:ln>
          </p:spPr>
        </p:pic>
        <p:sp>
          <p:nvSpPr>
            <p:cNvPr id="25606" name="Text Box 7"/>
            <p:cNvSpPr txBox="1"/>
            <p:nvPr/>
          </p:nvSpPr>
          <p:spPr>
            <a:xfrm>
              <a:off x="864" y="2928"/>
              <a:ext cx="1200" cy="288"/>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Bìm bịp</a:t>
              </a:r>
            </a:p>
          </p:txBody>
        </p:sp>
      </p:grpSp>
      <p:sp>
        <p:nvSpPr>
          <p:cNvPr id="30728" name="Text Box 8"/>
          <p:cNvSpPr txBox="1"/>
          <p:nvPr/>
        </p:nvSpPr>
        <p:spPr>
          <a:xfrm>
            <a:off x="3581400" y="0"/>
            <a:ext cx="5638800" cy="457200"/>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Chim đi ăn trước lúc mặt trời mọc</a:t>
            </a:r>
          </a:p>
        </p:txBody>
      </p:sp>
    </p:spTree>
    <p:extLst>
      <p:ext uri="{BB962C8B-B14F-4D97-AF65-F5344CB8AC3E}">
        <p14:creationId xmlns:p14="http://schemas.microsoft.com/office/powerpoint/2010/main" val="8138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diamond(in)">
                                      <p:cBhvr>
                                        <p:cTn id="7" dur="2000"/>
                                        <p:tgtEl>
                                          <p:spTgt spid="3072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52600" y="457200"/>
            <a:ext cx="4114800" cy="3252772"/>
            <a:chOff x="2976" y="1680"/>
            <a:chExt cx="2592" cy="2741"/>
          </a:xfrm>
        </p:grpSpPr>
        <p:pic>
          <p:nvPicPr>
            <p:cNvPr id="26634" name="Picture 5" descr="trong42zk.jpg image by hoangaccounting"/>
            <p:cNvPicPr>
              <a:picLocks noChangeAspect="1"/>
            </p:cNvPicPr>
            <p:nvPr/>
          </p:nvPicPr>
          <p:blipFill>
            <a:blip r:embed="rId2"/>
            <a:stretch>
              <a:fillRect/>
            </a:stretch>
          </p:blipFill>
          <p:spPr>
            <a:xfrm>
              <a:off x="2976" y="1680"/>
              <a:ext cx="2592" cy="2640"/>
            </a:xfrm>
            <a:prstGeom prst="rect">
              <a:avLst/>
            </a:prstGeom>
            <a:noFill/>
            <a:ln w="9525">
              <a:noFill/>
            </a:ln>
          </p:spPr>
        </p:pic>
        <p:sp>
          <p:nvSpPr>
            <p:cNvPr id="26635" name="Text Box 8"/>
            <p:cNvSpPr txBox="1"/>
            <p:nvPr/>
          </p:nvSpPr>
          <p:spPr>
            <a:xfrm>
              <a:off x="4224" y="4032"/>
              <a:ext cx="1152" cy="389"/>
            </a:xfrm>
            <a:prstGeom prst="rect">
              <a:avLst/>
            </a:prstGeom>
            <a:solidFill>
              <a:schemeClr val="bg1"/>
            </a:solidFill>
            <a:ln w="9525">
              <a:noFill/>
            </a:ln>
          </p:spPr>
          <p:txBody>
            <a:bodyPr>
              <a:spAutoFit/>
            </a:bodyPr>
            <a:lstStyle/>
            <a:p>
              <a:pPr algn="ctr"/>
              <a:r>
                <a:rPr sz="2400" b="1" dirty="0">
                  <a:solidFill>
                    <a:schemeClr val="tx2"/>
                  </a:solidFill>
                  <a:latin typeface="Arial" panose="020B0604020202020204" pitchFamily="34" charset="0"/>
                </a:rPr>
                <a:t>Chích chòe</a:t>
              </a:r>
            </a:p>
          </p:txBody>
        </p:sp>
      </p:grpSp>
      <p:grpSp>
        <p:nvGrpSpPr>
          <p:cNvPr id="3" name="Group 13"/>
          <p:cNvGrpSpPr/>
          <p:nvPr/>
        </p:nvGrpSpPr>
        <p:grpSpPr>
          <a:xfrm>
            <a:off x="6096000" y="457200"/>
            <a:ext cx="4343400" cy="3124200"/>
            <a:chOff x="144" y="2016"/>
            <a:chExt cx="2880" cy="2151"/>
          </a:xfrm>
        </p:grpSpPr>
        <p:pic>
          <p:nvPicPr>
            <p:cNvPr id="26632" name="Picture 6" descr="chao_mao_01"/>
            <p:cNvPicPr>
              <a:picLocks noChangeAspect="1"/>
            </p:cNvPicPr>
            <p:nvPr/>
          </p:nvPicPr>
          <p:blipFill>
            <a:blip r:embed="rId3"/>
            <a:stretch>
              <a:fillRect/>
            </a:stretch>
          </p:blipFill>
          <p:spPr>
            <a:xfrm>
              <a:off x="144" y="2016"/>
              <a:ext cx="2880" cy="2151"/>
            </a:xfrm>
            <a:prstGeom prst="rect">
              <a:avLst/>
            </a:prstGeom>
            <a:noFill/>
            <a:ln w="9525">
              <a:noFill/>
            </a:ln>
          </p:spPr>
        </p:pic>
        <p:sp>
          <p:nvSpPr>
            <p:cNvPr id="26633" name="Text Box 9"/>
            <p:cNvSpPr txBox="1"/>
            <p:nvPr/>
          </p:nvSpPr>
          <p:spPr>
            <a:xfrm>
              <a:off x="192" y="3840"/>
              <a:ext cx="1200" cy="315"/>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Chào mào</a:t>
              </a:r>
            </a:p>
          </p:txBody>
        </p:sp>
      </p:grpSp>
      <p:grpSp>
        <p:nvGrpSpPr>
          <p:cNvPr id="4" name="Group 14"/>
          <p:cNvGrpSpPr/>
          <p:nvPr/>
        </p:nvGrpSpPr>
        <p:grpSpPr>
          <a:xfrm>
            <a:off x="2743200" y="3962400"/>
            <a:ext cx="4648200" cy="2590800"/>
            <a:chOff x="768" y="2496"/>
            <a:chExt cx="2928" cy="1632"/>
          </a:xfrm>
        </p:grpSpPr>
        <p:pic>
          <p:nvPicPr>
            <p:cNvPr id="26630" name="Picture 7" descr="khướu mun"/>
            <p:cNvPicPr>
              <a:picLocks noChangeAspect="1"/>
            </p:cNvPicPr>
            <p:nvPr/>
          </p:nvPicPr>
          <p:blipFill>
            <a:blip r:embed="rId4"/>
            <a:stretch>
              <a:fillRect/>
            </a:stretch>
          </p:blipFill>
          <p:spPr>
            <a:xfrm>
              <a:off x="1440" y="2496"/>
              <a:ext cx="2256" cy="1632"/>
            </a:xfrm>
            <a:prstGeom prst="rect">
              <a:avLst/>
            </a:prstGeom>
            <a:noFill/>
            <a:ln w="9525">
              <a:noFill/>
            </a:ln>
          </p:spPr>
        </p:pic>
        <p:sp>
          <p:nvSpPr>
            <p:cNvPr id="26631" name="Text Box 10"/>
            <p:cNvSpPr txBox="1"/>
            <p:nvPr/>
          </p:nvSpPr>
          <p:spPr>
            <a:xfrm>
              <a:off x="768" y="3744"/>
              <a:ext cx="1248" cy="288"/>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Khướu mun</a:t>
              </a:r>
            </a:p>
          </p:txBody>
        </p:sp>
      </p:grpSp>
      <p:sp>
        <p:nvSpPr>
          <p:cNvPr id="32779" name="Text Box 11"/>
          <p:cNvSpPr txBox="1"/>
          <p:nvPr/>
        </p:nvSpPr>
        <p:spPr>
          <a:xfrm>
            <a:off x="1524000" y="0"/>
            <a:ext cx="7086600" cy="457200"/>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Chim đi ăn vào lúc mặt trời mọc</a:t>
            </a:r>
          </a:p>
        </p:txBody>
      </p:sp>
    </p:spTree>
    <p:extLst>
      <p:ext uri="{BB962C8B-B14F-4D97-AF65-F5344CB8AC3E}">
        <p14:creationId xmlns:p14="http://schemas.microsoft.com/office/powerpoint/2010/main" val="142545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amond(in)">
                                      <p:cBhvr>
                                        <p:cTn id="7" dur="2000"/>
                                        <p:tgtEl>
                                          <p:spTgt spid="3277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p:nvPr/>
        </p:nvSpPr>
        <p:spPr>
          <a:xfrm>
            <a:off x="1524000" y="0"/>
            <a:ext cx="4495800" cy="457200"/>
          </a:xfrm>
          <a:prstGeom prst="rect">
            <a:avLst/>
          </a:prstGeom>
          <a:noFill/>
          <a:ln w="9525">
            <a:noFill/>
          </a:ln>
        </p:spPr>
        <p:txBody>
          <a:bodyPr>
            <a:spAutoFit/>
          </a:bodyPr>
          <a:lstStyle/>
          <a:p>
            <a:pPr algn="ctr"/>
            <a:r>
              <a:rPr sz="2400" b="1" dirty="0">
                <a:solidFill>
                  <a:srgbClr val="0000FF"/>
                </a:solidFill>
                <a:latin typeface="Arial" panose="020B0604020202020204" pitchFamily="34" charset="0"/>
              </a:rPr>
              <a:t>Chim kiếm ăn vào ban đêm</a:t>
            </a:r>
          </a:p>
        </p:txBody>
      </p:sp>
      <p:grpSp>
        <p:nvGrpSpPr>
          <p:cNvPr id="2" name="Group 11"/>
          <p:cNvGrpSpPr/>
          <p:nvPr/>
        </p:nvGrpSpPr>
        <p:grpSpPr>
          <a:xfrm>
            <a:off x="6172200" y="609600"/>
            <a:ext cx="4419600" cy="2971800"/>
            <a:chOff x="192" y="240"/>
            <a:chExt cx="2880" cy="1889"/>
          </a:xfrm>
        </p:grpSpPr>
        <p:pic>
          <p:nvPicPr>
            <p:cNvPr id="27659" name="Picture 6" descr="diệc"/>
            <p:cNvPicPr>
              <a:picLocks noChangeAspect="1"/>
            </p:cNvPicPr>
            <p:nvPr/>
          </p:nvPicPr>
          <p:blipFill>
            <a:blip r:embed="rId2"/>
            <a:stretch>
              <a:fillRect/>
            </a:stretch>
          </p:blipFill>
          <p:spPr>
            <a:xfrm>
              <a:off x="192" y="240"/>
              <a:ext cx="2880" cy="1889"/>
            </a:xfrm>
            <a:prstGeom prst="rect">
              <a:avLst/>
            </a:prstGeom>
            <a:noFill/>
            <a:ln w="28575" cap="flat" cmpd="sng">
              <a:solidFill>
                <a:srgbClr val="FF00FF"/>
              </a:solidFill>
              <a:prstDash val="solid"/>
              <a:miter/>
              <a:headEnd type="none" w="med" len="med"/>
              <a:tailEnd type="none" w="med" len="med"/>
            </a:ln>
          </p:spPr>
        </p:pic>
        <p:sp>
          <p:nvSpPr>
            <p:cNvPr id="27660" name="Text Box 5"/>
            <p:cNvSpPr txBox="1"/>
            <p:nvPr/>
          </p:nvSpPr>
          <p:spPr>
            <a:xfrm>
              <a:off x="2256" y="240"/>
              <a:ext cx="816" cy="464"/>
            </a:xfrm>
            <a:prstGeom prst="rect">
              <a:avLst/>
            </a:prstGeom>
            <a:solidFill>
              <a:schemeClr val="bg1"/>
            </a:solidFill>
            <a:ln w="28575" cap="flat" cmpd="sng">
              <a:solidFill>
                <a:srgbClr val="FF00FF"/>
              </a:solidFill>
              <a:prstDash val="solid"/>
              <a:miter/>
              <a:headEnd type="none" w="med" len="med"/>
              <a:tailEnd type="none" w="med" len="med"/>
            </a:ln>
          </p:spPr>
          <p:txBody>
            <a:bodyPr>
              <a:spAutoFit/>
            </a:bodyPr>
            <a:lstStyle/>
            <a:p>
              <a:pPr algn="ctr"/>
              <a:r>
                <a:rPr sz="2000" b="1" dirty="0">
                  <a:solidFill>
                    <a:srgbClr val="FF3300"/>
                  </a:solidFill>
                  <a:latin typeface="Arial" panose="020B0604020202020204" pitchFamily="34" charset="0"/>
                </a:rPr>
                <a:t>Diệc</a:t>
              </a:r>
            </a:p>
            <a:p>
              <a:pPr algn="ctr"/>
              <a:r>
                <a:rPr sz="2000" b="1" dirty="0">
                  <a:solidFill>
                    <a:srgbClr val="FF3300"/>
                  </a:solidFill>
                  <a:latin typeface="Arial" panose="020B0604020202020204" pitchFamily="34" charset="0"/>
                </a:rPr>
                <a:t> 3 màu</a:t>
              </a:r>
            </a:p>
          </p:txBody>
        </p:sp>
      </p:grpSp>
      <p:grpSp>
        <p:nvGrpSpPr>
          <p:cNvPr id="3" name="Group 13"/>
          <p:cNvGrpSpPr/>
          <p:nvPr/>
        </p:nvGrpSpPr>
        <p:grpSpPr>
          <a:xfrm>
            <a:off x="1539876" y="577850"/>
            <a:ext cx="4479925" cy="2971800"/>
            <a:chOff x="3120" y="1131"/>
            <a:chExt cx="2508" cy="3189"/>
          </a:xfrm>
        </p:grpSpPr>
        <p:pic>
          <p:nvPicPr>
            <p:cNvPr id="27657" name="Picture 8" descr="sếu đầu đỏ"/>
            <p:cNvPicPr>
              <a:picLocks noChangeAspect="1"/>
            </p:cNvPicPr>
            <p:nvPr/>
          </p:nvPicPr>
          <p:blipFill>
            <a:blip r:embed="rId3"/>
            <a:stretch>
              <a:fillRect/>
            </a:stretch>
          </p:blipFill>
          <p:spPr>
            <a:xfrm>
              <a:off x="3120" y="1131"/>
              <a:ext cx="2508" cy="3189"/>
            </a:xfrm>
            <a:prstGeom prst="rect">
              <a:avLst/>
            </a:prstGeom>
            <a:noFill/>
            <a:ln w="28575" cap="flat" cmpd="sng">
              <a:solidFill>
                <a:srgbClr val="FF00FF"/>
              </a:solidFill>
              <a:prstDash val="solid"/>
              <a:miter/>
              <a:headEnd type="none" w="med" len="med"/>
              <a:tailEnd type="none" w="med" len="med"/>
            </a:ln>
          </p:spPr>
        </p:pic>
        <p:sp>
          <p:nvSpPr>
            <p:cNvPr id="27658" name="Text Box 9"/>
            <p:cNvSpPr txBox="1"/>
            <p:nvPr/>
          </p:nvSpPr>
          <p:spPr>
            <a:xfrm>
              <a:off x="4800" y="1155"/>
              <a:ext cx="816" cy="763"/>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algn="ctr"/>
              <a:r>
                <a:rPr sz="2000" b="1" dirty="0">
                  <a:solidFill>
                    <a:srgbClr val="FF3300"/>
                  </a:solidFill>
                  <a:latin typeface="Arial" panose="020B0604020202020204" pitchFamily="34" charset="0"/>
                </a:rPr>
                <a:t>Sếu </a:t>
              </a:r>
            </a:p>
            <a:p>
              <a:pPr algn="ctr"/>
              <a:r>
                <a:rPr sz="2000" b="1" dirty="0">
                  <a:solidFill>
                    <a:srgbClr val="FF3300"/>
                  </a:solidFill>
                  <a:latin typeface="Arial" panose="020B0604020202020204" pitchFamily="34" charset="0"/>
                </a:rPr>
                <a:t>đầu đỏ</a:t>
              </a:r>
            </a:p>
          </p:txBody>
        </p:sp>
      </p:grpSp>
      <p:pic>
        <p:nvPicPr>
          <p:cNvPr id="33807" name="Picture 15" descr="tuoi-ti-con-chuot--1-VinaTro"/>
          <p:cNvPicPr>
            <a:picLocks noChangeAspect="1"/>
          </p:cNvPicPr>
          <p:nvPr/>
        </p:nvPicPr>
        <p:blipFill>
          <a:blip r:embed="rId4"/>
          <a:stretch>
            <a:fillRect/>
          </a:stretch>
        </p:blipFill>
        <p:spPr>
          <a:xfrm>
            <a:off x="6172200" y="3657600"/>
            <a:ext cx="4419600" cy="3200400"/>
          </a:xfrm>
          <a:prstGeom prst="rect">
            <a:avLst/>
          </a:prstGeom>
          <a:noFill/>
          <a:ln w="28575" cap="flat" cmpd="sng">
            <a:solidFill>
              <a:srgbClr val="FF00FF"/>
            </a:solidFill>
            <a:prstDash val="solid"/>
            <a:miter/>
            <a:headEnd type="none" w="med" len="med"/>
            <a:tailEnd type="none" w="med" len="med"/>
          </a:ln>
        </p:spPr>
      </p:pic>
      <p:grpSp>
        <p:nvGrpSpPr>
          <p:cNvPr id="4" name="Group 19"/>
          <p:cNvGrpSpPr/>
          <p:nvPr/>
        </p:nvGrpSpPr>
        <p:grpSpPr>
          <a:xfrm>
            <a:off x="1571625" y="3657600"/>
            <a:ext cx="4419600" cy="3200400"/>
            <a:chOff x="30" y="2304"/>
            <a:chExt cx="2784" cy="2016"/>
          </a:xfrm>
        </p:grpSpPr>
        <p:pic>
          <p:nvPicPr>
            <p:cNvPr id="27655" name="Picture 17" descr="0702nhungloaidongvatmengu%20(4)"/>
            <p:cNvPicPr>
              <a:picLocks noChangeAspect="1"/>
            </p:cNvPicPr>
            <p:nvPr/>
          </p:nvPicPr>
          <p:blipFill>
            <a:blip r:embed="rId5"/>
            <a:stretch>
              <a:fillRect/>
            </a:stretch>
          </p:blipFill>
          <p:spPr>
            <a:xfrm>
              <a:off x="30" y="2304"/>
              <a:ext cx="2784" cy="2016"/>
            </a:xfrm>
            <a:prstGeom prst="rect">
              <a:avLst/>
            </a:prstGeom>
            <a:noFill/>
            <a:ln w="28575" cap="flat" cmpd="sng">
              <a:solidFill>
                <a:srgbClr val="FF00FF"/>
              </a:solidFill>
              <a:prstDash val="solid"/>
              <a:miter/>
              <a:headEnd type="none" w="med" len="med"/>
              <a:tailEnd type="none" w="med" len="med"/>
            </a:ln>
          </p:spPr>
        </p:pic>
        <p:sp>
          <p:nvSpPr>
            <p:cNvPr id="27656" name="Text Box 18"/>
            <p:cNvSpPr txBox="1"/>
            <p:nvPr/>
          </p:nvSpPr>
          <p:spPr>
            <a:xfrm>
              <a:off x="2208" y="2352"/>
              <a:ext cx="528" cy="231"/>
            </a:xfrm>
            <a:prstGeom prst="rect">
              <a:avLst/>
            </a:prstGeom>
            <a:solidFill>
              <a:schemeClr val="bg1"/>
            </a:solidFill>
            <a:ln w="9525">
              <a:noFill/>
            </a:ln>
          </p:spPr>
          <p:txBody>
            <a:bodyPr>
              <a:spAutoFit/>
            </a:bodyPr>
            <a:lstStyle/>
            <a:p>
              <a:pPr>
                <a:spcBef>
                  <a:spcPct val="50000"/>
                </a:spcBef>
              </a:pPr>
              <a:r>
                <a:rPr b="1" dirty="0">
                  <a:solidFill>
                    <a:srgbClr val="CC0099"/>
                  </a:solidFill>
                  <a:latin typeface="Arial" panose="020B0604020202020204" pitchFamily="34" charset="0"/>
                </a:rPr>
                <a:t>Koala</a:t>
              </a:r>
            </a:p>
          </p:txBody>
        </p:sp>
      </p:grpSp>
    </p:spTree>
    <p:extLst>
      <p:ext uri="{BB962C8B-B14F-4D97-AF65-F5344CB8AC3E}">
        <p14:creationId xmlns:p14="http://schemas.microsoft.com/office/powerpoint/2010/main" val="38592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3807"/>
                                        </p:tgtEl>
                                        <p:attrNameLst>
                                          <p:attrName>style.visibility</p:attrName>
                                        </p:attrNameLst>
                                      </p:cBhvr>
                                      <p:to>
                                        <p:strVal val="visible"/>
                                      </p:to>
                                    </p:set>
                                    <p:animEffect transition="in" filter="box(in)">
                                      <p:cBhvr>
                                        <p:cTn id="23" dur="500"/>
                                        <p:tgtEl>
                                          <p:spTgt spid="3380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than lan phoi nang"/>
          <p:cNvPicPr>
            <a:picLocks noChangeAspect="1"/>
          </p:cNvPicPr>
          <p:nvPr/>
        </p:nvPicPr>
        <p:blipFill>
          <a:blip r:embed="rId2"/>
          <a:stretch>
            <a:fillRect/>
          </a:stretch>
        </p:blipFill>
        <p:spPr>
          <a:xfrm>
            <a:off x="1676400" y="0"/>
            <a:ext cx="8686800" cy="3956050"/>
          </a:xfrm>
          <a:prstGeom prst="rect">
            <a:avLst/>
          </a:prstGeom>
          <a:noFill/>
          <a:ln w="9525">
            <a:noFill/>
          </a:ln>
        </p:spPr>
      </p:pic>
      <p:sp>
        <p:nvSpPr>
          <p:cNvPr id="28675" name="Text Box 5"/>
          <p:cNvSpPr txBox="1"/>
          <p:nvPr/>
        </p:nvSpPr>
        <p:spPr>
          <a:xfrm>
            <a:off x="1524000" y="4114801"/>
            <a:ext cx="8839200" cy="396875"/>
          </a:xfrm>
          <a:prstGeom prst="rect">
            <a:avLst/>
          </a:prstGeom>
          <a:noFill/>
          <a:ln w="9525">
            <a:noFill/>
          </a:ln>
        </p:spPr>
        <p:txBody>
          <a:bodyPr>
            <a:spAutoFit/>
          </a:bodyPr>
          <a:lstStyle/>
          <a:p>
            <a:pPr algn="ctr"/>
            <a:r>
              <a:rPr sz="2000" b="1" dirty="0">
                <a:latin typeface="Arial" panose="020B0604020202020204" pitchFamily="34" charset="0"/>
              </a:rPr>
              <a:t>H 42.3 – Thằn lằn phơi nắng vào các thời điểm khác nhau trong ngày</a:t>
            </a:r>
          </a:p>
        </p:txBody>
      </p:sp>
    </p:spTree>
    <p:extLst>
      <p:ext uri="{BB962C8B-B14F-4D97-AF65-F5344CB8AC3E}">
        <p14:creationId xmlns:p14="http://schemas.microsoft.com/office/powerpoint/2010/main" val="2147816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524000" y="762000"/>
            <a:ext cx="4495800" cy="5029200"/>
            <a:chOff x="0" y="480"/>
            <a:chExt cx="2832" cy="3168"/>
          </a:xfrm>
        </p:grpSpPr>
        <p:pic>
          <p:nvPicPr>
            <p:cNvPr id="30727" name="Picture 4" descr="ket doi"/>
            <p:cNvPicPr>
              <a:picLocks noChangeAspect="1"/>
            </p:cNvPicPr>
            <p:nvPr/>
          </p:nvPicPr>
          <p:blipFill>
            <a:blip r:embed="rId2"/>
            <a:stretch>
              <a:fillRect/>
            </a:stretch>
          </p:blipFill>
          <p:spPr>
            <a:xfrm>
              <a:off x="0" y="480"/>
              <a:ext cx="2832" cy="2832"/>
            </a:xfrm>
            <a:prstGeom prst="rect">
              <a:avLst/>
            </a:prstGeom>
            <a:noFill/>
            <a:ln w="9525">
              <a:noFill/>
            </a:ln>
          </p:spPr>
        </p:pic>
        <p:sp>
          <p:nvSpPr>
            <p:cNvPr id="30728" name="Text Box 5"/>
            <p:cNvSpPr txBox="1"/>
            <p:nvPr/>
          </p:nvSpPr>
          <p:spPr>
            <a:xfrm>
              <a:off x="0" y="3360"/>
              <a:ext cx="2832" cy="288"/>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Chim “kết đôi” vào mùa xuân</a:t>
              </a:r>
            </a:p>
          </p:txBody>
        </p:sp>
      </p:grpSp>
      <p:sp>
        <p:nvSpPr>
          <p:cNvPr id="30723" name="Text Box 7"/>
          <p:cNvSpPr txBox="1"/>
          <p:nvPr/>
        </p:nvSpPr>
        <p:spPr>
          <a:xfrm>
            <a:off x="2554406" y="5977719"/>
            <a:ext cx="6477000" cy="457200"/>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Ảnh hưởng đến sinh sản của động vật</a:t>
            </a:r>
          </a:p>
        </p:txBody>
      </p:sp>
      <p:grpSp>
        <p:nvGrpSpPr>
          <p:cNvPr id="3" name="Group 11"/>
          <p:cNvGrpSpPr/>
          <p:nvPr/>
        </p:nvGrpSpPr>
        <p:grpSpPr>
          <a:xfrm>
            <a:off x="6172200" y="762000"/>
            <a:ext cx="4191000" cy="4953000"/>
            <a:chOff x="2928" y="480"/>
            <a:chExt cx="2640" cy="3120"/>
          </a:xfrm>
        </p:grpSpPr>
        <p:pic>
          <p:nvPicPr>
            <p:cNvPr id="30725" name="Picture 8" descr="4011"/>
            <p:cNvPicPr>
              <a:picLocks noChangeAspect="1"/>
            </p:cNvPicPr>
            <p:nvPr/>
          </p:nvPicPr>
          <p:blipFill>
            <a:blip r:embed="rId3"/>
            <a:stretch>
              <a:fillRect/>
            </a:stretch>
          </p:blipFill>
          <p:spPr>
            <a:xfrm>
              <a:off x="2928" y="480"/>
              <a:ext cx="2592" cy="2832"/>
            </a:xfrm>
            <a:prstGeom prst="rect">
              <a:avLst/>
            </a:prstGeom>
            <a:noFill/>
            <a:ln w="9525">
              <a:noFill/>
            </a:ln>
          </p:spPr>
        </p:pic>
        <p:sp>
          <p:nvSpPr>
            <p:cNvPr id="30726" name="Text Box 9"/>
            <p:cNvSpPr txBox="1"/>
            <p:nvPr/>
          </p:nvSpPr>
          <p:spPr>
            <a:xfrm>
              <a:off x="3024" y="3312"/>
              <a:ext cx="2544" cy="288"/>
            </a:xfrm>
            <a:prstGeom prst="rect">
              <a:avLst/>
            </a:prstGeom>
            <a:noFill/>
            <a:ln w="9525">
              <a:noFill/>
            </a:ln>
          </p:spPr>
          <p:txBody>
            <a:bodyPr>
              <a:spAutoFit/>
            </a:bodyPr>
            <a:lstStyle/>
            <a:p>
              <a:pPr algn="ctr"/>
              <a:r>
                <a:rPr sz="2400" b="1" dirty="0">
                  <a:solidFill>
                    <a:schemeClr val="tx2"/>
                  </a:solidFill>
                  <a:latin typeface="Arial" panose="020B0604020202020204" pitchFamily="34" charset="0"/>
                </a:rPr>
                <a:t>Gà đẻ trứng vào ban ngày</a:t>
              </a:r>
            </a:p>
          </p:txBody>
        </p:sp>
      </p:grpSp>
    </p:spTree>
    <p:extLst>
      <p:ext uri="{BB962C8B-B14F-4D97-AF65-F5344CB8AC3E}">
        <p14:creationId xmlns:p14="http://schemas.microsoft.com/office/powerpoint/2010/main" val="2615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Nhận diện:</a:t>
            </a:r>
          </a:p>
        </p:txBody>
      </p:sp>
      <p:sp>
        <p:nvSpPr>
          <p:cNvPr id="3" name="Content Placeholder 2"/>
          <p:cNvSpPr>
            <a:spLocks noGrp="1"/>
          </p:cNvSpPr>
          <p:nvPr>
            <p:ph idx="1"/>
          </p:nvPr>
        </p:nvSpPr>
        <p:spPr>
          <a:xfrm>
            <a:off x="248653" y="1106489"/>
            <a:ext cx="10972800" cy="1264370"/>
          </a:xfrm>
        </p:spPr>
        <p:txBody>
          <a:bodyPr/>
          <a:lstStyle/>
          <a:p>
            <a:pPr marL="0" indent="0">
              <a:buNone/>
            </a:pPr>
            <a:r>
              <a:rPr lang="en-US"/>
              <a:t>Theo em, ví dụ nào sau đây cho thấy ánh sáng tác động lên đời sống của sinh vật:</a:t>
            </a:r>
          </a:p>
          <a:p>
            <a:endParaRPr lang="en-US"/>
          </a:p>
        </p:txBody>
      </p:sp>
      <p:pic>
        <p:nvPicPr>
          <p:cNvPr id="2050" name="Picture 2" descr="Kết quả hình ảnh cho ánh sáng với thực vậ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72" y="4438887"/>
            <a:ext cx="1815451" cy="2145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ánh sáng với thực vật"/>
          <p:cNvPicPr>
            <a:picLocks noChangeAspect="1" noChangeArrowheads="1"/>
          </p:cNvPicPr>
          <p:nvPr/>
        </p:nvPicPr>
        <p:blipFill rotWithShape="1">
          <a:blip r:embed="rId3">
            <a:extLst>
              <a:ext uri="{28A0092B-C50C-407E-A947-70E740481C1C}">
                <a14:useLocalDpi xmlns:a14="http://schemas.microsoft.com/office/drawing/2010/main" val="0"/>
              </a:ext>
            </a:extLst>
          </a:blip>
          <a:srcRect t="9886"/>
          <a:stretch/>
        </p:blipFill>
        <p:spPr bwMode="auto">
          <a:xfrm>
            <a:off x="460806" y="2116708"/>
            <a:ext cx="2351184" cy="23221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ết quả hình ảnh cho ánh sáng với thực vật trồng xen c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713" y="2370859"/>
            <a:ext cx="3824236" cy="35249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ết quả hình ảnh cho động vật ưa tố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142" y="1753433"/>
            <a:ext cx="2858916" cy="2295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ết quả hình ảnh cho động vật ưa s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7004" y="4340502"/>
            <a:ext cx="3774449" cy="224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0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4379"/>
            <a:ext cx="10603832" cy="868363"/>
          </a:xfrm>
        </p:spPr>
        <p:txBody>
          <a:bodyPr/>
          <a:lstStyle/>
          <a:p>
            <a:r>
              <a:rPr lang="en-US" sz="3200"/>
              <a:t>I, Ảnh hưởng của ánh sáng lên đời sống thực vật.</a:t>
            </a:r>
          </a:p>
        </p:txBody>
      </p:sp>
      <p:sp>
        <p:nvSpPr>
          <p:cNvPr id="5" name="Content Placeholder 4"/>
          <p:cNvSpPr>
            <a:spLocks noGrp="1"/>
          </p:cNvSpPr>
          <p:nvPr>
            <p:ph idx="1"/>
          </p:nvPr>
        </p:nvSpPr>
        <p:spPr/>
        <p:txBody>
          <a:bodyPr/>
          <a:lstStyle/>
          <a:p>
            <a:endParaRPr lang="en-US"/>
          </a:p>
        </p:txBody>
      </p:sp>
      <p:sp>
        <p:nvSpPr>
          <p:cNvPr id="6" name="Cloud Callout 5"/>
          <p:cNvSpPr/>
          <p:nvPr/>
        </p:nvSpPr>
        <p:spPr>
          <a:xfrm>
            <a:off x="2183642" y="1856096"/>
            <a:ext cx="7083188" cy="32754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20000"/>
                    <a:lumOff val="80000"/>
                  </a:schemeClr>
                </a:solidFill>
                <a:latin typeface="Times New Roman" panose="02020603050405020304" pitchFamily="18" charset="0"/>
                <a:cs typeface="Times New Roman" panose="02020603050405020304" pitchFamily="18" charset="0"/>
              </a:rPr>
              <a:t>Hãy nêu một số hiện tượng ánh sáng tác động lên thực vật?</a:t>
            </a:r>
          </a:p>
        </p:txBody>
      </p:sp>
    </p:spTree>
    <p:extLst>
      <p:ext uri="{BB962C8B-B14F-4D97-AF65-F5344CB8AC3E}">
        <p14:creationId xmlns:p14="http://schemas.microsoft.com/office/powerpoint/2010/main" val="424995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27600" y="6173975"/>
            <a:ext cx="5825959" cy="417256"/>
          </a:xfrm>
        </p:spPr>
        <p:txBody>
          <a:bodyPr/>
          <a:lstStyle/>
          <a:p>
            <a:r>
              <a:rPr lang="en-US" sz="1800" dirty="0">
                <a:hlinkClick r:id="rId2"/>
              </a:rPr>
              <a:t>https://www.youtube.com/watch?v=Ff9MFj4zKLY</a:t>
            </a:r>
            <a:r>
              <a:rPr lang="en-US" sz="1800" dirty="0"/>
              <a:t> </a:t>
            </a:r>
          </a:p>
        </p:txBody>
      </p:sp>
      <p:sp>
        <p:nvSpPr>
          <p:cNvPr id="4" name="Google Shape;168;p20"/>
          <p:cNvSpPr txBox="1">
            <a:spLocks/>
          </p:cNvSpPr>
          <p:nvPr/>
        </p:nvSpPr>
        <p:spPr bwMode="gray">
          <a:xfrm>
            <a:off x="4357237" y="1757851"/>
            <a:ext cx="6758724" cy="17526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spcBef>
                <a:spcPts val="0"/>
              </a:spcBef>
              <a:spcAft>
                <a:spcPts val="0"/>
              </a:spcAft>
            </a:pPr>
            <a:r>
              <a:rPr lang="vi-VN" kern="0">
                <a:solidFill>
                  <a:schemeClr val="tx2">
                    <a:lumMod val="75000"/>
                  </a:schemeClr>
                </a:solidFill>
              </a:rPr>
              <a:t>Cây có tính hướng sáng</a:t>
            </a:r>
          </a:p>
        </p:txBody>
      </p:sp>
      <p:sp>
        <p:nvSpPr>
          <p:cNvPr id="5" name="Google Shape;169;p20"/>
          <p:cNvSpPr txBox="1">
            <a:spLocks/>
          </p:cNvSpPr>
          <p:nvPr/>
        </p:nvSpPr>
        <p:spPr bwMode="gray">
          <a:xfrm>
            <a:off x="4823619" y="2435690"/>
            <a:ext cx="5825959" cy="1836058"/>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marL="0" indent="0" algn="ctr">
              <a:buFontTx/>
              <a:buNone/>
            </a:pPr>
            <a:r>
              <a:rPr lang="vi-VN" kern="0"/>
              <a:t> sự sinh trưởng của thân, cành hướng về phía </a:t>
            </a:r>
          </a:p>
          <a:p>
            <a:pPr marL="0" indent="0" algn="ctr">
              <a:buFontTx/>
              <a:buNone/>
            </a:pPr>
            <a:r>
              <a:rPr lang="vi-VN" kern="0"/>
              <a:t>nguồn sáng</a:t>
            </a:r>
          </a:p>
        </p:txBody>
      </p:sp>
      <p:pic>
        <p:nvPicPr>
          <p:cNvPr id="6" name="Picture 5" descr="huong-sang-1.jpg"/>
          <p:cNvPicPr>
            <a:picLocks noChangeAspect="1"/>
          </p:cNvPicPr>
          <p:nvPr/>
        </p:nvPicPr>
        <p:blipFill>
          <a:blip r:embed="rId3"/>
          <a:stretch>
            <a:fillRect/>
          </a:stretch>
        </p:blipFill>
        <p:spPr>
          <a:xfrm>
            <a:off x="619125" y="1537786"/>
            <a:ext cx="3611160" cy="4534904"/>
          </a:xfrm>
          <a:prstGeom prst="rect">
            <a:avLst/>
          </a:prstGeom>
        </p:spPr>
      </p:pic>
      <p:pic>
        <p:nvPicPr>
          <p:cNvPr id="4098" name="Picture 2" descr="Kết quả hình ảnh cho ánh sáng- hoa hướng d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734" y="2640540"/>
            <a:ext cx="5512321" cy="34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Kết quả hình ảnh cho tỉa thưa ở thực vậ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044" y="1467250"/>
            <a:ext cx="5097381" cy="473392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76;p21"/>
          <p:cNvSpPr txBox="1">
            <a:spLocks/>
          </p:cNvSpPr>
          <p:nvPr/>
        </p:nvSpPr>
        <p:spPr bwMode="gray">
          <a:xfrm>
            <a:off x="6202680" y="2359111"/>
            <a:ext cx="5431302" cy="1129677"/>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marL="0" indent="0" algn="ctr">
              <a:spcBef>
                <a:spcPts val="600"/>
              </a:spcBef>
              <a:spcAft>
                <a:spcPts val="0"/>
              </a:spcAft>
              <a:buFontTx/>
              <a:buNone/>
            </a:pPr>
            <a:r>
              <a:rPr lang="vi-VN" sz="1800" kern="0">
                <a:solidFill>
                  <a:schemeClr val="accent1">
                    <a:lumMod val="75000"/>
                  </a:schemeClr>
                </a:solidFill>
              </a:rPr>
              <a:t>Những cây mọc trong rừng có thân cao, thắng; cành chỉ tập trung ở phần ngọc cây, các cành cây phía dưới sớm bị rụng</a:t>
            </a:r>
          </a:p>
        </p:txBody>
      </p:sp>
      <p:sp>
        <p:nvSpPr>
          <p:cNvPr id="6" name="Google Shape;177;p21"/>
          <p:cNvSpPr txBox="1">
            <a:spLocks/>
          </p:cNvSpPr>
          <p:nvPr/>
        </p:nvSpPr>
        <p:spPr bwMode="gray">
          <a:xfrm>
            <a:off x="5666350" y="1693950"/>
            <a:ext cx="6525650" cy="9540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r">
              <a:spcBef>
                <a:spcPts val="0"/>
              </a:spcBef>
              <a:spcAft>
                <a:spcPts val="0"/>
              </a:spcAft>
            </a:pPr>
            <a:r>
              <a:rPr lang="vi-VN" sz="3600" kern="0">
                <a:solidFill>
                  <a:schemeClr val="tx2"/>
                </a:solidFill>
              </a:rPr>
              <a:t>Hiện tượng tỉa </a:t>
            </a:r>
            <a:r>
              <a:rPr lang="en-US" sz="3600" kern="0">
                <a:solidFill>
                  <a:schemeClr val="tx2"/>
                </a:solidFill>
              </a:rPr>
              <a:t>thưa</a:t>
            </a:r>
            <a:r>
              <a:rPr lang="vi-VN" sz="3600" kern="0">
                <a:solidFill>
                  <a:schemeClr val="tx2"/>
                </a:solidFill>
              </a:rPr>
              <a:t> tự nhiên </a:t>
            </a:r>
          </a:p>
        </p:txBody>
      </p:sp>
    </p:spTree>
    <p:extLst>
      <p:ext uri="{BB962C8B-B14F-4D97-AF65-F5344CB8AC3E}">
        <p14:creationId xmlns:p14="http://schemas.microsoft.com/office/powerpoint/2010/main" val="323802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9725" y="1178968"/>
            <a:ext cx="10972800" cy="4733925"/>
          </a:xfrm>
        </p:spPr>
        <p:txBody>
          <a:bodyPr/>
          <a:lstStyle/>
          <a:p>
            <a:r>
              <a:rPr lang="en-US"/>
              <a:t>Phân loại thực vật:</a:t>
            </a:r>
          </a:p>
          <a:p>
            <a:pPr marL="0" indent="0">
              <a:buNone/>
            </a:pPr>
            <a:endParaRPr lang="en-US"/>
          </a:p>
        </p:txBody>
      </p:sp>
      <p:pic>
        <p:nvPicPr>
          <p:cNvPr id="6146" name="Picture 2" descr="Kết quả hình ảnh cho cây hoa giấ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80763"/>
            <a:ext cx="5040573" cy="4288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t-mi-cach-trang-tri-lam-dep-nha-cua-voi-15-loai-cay-nhiet-doi-ban-co-the-de-dang-trong-va-cham-soc-1.jpg"/>
          <p:cNvPicPr>
            <a:picLocks noChangeAspect="1"/>
          </p:cNvPicPr>
          <p:nvPr/>
        </p:nvPicPr>
        <p:blipFill>
          <a:blip r:embed="rId3"/>
          <a:stretch>
            <a:fillRect/>
          </a:stretch>
        </p:blipFill>
        <p:spPr>
          <a:xfrm>
            <a:off x="6243850" y="1507074"/>
            <a:ext cx="5793475" cy="4661714"/>
          </a:xfrm>
          <a:prstGeom prst="rect">
            <a:avLst/>
          </a:prstGeom>
        </p:spPr>
      </p:pic>
    </p:spTree>
    <p:extLst>
      <p:ext uri="{BB962C8B-B14F-4D97-AF65-F5344CB8AC3E}">
        <p14:creationId xmlns:p14="http://schemas.microsoft.com/office/powerpoint/2010/main" val="375187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 sánh:</a:t>
            </a: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779804555"/>
              </p:ext>
            </p:extLst>
          </p:nvPr>
        </p:nvGraphicFramePr>
        <p:xfrm>
          <a:off x="609600" y="964874"/>
          <a:ext cx="10745338" cy="5680727"/>
        </p:xfrm>
        <a:graphic>
          <a:graphicData uri="http://schemas.openxmlformats.org/drawingml/2006/table">
            <a:tbl>
              <a:tblPr/>
              <a:tblGrid>
                <a:gridCol w="1112846">
                  <a:extLst>
                    <a:ext uri="{9D8B030D-6E8A-4147-A177-3AD203B41FA5}">
                      <a16:colId xmlns:a16="http://schemas.microsoft.com/office/drawing/2014/main" val="2824305353"/>
                    </a:ext>
                  </a:extLst>
                </a:gridCol>
                <a:gridCol w="4991607">
                  <a:extLst>
                    <a:ext uri="{9D8B030D-6E8A-4147-A177-3AD203B41FA5}">
                      <a16:colId xmlns:a16="http://schemas.microsoft.com/office/drawing/2014/main" val="2848478636"/>
                    </a:ext>
                  </a:extLst>
                </a:gridCol>
                <a:gridCol w="4640885">
                  <a:extLst>
                    <a:ext uri="{9D8B030D-6E8A-4147-A177-3AD203B41FA5}">
                      <a16:colId xmlns:a16="http://schemas.microsoft.com/office/drawing/2014/main" val="3809240938"/>
                    </a:ext>
                  </a:extLst>
                </a:gridCol>
              </a:tblGrid>
              <a:tr h="292884">
                <a:tc>
                  <a:txBody>
                    <a:bodyPr/>
                    <a:lstStyle/>
                    <a:p>
                      <a:pPr algn="ctr"/>
                      <a:r>
                        <a:rPr lang="en-US" sz="2000" b="1">
                          <a:solidFill>
                            <a:sysClr val="windowText" lastClr="000000"/>
                          </a:solidFill>
                          <a:effectLst/>
                          <a:latin typeface="Times New Roman" panose="02020603050405020304" pitchFamily="18" charset="0"/>
                          <a:cs typeface="Times New Roman" panose="02020603050405020304" pitchFamily="18" charset="0"/>
                        </a:rPr>
                        <a:t>Đặc điểm</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sáng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vi-VN" sz="2000" b="1">
                          <a:solidFill>
                            <a:sysClr val="windowText" lastClr="000000"/>
                          </a:solidFill>
                          <a:effectLst/>
                          <a:latin typeface="Times New Roman" panose="02020603050405020304" pitchFamily="18" charset="0"/>
                          <a:cs typeface="Times New Roman" panose="02020603050405020304" pitchFamily="18" charset="0"/>
                        </a:rPr>
                        <a:t>Cây ưa bóng</a:t>
                      </a:r>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309614326"/>
                  </a:ext>
                </a:extLst>
              </a:tr>
              <a:tr h="827066">
                <a:tc>
                  <a:txBody>
                    <a:bodyPr/>
                    <a:lstStyle/>
                    <a:p>
                      <a:pPr algn="ctr"/>
                      <a:r>
                        <a:rPr lang="vi-VN" sz="2000">
                          <a:solidFill>
                            <a:sysClr val="windowText" lastClr="000000"/>
                          </a:solidFill>
                          <a:effectLst/>
                          <a:latin typeface="Times New Roman" panose="02020603050405020304" pitchFamily="18" charset="0"/>
                          <a:cs typeface="Times New Roman" panose="02020603050405020304" pitchFamily="18" charset="0"/>
                        </a:rPr>
                        <a:t>Nơi phân bố</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870345972"/>
                  </a:ext>
                </a:extLst>
              </a:tr>
              <a:tr h="103383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Thân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525914836"/>
                  </a:ext>
                </a:extLst>
              </a:tr>
              <a:tr h="827066">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Lá cây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marL="95250" indent="0"/>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147704680"/>
                  </a:ext>
                </a:extLst>
              </a:tr>
              <a:tr h="620299">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Cách xếp </a:t>
                      </a:r>
                    </a:p>
                    <a:p>
                      <a:pPr algn="ctr"/>
                      <a:r>
                        <a:rPr lang="en-US" sz="2000">
                          <a:solidFill>
                            <a:sysClr val="windowText" lastClr="000000"/>
                          </a:solidFill>
                          <a:effectLst/>
                          <a:latin typeface="Times New Roman" panose="02020603050405020304" pitchFamily="18" charset="0"/>
                          <a:cs typeface="Times New Roman" panose="02020603050405020304" pitchFamily="18" charset="0"/>
                        </a:rPr>
                        <a:t>lá</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561847289"/>
                  </a:ext>
                </a:extLst>
              </a:tr>
              <a:tr h="103383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Quang Hợp</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679977683"/>
                  </a:ext>
                </a:extLst>
              </a:tr>
              <a:tr h="1033832">
                <a:tc>
                  <a:txBody>
                    <a:bodyPr/>
                    <a:lstStyle/>
                    <a:p>
                      <a:pPr algn="ctr"/>
                      <a:r>
                        <a:rPr lang="en-US" sz="2000">
                          <a:solidFill>
                            <a:sysClr val="windowText" lastClr="000000"/>
                          </a:solidFill>
                          <a:effectLst/>
                          <a:latin typeface="Times New Roman" panose="02020603050405020304" pitchFamily="18" charset="0"/>
                          <a:cs typeface="Times New Roman" panose="02020603050405020304" pitchFamily="18" charset="0"/>
                        </a:rPr>
                        <a:t>Hô</a:t>
                      </a:r>
                      <a:r>
                        <a:rPr lang="en-US" sz="2000" baseline="0">
                          <a:solidFill>
                            <a:sysClr val="windowText" lastClr="000000"/>
                          </a:solidFill>
                          <a:effectLst/>
                          <a:latin typeface="Times New Roman" panose="02020603050405020304" pitchFamily="18" charset="0"/>
                          <a:cs typeface="Times New Roman" panose="02020603050405020304" pitchFamily="18" charset="0"/>
                        </a:rPr>
                        <a:t> hấp</a:t>
                      </a:r>
                      <a:endParaRPr lang="en-US"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endParaRPr lang="vi-VN" sz="2000">
                        <a:solidFill>
                          <a:sysClr val="windowText" lastClr="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372198935"/>
                  </a:ext>
                </a:extLst>
              </a:tr>
            </a:tbl>
          </a:graphicData>
        </a:graphic>
      </p:graphicFrame>
    </p:spTree>
    <p:extLst>
      <p:ext uri="{BB962C8B-B14F-4D97-AF65-F5344CB8AC3E}">
        <p14:creationId xmlns:p14="http://schemas.microsoft.com/office/powerpoint/2010/main" val="4283713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stretch>
            <a:fillRect/>
          </a:stretch>
        </p:blipFill>
        <p:spPr>
          <a:xfrm>
            <a:off x="5829300" y="1428750"/>
            <a:ext cx="4762500" cy="3571875"/>
          </a:xfrm>
          <a:prstGeom prst="rect">
            <a:avLst/>
          </a:prstGeom>
        </p:spPr>
      </p:pic>
      <p:pic>
        <p:nvPicPr>
          <p:cNvPr id="3074" name="Picture 2" descr="6 cây cổ thụ trăm tuổi vào danh sách Cây Di sản Việt Nam - | Đăng trên báo  Bắc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1552576"/>
            <a:ext cx="4876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Thủ thuật khắc phục nhược điểm của khu vườn thiếu sáng - VnExpress Đời s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03124230"/>
      </p:ext>
    </p:extLst>
  </p:cSld>
  <p:clrMapOvr>
    <a:masterClrMapping/>
  </p:clrMapOvr>
</p:sld>
</file>

<file path=ppt/theme/theme1.xml><?xml version="1.0" encoding="utf-8"?>
<a:theme xmlns:a="http://schemas.openxmlformats.org/drawingml/2006/main" name="574TGp_natural_light_ani">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74TGp_natural_light_ani.potx" id="{DDF4D210-2475-40A5-A718-CAA8F83961FF}" vid="{48ADF561-6F08-41CB-9CB4-8EBE6A06E71B}"/>
    </a:ext>
  </a:extLst>
</a:theme>
</file>

<file path=docProps/app.xml><?xml version="1.0" encoding="utf-8"?>
<Properties xmlns="http://schemas.openxmlformats.org/officeDocument/2006/extended-properties" xmlns:vt="http://schemas.openxmlformats.org/officeDocument/2006/docPropsVTypes">
  <Template>574TGp_natural_light_ani</Template>
  <TotalTime>991</TotalTime>
  <Words>1713</Words>
  <Application>Microsoft Office PowerPoint</Application>
  <PresentationFormat>Màn hình rộng</PresentationFormat>
  <Paragraphs>171</Paragraphs>
  <Slides>27</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27</vt:i4>
      </vt:variant>
    </vt:vector>
  </HeadingPairs>
  <TitlesOfParts>
    <vt:vector size="33" baseType="lpstr">
      <vt:lpstr>.VnArabia</vt:lpstr>
      <vt:lpstr>.VnTime</vt:lpstr>
      <vt:lpstr>Arial</vt:lpstr>
      <vt:lpstr>Arial Black</vt:lpstr>
      <vt:lpstr>Times New Roman</vt:lpstr>
      <vt:lpstr>574TGp_natural_light_ani</vt:lpstr>
      <vt:lpstr>Bản trình bày PowerPoint</vt:lpstr>
      <vt:lpstr>Bản trình bày PowerPoint</vt:lpstr>
      <vt:lpstr>Nhận diện:</vt:lpstr>
      <vt:lpstr>I, Ảnh hưởng của ánh sáng lên đời sống thực vật.</vt:lpstr>
      <vt:lpstr>Bản trình bày PowerPoint</vt:lpstr>
      <vt:lpstr>Bản trình bày PowerPoint</vt:lpstr>
      <vt:lpstr>Bản trình bày PowerPoint</vt:lpstr>
      <vt:lpstr>So sánh: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Ứng dụng: trồng xen canh</vt:lpstr>
      <vt:lpstr>Bản trình bày PowerPoint</vt:lpstr>
      <vt:lpstr>Em có biết?</vt:lpstr>
      <vt:lpstr>2, Ánh sáng ảnh hưởng tới đời sống động vật: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41 - Bài 42:  Ảnh hưởng của ánh sáng lên đời sống sinh vật</dc:title>
  <dc:creator>ACER</dc:creator>
  <cp:lastModifiedBy>Hoàng Khôi</cp:lastModifiedBy>
  <cp:revision>29</cp:revision>
  <dcterms:created xsi:type="dcterms:W3CDTF">2021-02-22T10:33:41Z</dcterms:created>
  <dcterms:modified xsi:type="dcterms:W3CDTF">2022-02-19T09:15:17Z</dcterms:modified>
</cp:coreProperties>
</file>