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9" r:id="rId1"/>
  </p:sldMasterIdLst>
  <p:notesMasterIdLst>
    <p:notesMasterId r:id="rId33"/>
  </p:notesMasterIdLst>
  <p:sldIdLst>
    <p:sldId id="350" r:id="rId2"/>
    <p:sldId id="351" r:id="rId3"/>
    <p:sldId id="261" r:id="rId4"/>
    <p:sldId id="365" r:id="rId5"/>
    <p:sldId id="292" r:id="rId6"/>
    <p:sldId id="313" r:id="rId7"/>
    <p:sldId id="262" r:id="rId8"/>
    <p:sldId id="363" r:id="rId9"/>
    <p:sldId id="364" r:id="rId10"/>
    <p:sldId id="319" r:id="rId11"/>
    <p:sldId id="320" r:id="rId12"/>
    <p:sldId id="355" r:id="rId13"/>
    <p:sldId id="330" r:id="rId14"/>
    <p:sldId id="329" r:id="rId15"/>
    <p:sldId id="331" r:id="rId16"/>
    <p:sldId id="332" r:id="rId17"/>
    <p:sldId id="323" r:id="rId18"/>
    <p:sldId id="333" r:id="rId19"/>
    <p:sldId id="352" r:id="rId20"/>
    <p:sldId id="366" r:id="rId21"/>
    <p:sldId id="335" r:id="rId22"/>
    <p:sldId id="362" r:id="rId23"/>
    <p:sldId id="356" r:id="rId24"/>
    <p:sldId id="357" r:id="rId25"/>
    <p:sldId id="358" r:id="rId26"/>
    <p:sldId id="360" r:id="rId27"/>
    <p:sldId id="359" r:id="rId28"/>
    <p:sldId id="361" r:id="rId29"/>
    <p:sldId id="349" r:id="rId30"/>
    <p:sldId id="339" r:id="rId31"/>
    <p:sldId id="340" r:id="rId32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000066"/>
    <a:srgbClr val="08015F"/>
    <a:srgbClr val="FF3300"/>
    <a:srgbClr val="DF0803"/>
    <a:srgbClr val="C20702"/>
    <a:srgbClr val="012901"/>
    <a:srgbClr val="D418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0" autoAdjust="0"/>
    <p:restoredTop sz="94660"/>
  </p:normalViewPr>
  <p:slideViewPr>
    <p:cSldViewPr>
      <p:cViewPr varScale="1">
        <p:scale>
          <a:sx n="74" d="100"/>
          <a:sy n="74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2539A56-9CC7-4FB6-B42A-6546A464D1B9}" type="datetimeFigureOut">
              <a:rPr lang="en-US"/>
              <a:pPr>
                <a:defRPr/>
              </a:pPr>
              <a:t>1/19/2022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7A78D306-A8C4-4445-A584-27D90A48CE9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33876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113D52-8BD4-46A4-B177-E5C534B7AD3E}" type="slidenum">
              <a:rPr lang="en-US" altLang="vi-VN">
                <a:latin typeface="Calibri" panose="020F0502020204030204" pitchFamily="34" charset="0"/>
              </a:rPr>
              <a:pPr/>
              <a:t>6</a:t>
            </a:fld>
            <a:endParaRPr lang="en-US" altLang="vi-VN">
              <a:latin typeface="Calibri" panose="020F0502020204030204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6AA3FC-E683-412F-8705-136A3B6551B2}" type="slidenum">
              <a:rPr lang="en-US" altLang="vi-VN">
                <a:latin typeface="Verdana" panose="020B0604030504040204" pitchFamily="34" charset="0"/>
              </a:rPr>
              <a:pPr/>
              <a:t>31</a:t>
            </a:fld>
            <a:endParaRPr lang="en-US" altLang="vi-VN">
              <a:latin typeface="Verdan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vi-VN"/>
              <a:t>truoc bai so 1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F32D9D-44F4-4349-A2D1-EF0E02BCDE15}" type="slidenum">
              <a:rPr lang="en-US" altLang="vi-VN">
                <a:latin typeface="Calibri" panose="020F0502020204030204" pitchFamily="34" charset="0"/>
              </a:rPr>
              <a:pPr/>
              <a:t>7</a:t>
            </a:fld>
            <a:endParaRPr lang="en-US" altLang="vi-V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E00C50-47CF-4A04-8782-30214C78E564}" type="slidenum">
              <a:rPr lang="en-US" altLang="vi-VN">
                <a:latin typeface="Verdana" panose="020B0604030504040204" pitchFamily="34" charset="0"/>
              </a:rPr>
              <a:pPr/>
              <a:t>11</a:t>
            </a:fld>
            <a:endParaRPr lang="en-US" altLang="vi-VN">
              <a:latin typeface="Verdan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E00C50-47CF-4A04-8782-30214C78E564}" type="slidenum">
              <a:rPr lang="en-US" altLang="vi-VN">
                <a:latin typeface="Verdana" panose="020B0604030504040204" pitchFamily="34" charset="0"/>
              </a:rPr>
              <a:pPr/>
              <a:t>12</a:t>
            </a:fld>
            <a:endParaRPr lang="en-US" altLang="vi-VN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650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25BDF94-23C8-4E23-B5C4-69AABB7371AF}" type="slidenum">
              <a:rPr lang="en-US" altLang="vi-VN">
                <a:latin typeface="Verdana" panose="020B0604030504040204" pitchFamily="34" charset="0"/>
              </a:rPr>
              <a:pPr/>
              <a:t>14</a:t>
            </a:fld>
            <a:endParaRPr lang="en-US" altLang="vi-VN">
              <a:latin typeface="Verdan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E4F330-A1CE-4FDA-918F-BCC7B35DD0F8}" type="slidenum">
              <a:rPr lang="en-US" altLang="vi-VN">
                <a:latin typeface="Verdana" panose="020B0604030504040204" pitchFamily="34" charset="0"/>
              </a:rPr>
              <a:pPr/>
              <a:t>17</a:t>
            </a:fld>
            <a:endParaRPr lang="en-US" altLang="vi-VN">
              <a:latin typeface="Verdan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236A85-572E-4902-858C-4CF27D366268}" type="slidenum">
              <a:rPr lang="en-US" altLang="vi-VN">
                <a:latin typeface="Calibri" panose="020F0502020204030204" pitchFamily="34" charset="0"/>
              </a:rPr>
              <a:pPr/>
              <a:t>18</a:t>
            </a:fld>
            <a:endParaRPr lang="en-US" altLang="vi-V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8D306-A8C4-4445-A584-27D90A48CE9E}" type="slidenum">
              <a:rPr lang="en-US" altLang="vi-VN" smtClean="0"/>
              <a:pPr/>
              <a:t>23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41974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47C2BA-0185-48EC-9130-F3B0143D9891}" type="slidenum">
              <a:rPr lang="en-US" altLang="vi-VN">
                <a:latin typeface="Verdana" panose="020B0604030504040204" pitchFamily="34" charset="0"/>
              </a:rPr>
              <a:pPr/>
              <a:t>30</a:t>
            </a:fld>
            <a:endParaRPr lang="en-US" altLang="vi-VN">
              <a:latin typeface="Verdana" panose="020B060403050404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05B5A1-3DD1-4560-BA1A-B2827C023246}" type="datetimeFigureOut">
              <a:rPr lang="en-US" smtClean="0"/>
              <a:pPr>
                <a:defRPr/>
              </a:pPr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E836-DA5C-4C05-88A3-4D5FAEE775B9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47408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51D352-E268-4C2E-B89B-92FFECAB1C03}" type="datetimeFigureOut">
              <a:rPr lang="en-US" smtClean="0"/>
              <a:pPr>
                <a:defRPr/>
              </a:pPr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49376-EF97-4754-8E2E-17023803CAF0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55846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C85BDB-9BFE-441D-8312-F9A87A388726}" type="datetimeFigureOut">
              <a:rPr lang="en-US" smtClean="0"/>
              <a:pPr>
                <a:defRPr/>
              </a:pPr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B914-9278-42AE-B146-2F0960DB9E09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50001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799CA44-7747-4F08-9D93-37A450710FC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48882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A6A619-0A45-4587-94A2-B6040A0DED06}" type="datetimeFigureOut">
              <a:rPr lang="en-US" smtClean="0"/>
              <a:pPr>
                <a:defRPr/>
              </a:pPr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B8B6-AA3C-4976-98B6-79E88E647E6C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28187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61B2F7-D633-4339-A6E4-1AA6CCDC43D1}" type="datetimeFigureOut">
              <a:rPr lang="en-US" smtClean="0"/>
              <a:pPr>
                <a:defRPr/>
              </a:pPr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C935-3CB9-4A15-B453-59B006EF0AE2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41694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D97E4D-FCF5-40EE-989E-748D829F60BA}" type="datetimeFigureOut">
              <a:rPr lang="en-US" smtClean="0"/>
              <a:pPr>
                <a:defRPr/>
              </a:pPr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58856-DF8E-432F-98B9-0110145234F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58537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D6DD0-4C95-4697-9EBB-C54C1C6204B5}" type="datetimeFigureOut">
              <a:rPr lang="en-US" smtClean="0"/>
              <a:pPr>
                <a:defRPr/>
              </a:pPr>
              <a:t>1/19/2022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7CF7-00ED-4E9C-B371-F8F8493F5E8E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05271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C54899-AFA1-4540-99D5-097317AD826E}" type="datetimeFigureOut">
              <a:rPr lang="en-US" smtClean="0"/>
              <a:pPr>
                <a:defRPr/>
              </a:pPr>
              <a:t>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E8C7-CB6A-4100-98B8-D805AB23A31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1958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091FF5-7451-457A-852D-9F0A0201466D}" type="datetimeFigureOut">
              <a:rPr lang="en-US" smtClean="0"/>
              <a:pPr>
                <a:defRPr/>
              </a:pPr>
              <a:t>1/19/2022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B948-EECC-47F3-BBB4-C3AF5FB266B1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83114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664839-A390-4630-B293-5E677F840504}" type="datetimeFigureOut">
              <a:rPr lang="en-US" smtClean="0"/>
              <a:pPr>
                <a:defRPr/>
              </a:pPr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3E45-3162-4EC4-99C3-869052C43F4E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39707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4DD76E-A93B-4374-836E-618968E50F11}" type="datetimeFigureOut">
              <a:rPr lang="en-US" smtClean="0"/>
              <a:pPr>
                <a:defRPr/>
              </a:pPr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C01C-5FD1-4783-ACF6-DE016692C269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34525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831025C-D117-4838-8D6D-46E4DF62669F}" type="datetimeFigureOut">
              <a:rPr lang="en-US" smtClean="0"/>
              <a:pPr>
                <a:defRPr/>
              </a:pPr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23B5B-FCBB-4579-9983-F25CBA497DD6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2878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  <p:sldLayoutId id="2147484229" r:id="rId10"/>
    <p:sldLayoutId id="2147484230" r:id="rId11"/>
    <p:sldLayoutId id="214748423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VGBenOZsho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uSdFU4GlVY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Quả bí ngô siêu to khổng lồ nhất Việt Nam: Nặng 126,6kg, cao 1,2m -  VietNamN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20091"/>
            <a:ext cx="6585398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mg.lovepik.com/element/40163/0638.png_860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603" y="1447800"/>
            <a:ext cx="3426826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44B6BA3B-1EFA-4A97-BD4C-CB8EC853412D}"/>
              </a:ext>
            </a:extLst>
          </p:cNvPr>
          <p:cNvSpPr txBox="1"/>
          <p:nvPr/>
        </p:nvSpPr>
        <p:spPr>
          <a:xfrm>
            <a:off x="838200" y="3048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sao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224388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1"/>
          <p:cNvSpPr txBox="1">
            <a:spLocks/>
          </p:cNvSpPr>
          <p:nvPr/>
        </p:nvSpPr>
        <p:spPr>
          <a:xfrm>
            <a:off x="152400" y="1219200"/>
            <a:ext cx="7239000" cy="609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400" b="1" dirty="0">
                <a:latin typeface="Times New Roman (Headings)"/>
                <a:ea typeface="+mj-ea"/>
                <a:cs typeface="+mj-cs"/>
              </a:rPr>
              <a:t>I-</a:t>
            </a:r>
            <a:r>
              <a:rPr lang="en-US" sz="2400" b="1" dirty="0" err="1">
                <a:latin typeface="Times New Roman (Headings)"/>
                <a:ea typeface="+mj-ea"/>
                <a:cs typeface="+mj-cs"/>
              </a:rPr>
              <a:t>Khái</a:t>
            </a:r>
            <a:r>
              <a:rPr lang="en-US" sz="2400" b="1" dirty="0">
                <a:latin typeface="Times New Roman (Headings)"/>
                <a:ea typeface="+mj-ea"/>
                <a:cs typeface="+mj-cs"/>
              </a:rPr>
              <a:t> </a:t>
            </a:r>
            <a:r>
              <a:rPr lang="en-US" sz="2400" b="1" dirty="0" err="1">
                <a:latin typeface="Times New Roman (Headings)"/>
                <a:ea typeface="+mj-ea"/>
                <a:cs typeface="+mj-cs"/>
              </a:rPr>
              <a:t>niệm</a:t>
            </a:r>
            <a:r>
              <a:rPr lang="en-US" sz="2400" b="1" dirty="0">
                <a:latin typeface="Times New Roman (Headings)"/>
                <a:ea typeface="+mj-ea"/>
                <a:cs typeface="+mj-cs"/>
              </a:rPr>
              <a:t> </a:t>
            </a:r>
            <a:r>
              <a:rPr lang="en-US" sz="2400" b="1" dirty="0" err="1">
                <a:latin typeface="Times New Roman (Headings)"/>
                <a:ea typeface="+mj-ea"/>
                <a:cs typeface="+mj-cs"/>
              </a:rPr>
              <a:t>kĩ</a:t>
            </a:r>
            <a:r>
              <a:rPr lang="en-US" sz="2400" b="1" dirty="0">
                <a:latin typeface="Times New Roman (Headings)"/>
                <a:ea typeface="+mj-ea"/>
                <a:cs typeface="+mj-cs"/>
              </a:rPr>
              <a:t> </a:t>
            </a:r>
            <a:r>
              <a:rPr lang="en-US" sz="2400" b="1" dirty="0" err="1">
                <a:latin typeface="Times New Roman (Headings)"/>
                <a:ea typeface="+mj-ea"/>
                <a:cs typeface="+mj-cs"/>
              </a:rPr>
              <a:t>thuật</a:t>
            </a:r>
            <a:r>
              <a:rPr lang="en-US" sz="2400" b="1" dirty="0">
                <a:latin typeface="Times New Roman (Headings)"/>
                <a:ea typeface="+mj-ea"/>
                <a:cs typeface="+mj-cs"/>
              </a:rPr>
              <a:t> gen</a:t>
            </a:r>
            <a:r>
              <a:rPr lang="vi-VN" sz="2400" b="1" dirty="0">
                <a:latin typeface="Times New Roman (Headings)"/>
                <a:ea typeface="+mj-ea"/>
                <a:cs typeface="+mj-cs"/>
              </a:rPr>
              <a:t> </a:t>
            </a:r>
            <a:r>
              <a:rPr lang="en-US" sz="2400" b="1" dirty="0" err="1">
                <a:latin typeface="Times New Roman (Headings)"/>
                <a:ea typeface="+mj-ea"/>
                <a:cs typeface="+mj-cs"/>
              </a:rPr>
              <a:t>và</a:t>
            </a:r>
            <a:r>
              <a:rPr lang="en-US" sz="2400" b="1" dirty="0">
                <a:latin typeface="Times New Roman (Headings)"/>
                <a:ea typeface="+mj-ea"/>
                <a:cs typeface="+mj-cs"/>
              </a:rPr>
              <a:t> </a:t>
            </a:r>
            <a:r>
              <a:rPr lang="en-US" sz="2400" b="1" dirty="0" err="1">
                <a:latin typeface="Times New Roman (Headings)"/>
                <a:ea typeface="+mj-ea"/>
                <a:cs typeface="+mj-cs"/>
              </a:rPr>
              <a:t>công</a:t>
            </a:r>
            <a:r>
              <a:rPr lang="en-US" sz="2400" b="1" dirty="0">
                <a:latin typeface="Times New Roman (Headings)"/>
                <a:ea typeface="+mj-ea"/>
                <a:cs typeface="+mj-cs"/>
              </a:rPr>
              <a:t> </a:t>
            </a:r>
            <a:r>
              <a:rPr lang="en-US" sz="2400" b="1" dirty="0" err="1">
                <a:latin typeface="Times New Roman (Headings)"/>
                <a:ea typeface="+mj-ea"/>
                <a:cs typeface="+mj-cs"/>
              </a:rPr>
              <a:t>nghệ</a:t>
            </a:r>
            <a:r>
              <a:rPr lang="en-US" sz="2400" b="1" dirty="0">
                <a:latin typeface="Times New Roman (Headings)"/>
                <a:ea typeface="+mj-ea"/>
                <a:cs typeface="+mj-cs"/>
              </a:rPr>
              <a:t> gen: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167640" y="1828800"/>
            <a:ext cx="5471160" cy="838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400" b="1" dirty="0">
                <a:latin typeface="Times New Roman (Headings)"/>
                <a:ea typeface="+mj-ea"/>
                <a:cs typeface="+mj-cs"/>
              </a:rPr>
              <a:t>II- </a:t>
            </a:r>
            <a:r>
              <a:rPr lang="en-US" sz="2400" b="1" dirty="0" err="1">
                <a:latin typeface="Times New Roman (Headings)"/>
                <a:ea typeface="+mj-ea"/>
                <a:cs typeface="+mj-cs"/>
              </a:rPr>
              <a:t>Ứng</a:t>
            </a:r>
            <a:r>
              <a:rPr lang="en-US" sz="2400" b="1" dirty="0">
                <a:latin typeface="Times New Roman (Headings)"/>
                <a:ea typeface="+mj-ea"/>
                <a:cs typeface="+mj-cs"/>
              </a:rPr>
              <a:t> </a:t>
            </a:r>
            <a:r>
              <a:rPr lang="en-US" sz="2400" b="1" dirty="0" err="1">
                <a:latin typeface="Times New Roman (Headings)"/>
                <a:ea typeface="+mj-ea"/>
                <a:cs typeface="+mj-cs"/>
              </a:rPr>
              <a:t>dụng</a:t>
            </a:r>
            <a:r>
              <a:rPr lang="en-US" sz="2400" b="1" dirty="0">
                <a:latin typeface="Times New Roman (Headings)"/>
                <a:ea typeface="+mj-ea"/>
                <a:cs typeface="+mj-cs"/>
              </a:rPr>
              <a:t> </a:t>
            </a:r>
            <a:r>
              <a:rPr lang="en-US" sz="2400" b="1" dirty="0" err="1">
                <a:latin typeface="Times New Roman (Headings)"/>
                <a:ea typeface="+mj-ea"/>
                <a:cs typeface="+mj-cs"/>
              </a:rPr>
              <a:t>công</a:t>
            </a:r>
            <a:r>
              <a:rPr lang="en-US" sz="2400" b="1" dirty="0">
                <a:latin typeface="Times New Roman (Headings)"/>
                <a:ea typeface="+mj-ea"/>
                <a:cs typeface="+mj-cs"/>
              </a:rPr>
              <a:t> </a:t>
            </a:r>
            <a:r>
              <a:rPr lang="en-US" sz="2400" b="1" dirty="0" err="1">
                <a:latin typeface="Times New Roman (Headings)"/>
                <a:ea typeface="+mj-ea"/>
                <a:cs typeface="+mj-cs"/>
              </a:rPr>
              <a:t>nghệ</a:t>
            </a:r>
            <a:r>
              <a:rPr lang="en-US" sz="2400" b="1" dirty="0">
                <a:latin typeface="Times New Roman (Headings)"/>
                <a:ea typeface="+mj-ea"/>
                <a:cs typeface="+mj-cs"/>
              </a:rPr>
              <a:t> gen:</a:t>
            </a:r>
          </a:p>
          <a:p>
            <a:pPr>
              <a:defRPr/>
            </a:pPr>
            <a:r>
              <a:rPr lang="en-US" sz="2400" dirty="0">
                <a:latin typeface="Times New Roman (Headings)"/>
                <a:ea typeface="+mj-ea"/>
                <a:cs typeface="+mj-cs"/>
              </a:rPr>
              <a:t>  </a:t>
            </a: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1706563" y="334963"/>
            <a:ext cx="6324600" cy="5334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2400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(Headings)"/>
              </a:rPr>
              <a:t> </a:t>
            </a:r>
            <a:r>
              <a:rPr lang="vi-VN" sz="2400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(Headings)"/>
                <a:cs typeface="Times New Roman" pitchFamily="18" charset="0"/>
              </a:rPr>
              <a:t>Tiết 41</a:t>
            </a:r>
            <a:r>
              <a:rPr lang="en-US" sz="2400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(Headings)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(Headings)"/>
                <a:cs typeface="Times New Roman" pitchFamily="18" charset="0"/>
              </a:rPr>
              <a:t>Công</a:t>
            </a:r>
            <a:r>
              <a:rPr lang="en-US" sz="2400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(Headings)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(Headings)"/>
                <a:cs typeface="Times New Roman" pitchFamily="18" charset="0"/>
              </a:rPr>
              <a:t>nghệ</a:t>
            </a:r>
            <a:r>
              <a:rPr lang="en-US" sz="2400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(Headings)"/>
                <a:cs typeface="Times New Roman" pitchFamily="18" charset="0"/>
              </a:rPr>
              <a:t> gen</a:t>
            </a:r>
            <a:r>
              <a:rPr lang="vi-VN" sz="2400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(Headings)"/>
              </a:rPr>
              <a:t>             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7640" y="2428240"/>
            <a:ext cx="8976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 (Headings)"/>
              </a:rPr>
              <a:t>Quan sát các hình ảnh sau và cho biết công nghệ gen có những ứng dụng gì?</a:t>
            </a:r>
            <a:endParaRPr lang="en-GB" sz="2400" dirty="0">
              <a:latin typeface="Times New Roman (Headings)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25"/>
          <p:cNvSpPr>
            <a:spLocks noChangeArrowheads="1"/>
          </p:cNvSpPr>
          <p:nvPr/>
        </p:nvSpPr>
        <p:spPr bwMode="auto">
          <a:xfrm>
            <a:off x="6300788" y="2924175"/>
            <a:ext cx="3070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000" b="1">
              <a:cs typeface="Arial" panose="020B0604020202020204" pitchFamily="34" charset="0"/>
            </a:endParaRPr>
          </a:p>
        </p:txBody>
      </p:sp>
      <p:sp>
        <p:nvSpPr>
          <p:cNvPr id="12303" name="Line 37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762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4" name="Text Box 40"/>
          <p:cNvSpPr txBox="1">
            <a:spLocks noChangeArrowheads="1"/>
          </p:cNvSpPr>
          <p:nvPr/>
        </p:nvSpPr>
        <p:spPr bwMode="auto">
          <a:xfrm>
            <a:off x="415925" y="614363"/>
            <a:ext cx="20762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1 - Vi khuẩn E.Coli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225" y="1025570"/>
            <a:ext cx="4044759" cy="2886087"/>
          </a:xfrm>
          <a:prstGeom prst="rect">
            <a:avLst/>
          </a:prstGeom>
        </p:spPr>
      </p:pic>
      <p:sp>
        <p:nvSpPr>
          <p:cNvPr id="22" name="Text Box 40"/>
          <p:cNvSpPr txBox="1">
            <a:spLocks noChangeArrowheads="1"/>
          </p:cNvSpPr>
          <p:nvPr/>
        </p:nvSpPr>
        <p:spPr bwMode="auto">
          <a:xfrm>
            <a:off x="5414169" y="680677"/>
            <a:ext cx="18133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2 - Gạo hạt vàng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851" y="4258402"/>
            <a:ext cx="3813919" cy="2626586"/>
          </a:xfrm>
          <a:prstGeom prst="rect">
            <a:avLst/>
          </a:prstGeom>
        </p:spPr>
      </p:pic>
      <p:sp>
        <p:nvSpPr>
          <p:cNvPr id="26" name="Text Box 40"/>
          <p:cNvSpPr txBox="1">
            <a:spLocks noChangeArrowheads="1"/>
          </p:cNvSpPr>
          <p:nvPr/>
        </p:nvSpPr>
        <p:spPr bwMode="auto">
          <a:xfrm>
            <a:off x="588087" y="3872319"/>
            <a:ext cx="28905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3 - Chuột bạch biến đổi gen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860" y="968021"/>
            <a:ext cx="3461340" cy="2970983"/>
          </a:xfrm>
          <a:prstGeom prst="rect">
            <a:avLst/>
          </a:prstGeom>
        </p:spPr>
      </p:pic>
      <p:pic>
        <p:nvPicPr>
          <p:cNvPr id="30" name="Picture 2" descr="C:\Users\user\Desktop\Saccharomyces-cerevisae-and-CO2.jpg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273869"/>
            <a:ext cx="3955784" cy="259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40"/>
          <p:cNvSpPr txBox="1">
            <a:spLocks noChangeArrowheads="1"/>
          </p:cNvSpPr>
          <p:nvPr/>
        </p:nvSpPr>
        <p:spPr bwMode="auto">
          <a:xfrm>
            <a:off x="5276170" y="3935755"/>
            <a:ext cx="14863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4 – Nấm men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9" name="Picture 11" descr="Vi khuẩn Salmonella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" y="4156075"/>
            <a:ext cx="3927764" cy="264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20" name="Text Box 12"/>
          <p:cNvSpPr txBox="1">
            <a:spLocks noChangeArrowheads="1"/>
          </p:cNvSpPr>
          <p:nvPr/>
        </p:nvSpPr>
        <p:spPr bwMode="auto">
          <a:xfrm>
            <a:off x="298032" y="3789363"/>
            <a:ext cx="3059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7- Vi khuẩn salmonella</a:t>
            </a:r>
          </a:p>
        </p:txBody>
      </p:sp>
      <p:sp>
        <p:nvSpPr>
          <p:cNvPr id="12296" name="Rectangle 25"/>
          <p:cNvSpPr>
            <a:spLocks noChangeArrowheads="1"/>
          </p:cNvSpPr>
          <p:nvPr/>
        </p:nvSpPr>
        <p:spPr bwMode="auto">
          <a:xfrm>
            <a:off x="6300788" y="2924175"/>
            <a:ext cx="3070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000" b="1">
              <a:cs typeface="Arial" panose="020B0604020202020204" pitchFamily="34" charset="0"/>
            </a:endParaRPr>
          </a:p>
        </p:txBody>
      </p:sp>
      <p:pic>
        <p:nvPicPr>
          <p:cNvPr id="171043" name="Picture 35" descr="Photobacter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60101"/>
            <a:ext cx="419100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44" name="Rectangle 36"/>
          <p:cNvSpPr>
            <a:spLocks noChangeArrowheads="1"/>
          </p:cNvSpPr>
          <p:nvPr/>
        </p:nvSpPr>
        <p:spPr bwMode="auto">
          <a:xfrm>
            <a:off x="5190331" y="615583"/>
            <a:ext cx="2736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6- Vi sinh vật lên men</a:t>
            </a:r>
          </a:p>
        </p:txBody>
      </p:sp>
      <p:sp>
        <p:nvSpPr>
          <p:cNvPr id="12303" name="Line 37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762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304" name="Text Box 40"/>
          <p:cNvSpPr txBox="1">
            <a:spLocks noChangeArrowheads="1"/>
          </p:cNvSpPr>
          <p:nvPr/>
        </p:nvSpPr>
        <p:spPr bwMode="auto">
          <a:xfrm>
            <a:off x="609600" y="724972"/>
            <a:ext cx="23262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5-Cá Hồi biến đổi gen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198262"/>
            <a:ext cx="3962400" cy="2554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4165238"/>
            <a:ext cx="4191000" cy="26546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37725" y="3733800"/>
            <a:ext cx="3005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8 - Cây cà chua biến đổi gen 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999500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9" descr="vi khuan 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19200"/>
            <a:ext cx="8280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28600" y="-185738"/>
            <a:ext cx="8023225" cy="14049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sz="2400" dirty="0">
              <a:latin typeface="Times New Roman" pitchFamily="18" charset="0"/>
              <a:ea typeface="+mj-ea"/>
              <a:cs typeface="+mj-cs"/>
            </a:endParaRPr>
          </a:p>
          <a:p>
            <a:pPr>
              <a:defRPr/>
            </a:pPr>
            <a:r>
              <a:rPr lang="en-US" sz="2400" dirty="0">
                <a:latin typeface="Times New Roman" pitchFamily="18" charset="0"/>
                <a:ea typeface="+mj-ea"/>
                <a:cs typeface="+mj-cs"/>
              </a:rPr>
              <a:t>-</a:t>
            </a:r>
            <a:r>
              <a:rPr lang="en-US" sz="2400" dirty="0" err="1">
                <a:latin typeface="Times New Roman" pitchFamily="18" charset="0"/>
                <a:ea typeface="+mj-ea"/>
                <a:cs typeface="+mj-cs"/>
              </a:rPr>
              <a:t>Dùng</a:t>
            </a:r>
            <a:r>
              <a:rPr lang="en-US" sz="2400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400" dirty="0" err="1">
                <a:latin typeface="Times New Roman" pitchFamily="18" charset="0"/>
                <a:ea typeface="+mj-ea"/>
                <a:cs typeface="+mj-cs"/>
              </a:rPr>
              <a:t>E.coli</a:t>
            </a:r>
            <a:r>
              <a:rPr lang="en-US" sz="2400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400" dirty="0" err="1">
                <a:latin typeface="Times New Roman" pitchFamily="18" charset="0"/>
                <a:ea typeface="+mj-ea"/>
                <a:cs typeface="+mj-cs"/>
              </a:rPr>
              <a:t>và</a:t>
            </a:r>
            <a:r>
              <a:rPr lang="en-US" sz="2400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400" dirty="0" err="1">
                <a:latin typeface="Times New Roman" pitchFamily="18" charset="0"/>
                <a:ea typeface="+mj-ea"/>
                <a:cs typeface="+mj-cs"/>
              </a:rPr>
              <a:t>nấm</a:t>
            </a:r>
            <a:r>
              <a:rPr lang="en-US" sz="2400" dirty="0">
                <a:latin typeface="Times New Roman" pitchFamily="18" charset="0"/>
                <a:ea typeface="+mj-ea"/>
                <a:cs typeface="+mj-cs"/>
              </a:rPr>
              <a:t> men </a:t>
            </a:r>
            <a:r>
              <a:rPr lang="en-US" sz="2400" dirty="0" err="1">
                <a:latin typeface="Times New Roman" pitchFamily="18" charset="0"/>
                <a:ea typeface="+mj-ea"/>
                <a:cs typeface="+mj-cs"/>
              </a:rPr>
              <a:t>cấy</a:t>
            </a:r>
            <a:r>
              <a:rPr lang="en-US" sz="2400" dirty="0">
                <a:latin typeface="Times New Roman" pitchFamily="18" charset="0"/>
                <a:ea typeface="+mj-ea"/>
                <a:cs typeface="+mj-cs"/>
              </a:rPr>
              <a:t> gen </a:t>
            </a:r>
            <a:r>
              <a:rPr lang="en-US" sz="2400" dirty="0" err="1">
                <a:latin typeface="Times New Roman" pitchFamily="18" charset="0"/>
                <a:ea typeface="+mj-ea"/>
                <a:cs typeface="+mj-cs"/>
              </a:rPr>
              <a:t>mã</a:t>
            </a:r>
            <a:r>
              <a:rPr lang="en-US" sz="2400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400" dirty="0" err="1">
                <a:latin typeface="Times New Roman" pitchFamily="18" charset="0"/>
                <a:ea typeface="+mj-ea"/>
                <a:cs typeface="+mj-cs"/>
              </a:rPr>
              <a:t>hóa</a:t>
            </a:r>
            <a:r>
              <a:rPr lang="en-US" sz="2400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400" dirty="0" err="1">
                <a:latin typeface="Times New Roman" pitchFamily="18" charset="0"/>
                <a:ea typeface="+mj-ea"/>
                <a:cs typeface="+mj-cs"/>
              </a:rPr>
              <a:t>sản</a:t>
            </a:r>
            <a:r>
              <a:rPr lang="en-US" sz="2400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400" dirty="0" err="1">
                <a:latin typeface="Times New Roman" pitchFamily="18" charset="0"/>
                <a:ea typeface="+mj-ea"/>
                <a:cs typeface="+mj-cs"/>
              </a:rPr>
              <a:t>ra</a:t>
            </a:r>
            <a:r>
              <a:rPr lang="en-US" sz="2400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400" dirty="0" err="1">
                <a:latin typeface="Times New Roman" pitchFamily="18" charset="0"/>
                <a:ea typeface="+mj-ea"/>
                <a:cs typeface="+mj-cs"/>
              </a:rPr>
              <a:t>kháng</a:t>
            </a:r>
            <a:r>
              <a:rPr lang="en-US" sz="2400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400" dirty="0" err="1">
                <a:latin typeface="Times New Roman" pitchFamily="18" charset="0"/>
                <a:ea typeface="+mj-ea"/>
                <a:cs typeface="+mj-cs"/>
              </a:rPr>
              <a:t>sinh</a:t>
            </a:r>
            <a:r>
              <a:rPr lang="en-US" sz="2400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400" dirty="0" err="1">
                <a:latin typeface="Times New Roman" pitchFamily="18" charset="0"/>
                <a:ea typeface="+mj-ea"/>
                <a:cs typeface="+mj-cs"/>
              </a:rPr>
              <a:t>và</a:t>
            </a:r>
            <a:r>
              <a:rPr lang="en-US" sz="2400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400" dirty="0" err="1">
                <a:latin typeface="Times New Roman" pitchFamily="18" charset="0"/>
                <a:ea typeface="+mj-ea"/>
                <a:cs typeface="+mj-cs"/>
              </a:rPr>
              <a:t>hoomon</a:t>
            </a:r>
            <a:r>
              <a:rPr lang="en-US" sz="2400" dirty="0">
                <a:latin typeface="Times New Roman" pitchFamily="18" charset="0"/>
                <a:ea typeface="+mj-ea"/>
                <a:cs typeface="+mj-cs"/>
              </a:rPr>
              <a:t> Insulin </a:t>
            </a:r>
            <a:r>
              <a:rPr lang="en-US" sz="2400" dirty="0" err="1">
                <a:latin typeface="Times New Roman" pitchFamily="18" charset="0"/>
                <a:ea typeface="+mj-ea"/>
                <a:cs typeface="+mj-cs"/>
              </a:rPr>
              <a:t>chữa</a:t>
            </a:r>
            <a:r>
              <a:rPr lang="en-US" sz="2400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400" dirty="0" err="1">
                <a:latin typeface="Times New Roman" pitchFamily="18" charset="0"/>
                <a:ea typeface="+mj-ea"/>
                <a:cs typeface="+mj-cs"/>
              </a:rPr>
              <a:t>bệnh</a:t>
            </a:r>
            <a:r>
              <a:rPr lang="en-US" sz="2400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400" dirty="0" err="1">
                <a:latin typeface="Times New Roman" pitchFamily="18" charset="0"/>
                <a:ea typeface="+mj-ea"/>
                <a:cs typeface="+mj-cs"/>
              </a:rPr>
              <a:t>đái</a:t>
            </a:r>
            <a:r>
              <a:rPr lang="en-US" sz="2400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400" dirty="0" err="1">
                <a:latin typeface="Times New Roman" pitchFamily="18" charset="0"/>
                <a:ea typeface="+mj-ea"/>
                <a:cs typeface="+mj-cs"/>
              </a:rPr>
              <a:t>tháo</a:t>
            </a:r>
            <a:r>
              <a:rPr lang="en-US" sz="2400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400" dirty="0" err="1">
                <a:latin typeface="Times New Roman" pitchFamily="18" charset="0"/>
                <a:ea typeface="+mj-ea"/>
                <a:cs typeface="+mj-cs"/>
              </a:rPr>
              <a:t>đường</a:t>
            </a:r>
            <a:r>
              <a:rPr lang="en-US" sz="2400" b="1" dirty="0">
                <a:latin typeface="Times New Roman" pitchFamily="18" charset="0"/>
                <a:ea typeface="+mj-ea"/>
                <a:cs typeface="+mj-cs"/>
              </a:rPr>
              <a:t>. </a:t>
            </a:r>
            <a:endParaRPr lang="en-US" sz="2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792163"/>
            <a:ext cx="518477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9" name="Text Box 7"/>
          <p:cNvSpPr txBox="1">
            <a:spLocks noChangeArrowheads="1"/>
          </p:cNvSpPr>
          <p:nvPr/>
        </p:nvSpPr>
        <p:spPr bwMode="auto">
          <a:xfrm>
            <a:off x="0" y="749300"/>
            <a:ext cx="3810000" cy="181588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tabLst>
                <a:tab pos="1520825" algn="l"/>
              </a:tabLst>
            </a:pPr>
            <a:r>
              <a:rPr lang="en-US" altLang="vi-VN" sz="2800" dirty="0">
                <a:latin typeface="Times New Roman" panose="02020603050405020304" pitchFamily="18" charset="0"/>
              </a:rPr>
              <a:t>* </a:t>
            </a:r>
            <a:r>
              <a:rPr lang="en-US" altLang="vi-VN" sz="2800" dirty="0" err="1">
                <a:latin typeface="Times New Roman" panose="02020603050405020304" pitchFamily="18" charset="0"/>
              </a:rPr>
              <a:t>Tế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bào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nhận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được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dùng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phổ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biến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là</a:t>
            </a:r>
            <a:r>
              <a:rPr lang="en-US" altLang="vi-VN" sz="2800" dirty="0">
                <a:latin typeface="Times New Roman" panose="02020603050405020304" pitchFamily="18" charset="0"/>
              </a:rPr>
              <a:t> vi </a:t>
            </a:r>
            <a:r>
              <a:rPr lang="en-US" altLang="vi-VN" sz="2800" dirty="0" err="1">
                <a:latin typeface="Times New Roman" panose="02020603050405020304" pitchFamily="18" charset="0"/>
              </a:rPr>
              <a:t>khuẩn</a:t>
            </a:r>
            <a:r>
              <a:rPr lang="en-US" altLang="vi-VN" sz="2800" dirty="0">
                <a:latin typeface="Times New Roman" panose="02020603050405020304" pitchFamily="18" charset="0"/>
              </a:rPr>
              <a:t> E.coli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altLang="vi-VN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2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9" grpId="0" animBg="1"/>
      <p:bldP spid="17203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C:\Users\user\Desktop\LGa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533400"/>
            <a:ext cx="42291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 descr="C:\Users\user\Desktop\416101337587691-anh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4267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400" y="4724400"/>
            <a:ext cx="4267200" cy="1524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2200" b="1" dirty="0" err="1">
                <a:latin typeface="Times New Roman" pitchFamily="18" charset="0"/>
                <a:ea typeface="+mj-ea"/>
                <a:cs typeface="+mj-cs"/>
              </a:rPr>
              <a:t>Giống</a:t>
            </a:r>
            <a:r>
              <a:rPr lang="en-US" sz="22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200" b="1" dirty="0" err="1">
                <a:latin typeface="Times New Roman" pitchFamily="18" charset="0"/>
                <a:ea typeface="+mj-ea"/>
                <a:cs typeface="+mj-cs"/>
              </a:rPr>
              <a:t>đậu</a:t>
            </a:r>
            <a:r>
              <a:rPr lang="en-US" sz="22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200" b="1" dirty="0" err="1">
                <a:latin typeface="Times New Roman" pitchFamily="18" charset="0"/>
                <a:ea typeface="+mj-ea"/>
                <a:cs typeface="+mj-cs"/>
              </a:rPr>
              <a:t>tương</a:t>
            </a:r>
            <a:r>
              <a:rPr lang="en-US" sz="22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200" b="1" dirty="0" err="1">
                <a:latin typeface="Times New Roman" pitchFamily="18" charset="0"/>
                <a:ea typeface="+mj-ea"/>
                <a:cs typeface="+mj-cs"/>
              </a:rPr>
              <a:t>của</a:t>
            </a:r>
            <a:r>
              <a:rPr lang="en-US" sz="22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200" b="1" dirty="0" err="1">
                <a:latin typeface="Times New Roman" pitchFamily="18" charset="0"/>
                <a:ea typeface="+mj-ea"/>
                <a:cs typeface="+mj-cs"/>
              </a:rPr>
              <a:t>pháp</a:t>
            </a:r>
            <a:endParaRPr lang="en-US" sz="2200" b="1" dirty="0"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76800" y="4724400"/>
            <a:ext cx="4267200" cy="1524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2200" b="1" dirty="0" err="1">
                <a:latin typeface="Times New Roman" pitchFamily="18" charset="0"/>
                <a:ea typeface="+mj-ea"/>
                <a:cs typeface="+mj-cs"/>
              </a:rPr>
              <a:t>Giống</a:t>
            </a:r>
            <a:r>
              <a:rPr lang="en-US" sz="22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200" b="1" dirty="0" err="1">
                <a:latin typeface="Times New Roman" pitchFamily="18" charset="0"/>
                <a:ea typeface="+mj-ea"/>
                <a:cs typeface="+mj-cs"/>
              </a:rPr>
              <a:t>lúa</a:t>
            </a:r>
            <a:r>
              <a:rPr lang="en-US" sz="22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200" b="1" dirty="0" err="1">
                <a:latin typeface="Times New Roman" pitchFamily="18" charset="0"/>
                <a:ea typeface="+mj-ea"/>
                <a:cs typeface="+mj-cs"/>
              </a:rPr>
              <a:t>đã</a:t>
            </a:r>
            <a:r>
              <a:rPr lang="en-US" sz="22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200" b="1" dirty="0" err="1">
                <a:latin typeface="Times New Roman" pitchFamily="18" charset="0"/>
                <a:ea typeface="+mj-ea"/>
                <a:cs typeface="+mj-cs"/>
              </a:rPr>
              <a:t>được</a:t>
            </a:r>
            <a:r>
              <a:rPr lang="en-US" sz="22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200" b="1" dirty="0" err="1">
                <a:latin typeface="Times New Roman" pitchFamily="18" charset="0"/>
                <a:ea typeface="+mj-ea"/>
                <a:cs typeface="+mj-cs"/>
              </a:rPr>
              <a:t>biến</a:t>
            </a:r>
            <a:r>
              <a:rPr lang="en-US" sz="22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200" b="1" dirty="0" err="1">
                <a:latin typeface="Times New Roman" pitchFamily="18" charset="0"/>
                <a:ea typeface="+mj-ea"/>
                <a:cs typeface="+mj-cs"/>
              </a:rPr>
              <a:t>đổi</a:t>
            </a:r>
            <a:r>
              <a:rPr lang="en-US" sz="2200" b="1" dirty="0">
                <a:latin typeface="Times New Roman" pitchFamily="18" charset="0"/>
                <a:ea typeface="+mj-ea"/>
                <a:cs typeface="+mj-cs"/>
              </a:rPr>
              <a:t> gen </a:t>
            </a:r>
            <a:r>
              <a:rPr lang="en-US" sz="2200" b="1" dirty="0" err="1">
                <a:latin typeface="Times New Roman" pitchFamily="18" charset="0"/>
                <a:ea typeface="+mj-ea"/>
                <a:cs typeface="+mj-cs"/>
              </a:rPr>
              <a:t>có</a:t>
            </a:r>
            <a:r>
              <a:rPr lang="en-US" sz="22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200" b="1" dirty="0" err="1">
                <a:latin typeface="Times New Roman" pitchFamily="18" charset="0"/>
                <a:ea typeface="+mj-ea"/>
                <a:cs typeface="+mj-cs"/>
              </a:rPr>
              <a:t>hàm</a:t>
            </a:r>
            <a:r>
              <a:rPr lang="en-US" sz="22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200" b="1" dirty="0" err="1">
                <a:latin typeface="Times New Roman" pitchFamily="18" charset="0"/>
                <a:ea typeface="+mj-ea"/>
                <a:cs typeface="+mj-cs"/>
              </a:rPr>
              <a:t>lượng</a:t>
            </a:r>
            <a:r>
              <a:rPr lang="en-US" sz="2200" b="1" dirty="0">
                <a:latin typeface="Times New Roman" pitchFamily="18" charset="0"/>
                <a:ea typeface="+mj-ea"/>
                <a:cs typeface="+mj-cs"/>
              </a:rPr>
              <a:t> Fe </a:t>
            </a:r>
            <a:r>
              <a:rPr lang="en-US" sz="2200" b="1" dirty="0" err="1">
                <a:latin typeface="Times New Roman" pitchFamily="18" charset="0"/>
                <a:ea typeface="+mj-ea"/>
                <a:cs typeface="+mj-cs"/>
              </a:rPr>
              <a:t>tăng</a:t>
            </a:r>
            <a:r>
              <a:rPr lang="en-US" sz="22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200" b="1" dirty="0" err="1">
                <a:latin typeface="Times New Roman" pitchFamily="18" charset="0"/>
                <a:ea typeface="+mj-ea"/>
                <a:cs typeface="+mj-cs"/>
              </a:rPr>
              <a:t>gấp</a:t>
            </a:r>
            <a:r>
              <a:rPr lang="en-US" sz="2200" b="1" dirty="0">
                <a:latin typeface="Times New Roman" pitchFamily="18" charset="0"/>
                <a:ea typeface="+mj-ea"/>
                <a:cs typeface="+mj-cs"/>
              </a:rPr>
              <a:t> 3 </a:t>
            </a:r>
            <a:r>
              <a:rPr lang="en-US" sz="2200" b="1" dirty="0" err="1">
                <a:latin typeface="Times New Roman" pitchFamily="18" charset="0"/>
                <a:ea typeface="+mj-ea"/>
                <a:cs typeface="+mj-cs"/>
              </a:rPr>
              <a:t>lần</a:t>
            </a:r>
            <a:r>
              <a:rPr lang="en-US" sz="22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200" b="1" dirty="0" err="1">
                <a:latin typeface="Times New Roman" pitchFamily="18" charset="0"/>
                <a:ea typeface="+mj-ea"/>
                <a:cs typeface="+mj-cs"/>
              </a:rPr>
              <a:t>đã</a:t>
            </a:r>
            <a:r>
              <a:rPr lang="en-US" sz="22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200" b="1" dirty="0" err="1">
                <a:latin typeface="Times New Roman" pitchFamily="18" charset="0"/>
                <a:ea typeface="+mj-ea"/>
                <a:cs typeface="+mj-cs"/>
              </a:rPr>
              <a:t>khắc</a:t>
            </a:r>
            <a:r>
              <a:rPr lang="en-US" sz="22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200" b="1" dirty="0" err="1">
                <a:latin typeface="Times New Roman" pitchFamily="18" charset="0"/>
                <a:ea typeface="+mj-ea"/>
                <a:cs typeface="+mj-cs"/>
              </a:rPr>
              <a:t>phục</a:t>
            </a:r>
            <a:r>
              <a:rPr lang="en-US" sz="22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200" b="1" dirty="0" err="1">
                <a:latin typeface="Times New Roman" pitchFamily="18" charset="0"/>
                <a:ea typeface="+mj-ea"/>
                <a:cs typeface="+mj-cs"/>
              </a:rPr>
              <a:t>tình</a:t>
            </a:r>
            <a:r>
              <a:rPr lang="en-US" sz="22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200" b="1" dirty="0" err="1">
                <a:latin typeface="Times New Roman" pitchFamily="18" charset="0"/>
                <a:ea typeface="+mj-ea"/>
                <a:cs typeface="+mj-cs"/>
              </a:rPr>
              <a:t>trạng</a:t>
            </a:r>
            <a:r>
              <a:rPr lang="en-US" sz="22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200" b="1" dirty="0" err="1">
                <a:latin typeface="Times New Roman" pitchFamily="18" charset="0"/>
                <a:ea typeface="+mj-ea"/>
                <a:cs typeface="+mj-cs"/>
              </a:rPr>
              <a:t>thiếu</a:t>
            </a:r>
            <a:r>
              <a:rPr lang="en-US" sz="2200" b="1" dirty="0">
                <a:latin typeface="Times New Roman" pitchFamily="18" charset="0"/>
                <a:ea typeface="+mj-ea"/>
                <a:cs typeface="+mj-cs"/>
              </a:rPr>
              <a:t> Fe </a:t>
            </a:r>
            <a:r>
              <a:rPr lang="en-US" sz="2200" b="1" dirty="0" err="1">
                <a:latin typeface="Times New Roman" pitchFamily="18" charset="0"/>
                <a:ea typeface="+mj-ea"/>
                <a:cs typeface="+mj-cs"/>
              </a:rPr>
              <a:t>và</a:t>
            </a:r>
            <a:r>
              <a:rPr lang="en-US" sz="22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200" b="1" dirty="0" err="1">
                <a:latin typeface="Times New Roman" pitchFamily="18" charset="0"/>
                <a:ea typeface="+mj-ea"/>
                <a:cs typeface="+mj-cs"/>
              </a:rPr>
              <a:t>thiếu</a:t>
            </a:r>
            <a:r>
              <a:rPr lang="en-US" sz="22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200" b="1" dirty="0" err="1">
                <a:latin typeface="Times New Roman" pitchFamily="18" charset="0"/>
                <a:ea typeface="+mj-ea"/>
                <a:cs typeface="+mj-cs"/>
              </a:rPr>
              <a:t>máu</a:t>
            </a:r>
            <a:r>
              <a:rPr lang="en-US" sz="2200" b="1" dirty="0">
                <a:latin typeface="Times New Roman" pitchFamily="18" charset="0"/>
                <a:ea typeface="+mj-ea"/>
                <a:cs typeface="+mj-cs"/>
              </a:rPr>
              <a:t> ở </a:t>
            </a:r>
            <a:r>
              <a:rPr lang="en-US" sz="2200" b="1" dirty="0" err="1">
                <a:latin typeface="Times New Roman" pitchFamily="18" charset="0"/>
                <a:ea typeface="+mj-ea"/>
                <a:cs typeface="+mj-cs"/>
              </a:rPr>
              <a:t>người</a:t>
            </a:r>
            <a:endParaRPr lang="en-US" sz="2200" b="1" dirty="0">
              <a:latin typeface="Times New Roman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Nicotiana-attenuat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685800"/>
            <a:ext cx="428625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C:\Users\user\Desktop\bnn_1299496191_ca chu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85800"/>
            <a:ext cx="428625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" y="4786312"/>
            <a:ext cx="4267200" cy="1371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2200" b="1" dirty="0" err="1">
                <a:latin typeface="Times New Roman" pitchFamily="18" charset="0"/>
                <a:ea typeface="+mj-ea"/>
                <a:cs typeface="+mj-cs"/>
              </a:rPr>
              <a:t>Cây</a:t>
            </a:r>
            <a:r>
              <a:rPr lang="en-US" sz="22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200" b="1" dirty="0" err="1">
                <a:latin typeface="Times New Roman" pitchFamily="18" charset="0"/>
                <a:ea typeface="+mj-ea"/>
                <a:cs typeface="+mj-cs"/>
              </a:rPr>
              <a:t>thuốc</a:t>
            </a:r>
            <a:r>
              <a:rPr lang="en-US" sz="22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200" b="1" dirty="0" err="1">
                <a:latin typeface="Times New Roman" pitchFamily="18" charset="0"/>
                <a:ea typeface="+mj-ea"/>
                <a:cs typeface="+mj-cs"/>
              </a:rPr>
              <a:t>lá</a:t>
            </a:r>
            <a:r>
              <a:rPr lang="en-US" sz="22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200" b="1" dirty="0" err="1">
                <a:latin typeface="Times New Roman" pitchFamily="18" charset="0"/>
                <a:ea typeface="+mj-ea"/>
                <a:cs typeface="+mj-cs"/>
              </a:rPr>
              <a:t>cảnh</a:t>
            </a:r>
            <a:r>
              <a:rPr lang="en-US" sz="2200" b="1">
                <a:latin typeface="Times New Roman" pitchFamily="18" charset="0"/>
                <a:ea typeface="+mj-ea"/>
                <a:cs typeface="+mj-cs"/>
              </a:rPr>
              <a:t> (</a:t>
            </a:r>
            <a:r>
              <a:rPr lang="en-US" sz="2200" b="1" dirty="0">
                <a:latin typeface="Times New Roman" pitchFamily="18" charset="0"/>
                <a:ea typeface="+mj-ea"/>
                <a:cs typeface="+mj-cs"/>
              </a:rPr>
              <a:t>Petunia </a:t>
            </a:r>
            <a:r>
              <a:rPr lang="en-US" sz="2200" b="1" dirty="0" err="1">
                <a:latin typeface="Times New Roman" pitchFamily="18" charset="0"/>
                <a:ea typeface="+mj-ea"/>
                <a:cs typeface="+mj-cs"/>
              </a:rPr>
              <a:t>hybrida</a:t>
            </a:r>
            <a:r>
              <a:rPr lang="en-US" sz="2200" b="1" dirty="0">
                <a:latin typeface="Times New Roman" pitchFamily="18" charset="0"/>
                <a:ea typeface="+mj-ea"/>
                <a:cs typeface="+mj-cs"/>
              </a:rPr>
              <a:t>)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00600" y="4862512"/>
            <a:ext cx="4267200" cy="1295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2200" b="1" dirty="0" err="1">
                <a:latin typeface="Times New Roman" pitchFamily="18" charset="0"/>
                <a:ea typeface="+mj-ea"/>
                <a:cs typeface="+mj-cs"/>
              </a:rPr>
              <a:t>Cây</a:t>
            </a:r>
            <a:r>
              <a:rPr lang="en-US" sz="22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200" b="1" dirty="0" err="1">
                <a:latin typeface="Times New Roman" pitchFamily="18" charset="0"/>
                <a:ea typeface="+mj-ea"/>
                <a:cs typeface="+mj-cs"/>
              </a:rPr>
              <a:t>cà</a:t>
            </a:r>
            <a:r>
              <a:rPr lang="en-US" sz="22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200" b="1" dirty="0" err="1">
                <a:latin typeface="Times New Roman" pitchFamily="18" charset="0"/>
                <a:ea typeface="+mj-ea"/>
                <a:cs typeface="+mj-cs"/>
              </a:rPr>
              <a:t>chua</a:t>
            </a:r>
            <a:r>
              <a:rPr lang="en-US" sz="22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200" b="1" dirty="0" err="1">
                <a:latin typeface="Times New Roman" pitchFamily="18" charset="0"/>
                <a:ea typeface="+mj-ea"/>
                <a:cs typeface="+mj-cs"/>
              </a:rPr>
              <a:t>biến</a:t>
            </a:r>
            <a:r>
              <a:rPr lang="en-US" sz="22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200" b="1" dirty="0" err="1">
                <a:latin typeface="Times New Roman" pitchFamily="18" charset="0"/>
                <a:ea typeface="+mj-ea"/>
                <a:cs typeface="+mj-cs"/>
              </a:rPr>
              <a:t>đổi</a:t>
            </a:r>
            <a:r>
              <a:rPr lang="en-US" sz="2200" b="1" dirty="0">
                <a:latin typeface="Times New Roman" pitchFamily="18" charset="0"/>
                <a:ea typeface="+mj-ea"/>
                <a:cs typeface="+mj-cs"/>
              </a:rPr>
              <a:t> gen </a:t>
            </a:r>
            <a:r>
              <a:rPr lang="en-US" sz="2200" b="1" dirty="0" err="1">
                <a:latin typeface="Times New Roman" pitchFamily="18" charset="0"/>
                <a:ea typeface="+mj-ea"/>
                <a:cs typeface="+mj-cs"/>
              </a:rPr>
              <a:t>chứa</a:t>
            </a:r>
            <a:r>
              <a:rPr lang="en-US" sz="22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200" b="1" dirty="0" err="1">
                <a:latin typeface="Times New Roman" pitchFamily="18" charset="0"/>
                <a:ea typeface="+mj-ea"/>
                <a:cs typeface="+mj-cs"/>
              </a:rPr>
              <a:t>chất</a:t>
            </a:r>
            <a:r>
              <a:rPr lang="en-US" sz="22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200" b="1" dirty="0" err="1">
                <a:latin typeface="Times New Roman" pitchFamily="18" charset="0"/>
                <a:ea typeface="+mj-ea"/>
                <a:cs typeface="+mj-cs"/>
              </a:rPr>
              <a:t>flavonol</a:t>
            </a:r>
            <a:r>
              <a:rPr lang="en-US" sz="22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200" b="1" dirty="0" err="1">
                <a:latin typeface="Times New Roman" pitchFamily="18" charset="0"/>
                <a:ea typeface="+mj-ea"/>
                <a:cs typeface="+mj-cs"/>
              </a:rPr>
              <a:t>chống</a:t>
            </a:r>
            <a:r>
              <a:rPr lang="en-US" sz="22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200" b="1" dirty="0" err="1">
                <a:latin typeface="Times New Roman" pitchFamily="18" charset="0"/>
                <a:ea typeface="+mj-ea"/>
                <a:cs typeface="+mj-cs"/>
              </a:rPr>
              <a:t>bệnh</a:t>
            </a:r>
            <a:r>
              <a:rPr lang="en-US" sz="22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200" b="1" dirty="0" err="1">
                <a:latin typeface="Times New Roman" pitchFamily="18" charset="0"/>
                <a:ea typeface="+mj-ea"/>
                <a:cs typeface="+mj-cs"/>
              </a:rPr>
              <a:t>ung</a:t>
            </a:r>
            <a:r>
              <a:rPr lang="en-US" sz="22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200" b="1" dirty="0" err="1">
                <a:latin typeface="Times New Roman" pitchFamily="18" charset="0"/>
                <a:ea typeface="+mj-ea"/>
                <a:cs typeface="+mj-cs"/>
              </a:rPr>
              <a:t>thư</a:t>
            </a:r>
            <a:r>
              <a:rPr lang="en-US" sz="22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200" b="1" dirty="0" err="1">
                <a:latin typeface="Times New Roman" pitchFamily="18" charset="0"/>
                <a:ea typeface="+mj-ea"/>
                <a:cs typeface="+mj-cs"/>
              </a:rPr>
              <a:t>và</a:t>
            </a:r>
            <a:r>
              <a:rPr lang="en-US" sz="22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200" b="1" dirty="0" err="1">
                <a:latin typeface="Times New Roman" pitchFamily="18" charset="0"/>
                <a:ea typeface="+mj-ea"/>
                <a:cs typeface="+mj-cs"/>
              </a:rPr>
              <a:t>bệnh</a:t>
            </a:r>
            <a:r>
              <a:rPr lang="en-US" sz="22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200" b="1" dirty="0" err="1">
                <a:latin typeface="Times New Roman" pitchFamily="18" charset="0"/>
                <a:ea typeface="+mj-ea"/>
                <a:cs typeface="+mj-cs"/>
              </a:rPr>
              <a:t>tim</a:t>
            </a:r>
            <a:r>
              <a:rPr lang="en-US" sz="22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200" b="1" dirty="0" err="1">
                <a:latin typeface="Times New Roman" pitchFamily="18" charset="0"/>
                <a:ea typeface="+mj-ea"/>
                <a:cs typeface="+mj-cs"/>
              </a:rPr>
              <a:t>mạch</a:t>
            </a:r>
            <a:r>
              <a:rPr lang="en-US" sz="2200" b="1" dirty="0">
                <a:latin typeface="Times New Roman" pitchFamily="18" charset="0"/>
                <a:ea typeface="+mj-ea"/>
                <a:cs typeface="+mj-cs"/>
              </a:rPr>
              <a:t>.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313" y="0"/>
            <a:ext cx="5476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261938" y="1285875"/>
            <a:ext cx="0" cy="533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8796338" y="1285875"/>
            <a:ext cx="0" cy="533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8796338" y="1819275"/>
            <a:ext cx="0" cy="3886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228600" y="609600"/>
            <a:ext cx="8915400" cy="0"/>
          </a:xfrm>
          <a:prstGeom prst="line">
            <a:avLst/>
          </a:prstGeom>
          <a:noFill/>
          <a:ln w="76200" cmpd="thickThin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146050" y="6629400"/>
            <a:ext cx="8915400" cy="0"/>
          </a:xfrm>
          <a:prstGeom prst="line">
            <a:avLst/>
          </a:prstGeom>
          <a:noFill/>
          <a:ln w="76200" cmpd="thinThick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261938" y="1285875"/>
            <a:ext cx="0" cy="533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8796338" y="1285875"/>
            <a:ext cx="0" cy="533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261938" y="1819275"/>
            <a:ext cx="0" cy="3886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8796338" y="1819275"/>
            <a:ext cx="0" cy="3886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8444" name="Picture 13" descr="roundu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22363"/>
            <a:ext cx="4648200" cy="540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52400" y="914400"/>
            <a:ext cx="4343400" cy="2590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400" b="1" dirty="0" err="1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Cây</a:t>
            </a:r>
            <a:r>
              <a:rPr lang="en-US" sz="2400" b="1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đậu</a:t>
            </a:r>
            <a:r>
              <a:rPr lang="en-US" sz="2400" b="1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tương</a:t>
            </a:r>
            <a:r>
              <a:rPr lang="en-US" sz="2400" b="1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biến</a:t>
            </a:r>
            <a:r>
              <a:rPr lang="en-US" sz="2400" b="1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đổi</a:t>
            </a:r>
            <a:r>
              <a:rPr lang="en-US" sz="2400" b="1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 gen:</a:t>
            </a:r>
          </a:p>
          <a:p>
            <a:pPr>
              <a:defRPr/>
            </a:pPr>
            <a:r>
              <a:rPr lang="en-US" sz="2400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+ </a:t>
            </a:r>
            <a:r>
              <a:rPr lang="en-US" sz="2400" dirty="0" err="1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Kháng</a:t>
            </a:r>
            <a:r>
              <a:rPr lang="en-US" sz="2400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sâu</a:t>
            </a:r>
            <a:endParaRPr lang="en-US" sz="2400" dirty="0">
              <a:solidFill>
                <a:srgbClr val="08015F"/>
              </a:solidFill>
              <a:latin typeface="Times New Roman" pitchFamily="18" charset="0"/>
              <a:ea typeface="+mj-ea"/>
              <a:cs typeface="+mj-cs"/>
            </a:endParaRPr>
          </a:p>
          <a:p>
            <a:pPr>
              <a:defRPr/>
            </a:pPr>
            <a:r>
              <a:rPr lang="en-US" sz="2400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+ </a:t>
            </a:r>
            <a:r>
              <a:rPr lang="en-US" sz="2400" dirty="0" err="1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Kháng</a:t>
            </a:r>
            <a:r>
              <a:rPr lang="en-US" sz="2400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bệnh</a:t>
            </a:r>
            <a:r>
              <a:rPr lang="en-US" sz="2400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 (insect </a:t>
            </a:r>
            <a:r>
              <a:rPr lang="en-US" sz="2400" dirty="0" err="1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resitance</a:t>
            </a:r>
            <a:r>
              <a:rPr lang="en-US" sz="2400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 )</a:t>
            </a:r>
          </a:p>
          <a:p>
            <a:pPr>
              <a:defRPr/>
            </a:pPr>
            <a:r>
              <a:rPr lang="en-US" sz="2400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+ </a:t>
            </a:r>
            <a:r>
              <a:rPr lang="en-US" sz="2400" dirty="0" err="1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Góp</a:t>
            </a:r>
            <a:r>
              <a:rPr lang="en-US" sz="2400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phần</a:t>
            </a:r>
            <a:r>
              <a:rPr lang="en-US" sz="2400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làm</a:t>
            </a:r>
            <a:r>
              <a:rPr lang="en-US" sz="2400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giảm</a:t>
            </a:r>
            <a:r>
              <a:rPr lang="en-US" sz="2400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lượng</a:t>
            </a:r>
            <a:r>
              <a:rPr lang="en-US" sz="2400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thuốc</a:t>
            </a:r>
            <a:r>
              <a:rPr lang="en-US" sz="2400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trừ</a:t>
            </a:r>
            <a:r>
              <a:rPr lang="en-US" sz="2400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sâu</a:t>
            </a:r>
            <a:r>
              <a:rPr lang="en-US" sz="2400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 (</a:t>
            </a:r>
            <a:r>
              <a:rPr lang="en-US" sz="2400" dirty="0" err="1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bảo</a:t>
            </a:r>
            <a:r>
              <a:rPr lang="en-US" sz="2400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vệ</a:t>
            </a:r>
            <a:r>
              <a:rPr lang="en-US" sz="2400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môi</a:t>
            </a:r>
            <a:r>
              <a:rPr lang="en-US" sz="2400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trường</a:t>
            </a:r>
            <a:r>
              <a:rPr lang="en-US" sz="2400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, </a:t>
            </a:r>
            <a:r>
              <a:rPr lang="en-US" sz="2400" dirty="0" err="1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giảm</a:t>
            </a:r>
            <a:r>
              <a:rPr lang="en-US" sz="2400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 chi </a:t>
            </a:r>
            <a:r>
              <a:rPr lang="en-US" sz="2400" dirty="0" err="1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phí</a:t>
            </a:r>
            <a:r>
              <a:rPr lang="en-US" sz="2400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.. )</a:t>
            </a:r>
          </a:p>
          <a:p>
            <a:pPr>
              <a:defRPr/>
            </a:pPr>
            <a:r>
              <a:rPr lang="en-US" sz="2400" u="sng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endParaRPr lang="en-US" sz="2400" u="sng" dirty="0">
              <a:solidFill>
                <a:srgbClr val="08015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3800"/>
            <a:ext cx="4191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C:\Users\user\Desktop\images320098_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038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C:\Users\user\Desktop\cay bd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"/>
            <a:ext cx="4191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C:\Users\user\Desktop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40386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" y="6248400"/>
            <a:ext cx="8610600" cy="609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000" b="1" dirty="0">
                <a:latin typeface="Times New Roman" pitchFamily="18" charset="0"/>
                <a:ea typeface="+mj-ea"/>
                <a:cs typeface="+mj-cs"/>
              </a:rPr>
              <a:t>Ỏ </a:t>
            </a:r>
            <a:r>
              <a:rPr lang="en-US" sz="2000" b="1" dirty="0" err="1">
                <a:latin typeface="Times New Roman" pitchFamily="18" charset="0"/>
                <a:ea typeface="+mj-ea"/>
                <a:cs typeface="+mj-cs"/>
              </a:rPr>
              <a:t>Việt</a:t>
            </a:r>
            <a:r>
              <a:rPr lang="en-US" sz="2000" b="1" dirty="0">
                <a:latin typeface="Times New Roman" pitchFamily="18" charset="0"/>
                <a:ea typeface="+mj-ea"/>
                <a:cs typeface="+mj-cs"/>
              </a:rPr>
              <a:t> Nam </a:t>
            </a:r>
            <a:r>
              <a:rPr lang="en-US" sz="2000" b="1" dirty="0" err="1">
                <a:latin typeface="Times New Roman" pitchFamily="18" charset="0"/>
                <a:ea typeface="+mj-ea"/>
                <a:cs typeface="+mj-cs"/>
              </a:rPr>
              <a:t>chuyển</a:t>
            </a:r>
            <a:r>
              <a:rPr lang="en-US" sz="2000" b="1" dirty="0">
                <a:latin typeface="Times New Roman" pitchFamily="18" charset="0"/>
                <a:ea typeface="+mj-ea"/>
                <a:cs typeface="+mj-cs"/>
              </a:rPr>
              <a:t> gen </a:t>
            </a:r>
            <a:r>
              <a:rPr lang="en-US" sz="2000" b="1" dirty="0" err="1">
                <a:latin typeface="Times New Roman" pitchFamily="18" charset="0"/>
                <a:ea typeface="+mj-ea"/>
                <a:cs typeface="+mj-cs"/>
              </a:rPr>
              <a:t>kháng</a:t>
            </a:r>
            <a:r>
              <a:rPr lang="en-US" sz="20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000" b="1" dirty="0" err="1">
                <a:latin typeface="Times New Roman" pitchFamily="18" charset="0"/>
                <a:ea typeface="+mj-ea"/>
                <a:cs typeface="+mj-cs"/>
              </a:rPr>
              <a:t>rày</a:t>
            </a:r>
            <a:r>
              <a:rPr lang="en-US" sz="20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000" b="1" dirty="0" err="1">
                <a:latin typeface="Times New Roman" pitchFamily="18" charset="0"/>
                <a:ea typeface="+mj-ea"/>
                <a:cs typeface="+mj-cs"/>
              </a:rPr>
              <a:t>nâu</a:t>
            </a:r>
            <a:r>
              <a:rPr lang="en-US" sz="20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000" b="1" dirty="0" err="1">
                <a:latin typeface="Times New Roman" pitchFamily="18" charset="0"/>
                <a:ea typeface="+mj-ea"/>
                <a:cs typeface="+mj-cs"/>
              </a:rPr>
              <a:t>kháng</a:t>
            </a:r>
            <a:r>
              <a:rPr lang="en-US" sz="20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000" b="1" dirty="0" err="1">
                <a:latin typeface="Times New Roman" pitchFamily="18" charset="0"/>
                <a:ea typeface="+mj-ea"/>
                <a:cs typeface="+mj-cs"/>
              </a:rPr>
              <a:t>bệnh</a:t>
            </a:r>
            <a:r>
              <a:rPr lang="en-US" sz="20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000" b="1" dirty="0" err="1">
                <a:latin typeface="Times New Roman" pitchFamily="18" charset="0"/>
                <a:ea typeface="+mj-ea"/>
                <a:cs typeface="+mj-cs"/>
              </a:rPr>
              <a:t>bạc</a:t>
            </a:r>
            <a:r>
              <a:rPr lang="en-US" sz="20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000" b="1" dirty="0" err="1">
                <a:latin typeface="Times New Roman" pitchFamily="18" charset="0"/>
                <a:ea typeface="+mj-ea"/>
                <a:cs typeface="+mj-cs"/>
              </a:rPr>
              <a:t>lá</a:t>
            </a:r>
            <a:r>
              <a:rPr lang="en-US" sz="2000" b="1" dirty="0">
                <a:latin typeface="Times New Roman" pitchFamily="18" charset="0"/>
                <a:ea typeface="+mj-ea"/>
                <a:cs typeface="+mj-cs"/>
              </a:rPr>
              <a:t> , </a:t>
            </a:r>
            <a:r>
              <a:rPr lang="en-US" sz="2000" b="1" dirty="0" err="1">
                <a:latin typeface="Times New Roman" pitchFamily="18" charset="0"/>
                <a:ea typeface="+mj-ea"/>
                <a:cs typeface="+mj-cs"/>
              </a:rPr>
              <a:t>tổng</a:t>
            </a:r>
            <a:r>
              <a:rPr lang="en-US" sz="20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000" b="1" dirty="0" err="1">
                <a:latin typeface="Times New Roman" pitchFamily="18" charset="0"/>
                <a:ea typeface="+mj-ea"/>
                <a:cs typeface="+mj-cs"/>
              </a:rPr>
              <a:t>hợp</a:t>
            </a:r>
            <a:r>
              <a:rPr lang="en-US" sz="2000" b="1" dirty="0">
                <a:latin typeface="Times New Roman" pitchFamily="18" charset="0"/>
                <a:ea typeface="+mj-ea"/>
                <a:cs typeface="+mj-cs"/>
              </a:rPr>
              <a:t> vitamin A, gen </a:t>
            </a:r>
            <a:r>
              <a:rPr lang="en-US" sz="2000" b="1" dirty="0" err="1">
                <a:latin typeface="Times New Roman" pitchFamily="18" charset="0"/>
                <a:ea typeface="+mj-ea"/>
                <a:cs typeface="+mj-cs"/>
              </a:rPr>
              <a:t>chín</a:t>
            </a:r>
            <a:r>
              <a:rPr lang="en-US" sz="20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000" b="1" dirty="0" err="1">
                <a:latin typeface="Times New Roman" pitchFamily="18" charset="0"/>
                <a:ea typeface="+mj-ea"/>
                <a:cs typeface="+mj-cs"/>
              </a:rPr>
              <a:t>sớm</a:t>
            </a:r>
            <a:r>
              <a:rPr lang="en-US" sz="2000" b="1" dirty="0">
                <a:latin typeface="Times New Roman" pitchFamily="18" charset="0"/>
                <a:ea typeface="+mj-ea"/>
                <a:cs typeface="+mj-cs"/>
              </a:rPr>
              <a:t>.. </a:t>
            </a:r>
            <a:r>
              <a:rPr lang="en-US" sz="2000" b="1" dirty="0" err="1">
                <a:latin typeface="Times New Roman" pitchFamily="18" charset="0"/>
                <a:ea typeface="+mj-ea"/>
                <a:cs typeface="+mj-cs"/>
              </a:rPr>
              <a:t>Vào</a:t>
            </a:r>
            <a:r>
              <a:rPr lang="en-US" sz="20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000" b="1" dirty="0" err="1">
                <a:latin typeface="Times New Roman" pitchFamily="18" charset="0"/>
                <a:ea typeface="+mj-ea"/>
                <a:cs typeface="+mj-cs"/>
              </a:rPr>
              <a:t>một</a:t>
            </a:r>
            <a:r>
              <a:rPr lang="en-US" sz="20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000" b="1" dirty="0" err="1">
                <a:latin typeface="Times New Roman" pitchFamily="18" charset="0"/>
                <a:ea typeface="+mj-ea"/>
                <a:cs typeface="+mj-cs"/>
              </a:rPr>
              <a:t>số</a:t>
            </a:r>
            <a:r>
              <a:rPr lang="en-US" sz="20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000" b="1" dirty="0" err="1">
                <a:latin typeface="Times New Roman" pitchFamily="18" charset="0"/>
                <a:ea typeface="+mj-ea"/>
                <a:cs typeface="+mj-cs"/>
              </a:rPr>
              <a:t>cây</a:t>
            </a:r>
            <a:r>
              <a:rPr lang="en-US" sz="20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000" b="1" dirty="0" err="1">
                <a:latin typeface="Times New Roman" pitchFamily="18" charset="0"/>
                <a:ea typeface="+mj-ea"/>
                <a:cs typeface="+mj-cs"/>
              </a:rPr>
              <a:t>trồng</a:t>
            </a:r>
            <a:r>
              <a:rPr lang="en-US" sz="2000" b="1" dirty="0">
                <a:latin typeface="Times New Roman" pitchFamily="18" charset="0"/>
                <a:ea typeface="+mj-ea"/>
                <a:cs typeface="+mj-cs"/>
              </a:rPr>
              <a:t> </a:t>
            </a:r>
            <a:endParaRPr lang="en-US" sz="20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76200"/>
            <a:ext cx="5600700" cy="347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s://tepbac.com/upload/news/ge_image/ca-hoi-bien-doi-G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28" y="3593521"/>
            <a:ext cx="5531272" cy="315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65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 descr="https://image.thanhnien.vn/800/uploaded/ngocquy/2015_10_23/cho-bien-doi-gen-anh-chup-newsweek_iyfj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10" y="0"/>
            <a:ext cx="9171709" cy="687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08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>
          <a:xfrm>
            <a:off x="217966" y="1419342"/>
            <a:ext cx="5954233" cy="50557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400" b="1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-Tạo ra </a:t>
            </a:r>
            <a:r>
              <a:rPr lang="en-US" sz="2400" b="1" dirty="0" err="1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các</a:t>
            </a:r>
            <a:r>
              <a:rPr lang="en-US" sz="2400" b="1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chủng</a:t>
            </a:r>
            <a:r>
              <a:rPr lang="en-US" sz="2400" b="1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 vi </a:t>
            </a:r>
            <a:r>
              <a:rPr lang="en-US" sz="2400" b="1" dirty="0" err="1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sinh</a:t>
            </a:r>
            <a:r>
              <a:rPr lang="en-US" sz="2400" b="1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vật</a:t>
            </a:r>
            <a:r>
              <a:rPr lang="en-US" sz="2400" b="1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mới</a:t>
            </a:r>
            <a:endParaRPr lang="en-US" sz="2400" b="1" dirty="0">
              <a:solidFill>
                <a:srgbClr val="08015F"/>
              </a:solidFill>
              <a:latin typeface="Times New Roman" pitchFamily="18" charset="0"/>
              <a:ea typeface="+mj-ea"/>
              <a:cs typeface="+mj-cs"/>
            </a:endParaRPr>
          </a:p>
          <a:p>
            <a:pPr>
              <a:defRPr/>
            </a:pPr>
            <a:r>
              <a:rPr lang="en-US" sz="2400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endParaRPr lang="en-US" sz="2400" dirty="0">
              <a:solidFill>
                <a:srgbClr val="08015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34975" y="2971800"/>
            <a:ext cx="4594225" cy="6096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n-US" sz="2000" b="1" dirty="0">
              <a:solidFill>
                <a:srgbClr val="08015F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87375" y="3124200"/>
            <a:ext cx="4594225" cy="6096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n-US" sz="2000" b="1" dirty="0">
              <a:solidFill>
                <a:srgbClr val="08015F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7966" y="2051014"/>
            <a:ext cx="7097233" cy="50557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400" b="1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-Tạo </a:t>
            </a:r>
            <a:r>
              <a:rPr lang="en-US" sz="2400" b="1" dirty="0" err="1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giống</a:t>
            </a:r>
            <a:r>
              <a:rPr lang="en-US" sz="2400" b="1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cây</a:t>
            </a:r>
            <a:r>
              <a:rPr lang="en-US" sz="2400" b="1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trồng</a:t>
            </a:r>
            <a:r>
              <a:rPr lang="en-US" sz="2400" b="1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biến</a:t>
            </a:r>
            <a:r>
              <a:rPr lang="en-US" sz="2400" b="1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đổi</a:t>
            </a:r>
            <a:r>
              <a:rPr lang="en-US" sz="2400" b="1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 gen:</a:t>
            </a:r>
          </a:p>
          <a:p>
            <a:pPr>
              <a:defRPr/>
            </a:pPr>
            <a:r>
              <a:rPr lang="en-US" sz="2400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endParaRPr lang="en-US" sz="2400" dirty="0">
              <a:solidFill>
                <a:srgbClr val="08015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724400" y="1192213"/>
            <a:ext cx="3886200" cy="609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sz="2000" b="1" dirty="0">
              <a:solidFill>
                <a:srgbClr val="08015F"/>
              </a:solidFill>
              <a:latin typeface="Times New Roman" pitchFamily="18" charset="0"/>
              <a:ea typeface="+mj-ea"/>
              <a:cs typeface="+mj-cs"/>
            </a:endParaRPr>
          </a:p>
          <a:p>
            <a:pPr>
              <a:defRPr/>
            </a:pPr>
            <a:r>
              <a:rPr lang="en-US" sz="2000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endParaRPr lang="en-US" sz="2000" dirty="0">
              <a:solidFill>
                <a:srgbClr val="08015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17966" y="2724311"/>
            <a:ext cx="6944833" cy="609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400" b="1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-Tạo </a:t>
            </a:r>
            <a:r>
              <a:rPr lang="en-US" sz="2400" b="1" dirty="0" err="1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động</a:t>
            </a:r>
            <a:r>
              <a:rPr lang="en-US" sz="2400" b="1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vật</a:t>
            </a:r>
            <a:r>
              <a:rPr lang="en-US" sz="2400" b="1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  </a:t>
            </a:r>
            <a:r>
              <a:rPr lang="en-US" sz="2400" b="1" dirty="0" err="1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biến</a:t>
            </a:r>
            <a:r>
              <a:rPr lang="en-US" sz="2400" b="1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đổi</a:t>
            </a:r>
            <a:r>
              <a:rPr lang="en-US" sz="2400" b="1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 gen:</a:t>
            </a:r>
          </a:p>
          <a:p>
            <a:pPr>
              <a:defRPr/>
            </a:pPr>
            <a:r>
              <a:rPr lang="en-US" sz="2400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endParaRPr lang="en-US" sz="2400" dirty="0">
              <a:solidFill>
                <a:srgbClr val="08015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17967" y="690226"/>
            <a:ext cx="8001000" cy="609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800" b="1" dirty="0">
                <a:latin typeface="Times New Roman" pitchFamily="18" charset="0"/>
                <a:ea typeface="+mj-ea"/>
                <a:cs typeface="+mj-cs"/>
                <a:sym typeface="Wingdings" panose="05000000000000000000" pitchFamily="2" charset="2"/>
              </a:rPr>
              <a:t> </a:t>
            </a:r>
            <a:r>
              <a:rPr lang="en-US" sz="2800" b="1" dirty="0" err="1">
                <a:latin typeface="Times New Roman" pitchFamily="18" charset="0"/>
                <a:ea typeface="+mj-ea"/>
                <a:cs typeface="+mj-cs"/>
                <a:sym typeface="Wingdings" panose="05000000000000000000" pitchFamily="2" charset="2"/>
              </a:rPr>
              <a:t>Các</a:t>
            </a:r>
            <a:r>
              <a:rPr lang="en-US" sz="2800" b="1" dirty="0">
                <a:latin typeface="Times New Roman" pitchFamily="18" charset="0"/>
                <a:ea typeface="+mj-ea"/>
                <a:cs typeface="+mj-cs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+mj-cs"/>
                <a:sym typeface="Wingdings" panose="05000000000000000000" pitchFamily="2" charset="2"/>
              </a:rPr>
              <a:t>ứ</a:t>
            </a:r>
            <a:r>
              <a:rPr lang="en-US" sz="2800" b="1" dirty="0" err="1">
                <a:latin typeface="Times New Roman" pitchFamily="18" charset="0"/>
                <a:ea typeface="+mj-ea"/>
                <a:cs typeface="+mj-cs"/>
              </a:rPr>
              <a:t>ng</a:t>
            </a:r>
            <a:r>
              <a:rPr lang="en-US" sz="28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+mj-cs"/>
              </a:rPr>
              <a:t>dụng</a:t>
            </a:r>
            <a:r>
              <a:rPr lang="en-US" sz="28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+mj-cs"/>
              </a:rPr>
              <a:t>công</a:t>
            </a:r>
            <a:r>
              <a:rPr lang="en-US" sz="28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+mj-cs"/>
              </a:rPr>
              <a:t>nghệ</a:t>
            </a:r>
            <a:r>
              <a:rPr lang="en-US" sz="2800" b="1" dirty="0">
                <a:latin typeface="Times New Roman" pitchFamily="18" charset="0"/>
                <a:ea typeface="+mj-ea"/>
                <a:cs typeface="+mj-cs"/>
              </a:rPr>
              <a:t> gen:</a:t>
            </a:r>
          </a:p>
          <a:p>
            <a:pPr>
              <a:defRPr/>
            </a:pPr>
            <a:r>
              <a:rPr lang="en-US" sz="2800" dirty="0">
                <a:latin typeface="Times New Roman" pitchFamily="18" charset="0"/>
                <a:ea typeface="+mj-ea"/>
                <a:cs typeface="+mj-cs"/>
              </a:rPr>
              <a:t>  </a:t>
            </a:r>
            <a:endParaRPr lang="en-US" sz="2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1385995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3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1"/>
          <p:cNvSpPr txBox="1">
            <a:spLocks/>
          </p:cNvSpPr>
          <p:nvPr/>
        </p:nvSpPr>
        <p:spPr>
          <a:xfrm>
            <a:off x="152400" y="1219200"/>
            <a:ext cx="5257800" cy="609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200" b="1" dirty="0">
                <a:latin typeface="Times New Roman" pitchFamily="18" charset="0"/>
                <a:ea typeface="+mj-ea"/>
                <a:cs typeface="+mj-cs"/>
              </a:rPr>
              <a:t>I-</a:t>
            </a:r>
            <a:r>
              <a:rPr lang="en-US" sz="2200" b="1" dirty="0" err="1">
                <a:latin typeface="Times New Roman" pitchFamily="18" charset="0"/>
                <a:ea typeface="+mj-ea"/>
                <a:cs typeface="+mj-cs"/>
              </a:rPr>
              <a:t>Khái</a:t>
            </a:r>
            <a:r>
              <a:rPr lang="en-US" sz="22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200" b="1" dirty="0" err="1">
                <a:latin typeface="Times New Roman" pitchFamily="18" charset="0"/>
                <a:ea typeface="+mj-ea"/>
                <a:cs typeface="+mj-cs"/>
              </a:rPr>
              <a:t>niệm</a:t>
            </a:r>
            <a:r>
              <a:rPr lang="en-US" sz="22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200" b="1" dirty="0" err="1">
                <a:latin typeface="Times New Roman" pitchFamily="18" charset="0"/>
                <a:ea typeface="+mj-ea"/>
                <a:cs typeface="+mj-cs"/>
              </a:rPr>
              <a:t>kĩ</a:t>
            </a:r>
            <a:r>
              <a:rPr lang="en-US" sz="22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200" b="1" dirty="0" err="1">
                <a:latin typeface="Times New Roman" pitchFamily="18" charset="0"/>
                <a:ea typeface="+mj-ea"/>
                <a:cs typeface="+mj-cs"/>
              </a:rPr>
              <a:t>thuật</a:t>
            </a:r>
            <a:r>
              <a:rPr lang="en-US" sz="2200" b="1" dirty="0">
                <a:latin typeface="Times New Roman" pitchFamily="18" charset="0"/>
                <a:ea typeface="+mj-ea"/>
                <a:cs typeface="+mj-cs"/>
              </a:rPr>
              <a:t> gen</a:t>
            </a:r>
          </a:p>
          <a:p>
            <a:pPr>
              <a:defRPr/>
            </a:pPr>
            <a:r>
              <a:rPr lang="en-US" sz="22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200" b="1" dirty="0" err="1">
                <a:latin typeface="Times New Roman" pitchFamily="18" charset="0"/>
                <a:ea typeface="+mj-ea"/>
                <a:cs typeface="+mj-cs"/>
              </a:rPr>
              <a:t>và</a:t>
            </a:r>
            <a:r>
              <a:rPr lang="en-US" sz="22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200" b="1" dirty="0" err="1">
                <a:latin typeface="Times New Roman" pitchFamily="18" charset="0"/>
                <a:ea typeface="+mj-ea"/>
                <a:cs typeface="+mj-cs"/>
              </a:rPr>
              <a:t>công</a:t>
            </a:r>
            <a:r>
              <a:rPr lang="en-US" sz="22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200" b="1" dirty="0" err="1">
                <a:latin typeface="Times New Roman" pitchFamily="18" charset="0"/>
                <a:ea typeface="+mj-ea"/>
                <a:cs typeface="+mj-cs"/>
              </a:rPr>
              <a:t>nghệ</a:t>
            </a:r>
            <a:r>
              <a:rPr lang="en-US" sz="2200" b="1" dirty="0">
                <a:latin typeface="Times New Roman" pitchFamily="18" charset="0"/>
                <a:ea typeface="+mj-ea"/>
                <a:cs typeface="+mj-cs"/>
              </a:rPr>
              <a:t> gen:</a:t>
            </a:r>
            <a:endParaRPr lang="en-US" sz="2200" b="1" dirty="0">
              <a:latin typeface="+mj-lt"/>
              <a:ea typeface="+mj-ea"/>
              <a:cs typeface="+mj-cs"/>
            </a:endParaRPr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304800" y="1905000"/>
            <a:ext cx="3886200" cy="609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000" b="1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1-</a:t>
            </a:r>
            <a:r>
              <a:rPr lang="en-US" sz="2000" b="1" dirty="0" err="1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Khái</a:t>
            </a:r>
            <a:r>
              <a:rPr lang="en-US" sz="2000" b="1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000" b="1" dirty="0" err="1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niệm</a:t>
            </a:r>
            <a:r>
              <a:rPr lang="en-US" sz="2000" b="1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000" b="1" dirty="0" err="1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kĩ</a:t>
            </a:r>
            <a:r>
              <a:rPr lang="en-US" sz="2000" b="1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000" b="1" dirty="0" err="1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thuật</a:t>
            </a:r>
            <a:r>
              <a:rPr lang="en-US" sz="2000" b="1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 gen:</a:t>
            </a:r>
          </a:p>
          <a:p>
            <a:pPr>
              <a:defRPr/>
            </a:pPr>
            <a:r>
              <a:rPr lang="en-US" sz="2000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endParaRPr lang="en-US" sz="2000" dirty="0">
              <a:solidFill>
                <a:srgbClr val="08015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04800" y="2209800"/>
            <a:ext cx="3886200" cy="609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000" b="1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2-Khái </a:t>
            </a:r>
            <a:r>
              <a:rPr lang="en-US" sz="2000" b="1" dirty="0" err="1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niệm</a:t>
            </a:r>
            <a:r>
              <a:rPr lang="en-US" sz="2000" b="1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000" b="1" dirty="0" err="1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công</a:t>
            </a:r>
            <a:r>
              <a:rPr lang="en-US" sz="2000" b="1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000" b="1" dirty="0" err="1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nghệ</a:t>
            </a:r>
            <a:r>
              <a:rPr lang="en-US" sz="2000" b="1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 gen:</a:t>
            </a:r>
          </a:p>
          <a:p>
            <a:pPr>
              <a:defRPr/>
            </a:pPr>
            <a:r>
              <a:rPr lang="en-US" sz="2000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endParaRPr lang="en-US" sz="2000" dirty="0">
              <a:solidFill>
                <a:srgbClr val="08015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130175" y="4114800"/>
            <a:ext cx="4594225" cy="609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000" b="1" dirty="0">
                <a:latin typeface="Times New Roman" pitchFamily="18" charset="0"/>
                <a:ea typeface="+mj-ea"/>
                <a:cs typeface="+mj-cs"/>
              </a:rPr>
              <a:t>III- </a:t>
            </a:r>
            <a:r>
              <a:rPr lang="en-US" sz="2000" b="1" dirty="0" err="1">
                <a:latin typeface="Times New Roman" pitchFamily="18" charset="0"/>
                <a:ea typeface="+mj-ea"/>
                <a:cs typeface="+mj-cs"/>
              </a:rPr>
              <a:t>Khái</a:t>
            </a:r>
            <a:r>
              <a:rPr lang="en-US" sz="20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000" b="1" dirty="0" err="1">
                <a:latin typeface="Times New Roman" pitchFamily="18" charset="0"/>
                <a:ea typeface="+mj-ea"/>
                <a:cs typeface="+mj-cs"/>
              </a:rPr>
              <a:t>niệm</a:t>
            </a:r>
            <a:r>
              <a:rPr lang="en-US" sz="20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000" b="1" dirty="0" err="1">
                <a:latin typeface="Times New Roman" pitchFamily="18" charset="0"/>
                <a:ea typeface="+mj-ea"/>
                <a:cs typeface="+mj-cs"/>
              </a:rPr>
              <a:t>công</a:t>
            </a:r>
            <a:r>
              <a:rPr lang="en-US" sz="20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000" b="1" dirty="0" err="1">
                <a:latin typeface="Times New Roman" pitchFamily="18" charset="0"/>
                <a:ea typeface="+mj-ea"/>
                <a:cs typeface="+mj-cs"/>
              </a:rPr>
              <a:t>nghệ</a:t>
            </a:r>
            <a:r>
              <a:rPr lang="en-US" sz="20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000" b="1" dirty="0" err="1">
                <a:latin typeface="Times New Roman" pitchFamily="18" charset="0"/>
                <a:ea typeface="+mj-ea"/>
                <a:cs typeface="+mj-cs"/>
              </a:rPr>
              <a:t>sinh</a:t>
            </a:r>
            <a:r>
              <a:rPr lang="en-US" sz="20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000" b="1" dirty="0" err="1">
                <a:latin typeface="Times New Roman" pitchFamily="18" charset="0"/>
                <a:ea typeface="+mj-ea"/>
                <a:cs typeface="+mj-cs"/>
              </a:rPr>
              <a:t>học</a:t>
            </a:r>
            <a:r>
              <a:rPr lang="en-US" sz="2000" b="1" dirty="0">
                <a:latin typeface="Times New Roman" pitchFamily="18" charset="0"/>
                <a:ea typeface="+mj-ea"/>
                <a:cs typeface="+mj-cs"/>
              </a:rPr>
              <a:t>:</a:t>
            </a:r>
          </a:p>
          <a:p>
            <a:pPr>
              <a:defRPr/>
            </a:pPr>
            <a:r>
              <a:rPr lang="en-US" sz="2000" dirty="0">
                <a:latin typeface="Times New Roman" pitchFamily="18" charset="0"/>
                <a:ea typeface="+mj-ea"/>
                <a:cs typeface="+mj-cs"/>
              </a:rPr>
              <a:t>  </a:t>
            </a: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82574" y="2971800"/>
            <a:ext cx="4564063" cy="36714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000" b="1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1-Tạo </a:t>
            </a:r>
            <a:r>
              <a:rPr lang="en-US" sz="2000" b="1" dirty="0" err="1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ra</a:t>
            </a:r>
            <a:r>
              <a:rPr lang="en-US" sz="2000" b="1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000" b="1" dirty="0" err="1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các</a:t>
            </a:r>
            <a:r>
              <a:rPr lang="en-US" sz="2000" b="1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000" b="1" dirty="0" err="1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chủng</a:t>
            </a:r>
            <a:r>
              <a:rPr lang="en-US" sz="2000" b="1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 vi </a:t>
            </a:r>
            <a:r>
              <a:rPr lang="en-US" sz="2000" b="1" dirty="0" err="1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sinh</a:t>
            </a:r>
            <a:r>
              <a:rPr lang="en-US" sz="2000" b="1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000" b="1" dirty="0" err="1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vật</a:t>
            </a:r>
            <a:r>
              <a:rPr lang="en-US" sz="2000" b="1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000" b="1" dirty="0" err="1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mới</a:t>
            </a:r>
            <a:endParaRPr lang="en-US" sz="2000" b="1" dirty="0">
              <a:solidFill>
                <a:srgbClr val="08015F"/>
              </a:solidFill>
              <a:latin typeface="Times New Roman" pitchFamily="18" charset="0"/>
              <a:ea typeface="+mj-ea"/>
              <a:cs typeface="+mj-cs"/>
            </a:endParaRPr>
          </a:p>
          <a:p>
            <a:pPr>
              <a:defRPr/>
            </a:pPr>
            <a:r>
              <a:rPr lang="en-US" sz="2000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endParaRPr lang="en-US" sz="2000" dirty="0">
              <a:solidFill>
                <a:srgbClr val="08015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34975" y="2971800"/>
            <a:ext cx="4594225" cy="6096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n-US" sz="2000" b="1" dirty="0">
              <a:solidFill>
                <a:srgbClr val="08015F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87375" y="3124200"/>
            <a:ext cx="4594225" cy="6096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n-US" sz="2000" b="1" dirty="0">
              <a:solidFill>
                <a:srgbClr val="08015F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93687" y="3325090"/>
            <a:ext cx="4876800" cy="381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000" b="1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2-Tạo </a:t>
            </a:r>
            <a:r>
              <a:rPr lang="en-US" sz="2000" b="1" dirty="0" err="1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giống</a:t>
            </a:r>
            <a:r>
              <a:rPr lang="en-US" sz="2000" b="1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000" b="1" dirty="0" err="1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cây</a:t>
            </a:r>
            <a:r>
              <a:rPr lang="en-US" sz="2000" b="1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000" b="1" dirty="0" err="1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trồng</a:t>
            </a:r>
            <a:r>
              <a:rPr lang="en-US" sz="2000" b="1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000" b="1" dirty="0" err="1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biến</a:t>
            </a:r>
            <a:r>
              <a:rPr lang="en-US" sz="2000" b="1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000" b="1" dirty="0" err="1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đổi</a:t>
            </a:r>
            <a:r>
              <a:rPr lang="en-US" sz="2000" b="1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 gen</a:t>
            </a:r>
          </a:p>
          <a:p>
            <a:pPr>
              <a:defRPr/>
            </a:pPr>
            <a:r>
              <a:rPr lang="en-US" sz="2000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endParaRPr lang="en-US" sz="2000" dirty="0">
              <a:solidFill>
                <a:srgbClr val="08015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724400" y="1192213"/>
            <a:ext cx="3886200" cy="609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sz="2000" b="1" dirty="0">
              <a:solidFill>
                <a:srgbClr val="08015F"/>
              </a:solidFill>
              <a:latin typeface="Times New Roman" pitchFamily="18" charset="0"/>
              <a:ea typeface="+mj-ea"/>
              <a:cs typeface="+mj-cs"/>
            </a:endParaRPr>
          </a:p>
          <a:p>
            <a:pPr>
              <a:defRPr/>
            </a:pPr>
            <a:r>
              <a:rPr lang="en-US" sz="2000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endParaRPr lang="en-US" sz="2000" dirty="0">
              <a:solidFill>
                <a:srgbClr val="08015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84018" y="3719945"/>
            <a:ext cx="4876800" cy="609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000" b="1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3-Tạo </a:t>
            </a:r>
            <a:r>
              <a:rPr lang="en-US" sz="2000" b="1" dirty="0" err="1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động</a:t>
            </a:r>
            <a:r>
              <a:rPr lang="en-US" sz="2000" b="1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000" b="1" dirty="0" err="1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vật</a:t>
            </a:r>
            <a:r>
              <a:rPr lang="en-US" sz="2000" b="1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  </a:t>
            </a:r>
            <a:r>
              <a:rPr lang="en-US" sz="2000" b="1" dirty="0" err="1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biến</a:t>
            </a:r>
            <a:r>
              <a:rPr lang="en-US" sz="2000" b="1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000" b="1" dirty="0" err="1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đổi</a:t>
            </a:r>
            <a:r>
              <a:rPr lang="en-US" sz="2000" b="1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 gen</a:t>
            </a:r>
          </a:p>
          <a:p>
            <a:pPr>
              <a:defRPr/>
            </a:pPr>
            <a:r>
              <a:rPr lang="en-US" sz="2000" dirty="0">
                <a:solidFill>
                  <a:srgbClr val="08015F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endParaRPr lang="en-US" sz="2000" dirty="0">
              <a:solidFill>
                <a:srgbClr val="08015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24691" y="2590800"/>
            <a:ext cx="3886200" cy="36714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000" b="1" dirty="0">
                <a:latin typeface="Times New Roman" pitchFamily="18" charset="0"/>
                <a:ea typeface="+mj-ea"/>
                <a:cs typeface="+mj-cs"/>
              </a:rPr>
              <a:t>II- </a:t>
            </a:r>
            <a:r>
              <a:rPr lang="en-US" sz="2000" b="1" dirty="0" err="1">
                <a:latin typeface="Times New Roman" pitchFamily="18" charset="0"/>
                <a:ea typeface="+mj-ea"/>
                <a:cs typeface="+mj-cs"/>
              </a:rPr>
              <a:t>Ứng</a:t>
            </a:r>
            <a:r>
              <a:rPr lang="en-US" sz="20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000" b="1" dirty="0" err="1">
                <a:latin typeface="Times New Roman" pitchFamily="18" charset="0"/>
                <a:ea typeface="+mj-ea"/>
                <a:cs typeface="+mj-cs"/>
              </a:rPr>
              <a:t>dụng</a:t>
            </a:r>
            <a:r>
              <a:rPr lang="en-US" sz="20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000" b="1" dirty="0" err="1">
                <a:latin typeface="Times New Roman" pitchFamily="18" charset="0"/>
                <a:ea typeface="+mj-ea"/>
                <a:cs typeface="+mj-cs"/>
              </a:rPr>
              <a:t>công</a:t>
            </a:r>
            <a:r>
              <a:rPr lang="en-US" sz="20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000" b="1" dirty="0" err="1">
                <a:latin typeface="Times New Roman" pitchFamily="18" charset="0"/>
                <a:ea typeface="+mj-ea"/>
                <a:cs typeface="+mj-cs"/>
              </a:rPr>
              <a:t>nghệ</a:t>
            </a:r>
            <a:r>
              <a:rPr lang="en-US" sz="2000" b="1" dirty="0">
                <a:latin typeface="Times New Roman" pitchFamily="18" charset="0"/>
                <a:ea typeface="+mj-ea"/>
                <a:cs typeface="+mj-cs"/>
              </a:rPr>
              <a:t> gen:</a:t>
            </a:r>
          </a:p>
          <a:p>
            <a:pPr>
              <a:defRPr/>
            </a:pPr>
            <a:r>
              <a:rPr lang="en-US" sz="2000" dirty="0">
                <a:latin typeface="Times New Roman" pitchFamily="18" charset="0"/>
                <a:ea typeface="+mj-ea"/>
                <a:cs typeface="+mj-cs"/>
              </a:rPr>
              <a:t>  </a:t>
            </a: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14" name="WordArt 6"/>
          <p:cNvSpPr>
            <a:spLocks noChangeArrowheads="1" noChangeShapeType="1" noTextEdit="1"/>
          </p:cNvSpPr>
          <p:nvPr/>
        </p:nvSpPr>
        <p:spPr bwMode="auto">
          <a:xfrm>
            <a:off x="1630363" y="315913"/>
            <a:ext cx="6324600" cy="5334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32: </a:t>
            </a:r>
            <a:r>
              <a:rPr lang="en-US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Công</a:t>
            </a:r>
            <a:r>
              <a:rPr lang="en-US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nghệ</a:t>
            </a:r>
            <a:r>
              <a:rPr lang="en-US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</a:t>
            </a:r>
            <a:r>
              <a:rPr lang="vi-VN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3687" y="4538008"/>
            <a:ext cx="7661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Quan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sát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đoạn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phim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sau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nghiên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cứu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thông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tin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sgk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và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trình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bày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khái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niệm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công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nghệ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sinh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học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r>
              <a:rPr lang="en-GB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https://www.youtube.com/watch?v=tVGBenOZsho</a:t>
            </a:r>
            <a:endParaRPr lang="vi-VN" dirty="0"/>
          </a:p>
          <a:p>
            <a:endParaRPr lang="en-GB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91440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hỗ dành sẵn cho Nội dung 4">
            <a:extLst>
              <a:ext uri="{FF2B5EF4-FFF2-40B4-BE49-F238E27FC236}">
                <a16:creationId xmlns:a16="http://schemas.microsoft.com/office/drawing/2014/main" xmlns="" id="{AB27A2CA-C6E0-4B23-AAEA-B98A9A451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533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3.googleusercontent.com/proxy/xE8mKjZiB0H_qQ_9ZeujIoY9JQLjTbz-fODKu49OZs9f720WFS0tuee2SAOGvVvO5_iOZegHGgvuyFJAAhi7pTs3Og4Mp-pqZqICE2CPv5q4ErWHjTkzVqIch_7COF7fSfZb4OzwkrCfVt9k06grJirtnOjCtI7MpUMA5kFx4bWxLSvxOCBZk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4691"/>
            <a:ext cx="5199647" cy="323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hương pháp lên men thức ăn chăn nuôi bằng men vi sinh BTV | THIẾT BỊ MÁY  NHÀ NÔNG - MÁY NÔNG NGHIỆP | MAY3A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763" y="3581400"/>
            <a:ext cx="442060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Blackstrapmolass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91" y="3733800"/>
            <a:ext cx="4814455" cy="302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1922027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EE68CB9A-F74C-477C-85D6-968BFFD15902}"/>
              </a:ext>
            </a:extLst>
          </p:cNvPr>
          <p:cNvSpPr txBox="1"/>
          <p:nvPr/>
        </p:nvSpPr>
        <p:spPr>
          <a:xfrm>
            <a:off x="304800" y="304800"/>
            <a:ext cx="32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84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ông nghệ cấy truyền phôi là gì? Ý nghĩa của cấy truyền phô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7260"/>
            <a:ext cx="9137073" cy="570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457200"/>
            <a:ext cx="5288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phôi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64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iotechvietnam.com/nong-nghiep/wp-content/uploads/2015/07/che-pham-vi-sinh-xu-ly-moi-truong-biotech-aqua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08" y="2285999"/>
            <a:ext cx="4087091" cy="408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che-pham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86691"/>
            <a:ext cx="4267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5908" y="685800"/>
            <a:ext cx="36150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56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850" y="308345"/>
            <a:ext cx="7845499" cy="1339814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Công nghệ cao áp dụng trong nông nghiệp</a:t>
            </a:r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Quả bí ngô siêu to khổng lồ nhất Việt Nam: Nặng 126,6kg, cao 1,2m -  VietNamNe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16" y="1662980"/>
            <a:ext cx="7346168" cy="501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97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Ứng dụng sinh học phân tử trong chẩn đoán và điều trị bện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"/>
            <a:ext cx="3581400" cy="269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OVID-19 tạo ra các tỷ phú USD mới trong ngành y dược | VTV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124200"/>
            <a:ext cx="6781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1177484"/>
            <a:ext cx="3565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dược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02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846"/>
            <a:ext cx="8458200" cy="1325563"/>
          </a:xfrm>
        </p:spPr>
        <p:txBody>
          <a:bodyPr>
            <a:normAutofit/>
          </a:bodyPr>
          <a:lstStyle/>
          <a:p>
            <a:pPr lvl="0" defTabSz="91440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1424743"/>
            <a:ext cx="86106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4A4A4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sz="2400" dirty="0" smtClean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dirty="0" err="1" smtClean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 smtClean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2400" dirty="0" smtClean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400" smtClean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men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phôi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enzim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/protein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–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dược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8768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83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2852737"/>
            <a:ext cx="1023072" cy="1289071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altLang="vi-VN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vi-VN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vi-VN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934691" y="25914"/>
            <a:ext cx="5056909" cy="2951064"/>
          </a:xfrm>
          <a:prstGeom prst="rect">
            <a:avLst/>
          </a:prstGeom>
          <a:noFill/>
          <a:ln w="9525" cmpd="sng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vi-VN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gen: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ADN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ADN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endParaRPr lang="en-US" altLang="vi-VN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gen: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</a:t>
            </a:r>
            <a:r>
              <a:rPr lang="en-US" altLang="vi-VN" dirty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i="1" dirty="0">
              <a:solidFill>
                <a:srgbClr val="66FF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3110778" y="1524000"/>
            <a:ext cx="838200" cy="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496291" y="1219200"/>
            <a:ext cx="1600200" cy="873572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altLang="vi-VN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 về KTG và CNG</a:t>
            </a:r>
            <a:endParaRPr lang="en-US" altLang="vi-VN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V="1">
            <a:off x="1039091" y="1905000"/>
            <a:ext cx="457200" cy="144780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1039091" y="3352800"/>
            <a:ext cx="533400" cy="129540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1620116" y="4648200"/>
            <a:ext cx="1524000" cy="458074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altLang="vi-VN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 về CNSH</a:t>
            </a:r>
            <a:endParaRPr lang="en-US" altLang="vi-VN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3863398" y="2748829"/>
            <a:ext cx="184731" cy="458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7" name="Text Box 7"/>
          <p:cNvSpPr txBox="1">
            <a:spLocks noChangeArrowheads="1"/>
          </p:cNvSpPr>
          <p:nvPr/>
        </p:nvSpPr>
        <p:spPr bwMode="auto">
          <a:xfrm>
            <a:off x="3948978" y="3129884"/>
            <a:ext cx="5042622" cy="1289071"/>
          </a:xfrm>
          <a:prstGeom prst="rect">
            <a:avLst/>
          </a:prstGeom>
          <a:noFill/>
          <a:ln w="9525" cmpd="sng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</a:t>
            </a:r>
          </a:p>
          <a:p>
            <a:pPr algn="just">
              <a:lnSpc>
                <a:spcPct val="150000"/>
              </a:lnSpc>
            </a:pP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</a:t>
            </a:r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3172691" y="5004558"/>
            <a:ext cx="776287" cy="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1572491" y="3124200"/>
            <a:ext cx="1600200" cy="873572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altLang="vi-VN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 của CNG</a:t>
            </a:r>
          </a:p>
        </p:txBody>
      </p:sp>
      <p:sp>
        <p:nvSpPr>
          <p:cNvPr id="29711" name="Text Box 7"/>
          <p:cNvSpPr txBox="1">
            <a:spLocks noChangeArrowheads="1"/>
          </p:cNvSpPr>
          <p:nvPr/>
        </p:nvSpPr>
        <p:spPr bwMode="auto">
          <a:xfrm>
            <a:off x="3934691" y="4604511"/>
            <a:ext cx="5056909" cy="1289071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vi-VN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altLang="vi-VN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3158403" y="3499716"/>
            <a:ext cx="776288" cy="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 flipV="1">
            <a:off x="1039091" y="3276600"/>
            <a:ext cx="533400" cy="3810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0DFD4343-8EF5-45ED-8C6F-753565C14E78}"/>
              </a:ext>
            </a:extLst>
          </p:cNvPr>
          <p:cNvSpPr txBox="1"/>
          <p:nvPr/>
        </p:nvSpPr>
        <p:spPr>
          <a:xfrm>
            <a:off x="658091" y="-75121"/>
            <a:ext cx="487680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7847728"/>
      </p:ext>
    </p:extLst>
  </p:cSld>
  <p:clrMapOvr>
    <a:masterClrMapping/>
  </p:clrMapOvr>
  <p:transition>
    <p:sndAc>
      <p:stSnd>
        <p:snd r:embed="rId3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1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ldLvl="0" animBg="1" autoUpdateAnimBg="0"/>
      <p:bldP spid="29699" grpId="0" animBg="1" autoUpdateAnimBg="0"/>
      <p:bldP spid="29701" grpId="0" bldLvl="0" animBg="1" autoUpdateAnimBg="0"/>
      <p:bldP spid="29705" grpId="0" bldLvl="0" animBg="1" autoUpdateAnimBg="0"/>
      <p:bldP spid="29707" grpId="0" animBg="1" autoUpdateAnimBg="0"/>
      <p:bldP spid="29710" grpId="0" bldLvl="0" animBg="1" autoUpdateAnimBg="0"/>
      <p:bldP spid="29711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1295400" y="1752600"/>
            <a:ext cx="6324600" cy="5334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vi-VN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38 - </a:t>
            </a:r>
            <a:r>
              <a:rPr lang="en-US" dirty="0" err="1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32: Công nghệ gen</a:t>
            </a:r>
            <a:r>
              <a:rPr lang="vi-VN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       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3" name="Text Box 7"/>
          <p:cNvSpPr txBox="1">
            <a:spLocks noChangeArrowheads="1"/>
          </p:cNvSpPr>
          <p:nvPr/>
        </p:nvSpPr>
        <p:spPr bwMode="auto">
          <a:xfrm>
            <a:off x="250825" y="981075"/>
            <a:ext cx="871378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600" b="1" i="1">
                <a:solidFill>
                  <a:srgbClr val="3333FF"/>
                </a:solidFill>
                <a:latin typeface="Times New Roman" panose="02020603050405020304" pitchFamily="18" charset="0"/>
              </a:rPr>
              <a:t>Câu 1: Trong phương pháp kĩ thuật gen, ADN tái tổ hợp được tạo ra bằng cách</a:t>
            </a:r>
          </a:p>
        </p:txBody>
      </p:sp>
      <p:sp>
        <p:nvSpPr>
          <p:cNvPr id="178184" name="Text Box 8"/>
          <p:cNvSpPr txBox="1">
            <a:spLocks noChangeArrowheads="1"/>
          </p:cNvSpPr>
          <p:nvPr/>
        </p:nvSpPr>
        <p:spPr bwMode="auto">
          <a:xfrm>
            <a:off x="323850" y="1771650"/>
            <a:ext cx="6769100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b="1">
                <a:latin typeface="Times New Roman" panose="02020603050405020304" pitchFamily="18" charset="0"/>
              </a:rPr>
              <a:t>A.   gắn ADN thể cho vào ADN thể truyền.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2500" b="1">
                <a:latin typeface="Times New Roman" panose="02020603050405020304" pitchFamily="18" charset="0"/>
              </a:rPr>
              <a:t> B.   gắn ADN thể cho vào ADN thể nhận.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2500" b="1">
                <a:latin typeface="Times New Roman" panose="02020603050405020304" pitchFamily="18" charset="0"/>
              </a:rPr>
              <a:t> C.  gắn ADN thể cho vào NST thể nhận.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2500" b="1">
                <a:latin typeface="Times New Roman" panose="02020603050405020304" pitchFamily="18" charset="0"/>
              </a:rPr>
              <a:t> D.   gắn NST thể cho vào ADN thể truyền.</a:t>
            </a:r>
          </a:p>
        </p:txBody>
      </p:sp>
      <p:sp>
        <p:nvSpPr>
          <p:cNvPr id="178185" name="Text Box 9"/>
          <p:cNvSpPr txBox="1">
            <a:spLocks noChangeArrowheads="1"/>
          </p:cNvSpPr>
          <p:nvPr/>
        </p:nvSpPr>
        <p:spPr bwMode="auto">
          <a:xfrm>
            <a:off x="179388" y="3860800"/>
            <a:ext cx="87852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600" b="1" i="1">
                <a:solidFill>
                  <a:srgbClr val="3333FF"/>
                </a:solidFill>
                <a:latin typeface="Times New Roman" panose="02020603050405020304" pitchFamily="18" charset="0"/>
              </a:rPr>
              <a:t>Câu 2: Ứng dụng nào sau đây không thuộc lĩnh vực ứng dụng công nghệ gen?</a:t>
            </a:r>
          </a:p>
        </p:txBody>
      </p:sp>
      <p:sp>
        <p:nvSpPr>
          <p:cNvPr id="178186" name="Text Box 10"/>
          <p:cNvSpPr txBox="1">
            <a:spLocks noChangeArrowheads="1"/>
          </p:cNvSpPr>
          <p:nvPr/>
        </p:nvSpPr>
        <p:spPr bwMode="auto">
          <a:xfrm>
            <a:off x="179388" y="4581525"/>
            <a:ext cx="8964612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b="1">
                <a:latin typeface="Times New Roman" panose="02020603050405020304" pitchFamily="18" charset="0"/>
              </a:rPr>
              <a:t>A.   Tạo các chủng vi sinh vật mới.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2500" b="1">
                <a:latin typeface="Times New Roman" panose="02020603050405020304" pitchFamily="18" charset="0"/>
              </a:rPr>
              <a:t> B.   Tạo giống cây trồng biến đổi gen.</a:t>
            </a:r>
            <a:r>
              <a:rPr lang="en-US" altLang="vi-VN" b="1">
                <a:latin typeface="Verdana" panose="020B0604030504040204" pitchFamily="34" charset="0"/>
              </a:rPr>
              <a:t>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2500" b="1">
                <a:latin typeface="Times New Roman" panose="02020603050405020304" pitchFamily="18" charset="0"/>
              </a:rPr>
              <a:t> C.   Tạo động vật mang gen mới.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2500" b="1">
                <a:latin typeface="Times New Roman" panose="02020603050405020304" pitchFamily="18" charset="0"/>
              </a:rPr>
              <a:t> D.   Nhân bản vô tính ở động vật</a:t>
            </a:r>
          </a:p>
        </p:txBody>
      </p:sp>
      <p:sp>
        <p:nvSpPr>
          <p:cNvPr id="178188" name="Oval 12"/>
          <p:cNvSpPr>
            <a:spLocks noChangeArrowheads="1"/>
          </p:cNvSpPr>
          <p:nvPr/>
        </p:nvSpPr>
        <p:spPr bwMode="auto">
          <a:xfrm>
            <a:off x="250825" y="1844675"/>
            <a:ext cx="720725" cy="431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78189" name="Oval 13"/>
          <p:cNvSpPr>
            <a:spLocks noChangeArrowheads="1"/>
          </p:cNvSpPr>
          <p:nvPr/>
        </p:nvSpPr>
        <p:spPr bwMode="auto">
          <a:xfrm>
            <a:off x="179388" y="6308725"/>
            <a:ext cx="647700" cy="503238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1FA4F72B-DE20-4099-A909-58B23C7263B8}"/>
              </a:ext>
            </a:extLst>
          </p:cNvPr>
          <p:cNvSpPr txBox="1"/>
          <p:nvPr/>
        </p:nvSpPr>
        <p:spPr>
          <a:xfrm>
            <a:off x="762000" y="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CỦNG CỐ</a:t>
            </a:r>
            <a:endParaRPr lang="vi-VN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78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8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78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178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3" grpId="0"/>
      <p:bldP spid="178184" grpId="0"/>
      <p:bldP spid="178185" grpId="0"/>
      <p:bldP spid="178186" grpId="0"/>
      <p:bldP spid="178188" grpId="0" animBg="1"/>
      <p:bldP spid="17818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179388" y="1052513"/>
            <a:ext cx="87852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600" b="1" i="1">
                <a:solidFill>
                  <a:srgbClr val="3333FF"/>
                </a:solidFill>
                <a:latin typeface="Times New Roman" panose="02020603050405020304" pitchFamily="18" charset="0"/>
              </a:rPr>
              <a:t>Câu 3: Mục đích của kĩ thuật di truyền là</a:t>
            </a:r>
          </a:p>
        </p:txBody>
      </p:sp>
      <p:sp>
        <p:nvSpPr>
          <p:cNvPr id="179208" name="Text Box 8"/>
          <p:cNvSpPr txBox="1">
            <a:spLocks noChangeArrowheads="1"/>
          </p:cNvSpPr>
          <p:nvPr/>
        </p:nvSpPr>
        <p:spPr bwMode="auto">
          <a:xfrm>
            <a:off x="287338" y="1411288"/>
            <a:ext cx="8964612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b="1">
                <a:latin typeface="Times New Roman" panose="02020603050405020304" pitchFamily="18" charset="0"/>
              </a:rPr>
              <a:t>A.   Gây ra các đột biến gen.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2500" b="1">
                <a:latin typeface="Times New Roman" panose="02020603050405020304" pitchFamily="18" charset="0"/>
              </a:rPr>
              <a:t> B.   Chuyển các gen tốt từ loài này sang loài khác.</a:t>
            </a:r>
            <a:r>
              <a:rPr lang="en-US" altLang="vi-VN" b="1">
                <a:latin typeface="Verdana" panose="020B0604030504040204" pitchFamily="34" charset="0"/>
              </a:rPr>
              <a:t>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2500" b="1">
                <a:latin typeface="Times New Roman" panose="02020603050405020304" pitchFamily="18" charset="0"/>
              </a:rPr>
              <a:t> C.   Tạo biến dị tái tổ hợp.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2500" b="1">
                <a:latin typeface="Times New Roman" panose="02020603050405020304" pitchFamily="18" charset="0"/>
              </a:rPr>
              <a:t> D.   Gây ra các đột biến NST.</a:t>
            </a:r>
          </a:p>
        </p:txBody>
      </p:sp>
      <p:sp>
        <p:nvSpPr>
          <p:cNvPr id="179209" name="Text Box 9"/>
          <p:cNvSpPr txBox="1">
            <a:spLocks noChangeArrowheads="1"/>
          </p:cNvSpPr>
          <p:nvPr/>
        </p:nvSpPr>
        <p:spPr bwMode="auto">
          <a:xfrm>
            <a:off x="34925" y="3500438"/>
            <a:ext cx="87852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600" b="1" i="1">
                <a:solidFill>
                  <a:srgbClr val="3333FF"/>
                </a:solidFill>
                <a:latin typeface="Times New Roman" panose="02020603050405020304" pitchFamily="18" charset="0"/>
              </a:rPr>
              <a:t>Câu 4: Hoạt động nào sau đây không phải là lĩnh vực của công nghệ sinh học</a:t>
            </a:r>
          </a:p>
        </p:txBody>
      </p:sp>
      <p:sp>
        <p:nvSpPr>
          <p:cNvPr id="179210" name="Text Box 10"/>
          <p:cNvSpPr txBox="1">
            <a:spLocks noChangeArrowheads="1"/>
          </p:cNvSpPr>
          <p:nvPr/>
        </p:nvSpPr>
        <p:spPr bwMode="auto">
          <a:xfrm>
            <a:off x="215900" y="4365625"/>
            <a:ext cx="8964613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b="1">
                <a:latin typeface="Times New Roman" panose="02020603050405020304" pitchFamily="18" charset="0"/>
              </a:rPr>
              <a:t>A.   Công nghệ sinh học xử lí môi trường và công nghệ gen.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2500" b="1">
                <a:latin typeface="Times New Roman" panose="02020603050405020304" pitchFamily="18" charset="0"/>
              </a:rPr>
              <a:t> B. </a:t>
            </a:r>
            <a:r>
              <a:rPr lang="en-US" altLang="vi-VN" b="1">
                <a:latin typeface="Verdana" panose="020B0604030504040204" pitchFamily="34" charset="0"/>
              </a:rPr>
              <a:t> </a:t>
            </a:r>
            <a:r>
              <a:rPr lang="en-US" altLang="vi-VN" sz="2500" b="1">
                <a:latin typeface="Times New Roman" panose="02020603050405020304" pitchFamily="18" charset="0"/>
              </a:rPr>
              <a:t> Công nghệ lên men và công nghệ enzim/prôtêin .</a:t>
            </a:r>
            <a:r>
              <a:rPr lang="en-US" altLang="vi-VN" b="1">
                <a:latin typeface="Verdana" panose="020B0604030504040204" pitchFamily="34" charset="0"/>
              </a:rPr>
              <a:t>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2500" b="1">
                <a:latin typeface="Times New Roman" panose="02020603050405020304" pitchFamily="18" charset="0"/>
              </a:rPr>
              <a:t> C.   Công nghệ tế bào và công nghệ chuyển nhân,chuyển phôi.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2500" b="1">
                <a:latin typeface="Times New Roman" panose="02020603050405020304" pitchFamily="18" charset="0"/>
              </a:rPr>
              <a:t> D.   Công nghệ hóa chất.</a:t>
            </a:r>
          </a:p>
        </p:txBody>
      </p:sp>
      <p:sp>
        <p:nvSpPr>
          <p:cNvPr id="179211" name="Oval 11"/>
          <p:cNvSpPr>
            <a:spLocks noChangeArrowheads="1"/>
          </p:cNvSpPr>
          <p:nvPr/>
        </p:nvSpPr>
        <p:spPr bwMode="auto">
          <a:xfrm>
            <a:off x="179388" y="1989138"/>
            <a:ext cx="792162" cy="576262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79212" name="Oval 12"/>
          <p:cNvSpPr>
            <a:spLocks noChangeArrowheads="1"/>
          </p:cNvSpPr>
          <p:nvPr/>
        </p:nvSpPr>
        <p:spPr bwMode="auto">
          <a:xfrm>
            <a:off x="179388" y="6092825"/>
            <a:ext cx="684212" cy="576263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9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4" grpId="0"/>
      <p:bldP spid="179208" grpId="0"/>
      <p:bldP spid="179209" grpId="0"/>
      <p:bldP spid="179210" grpId="0"/>
      <p:bldP spid="179211" grpId="0" animBg="1"/>
      <p:bldP spid="1792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27026"/>
            <a:ext cx="2590800" cy="500062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</a:rPr>
              <a:t>Chương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 VI: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895601" y="228600"/>
            <a:ext cx="60197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1409700" y="1219200"/>
            <a:ext cx="6324600" cy="5334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vi-VN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32: Công nghệ gen</a:t>
            </a:r>
            <a:r>
              <a:rPr lang="vi-VN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           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7D6AFD5D-D9F1-45EF-B1A5-7B97E2589B61}"/>
              </a:ext>
            </a:extLst>
          </p:cNvPr>
          <p:cNvSpPr txBox="1">
            <a:spLocks/>
          </p:cNvSpPr>
          <p:nvPr/>
        </p:nvSpPr>
        <p:spPr>
          <a:xfrm>
            <a:off x="558209" y="2133600"/>
            <a:ext cx="7315200" cy="609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800" b="1" dirty="0">
                <a:latin typeface="Times New Roman" pitchFamily="18" charset="0"/>
                <a:ea typeface="+mj-ea"/>
                <a:cs typeface="+mj-cs"/>
              </a:rPr>
              <a:t>I - </a:t>
            </a:r>
            <a:r>
              <a:rPr lang="en-US" sz="2800" b="1" dirty="0" err="1">
                <a:latin typeface="Times New Roman" pitchFamily="18" charset="0"/>
                <a:ea typeface="+mj-ea"/>
                <a:cs typeface="+mj-cs"/>
              </a:rPr>
              <a:t>Khái</a:t>
            </a:r>
            <a:r>
              <a:rPr lang="en-US" sz="28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+mj-cs"/>
              </a:rPr>
              <a:t>niệm</a:t>
            </a:r>
            <a:r>
              <a:rPr lang="en-US" sz="28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+mj-cs"/>
              </a:rPr>
              <a:t>kĩ</a:t>
            </a:r>
            <a:r>
              <a:rPr lang="en-US" sz="28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+mj-cs"/>
              </a:rPr>
              <a:t>thuật</a:t>
            </a:r>
            <a:r>
              <a:rPr lang="en-US" sz="2800" b="1" dirty="0">
                <a:latin typeface="Times New Roman" pitchFamily="18" charset="0"/>
                <a:ea typeface="+mj-ea"/>
                <a:cs typeface="+mj-cs"/>
              </a:rPr>
              <a:t> gen </a:t>
            </a:r>
            <a:r>
              <a:rPr lang="en-US" sz="2800" b="1" dirty="0" err="1">
                <a:latin typeface="Times New Roman" pitchFamily="18" charset="0"/>
                <a:ea typeface="+mj-ea"/>
                <a:cs typeface="+mj-cs"/>
              </a:rPr>
              <a:t>và</a:t>
            </a:r>
            <a:r>
              <a:rPr lang="en-US" sz="28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+mj-cs"/>
              </a:rPr>
              <a:t>công</a:t>
            </a:r>
            <a:r>
              <a:rPr lang="en-US" sz="28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+mj-cs"/>
              </a:rPr>
              <a:t>nghệ</a:t>
            </a:r>
            <a:r>
              <a:rPr lang="en-US" sz="2800" b="1" dirty="0">
                <a:latin typeface="Times New Roman" pitchFamily="18" charset="0"/>
                <a:ea typeface="+mj-ea"/>
                <a:cs typeface="+mj-cs"/>
              </a:rPr>
              <a:t> gen:</a:t>
            </a:r>
            <a:endParaRPr lang="en-US" sz="28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FCFA88D0-089D-4618-A155-319C50EDC2D9}"/>
              </a:ext>
            </a:extLst>
          </p:cNvPr>
          <p:cNvSpPr txBox="1"/>
          <p:nvPr/>
        </p:nvSpPr>
        <p:spPr>
          <a:xfrm>
            <a:off x="591878" y="2895600"/>
            <a:ext cx="7212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Quan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xmlns="" id="{03AF4580-61C7-4926-A2B1-6F05E058BC47}"/>
              </a:ext>
            </a:extLst>
          </p:cNvPr>
          <p:cNvSpPr txBox="1"/>
          <p:nvPr/>
        </p:nvSpPr>
        <p:spPr>
          <a:xfrm>
            <a:off x="685800" y="406342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https://www.youtube.com/watch?v=wuSdFU4GlVY</a:t>
            </a:r>
            <a:endParaRPr lang="vi-VN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06851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1"/>
          <p:cNvSpPr txBox="1">
            <a:spLocks/>
          </p:cNvSpPr>
          <p:nvPr/>
        </p:nvSpPr>
        <p:spPr>
          <a:xfrm>
            <a:off x="533400" y="1295400"/>
            <a:ext cx="7315200" cy="609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800" b="1" dirty="0">
                <a:latin typeface="Times New Roman" pitchFamily="18" charset="0"/>
                <a:ea typeface="+mj-ea"/>
                <a:cs typeface="+mj-cs"/>
              </a:rPr>
              <a:t>I-</a:t>
            </a:r>
            <a:r>
              <a:rPr lang="en-US" sz="2800" b="1" dirty="0" err="1">
                <a:latin typeface="Times New Roman" pitchFamily="18" charset="0"/>
                <a:ea typeface="+mj-ea"/>
                <a:cs typeface="+mj-cs"/>
              </a:rPr>
              <a:t>Khái</a:t>
            </a:r>
            <a:r>
              <a:rPr lang="en-US" sz="28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+mj-cs"/>
              </a:rPr>
              <a:t>niệm</a:t>
            </a:r>
            <a:r>
              <a:rPr lang="en-US" sz="28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+mj-cs"/>
              </a:rPr>
              <a:t>kĩ</a:t>
            </a:r>
            <a:r>
              <a:rPr lang="en-US" sz="28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+mj-cs"/>
              </a:rPr>
              <a:t>thuật</a:t>
            </a:r>
            <a:r>
              <a:rPr lang="en-US" sz="2800" b="1" dirty="0">
                <a:latin typeface="Times New Roman" pitchFamily="18" charset="0"/>
                <a:ea typeface="+mj-ea"/>
                <a:cs typeface="+mj-cs"/>
              </a:rPr>
              <a:t> gen </a:t>
            </a:r>
            <a:r>
              <a:rPr lang="en-US" sz="2800" b="1" dirty="0" err="1">
                <a:latin typeface="Times New Roman" pitchFamily="18" charset="0"/>
                <a:ea typeface="+mj-ea"/>
                <a:cs typeface="+mj-cs"/>
              </a:rPr>
              <a:t>và</a:t>
            </a:r>
            <a:r>
              <a:rPr lang="en-US" sz="28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+mj-cs"/>
              </a:rPr>
              <a:t>công</a:t>
            </a:r>
            <a:r>
              <a:rPr lang="en-US" sz="28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800" b="1" dirty="0" err="1">
                <a:latin typeface="Times New Roman" pitchFamily="18" charset="0"/>
                <a:ea typeface="+mj-ea"/>
                <a:cs typeface="+mj-cs"/>
              </a:rPr>
              <a:t>nghệ</a:t>
            </a:r>
            <a:r>
              <a:rPr lang="en-US" sz="2800" b="1" dirty="0">
                <a:latin typeface="Times New Roman" pitchFamily="18" charset="0"/>
                <a:ea typeface="+mj-ea"/>
                <a:cs typeface="+mj-cs"/>
              </a:rPr>
              <a:t> gen:</a:t>
            </a:r>
            <a:endParaRPr lang="en-US" sz="2800" b="1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WordArt 6"/>
          <p:cNvSpPr>
            <a:spLocks noChangeArrowheads="1" noChangeShapeType="1" noTextEdit="1"/>
          </p:cNvSpPr>
          <p:nvPr/>
        </p:nvSpPr>
        <p:spPr bwMode="auto">
          <a:xfrm>
            <a:off x="1333500" y="438150"/>
            <a:ext cx="6324600" cy="5334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32: Công nghệ gen</a:t>
            </a:r>
            <a:r>
              <a:rPr lang="vi-VN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endParaRPr lang="vi-VN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228850"/>
            <a:ext cx="830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GB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GB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GB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 (</a:t>
            </a:r>
            <a:r>
              <a:rPr lang="en-GB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GB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GB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GB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GB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GB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GB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GB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GB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ADN </a:t>
            </a:r>
            <a:r>
              <a:rPr lang="en-GB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GB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GB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ADN </a:t>
            </a:r>
            <a:r>
              <a:rPr lang="en-GB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GB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GB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GB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GB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GB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GB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GB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(TB </a:t>
            </a:r>
            <a:r>
              <a:rPr lang="en-GB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sang </a:t>
            </a:r>
            <a:r>
              <a:rPr lang="en-GB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GB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GB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GB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GB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(TB </a:t>
            </a:r>
            <a:r>
              <a:rPr lang="en-GB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GB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GB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GB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4A4A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09477" y="3886200"/>
            <a:ext cx="81153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ADN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TB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plasmit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virut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7"/>
          <p:cNvSpPr txBox="1">
            <a:spLocks noChangeArrowheads="1"/>
          </p:cNvSpPr>
          <p:nvPr/>
        </p:nvSpPr>
        <p:spPr bwMode="auto">
          <a:xfrm>
            <a:off x="4752975" y="4448175"/>
            <a:ext cx="3978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>
              <a:latin typeface=".VnTime" panose="020B7200000000000000" pitchFamily="34" charset="0"/>
            </a:endParaRPr>
          </a:p>
        </p:txBody>
      </p:sp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4660900" y="4410075"/>
            <a:ext cx="4206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>
              <a:latin typeface=".VnTime" panose="020B7200000000000000" pitchFamily="34" charset="0"/>
            </a:endParaRPr>
          </a:p>
        </p:txBody>
      </p:sp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76200" y="15525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>
              <a:latin typeface=".VnTime" panose="020B7200000000000000" pitchFamily="34" charset="0"/>
            </a:endParaRPr>
          </a:p>
        </p:txBody>
      </p:sp>
      <p:sp>
        <p:nvSpPr>
          <p:cNvPr id="7173" name="Text Box 10"/>
          <p:cNvSpPr txBox="1">
            <a:spLocks noChangeArrowheads="1"/>
          </p:cNvSpPr>
          <p:nvPr/>
        </p:nvSpPr>
        <p:spPr bwMode="auto">
          <a:xfrm>
            <a:off x="4603750" y="15462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>
              <a:latin typeface=".VnTime" panose="020B7200000000000000" pitchFamily="34" charset="0"/>
            </a:endParaRPr>
          </a:p>
        </p:txBody>
      </p:sp>
      <p:sp>
        <p:nvSpPr>
          <p:cNvPr id="7174" name="Line 13"/>
          <p:cNvSpPr>
            <a:spLocks noChangeShapeType="1"/>
          </p:cNvSpPr>
          <p:nvPr/>
        </p:nvSpPr>
        <p:spPr bwMode="auto">
          <a:xfrm flipH="1">
            <a:off x="1905000" y="1371600"/>
            <a:ext cx="0" cy="762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75" name="Oval 21"/>
          <p:cNvSpPr>
            <a:spLocks noChangeArrowheads="1"/>
          </p:cNvSpPr>
          <p:nvPr/>
        </p:nvSpPr>
        <p:spPr bwMode="auto">
          <a:xfrm>
            <a:off x="4668838" y="2687638"/>
            <a:ext cx="576262" cy="5746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7176" name="Arc 23"/>
          <p:cNvSpPr>
            <a:spLocks/>
          </p:cNvSpPr>
          <p:nvPr/>
        </p:nvSpPr>
        <p:spPr bwMode="auto">
          <a:xfrm flipH="1">
            <a:off x="4668838" y="2752725"/>
            <a:ext cx="71437" cy="365125"/>
          </a:xfrm>
          <a:custGeom>
            <a:avLst/>
            <a:gdLst>
              <a:gd name="T0" fmla="*/ 0 w 21600"/>
              <a:gd name="T1" fmla="*/ 0 h 21881"/>
              <a:gd name="T2" fmla="*/ 2147483647 w 21600"/>
              <a:gd name="T3" fmla="*/ 2147483647 h 21881"/>
              <a:gd name="T4" fmla="*/ 0 w 21600"/>
              <a:gd name="T5" fmla="*/ 2147483647 h 21881"/>
              <a:gd name="T6" fmla="*/ 0 60000 65536"/>
              <a:gd name="T7" fmla="*/ 0 60000 65536"/>
              <a:gd name="T8" fmla="*/ 0 60000 65536"/>
              <a:gd name="T9" fmla="*/ 0 w 21600"/>
              <a:gd name="T10" fmla="*/ 0 h 21881"/>
              <a:gd name="T11" fmla="*/ 21600 w 21600"/>
              <a:gd name="T12" fmla="*/ 21881 h 218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881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93"/>
                  <a:pt x="21599" y="21787"/>
                  <a:pt x="21598" y="21881"/>
                </a:cubicBezTo>
              </a:path>
              <a:path w="21600" h="21881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93"/>
                  <a:pt x="21599" y="21787"/>
                  <a:pt x="21598" y="21881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7177" name="Group 52"/>
          <p:cNvGrpSpPr>
            <a:grpSpLocks/>
          </p:cNvGrpSpPr>
          <p:nvPr/>
        </p:nvGrpSpPr>
        <p:grpSpPr bwMode="auto">
          <a:xfrm>
            <a:off x="563563" y="525463"/>
            <a:ext cx="8280400" cy="4464050"/>
            <a:chOff x="340" y="709"/>
            <a:chExt cx="5216" cy="2812"/>
          </a:xfrm>
        </p:grpSpPr>
        <p:sp>
          <p:nvSpPr>
            <p:cNvPr id="7189" name="Line 11"/>
            <p:cNvSpPr>
              <a:spLocks noChangeShapeType="1"/>
            </p:cNvSpPr>
            <p:nvPr/>
          </p:nvSpPr>
          <p:spPr bwMode="auto">
            <a:xfrm>
              <a:off x="431" y="1207"/>
              <a:ext cx="0" cy="59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190" name="Rectangle 12"/>
            <p:cNvSpPr>
              <a:spLocks noChangeArrowheads="1"/>
            </p:cNvSpPr>
            <p:nvPr/>
          </p:nvSpPr>
          <p:spPr bwMode="auto">
            <a:xfrm>
              <a:off x="431" y="1434"/>
              <a:ext cx="771" cy="18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lg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7191" name="Oval 14"/>
            <p:cNvSpPr>
              <a:spLocks noChangeArrowheads="1"/>
            </p:cNvSpPr>
            <p:nvPr/>
          </p:nvSpPr>
          <p:spPr bwMode="auto">
            <a:xfrm>
              <a:off x="2200" y="1616"/>
              <a:ext cx="363" cy="36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7192" name="Arc 15"/>
            <p:cNvSpPr>
              <a:spLocks/>
            </p:cNvSpPr>
            <p:nvPr/>
          </p:nvSpPr>
          <p:spPr bwMode="auto">
            <a:xfrm flipH="1">
              <a:off x="2200" y="1661"/>
              <a:ext cx="45" cy="230"/>
            </a:xfrm>
            <a:custGeom>
              <a:avLst/>
              <a:gdLst>
                <a:gd name="T0" fmla="*/ 0 w 21600"/>
                <a:gd name="T1" fmla="*/ 0 h 21881"/>
                <a:gd name="T2" fmla="*/ 0 w 21600"/>
                <a:gd name="T3" fmla="*/ 0 h 21881"/>
                <a:gd name="T4" fmla="*/ 0 w 21600"/>
                <a:gd name="T5" fmla="*/ 0 h 2188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881"/>
                <a:gd name="T11" fmla="*/ 21600 w 21600"/>
                <a:gd name="T12" fmla="*/ 21881 h 218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881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93"/>
                    <a:pt x="21599" y="21787"/>
                    <a:pt x="21598" y="21881"/>
                  </a:cubicBezTo>
                </a:path>
                <a:path w="21600" h="21881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93"/>
                    <a:pt x="21599" y="21787"/>
                    <a:pt x="21598" y="21881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7193" name="Oval 16"/>
            <p:cNvSpPr>
              <a:spLocks noChangeArrowheads="1"/>
            </p:cNvSpPr>
            <p:nvPr/>
          </p:nvSpPr>
          <p:spPr bwMode="auto">
            <a:xfrm>
              <a:off x="1292" y="2659"/>
              <a:ext cx="363" cy="36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7194" name="Oval 17"/>
            <p:cNvSpPr>
              <a:spLocks noChangeArrowheads="1"/>
            </p:cNvSpPr>
            <p:nvPr/>
          </p:nvSpPr>
          <p:spPr bwMode="auto">
            <a:xfrm>
              <a:off x="340" y="2659"/>
              <a:ext cx="363" cy="36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7195" name="Line 18"/>
            <p:cNvSpPr>
              <a:spLocks noChangeShapeType="1"/>
            </p:cNvSpPr>
            <p:nvPr/>
          </p:nvSpPr>
          <p:spPr bwMode="auto">
            <a:xfrm>
              <a:off x="748" y="2886"/>
              <a:ext cx="40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196" name="Line 19"/>
            <p:cNvSpPr>
              <a:spLocks noChangeShapeType="1"/>
            </p:cNvSpPr>
            <p:nvPr/>
          </p:nvSpPr>
          <p:spPr bwMode="auto">
            <a:xfrm flipV="1">
              <a:off x="1673" y="1979"/>
              <a:ext cx="545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197" name="Rectangle 20"/>
            <p:cNvSpPr>
              <a:spLocks noChangeArrowheads="1"/>
            </p:cNvSpPr>
            <p:nvPr/>
          </p:nvSpPr>
          <p:spPr bwMode="auto">
            <a:xfrm>
              <a:off x="2880" y="2024"/>
              <a:ext cx="1451" cy="49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7198" name="Oval 22"/>
            <p:cNvSpPr>
              <a:spLocks noChangeArrowheads="1"/>
            </p:cNvSpPr>
            <p:nvPr/>
          </p:nvSpPr>
          <p:spPr bwMode="auto">
            <a:xfrm>
              <a:off x="3424" y="2115"/>
              <a:ext cx="861" cy="27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7199" name="Rectangle 24"/>
            <p:cNvSpPr>
              <a:spLocks noChangeArrowheads="1"/>
            </p:cNvSpPr>
            <p:nvPr/>
          </p:nvSpPr>
          <p:spPr bwMode="auto">
            <a:xfrm rot="5400000">
              <a:off x="4671" y="1186"/>
              <a:ext cx="1361" cy="40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7200" name="Text Box 25"/>
            <p:cNvSpPr txBox="1">
              <a:spLocks noChangeArrowheads="1"/>
            </p:cNvSpPr>
            <p:nvPr/>
          </p:nvSpPr>
          <p:spPr bwMode="auto">
            <a:xfrm>
              <a:off x="1338" y="3022"/>
              <a:ext cx="2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/>
                <a:t>2</a:t>
              </a:r>
            </a:p>
          </p:txBody>
        </p:sp>
        <p:sp>
          <p:nvSpPr>
            <p:cNvPr id="7201" name="Text Box 26"/>
            <p:cNvSpPr txBox="1">
              <a:spLocks noChangeArrowheads="1"/>
            </p:cNvSpPr>
            <p:nvPr/>
          </p:nvSpPr>
          <p:spPr bwMode="auto">
            <a:xfrm>
              <a:off x="2562" y="1344"/>
              <a:ext cx="2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/>
                <a:t>3</a:t>
              </a:r>
            </a:p>
          </p:txBody>
        </p:sp>
        <p:sp>
          <p:nvSpPr>
            <p:cNvPr id="7202" name="Line 27"/>
            <p:cNvSpPr>
              <a:spLocks noChangeShapeType="1"/>
            </p:cNvSpPr>
            <p:nvPr/>
          </p:nvSpPr>
          <p:spPr bwMode="auto">
            <a:xfrm>
              <a:off x="1701" y="1389"/>
              <a:ext cx="0" cy="18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03" name="Line 28"/>
            <p:cNvSpPr>
              <a:spLocks noChangeShapeType="1"/>
            </p:cNvSpPr>
            <p:nvPr/>
          </p:nvSpPr>
          <p:spPr bwMode="auto">
            <a:xfrm>
              <a:off x="1292" y="1525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04" name="Text Box 29"/>
            <p:cNvSpPr txBox="1">
              <a:spLocks noChangeArrowheads="1"/>
            </p:cNvSpPr>
            <p:nvPr/>
          </p:nvSpPr>
          <p:spPr bwMode="auto">
            <a:xfrm>
              <a:off x="1746" y="1117"/>
              <a:ext cx="2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/>
                <a:t>1</a:t>
              </a:r>
            </a:p>
          </p:txBody>
        </p:sp>
        <p:sp>
          <p:nvSpPr>
            <p:cNvPr id="7205" name="Text Box 30"/>
            <p:cNvSpPr txBox="1">
              <a:spLocks noChangeArrowheads="1"/>
            </p:cNvSpPr>
            <p:nvPr/>
          </p:nvSpPr>
          <p:spPr bwMode="auto">
            <a:xfrm>
              <a:off x="2971" y="2704"/>
              <a:ext cx="2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/>
                <a:t>4</a:t>
              </a:r>
            </a:p>
          </p:txBody>
        </p:sp>
        <p:sp>
          <p:nvSpPr>
            <p:cNvPr id="7206" name="Text Box 31"/>
            <p:cNvSpPr txBox="1">
              <a:spLocks noChangeArrowheads="1"/>
            </p:cNvSpPr>
            <p:nvPr/>
          </p:nvSpPr>
          <p:spPr bwMode="auto">
            <a:xfrm>
              <a:off x="3787" y="2750"/>
              <a:ext cx="2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/>
                <a:t>5</a:t>
              </a:r>
            </a:p>
          </p:txBody>
        </p:sp>
        <p:sp>
          <p:nvSpPr>
            <p:cNvPr id="7207" name="Line 32"/>
            <p:cNvSpPr>
              <a:spLocks noChangeShapeType="1"/>
            </p:cNvSpPr>
            <p:nvPr/>
          </p:nvSpPr>
          <p:spPr bwMode="auto">
            <a:xfrm flipV="1">
              <a:off x="3107" y="2341"/>
              <a:ext cx="46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08" name="Line 33"/>
            <p:cNvSpPr>
              <a:spLocks noChangeShapeType="1"/>
            </p:cNvSpPr>
            <p:nvPr/>
          </p:nvSpPr>
          <p:spPr bwMode="auto">
            <a:xfrm flipV="1">
              <a:off x="3923" y="2341"/>
              <a:ext cx="46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09" name="Text Box 34"/>
            <p:cNvSpPr txBox="1">
              <a:spLocks noChangeArrowheads="1"/>
            </p:cNvSpPr>
            <p:nvPr/>
          </p:nvSpPr>
          <p:spPr bwMode="auto">
            <a:xfrm>
              <a:off x="4876" y="1389"/>
              <a:ext cx="2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/>
                <a:t>6</a:t>
              </a:r>
            </a:p>
          </p:txBody>
        </p:sp>
        <p:sp>
          <p:nvSpPr>
            <p:cNvPr id="7210" name="Text Box 35"/>
            <p:cNvSpPr txBox="1">
              <a:spLocks noChangeArrowheads="1"/>
            </p:cNvSpPr>
            <p:nvPr/>
          </p:nvSpPr>
          <p:spPr bwMode="auto">
            <a:xfrm>
              <a:off x="4921" y="2704"/>
              <a:ext cx="2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/>
                <a:t>6</a:t>
              </a:r>
            </a:p>
          </p:txBody>
        </p:sp>
        <p:sp>
          <p:nvSpPr>
            <p:cNvPr id="7211" name="Line 36"/>
            <p:cNvSpPr>
              <a:spLocks noChangeShapeType="1"/>
            </p:cNvSpPr>
            <p:nvPr/>
          </p:nvSpPr>
          <p:spPr bwMode="auto">
            <a:xfrm>
              <a:off x="1809" y="1480"/>
              <a:ext cx="409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12" name="Rectangle 37"/>
            <p:cNvSpPr>
              <a:spLocks noChangeArrowheads="1"/>
            </p:cNvSpPr>
            <p:nvPr/>
          </p:nvSpPr>
          <p:spPr bwMode="auto">
            <a:xfrm rot="5400000">
              <a:off x="4671" y="2637"/>
              <a:ext cx="1361" cy="40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7213" name="Line 38"/>
            <p:cNvSpPr>
              <a:spLocks noChangeShapeType="1"/>
            </p:cNvSpPr>
            <p:nvPr/>
          </p:nvSpPr>
          <p:spPr bwMode="auto">
            <a:xfrm flipV="1">
              <a:off x="4332" y="1117"/>
              <a:ext cx="771" cy="10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14" name="Line 39"/>
            <p:cNvSpPr>
              <a:spLocks noChangeShapeType="1"/>
            </p:cNvSpPr>
            <p:nvPr/>
          </p:nvSpPr>
          <p:spPr bwMode="auto">
            <a:xfrm>
              <a:off x="4332" y="2341"/>
              <a:ext cx="771" cy="9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15" name="Oval 40"/>
            <p:cNvSpPr>
              <a:spLocks noChangeArrowheads="1"/>
            </p:cNvSpPr>
            <p:nvPr/>
          </p:nvSpPr>
          <p:spPr bwMode="auto">
            <a:xfrm>
              <a:off x="5193" y="1706"/>
              <a:ext cx="363" cy="36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7216" name="Oval 41"/>
            <p:cNvSpPr>
              <a:spLocks noChangeArrowheads="1"/>
            </p:cNvSpPr>
            <p:nvPr/>
          </p:nvSpPr>
          <p:spPr bwMode="auto">
            <a:xfrm>
              <a:off x="5193" y="2976"/>
              <a:ext cx="363" cy="36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7217" name="Oval 42"/>
            <p:cNvSpPr>
              <a:spLocks noChangeArrowheads="1"/>
            </p:cNvSpPr>
            <p:nvPr/>
          </p:nvSpPr>
          <p:spPr bwMode="auto">
            <a:xfrm rot="-5400000">
              <a:off x="4943" y="1095"/>
              <a:ext cx="771" cy="27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7218" name="Oval 43"/>
            <p:cNvSpPr>
              <a:spLocks noChangeArrowheads="1"/>
            </p:cNvSpPr>
            <p:nvPr/>
          </p:nvSpPr>
          <p:spPr bwMode="auto">
            <a:xfrm rot="-5400000">
              <a:off x="4943" y="2410"/>
              <a:ext cx="771" cy="27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</p:grpSp>
      <p:sp>
        <p:nvSpPr>
          <p:cNvPr id="7178" name="Arc 44"/>
          <p:cNvSpPr>
            <a:spLocks/>
          </p:cNvSpPr>
          <p:nvPr/>
        </p:nvSpPr>
        <p:spPr bwMode="auto">
          <a:xfrm flipH="1">
            <a:off x="8269288" y="4265613"/>
            <a:ext cx="71437" cy="365125"/>
          </a:xfrm>
          <a:custGeom>
            <a:avLst/>
            <a:gdLst>
              <a:gd name="T0" fmla="*/ 0 w 21600"/>
              <a:gd name="T1" fmla="*/ 0 h 21881"/>
              <a:gd name="T2" fmla="*/ 2147483647 w 21600"/>
              <a:gd name="T3" fmla="*/ 2147483647 h 21881"/>
              <a:gd name="T4" fmla="*/ 0 w 21600"/>
              <a:gd name="T5" fmla="*/ 2147483647 h 21881"/>
              <a:gd name="T6" fmla="*/ 0 60000 65536"/>
              <a:gd name="T7" fmla="*/ 0 60000 65536"/>
              <a:gd name="T8" fmla="*/ 0 60000 65536"/>
              <a:gd name="T9" fmla="*/ 0 w 21600"/>
              <a:gd name="T10" fmla="*/ 0 h 21881"/>
              <a:gd name="T11" fmla="*/ 21600 w 21600"/>
              <a:gd name="T12" fmla="*/ 21881 h 218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881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93"/>
                  <a:pt x="21599" y="21787"/>
                  <a:pt x="21598" y="21881"/>
                </a:cubicBezTo>
              </a:path>
              <a:path w="21600" h="21881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93"/>
                  <a:pt x="21599" y="21787"/>
                  <a:pt x="21598" y="21881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7179" name="Text Box 45"/>
          <p:cNvSpPr txBox="1">
            <a:spLocks noChangeArrowheads="1"/>
          </p:cNvSpPr>
          <p:nvPr/>
        </p:nvSpPr>
        <p:spPr bwMode="auto">
          <a:xfrm>
            <a:off x="747713" y="152400"/>
            <a:ext cx="77104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8015F"/>
                </a:solidFill>
              </a:rPr>
              <a:t>Hình 32: Sơ đồ chuyển gen vào tế bào vi khuẩn đường ruột (E. Coli)</a:t>
            </a:r>
          </a:p>
        </p:txBody>
      </p:sp>
      <p:sp>
        <p:nvSpPr>
          <p:cNvPr id="7180" name="Arc 48"/>
          <p:cNvSpPr>
            <a:spLocks/>
          </p:cNvSpPr>
          <p:nvPr/>
        </p:nvSpPr>
        <p:spPr bwMode="auto">
          <a:xfrm flipH="1">
            <a:off x="8269288" y="2249488"/>
            <a:ext cx="71437" cy="365125"/>
          </a:xfrm>
          <a:custGeom>
            <a:avLst/>
            <a:gdLst>
              <a:gd name="T0" fmla="*/ 0 w 21600"/>
              <a:gd name="T1" fmla="*/ 0 h 21881"/>
              <a:gd name="T2" fmla="*/ 2147483647 w 21600"/>
              <a:gd name="T3" fmla="*/ 2147483647 h 21881"/>
              <a:gd name="T4" fmla="*/ 0 w 21600"/>
              <a:gd name="T5" fmla="*/ 2147483647 h 21881"/>
              <a:gd name="T6" fmla="*/ 0 60000 65536"/>
              <a:gd name="T7" fmla="*/ 0 60000 65536"/>
              <a:gd name="T8" fmla="*/ 0 60000 65536"/>
              <a:gd name="T9" fmla="*/ 0 w 21600"/>
              <a:gd name="T10" fmla="*/ 0 h 21881"/>
              <a:gd name="T11" fmla="*/ 21600 w 21600"/>
              <a:gd name="T12" fmla="*/ 21881 h 218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881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93"/>
                  <a:pt x="21599" y="21787"/>
                  <a:pt x="21598" y="21881"/>
                </a:cubicBezTo>
              </a:path>
              <a:path w="21600" h="21881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93"/>
                  <a:pt x="21599" y="21787"/>
                  <a:pt x="21598" y="21881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7181" name="Line 55"/>
          <p:cNvSpPr>
            <a:spLocks noChangeShapeType="1"/>
          </p:cNvSpPr>
          <p:nvPr/>
        </p:nvSpPr>
        <p:spPr bwMode="auto">
          <a:xfrm>
            <a:off x="4164013" y="2254250"/>
            <a:ext cx="576262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82" name="Text Box 45"/>
          <p:cNvSpPr txBox="1">
            <a:spLocks noChangeArrowheads="1"/>
          </p:cNvSpPr>
          <p:nvPr/>
        </p:nvSpPr>
        <p:spPr bwMode="auto">
          <a:xfrm>
            <a:off x="772320" y="5419406"/>
            <a:ext cx="77104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 b="1" i="1" dirty="0"/>
              <a:t>1.Đoạn ADN </a:t>
            </a:r>
            <a:r>
              <a:rPr lang="en-US" altLang="vi-VN" sz="1600" b="1" i="1" dirty="0" err="1"/>
              <a:t>tách</a:t>
            </a:r>
            <a:r>
              <a:rPr lang="en-US" altLang="vi-VN" sz="1600" b="1" i="1" dirty="0"/>
              <a:t> </a:t>
            </a:r>
            <a:r>
              <a:rPr lang="en-US" altLang="vi-VN" sz="1600" b="1" i="1" dirty="0" err="1"/>
              <a:t>từ</a:t>
            </a:r>
            <a:r>
              <a:rPr lang="en-US" altLang="vi-VN" sz="1600" b="1" i="1" dirty="0"/>
              <a:t> </a:t>
            </a:r>
            <a:r>
              <a:rPr lang="en-US" altLang="vi-VN" sz="1600" b="1" i="1" dirty="0" err="1"/>
              <a:t>tế</a:t>
            </a:r>
            <a:r>
              <a:rPr lang="en-US" altLang="vi-VN" sz="1600" b="1" i="1" dirty="0"/>
              <a:t> </a:t>
            </a:r>
            <a:r>
              <a:rPr lang="en-US" altLang="vi-VN" sz="1600" b="1" i="1" dirty="0" err="1"/>
              <a:t>bào</a:t>
            </a:r>
            <a:r>
              <a:rPr lang="en-US" altLang="vi-VN" sz="1600" b="1" i="1" dirty="0"/>
              <a:t> </a:t>
            </a:r>
            <a:r>
              <a:rPr lang="en-US" altLang="vi-VN" sz="1600" b="1" i="1" dirty="0" err="1"/>
              <a:t>cho</a:t>
            </a:r>
            <a:r>
              <a:rPr lang="en-US" altLang="vi-VN" sz="1600" b="1" i="1" dirty="0"/>
              <a:t>; 2. </a:t>
            </a:r>
            <a:r>
              <a:rPr lang="en-US" altLang="vi-VN" sz="1600" b="1" i="1" dirty="0" err="1"/>
              <a:t>Phân</a:t>
            </a:r>
            <a:r>
              <a:rPr lang="en-US" altLang="vi-VN" sz="1600" b="1" i="1" dirty="0"/>
              <a:t> </a:t>
            </a:r>
            <a:r>
              <a:rPr lang="en-US" altLang="vi-VN" sz="1600" b="1" i="1" dirty="0" err="1"/>
              <a:t>tử</a:t>
            </a:r>
            <a:r>
              <a:rPr lang="en-US" altLang="vi-VN" sz="1600" b="1" i="1" dirty="0"/>
              <a:t> ADN </a:t>
            </a:r>
            <a:r>
              <a:rPr lang="en-US" altLang="vi-VN" sz="1600" b="1" i="1" dirty="0" err="1"/>
              <a:t>làm</a:t>
            </a:r>
            <a:r>
              <a:rPr lang="en-US" altLang="vi-VN" sz="1600" b="1" i="1" dirty="0"/>
              <a:t> </a:t>
            </a:r>
            <a:r>
              <a:rPr lang="en-US" altLang="vi-VN" sz="1600" b="1" i="1" dirty="0" err="1"/>
              <a:t>thể</a:t>
            </a:r>
            <a:r>
              <a:rPr lang="en-US" altLang="vi-VN" sz="1600" b="1" i="1" dirty="0"/>
              <a:t> </a:t>
            </a:r>
            <a:r>
              <a:rPr lang="en-US" altLang="vi-VN" sz="1600" b="1" i="1" dirty="0" err="1"/>
              <a:t>truyền</a:t>
            </a:r>
            <a:endParaRPr lang="en-US" altLang="vi-VN" sz="1600" b="1" i="1" dirty="0"/>
          </a:p>
          <a:p>
            <a:pPr eaLnBrk="1" hangingPunct="1"/>
            <a:r>
              <a:rPr lang="en-US" altLang="vi-VN" sz="1600" b="1" i="1" dirty="0"/>
              <a:t>3. ADN </a:t>
            </a:r>
            <a:r>
              <a:rPr lang="en-US" altLang="vi-VN" sz="1600" b="1" i="1" dirty="0" err="1"/>
              <a:t>tái</a:t>
            </a:r>
            <a:r>
              <a:rPr lang="en-US" altLang="vi-VN" sz="1600" b="1" i="1" dirty="0"/>
              <a:t> </a:t>
            </a:r>
            <a:r>
              <a:rPr lang="en-US" altLang="vi-VN" sz="1600" b="1" i="1" dirty="0" err="1"/>
              <a:t>tổ</a:t>
            </a:r>
            <a:r>
              <a:rPr lang="en-US" altLang="vi-VN" sz="1600" b="1" i="1" dirty="0"/>
              <a:t> </a:t>
            </a:r>
            <a:r>
              <a:rPr lang="en-US" altLang="vi-VN" sz="1600" b="1" i="1" dirty="0" err="1"/>
              <a:t>hợp</a:t>
            </a:r>
            <a:r>
              <a:rPr lang="en-US" altLang="vi-VN" sz="1600" b="1" i="1" dirty="0"/>
              <a:t>; 4. ADN </a:t>
            </a:r>
            <a:r>
              <a:rPr lang="en-US" altLang="vi-VN" sz="1600" b="1" i="1" dirty="0" err="1"/>
              <a:t>tái</a:t>
            </a:r>
            <a:r>
              <a:rPr lang="en-US" altLang="vi-VN" sz="1600" b="1" i="1" dirty="0"/>
              <a:t> </a:t>
            </a:r>
            <a:r>
              <a:rPr lang="en-US" altLang="vi-VN" sz="1600" b="1" i="1" dirty="0" err="1"/>
              <a:t>tổ</a:t>
            </a:r>
            <a:r>
              <a:rPr lang="en-US" altLang="vi-VN" sz="1600" b="1" i="1" dirty="0"/>
              <a:t> </a:t>
            </a:r>
            <a:r>
              <a:rPr lang="en-US" altLang="vi-VN" sz="1600" b="1" i="1" dirty="0" err="1"/>
              <a:t>hợp</a:t>
            </a:r>
            <a:r>
              <a:rPr lang="en-US" altLang="vi-VN" sz="1600" b="1" i="1" dirty="0"/>
              <a:t> </a:t>
            </a:r>
            <a:r>
              <a:rPr lang="en-US" altLang="vi-VN" sz="1600" b="1" i="1" dirty="0" err="1"/>
              <a:t>trong</a:t>
            </a:r>
            <a:r>
              <a:rPr lang="en-US" altLang="vi-VN" sz="1600" b="1" i="1" dirty="0"/>
              <a:t> </a:t>
            </a:r>
            <a:r>
              <a:rPr lang="en-US" altLang="vi-VN" sz="1600" b="1" i="1" dirty="0" err="1"/>
              <a:t>tế</a:t>
            </a:r>
            <a:r>
              <a:rPr lang="en-US" altLang="vi-VN" sz="1600" b="1" i="1" dirty="0"/>
              <a:t> </a:t>
            </a:r>
            <a:r>
              <a:rPr lang="en-US" altLang="vi-VN" sz="1600" b="1" i="1" dirty="0" err="1"/>
              <a:t>bào</a:t>
            </a:r>
            <a:r>
              <a:rPr lang="en-US" altLang="vi-VN" sz="1600" b="1" i="1" dirty="0"/>
              <a:t> vi </a:t>
            </a:r>
            <a:r>
              <a:rPr lang="en-US" altLang="vi-VN" sz="1600" b="1" i="1" dirty="0" err="1"/>
              <a:t>khuẩn</a:t>
            </a:r>
            <a:endParaRPr lang="en-US" altLang="vi-VN" sz="1600" b="1" i="1" dirty="0"/>
          </a:p>
          <a:p>
            <a:pPr eaLnBrk="1" hangingPunct="1"/>
            <a:r>
              <a:rPr lang="en-US" altLang="vi-VN" sz="1600" b="1" i="1" dirty="0"/>
              <a:t>5. </a:t>
            </a:r>
            <a:r>
              <a:rPr lang="en-US" altLang="vi-VN" sz="1600" b="1" i="1" dirty="0" err="1"/>
              <a:t>ADNdạng</a:t>
            </a:r>
            <a:r>
              <a:rPr lang="en-US" altLang="vi-VN" sz="1600" b="1" i="1" dirty="0"/>
              <a:t> </a:t>
            </a:r>
            <a:r>
              <a:rPr lang="en-US" altLang="vi-VN" sz="1600" b="1" i="1" dirty="0" err="1"/>
              <a:t>vòng</a:t>
            </a:r>
            <a:r>
              <a:rPr lang="en-US" altLang="vi-VN" sz="1600" b="1" i="1" dirty="0"/>
              <a:t> (NST) </a:t>
            </a:r>
            <a:r>
              <a:rPr lang="en-US" altLang="vi-VN" sz="1600" b="1" i="1" dirty="0" err="1"/>
              <a:t>của</a:t>
            </a:r>
            <a:r>
              <a:rPr lang="en-US" altLang="vi-VN" sz="1600" b="1" i="1" dirty="0"/>
              <a:t> </a:t>
            </a:r>
            <a:r>
              <a:rPr lang="en-US" altLang="vi-VN" sz="1600" b="1" i="1" dirty="0" err="1"/>
              <a:t>tế</a:t>
            </a:r>
            <a:r>
              <a:rPr lang="en-US" altLang="vi-VN" sz="1600" b="1" i="1" dirty="0"/>
              <a:t> </a:t>
            </a:r>
            <a:r>
              <a:rPr lang="en-US" altLang="vi-VN" sz="1600" b="1" i="1" dirty="0" err="1"/>
              <a:t>bào</a:t>
            </a:r>
            <a:r>
              <a:rPr lang="en-US" altLang="vi-VN" sz="1600" b="1" i="1" dirty="0"/>
              <a:t> vi </a:t>
            </a:r>
            <a:r>
              <a:rPr lang="en-US" altLang="vi-VN" sz="1600" b="1" i="1" dirty="0" err="1"/>
              <a:t>khuẩn</a:t>
            </a:r>
            <a:r>
              <a:rPr lang="en-US" altLang="vi-VN" sz="1600" b="1" i="1" dirty="0"/>
              <a:t> </a:t>
            </a:r>
          </a:p>
          <a:p>
            <a:pPr eaLnBrk="1" hangingPunct="1"/>
            <a:r>
              <a:rPr lang="en-US" altLang="vi-VN" sz="1600" b="1" i="1" dirty="0"/>
              <a:t>6. ADN </a:t>
            </a:r>
            <a:r>
              <a:rPr lang="en-US" altLang="vi-VN" sz="1600" b="1" i="1" dirty="0" err="1"/>
              <a:t>tái</a:t>
            </a:r>
            <a:r>
              <a:rPr lang="en-US" altLang="vi-VN" sz="1600" b="1" i="1" dirty="0"/>
              <a:t> </a:t>
            </a:r>
            <a:r>
              <a:rPr lang="en-US" altLang="vi-VN" sz="1600" b="1" i="1" dirty="0" err="1"/>
              <a:t>tổ</a:t>
            </a:r>
            <a:r>
              <a:rPr lang="en-US" altLang="vi-VN" sz="1600" b="1" i="1" dirty="0"/>
              <a:t> </a:t>
            </a:r>
            <a:r>
              <a:rPr lang="en-US" altLang="vi-VN" sz="1600" b="1" i="1" dirty="0" err="1"/>
              <a:t>hợp</a:t>
            </a:r>
            <a:r>
              <a:rPr lang="en-US" altLang="vi-VN" sz="1600" b="1" i="1" dirty="0"/>
              <a:t> </a:t>
            </a:r>
            <a:r>
              <a:rPr lang="en-US" altLang="vi-VN" sz="1600" b="1" i="1" dirty="0" err="1"/>
              <a:t>của</a:t>
            </a:r>
            <a:r>
              <a:rPr lang="en-US" altLang="vi-VN" sz="1600" b="1" i="1" dirty="0"/>
              <a:t> </a:t>
            </a:r>
            <a:r>
              <a:rPr lang="en-US" altLang="vi-VN" sz="1600" b="1" i="1" dirty="0" err="1"/>
              <a:t>thế</a:t>
            </a:r>
            <a:r>
              <a:rPr lang="en-US" altLang="vi-VN" sz="1600" b="1" i="1" dirty="0"/>
              <a:t> </a:t>
            </a:r>
            <a:r>
              <a:rPr lang="en-US" altLang="vi-VN" sz="1600" b="1" i="1" dirty="0" err="1"/>
              <a:t>hệ</a:t>
            </a:r>
            <a:r>
              <a:rPr lang="en-US" altLang="vi-VN" sz="1600" b="1" i="1" dirty="0"/>
              <a:t> </a:t>
            </a:r>
            <a:r>
              <a:rPr lang="en-US" altLang="vi-VN" sz="1600" b="1" i="1" dirty="0" err="1"/>
              <a:t>tiếp</a:t>
            </a:r>
            <a:r>
              <a:rPr lang="en-US" altLang="vi-VN" sz="1600" b="1" i="1" dirty="0"/>
              <a:t> </a:t>
            </a:r>
            <a:r>
              <a:rPr lang="en-US" altLang="vi-VN" sz="1600" b="1" i="1" dirty="0" err="1"/>
              <a:t>theo.</a:t>
            </a:r>
            <a:endParaRPr lang="en-US" altLang="vi-VN" sz="1600" b="1" i="1" dirty="0"/>
          </a:p>
        </p:txBody>
      </p:sp>
      <p:sp>
        <p:nvSpPr>
          <p:cNvPr id="7183" name="Text Box 44"/>
          <p:cNvSpPr txBox="1">
            <a:spLocks noChangeArrowheads="1"/>
          </p:cNvSpPr>
          <p:nvPr/>
        </p:nvSpPr>
        <p:spPr bwMode="auto">
          <a:xfrm>
            <a:off x="436563" y="2438400"/>
            <a:ext cx="1023937" cy="307975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1400" b="1">
                <a:solidFill>
                  <a:srgbClr val="000000"/>
                </a:solidFill>
                <a:latin typeface="Times New Roman" panose="02020603050405020304" pitchFamily="18" charset="0"/>
              </a:rPr>
              <a:t>Tế bào cho</a:t>
            </a:r>
          </a:p>
        </p:txBody>
      </p:sp>
      <p:sp>
        <p:nvSpPr>
          <p:cNvPr id="7184" name="Text Box 44"/>
          <p:cNvSpPr txBox="1">
            <a:spLocks noChangeArrowheads="1"/>
          </p:cNvSpPr>
          <p:nvPr/>
        </p:nvSpPr>
        <p:spPr bwMode="auto">
          <a:xfrm>
            <a:off x="98425" y="4800600"/>
            <a:ext cx="1789113" cy="307975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1400" b="1">
                <a:solidFill>
                  <a:srgbClr val="000000"/>
                </a:solidFill>
                <a:latin typeface="Times New Roman" panose="02020603050405020304" pitchFamily="18" charset="0"/>
              </a:rPr>
              <a:t>AND làm thể truyền 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09600" y="2971800"/>
            <a:ext cx="1143000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 err="1"/>
              <a:t>Enzim</a:t>
            </a:r>
            <a:r>
              <a:rPr lang="en-US" sz="1400" dirty="0"/>
              <a:t> </a:t>
            </a:r>
            <a:r>
              <a:rPr lang="en-US" sz="1400" dirty="0" err="1"/>
              <a:t>cắt</a:t>
            </a:r>
            <a:endParaRPr lang="en-US" sz="1400" dirty="0"/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1460500" y="1943100"/>
            <a:ext cx="3810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1447800" y="3200400"/>
            <a:ext cx="522288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2286000" y="2133600"/>
            <a:ext cx="1143000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 err="1"/>
              <a:t>Enzim</a:t>
            </a:r>
            <a:r>
              <a:rPr lang="en-US" sz="1400" dirty="0"/>
              <a:t> </a:t>
            </a:r>
            <a:r>
              <a:rPr lang="en-US" sz="1400" dirty="0" err="1"/>
              <a:t>nối</a:t>
            </a:r>
            <a:endParaRPr lang="en-US" sz="1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3"/>
          <p:cNvSpPr>
            <a:spLocks noChangeShapeType="1"/>
          </p:cNvSpPr>
          <p:nvPr/>
        </p:nvSpPr>
        <p:spPr bwMode="auto">
          <a:xfrm>
            <a:off x="2209800" y="19875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9" name="Line 4"/>
          <p:cNvSpPr>
            <a:spLocks noChangeShapeType="1"/>
          </p:cNvSpPr>
          <p:nvPr/>
        </p:nvSpPr>
        <p:spPr bwMode="auto">
          <a:xfrm>
            <a:off x="2286000" y="2063750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196" name="Line 5"/>
          <p:cNvSpPr>
            <a:spLocks noChangeShapeType="1"/>
          </p:cNvSpPr>
          <p:nvPr/>
        </p:nvSpPr>
        <p:spPr bwMode="auto">
          <a:xfrm>
            <a:off x="990600" y="19875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197" name="Line 6"/>
          <p:cNvSpPr>
            <a:spLocks noChangeShapeType="1"/>
          </p:cNvSpPr>
          <p:nvPr/>
        </p:nvSpPr>
        <p:spPr bwMode="auto">
          <a:xfrm>
            <a:off x="990600" y="22161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8" name="Line 7"/>
          <p:cNvSpPr>
            <a:spLocks noChangeShapeType="1"/>
          </p:cNvSpPr>
          <p:nvPr/>
        </p:nvSpPr>
        <p:spPr bwMode="auto">
          <a:xfrm>
            <a:off x="3200400" y="2063750"/>
            <a:ext cx="76200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9" name="Line 8"/>
          <p:cNvSpPr>
            <a:spLocks noChangeShapeType="1"/>
          </p:cNvSpPr>
          <p:nvPr/>
        </p:nvSpPr>
        <p:spPr bwMode="auto">
          <a:xfrm>
            <a:off x="1676400" y="4197350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0" name="Line 9"/>
          <p:cNvSpPr>
            <a:spLocks noChangeShapeType="1"/>
          </p:cNvSpPr>
          <p:nvPr/>
        </p:nvSpPr>
        <p:spPr bwMode="auto">
          <a:xfrm flipV="1">
            <a:off x="3200400" y="2978150"/>
            <a:ext cx="838200" cy="838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1" name="Line 10"/>
          <p:cNvSpPr>
            <a:spLocks noChangeShapeType="1"/>
          </p:cNvSpPr>
          <p:nvPr/>
        </p:nvSpPr>
        <p:spPr bwMode="auto">
          <a:xfrm>
            <a:off x="4572000" y="2978150"/>
            <a:ext cx="533400" cy="609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202" name="Rectangle 11"/>
          <p:cNvSpPr>
            <a:spLocks noChangeArrowheads="1"/>
          </p:cNvSpPr>
          <p:nvPr/>
        </p:nvSpPr>
        <p:spPr bwMode="auto">
          <a:xfrm>
            <a:off x="5105400" y="3130550"/>
            <a:ext cx="2209800" cy="1219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200"/>
          </a:p>
        </p:txBody>
      </p:sp>
      <p:sp>
        <p:nvSpPr>
          <p:cNvPr id="63" name="Line 12"/>
          <p:cNvSpPr>
            <a:spLocks noChangeShapeType="1"/>
          </p:cNvSpPr>
          <p:nvPr/>
        </p:nvSpPr>
        <p:spPr bwMode="auto">
          <a:xfrm flipV="1">
            <a:off x="7391400" y="2673350"/>
            <a:ext cx="228600" cy="990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4" name="Line 13"/>
          <p:cNvSpPr>
            <a:spLocks noChangeShapeType="1"/>
          </p:cNvSpPr>
          <p:nvPr/>
        </p:nvSpPr>
        <p:spPr bwMode="auto">
          <a:xfrm>
            <a:off x="7391400" y="3892550"/>
            <a:ext cx="228600" cy="1143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205" name="AutoShape 14"/>
          <p:cNvSpPr>
            <a:spLocks noChangeArrowheads="1"/>
          </p:cNvSpPr>
          <p:nvPr/>
        </p:nvSpPr>
        <p:spPr bwMode="auto">
          <a:xfrm rot="5400000">
            <a:off x="6324600" y="3130550"/>
            <a:ext cx="609600" cy="1219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4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595" y="19123"/>
                </a:moveTo>
                <a:cubicBezTo>
                  <a:pt x="6077" y="19012"/>
                  <a:pt x="2474" y="15318"/>
                  <a:pt x="2474" y="10800"/>
                </a:cubicBezTo>
                <a:cubicBezTo>
                  <a:pt x="2474" y="6201"/>
                  <a:pt x="6201" y="2474"/>
                  <a:pt x="10800" y="2474"/>
                </a:cubicBezTo>
                <a:cubicBezTo>
                  <a:pt x="15398" y="2474"/>
                  <a:pt x="19126" y="6201"/>
                  <a:pt x="19126" y="10800"/>
                </a:cubicBezTo>
                <a:cubicBezTo>
                  <a:pt x="19126" y="15318"/>
                  <a:pt x="15522" y="19012"/>
                  <a:pt x="11004" y="19123"/>
                </a:cubicBezTo>
                <a:lnTo>
                  <a:pt x="11065" y="21596"/>
                </a:lnTo>
                <a:cubicBezTo>
                  <a:pt x="16925" y="21452"/>
                  <a:pt x="21600" y="16661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6661"/>
                  <a:pt x="4674" y="21452"/>
                  <a:pt x="10534" y="21596"/>
                </a:cubicBezTo>
                <a:lnTo>
                  <a:pt x="10595" y="19123"/>
                </a:lnTo>
                <a:close/>
              </a:path>
            </a:pathLst>
          </a:cu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206" name="AutoShape 15"/>
          <p:cNvSpPr>
            <a:spLocks noChangeArrowheads="1"/>
          </p:cNvSpPr>
          <p:nvPr/>
        </p:nvSpPr>
        <p:spPr bwMode="auto">
          <a:xfrm rot="5400000">
            <a:off x="762000" y="3816350"/>
            <a:ext cx="838200" cy="838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1840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913" y="16608"/>
                </a:moveTo>
                <a:cubicBezTo>
                  <a:pt x="4974" y="15311"/>
                  <a:pt x="3811" y="13132"/>
                  <a:pt x="3811" y="10800"/>
                </a:cubicBezTo>
                <a:cubicBezTo>
                  <a:pt x="3811" y="6940"/>
                  <a:pt x="6940" y="3811"/>
                  <a:pt x="10800" y="3811"/>
                </a:cubicBezTo>
                <a:cubicBezTo>
                  <a:pt x="14659" y="3811"/>
                  <a:pt x="17789" y="6940"/>
                  <a:pt x="17789" y="10800"/>
                </a:cubicBezTo>
                <a:cubicBezTo>
                  <a:pt x="17789" y="13132"/>
                  <a:pt x="16625" y="15311"/>
                  <a:pt x="14686" y="16608"/>
                </a:cubicBezTo>
                <a:lnTo>
                  <a:pt x="16806" y="19775"/>
                </a:lnTo>
                <a:cubicBezTo>
                  <a:pt x="19801" y="17771"/>
                  <a:pt x="21600" y="1440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4404"/>
                  <a:pt x="1798" y="17771"/>
                  <a:pt x="4793" y="19775"/>
                </a:cubicBezTo>
                <a:lnTo>
                  <a:pt x="6913" y="16608"/>
                </a:lnTo>
                <a:close/>
              </a:path>
            </a:pathLst>
          </a:cu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7" name="AutoShape 16"/>
          <p:cNvSpPr>
            <a:spLocks noChangeArrowheads="1"/>
          </p:cNvSpPr>
          <p:nvPr/>
        </p:nvSpPr>
        <p:spPr bwMode="auto">
          <a:xfrm rot="5400000">
            <a:off x="2771775" y="3849688"/>
            <a:ext cx="838200" cy="838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192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568" y="16935"/>
                </a:moveTo>
                <a:cubicBezTo>
                  <a:pt x="5290" y="15736"/>
                  <a:pt x="3865" y="13374"/>
                  <a:pt x="3865" y="10800"/>
                </a:cubicBezTo>
                <a:cubicBezTo>
                  <a:pt x="3865" y="6969"/>
                  <a:pt x="6969" y="3865"/>
                  <a:pt x="10800" y="3865"/>
                </a:cubicBezTo>
                <a:cubicBezTo>
                  <a:pt x="14630" y="3865"/>
                  <a:pt x="17735" y="6969"/>
                  <a:pt x="17735" y="10800"/>
                </a:cubicBezTo>
                <a:cubicBezTo>
                  <a:pt x="17735" y="13374"/>
                  <a:pt x="16309" y="15736"/>
                  <a:pt x="14031" y="16935"/>
                </a:cubicBezTo>
                <a:lnTo>
                  <a:pt x="15833" y="20355"/>
                </a:lnTo>
                <a:cubicBezTo>
                  <a:pt x="19379" y="18487"/>
                  <a:pt x="21600" y="14808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4808"/>
                  <a:pt x="2220" y="18487"/>
                  <a:pt x="5766" y="20355"/>
                </a:cubicBezTo>
                <a:lnTo>
                  <a:pt x="7568" y="16935"/>
                </a:lnTo>
                <a:close/>
              </a:path>
            </a:pathLst>
          </a:cu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8" name="AutoShape 17"/>
          <p:cNvSpPr>
            <a:spLocks noChangeArrowheads="1"/>
          </p:cNvSpPr>
          <p:nvPr/>
        </p:nvSpPr>
        <p:spPr bwMode="auto">
          <a:xfrm rot="-5400000">
            <a:off x="3048000" y="1682750"/>
            <a:ext cx="838200" cy="838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06 w 21600"/>
              <a:gd name="T13" fmla="*/ 0 h 21600"/>
              <a:gd name="T14" fmla="*/ 18294 w 21600"/>
              <a:gd name="T15" fmla="*/ 555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872" y="4663"/>
                </a:moveTo>
                <a:cubicBezTo>
                  <a:pt x="8044" y="3912"/>
                  <a:pt x="9407" y="3513"/>
                  <a:pt x="10800" y="3514"/>
                </a:cubicBezTo>
                <a:cubicBezTo>
                  <a:pt x="12192" y="3514"/>
                  <a:pt x="13555" y="3912"/>
                  <a:pt x="14727" y="4663"/>
                </a:cubicBezTo>
                <a:lnTo>
                  <a:pt x="16622" y="1703"/>
                </a:lnTo>
                <a:cubicBezTo>
                  <a:pt x="14884" y="591"/>
                  <a:pt x="12863" y="-1"/>
                  <a:pt x="10799" y="0"/>
                </a:cubicBezTo>
                <a:cubicBezTo>
                  <a:pt x="8736" y="0"/>
                  <a:pt x="6715" y="591"/>
                  <a:pt x="4977" y="1703"/>
                </a:cubicBezTo>
                <a:lnTo>
                  <a:pt x="6872" y="4663"/>
                </a:lnTo>
                <a:close/>
              </a:path>
            </a:pathLst>
          </a:custGeom>
          <a:solidFill>
            <a:srgbClr val="9933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9" name="AutoShape 18"/>
          <p:cNvSpPr>
            <a:spLocks noChangeArrowheads="1"/>
          </p:cNvSpPr>
          <p:nvPr/>
        </p:nvSpPr>
        <p:spPr bwMode="auto">
          <a:xfrm rot="-5400000">
            <a:off x="838200" y="1682750"/>
            <a:ext cx="838200" cy="838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06 w 21600"/>
              <a:gd name="T13" fmla="*/ 0 h 21600"/>
              <a:gd name="T14" fmla="*/ 18294 w 21600"/>
              <a:gd name="T15" fmla="*/ 555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872" y="4663"/>
                </a:moveTo>
                <a:cubicBezTo>
                  <a:pt x="8044" y="3912"/>
                  <a:pt x="9407" y="3513"/>
                  <a:pt x="10800" y="3514"/>
                </a:cubicBezTo>
                <a:cubicBezTo>
                  <a:pt x="12192" y="3514"/>
                  <a:pt x="13555" y="3912"/>
                  <a:pt x="14727" y="4663"/>
                </a:cubicBezTo>
                <a:lnTo>
                  <a:pt x="16622" y="1703"/>
                </a:lnTo>
                <a:cubicBezTo>
                  <a:pt x="14884" y="591"/>
                  <a:pt x="12863" y="-1"/>
                  <a:pt x="10799" y="0"/>
                </a:cubicBezTo>
                <a:cubicBezTo>
                  <a:pt x="8736" y="0"/>
                  <a:pt x="6715" y="591"/>
                  <a:pt x="4977" y="1703"/>
                </a:cubicBezTo>
                <a:lnTo>
                  <a:pt x="6872" y="4663"/>
                </a:lnTo>
                <a:close/>
              </a:path>
            </a:pathLst>
          </a:custGeom>
          <a:solidFill>
            <a:srgbClr val="9933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210" name="AutoShape 19"/>
          <p:cNvSpPr>
            <a:spLocks noChangeArrowheads="1"/>
          </p:cNvSpPr>
          <p:nvPr/>
        </p:nvSpPr>
        <p:spPr bwMode="auto">
          <a:xfrm rot="-5400000">
            <a:off x="228600" y="1682750"/>
            <a:ext cx="2057400" cy="838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06 w 21600"/>
              <a:gd name="T13" fmla="*/ 0 h 21600"/>
              <a:gd name="T14" fmla="*/ 18294 w 21600"/>
              <a:gd name="T15" fmla="*/ 555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872" y="4663"/>
                </a:moveTo>
                <a:cubicBezTo>
                  <a:pt x="8044" y="3912"/>
                  <a:pt x="9407" y="3513"/>
                  <a:pt x="10800" y="3514"/>
                </a:cubicBezTo>
                <a:cubicBezTo>
                  <a:pt x="12192" y="3514"/>
                  <a:pt x="13555" y="3912"/>
                  <a:pt x="14727" y="4663"/>
                </a:cubicBezTo>
                <a:lnTo>
                  <a:pt x="16622" y="1703"/>
                </a:lnTo>
                <a:cubicBezTo>
                  <a:pt x="14884" y="591"/>
                  <a:pt x="12863" y="-1"/>
                  <a:pt x="10799" y="0"/>
                </a:cubicBezTo>
                <a:cubicBezTo>
                  <a:pt x="8736" y="0"/>
                  <a:pt x="6715" y="591"/>
                  <a:pt x="4977" y="1703"/>
                </a:cubicBezTo>
                <a:lnTo>
                  <a:pt x="6872" y="4663"/>
                </a:lnTo>
                <a:close/>
              </a:path>
            </a:pathLst>
          </a:custGeom>
          <a:solidFill>
            <a:srgbClr val="9933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" name="AutoShape 20"/>
          <p:cNvSpPr>
            <a:spLocks noChangeArrowheads="1"/>
          </p:cNvSpPr>
          <p:nvPr/>
        </p:nvSpPr>
        <p:spPr bwMode="auto">
          <a:xfrm rot="-5400000">
            <a:off x="1981200" y="1682750"/>
            <a:ext cx="838200" cy="838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06 w 21600"/>
              <a:gd name="T13" fmla="*/ 0 h 21600"/>
              <a:gd name="T14" fmla="*/ 18294 w 21600"/>
              <a:gd name="T15" fmla="*/ 555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872" y="4663"/>
                </a:moveTo>
                <a:cubicBezTo>
                  <a:pt x="8044" y="3912"/>
                  <a:pt x="9407" y="3513"/>
                  <a:pt x="10800" y="3514"/>
                </a:cubicBezTo>
                <a:cubicBezTo>
                  <a:pt x="12192" y="3514"/>
                  <a:pt x="13555" y="3912"/>
                  <a:pt x="14727" y="4663"/>
                </a:cubicBezTo>
                <a:lnTo>
                  <a:pt x="16622" y="1703"/>
                </a:lnTo>
                <a:cubicBezTo>
                  <a:pt x="14884" y="591"/>
                  <a:pt x="12863" y="-1"/>
                  <a:pt x="10799" y="0"/>
                </a:cubicBezTo>
                <a:cubicBezTo>
                  <a:pt x="8736" y="0"/>
                  <a:pt x="6715" y="591"/>
                  <a:pt x="4977" y="1703"/>
                </a:cubicBezTo>
                <a:lnTo>
                  <a:pt x="6872" y="4663"/>
                </a:lnTo>
                <a:close/>
              </a:path>
            </a:pathLst>
          </a:custGeom>
          <a:solidFill>
            <a:srgbClr val="9933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949700" y="2219325"/>
            <a:ext cx="838200" cy="838200"/>
            <a:chOff x="2592" y="1728"/>
            <a:chExt cx="528" cy="528"/>
          </a:xfrm>
        </p:grpSpPr>
        <p:sp>
          <p:nvSpPr>
            <p:cNvPr id="8241" name="AutoShape 22"/>
            <p:cNvSpPr>
              <a:spLocks noChangeArrowheads="1"/>
            </p:cNvSpPr>
            <p:nvPr/>
          </p:nvSpPr>
          <p:spPr bwMode="auto">
            <a:xfrm rot="5400000">
              <a:off x="2592" y="1728"/>
              <a:ext cx="528" cy="5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922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7568" y="16935"/>
                  </a:moveTo>
                  <a:cubicBezTo>
                    <a:pt x="5290" y="15736"/>
                    <a:pt x="3865" y="13374"/>
                    <a:pt x="3865" y="10800"/>
                  </a:cubicBezTo>
                  <a:cubicBezTo>
                    <a:pt x="3865" y="6969"/>
                    <a:pt x="6969" y="3865"/>
                    <a:pt x="10800" y="3865"/>
                  </a:cubicBezTo>
                  <a:cubicBezTo>
                    <a:pt x="14630" y="3865"/>
                    <a:pt x="17735" y="6969"/>
                    <a:pt x="17735" y="10800"/>
                  </a:cubicBezTo>
                  <a:cubicBezTo>
                    <a:pt x="17735" y="13374"/>
                    <a:pt x="16309" y="15736"/>
                    <a:pt x="14031" y="16935"/>
                  </a:cubicBezTo>
                  <a:lnTo>
                    <a:pt x="15833" y="20355"/>
                  </a:lnTo>
                  <a:cubicBezTo>
                    <a:pt x="19379" y="18487"/>
                    <a:pt x="21600" y="1480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4808"/>
                    <a:pt x="2220" y="18487"/>
                    <a:pt x="5766" y="20355"/>
                  </a:cubicBezTo>
                  <a:lnTo>
                    <a:pt x="7568" y="16935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42" name="AutoShape 23"/>
            <p:cNvSpPr>
              <a:spLocks noChangeArrowheads="1"/>
            </p:cNvSpPr>
            <p:nvPr/>
          </p:nvSpPr>
          <p:spPr bwMode="auto">
            <a:xfrm rot="-5400000">
              <a:off x="2592" y="1728"/>
              <a:ext cx="528" cy="5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14 w 21600"/>
                <a:gd name="T13" fmla="*/ 0 h 21600"/>
                <a:gd name="T14" fmla="*/ 18286 w 21600"/>
                <a:gd name="T15" fmla="*/ 55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6872" y="4663"/>
                  </a:moveTo>
                  <a:cubicBezTo>
                    <a:pt x="8044" y="3912"/>
                    <a:pt x="9407" y="3513"/>
                    <a:pt x="10800" y="3514"/>
                  </a:cubicBezTo>
                  <a:cubicBezTo>
                    <a:pt x="12192" y="3514"/>
                    <a:pt x="13555" y="3912"/>
                    <a:pt x="14727" y="4663"/>
                  </a:cubicBezTo>
                  <a:lnTo>
                    <a:pt x="16622" y="1703"/>
                  </a:lnTo>
                  <a:cubicBezTo>
                    <a:pt x="14884" y="591"/>
                    <a:pt x="12863" y="-1"/>
                    <a:pt x="10799" y="0"/>
                  </a:cubicBezTo>
                  <a:cubicBezTo>
                    <a:pt x="8736" y="0"/>
                    <a:pt x="6715" y="591"/>
                    <a:pt x="4977" y="1703"/>
                  </a:cubicBezTo>
                  <a:lnTo>
                    <a:pt x="6872" y="4663"/>
                  </a:lnTo>
                  <a:close/>
                </a:path>
              </a:pathLst>
            </a:custGeom>
            <a:solidFill>
              <a:srgbClr val="9933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7696200" y="1377950"/>
            <a:ext cx="1066800" cy="2209800"/>
            <a:chOff x="4848" y="240"/>
            <a:chExt cx="672" cy="1392"/>
          </a:xfrm>
        </p:grpSpPr>
        <p:sp>
          <p:nvSpPr>
            <p:cNvPr id="8236" name="Rectangle 25"/>
            <p:cNvSpPr>
              <a:spLocks noChangeArrowheads="1"/>
            </p:cNvSpPr>
            <p:nvPr/>
          </p:nvSpPr>
          <p:spPr bwMode="auto">
            <a:xfrm>
              <a:off x="4848" y="240"/>
              <a:ext cx="672" cy="139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200"/>
            </a:p>
          </p:txBody>
        </p:sp>
        <p:sp>
          <p:nvSpPr>
            <p:cNvPr id="8237" name="AutoShape 26"/>
            <p:cNvSpPr>
              <a:spLocks noChangeArrowheads="1"/>
            </p:cNvSpPr>
            <p:nvPr/>
          </p:nvSpPr>
          <p:spPr bwMode="auto">
            <a:xfrm>
              <a:off x="4992" y="282"/>
              <a:ext cx="384" cy="7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43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595" y="19123"/>
                  </a:moveTo>
                  <a:cubicBezTo>
                    <a:pt x="6077" y="19012"/>
                    <a:pt x="2474" y="15318"/>
                    <a:pt x="2474" y="10800"/>
                  </a:cubicBezTo>
                  <a:cubicBezTo>
                    <a:pt x="2474" y="6201"/>
                    <a:pt x="6201" y="2474"/>
                    <a:pt x="10800" y="2474"/>
                  </a:cubicBezTo>
                  <a:cubicBezTo>
                    <a:pt x="15398" y="2474"/>
                    <a:pt x="19126" y="6201"/>
                    <a:pt x="19126" y="10800"/>
                  </a:cubicBezTo>
                  <a:cubicBezTo>
                    <a:pt x="19126" y="15318"/>
                    <a:pt x="15522" y="19012"/>
                    <a:pt x="11004" y="19123"/>
                  </a:cubicBezTo>
                  <a:lnTo>
                    <a:pt x="11065" y="21596"/>
                  </a:lnTo>
                  <a:cubicBezTo>
                    <a:pt x="16925" y="21452"/>
                    <a:pt x="21600" y="16661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6661"/>
                    <a:pt x="4674" y="21452"/>
                    <a:pt x="10534" y="21596"/>
                  </a:cubicBezTo>
                  <a:lnTo>
                    <a:pt x="10595" y="19123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grpSp>
          <p:nvGrpSpPr>
            <p:cNvPr id="8238" name="Group 27"/>
            <p:cNvGrpSpPr>
              <a:grpSpLocks/>
            </p:cNvGrpSpPr>
            <p:nvPr/>
          </p:nvGrpSpPr>
          <p:grpSpPr bwMode="auto">
            <a:xfrm>
              <a:off x="4928" y="1056"/>
              <a:ext cx="528" cy="528"/>
              <a:chOff x="2592" y="1728"/>
              <a:chExt cx="528" cy="528"/>
            </a:xfrm>
          </p:grpSpPr>
          <p:sp>
            <p:nvSpPr>
              <p:cNvPr id="8239" name="AutoShape 28"/>
              <p:cNvSpPr>
                <a:spLocks noChangeArrowheads="1"/>
              </p:cNvSpPr>
              <p:nvPr/>
            </p:nvSpPr>
            <p:spPr bwMode="auto">
              <a:xfrm rot="5400000">
                <a:off x="2592" y="1728"/>
                <a:ext cx="528" cy="5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922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568" y="16935"/>
                    </a:moveTo>
                    <a:cubicBezTo>
                      <a:pt x="5290" y="15736"/>
                      <a:pt x="3865" y="13374"/>
                      <a:pt x="3865" y="10800"/>
                    </a:cubicBezTo>
                    <a:cubicBezTo>
                      <a:pt x="3865" y="6969"/>
                      <a:pt x="6969" y="3865"/>
                      <a:pt x="10800" y="3865"/>
                    </a:cubicBezTo>
                    <a:cubicBezTo>
                      <a:pt x="14630" y="3865"/>
                      <a:pt x="17735" y="6969"/>
                      <a:pt x="17735" y="10800"/>
                    </a:cubicBezTo>
                    <a:cubicBezTo>
                      <a:pt x="17735" y="13374"/>
                      <a:pt x="16309" y="15736"/>
                      <a:pt x="14031" y="16935"/>
                    </a:cubicBezTo>
                    <a:lnTo>
                      <a:pt x="15833" y="20355"/>
                    </a:lnTo>
                    <a:cubicBezTo>
                      <a:pt x="19379" y="18487"/>
                      <a:pt x="21600" y="14808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4808"/>
                      <a:pt x="2220" y="18487"/>
                      <a:pt x="5766" y="20355"/>
                    </a:cubicBezTo>
                    <a:lnTo>
                      <a:pt x="7568" y="16935"/>
                    </a:lnTo>
                    <a:close/>
                  </a:path>
                </a:pathLst>
              </a:custGeom>
              <a:solidFill>
                <a:schemeClr val="accent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0" name="AutoShape 29"/>
              <p:cNvSpPr>
                <a:spLocks noChangeArrowheads="1"/>
              </p:cNvSpPr>
              <p:nvPr/>
            </p:nvSpPr>
            <p:spPr bwMode="auto">
              <a:xfrm rot="-5400000">
                <a:off x="2592" y="1728"/>
                <a:ext cx="528" cy="5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314 w 21600"/>
                  <a:gd name="T13" fmla="*/ 0 h 21600"/>
                  <a:gd name="T14" fmla="*/ 18286 w 21600"/>
                  <a:gd name="T15" fmla="*/ 556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6872" y="4663"/>
                    </a:moveTo>
                    <a:cubicBezTo>
                      <a:pt x="8044" y="3912"/>
                      <a:pt x="9407" y="3513"/>
                      <a:pt x="10800" y="3514"/>
                    </a:cubicBezTo>
                    <a:cubicBezTo>
                      <a:pt x="12192" y="3514"/>
                      <a:pt x="13555" y="3912"/>
                      <a:pt x="14727" y="4663"/>
                    </a:cubicBezTo>
                    <a:lnTo>
                      <a:pt x="16622" y="1703"/>
                    </a:lnTo>
                    <a:cubicBezTo>
                      <a:pt x="14884" y="591"/>
                      <a:pt x="12863" y="-1"/>
                      <a:pt x="10799" y="0"/>
                    </a:cubicBezTo>
                    <a:cubicBezTo>
                      <a:pt x="8736" y="0"/>
                      <a:pt x="6715" y="591"/>
                      <a:pt x="4977" y="1703"/>
                    </a:cubicBezTo>
                    <a:lnTo>
                      <a:pt x="6872" y="4663"/>
                    </a:lnTo>
                    <a:close/>
                  </a:path>
                </a:pathLst>
              </a:custGeom>
              <a:solidFill>
                <a:srgbClr val="993300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7848600" y="4044950"/>
            <a:ext cx="1066800" cy="2209800"/>
            <a:chOff x="4848" y="240"/>
            <a:chExt cx="672" cy="1392"/>
          </a:xfrm>
        </p:grpSpPr>
        <p:sp>
          <p:nvSpPr>
            <p:cNvPr id="8231" name="Rectangle 31"/>
            <p:cNvSpPr>
              <a:spLocks noChangeArrowheads="1"/>
            </p:cNvSpPr>
            <p:nvPr/>
          </p:nvSpPr>
          <p:spPr bwMode="auto">
            <a:xfrm>
              <a:off x="4848" y="240"/>
              <a:ext cx="672" cy="139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200"/>
            </a:p>
          </p:txBody>
        </p:sp>
        <p:sp>
          <p:nvSpPr>
            <p:cNvPr id="8232" name="AutoShape 32"/>
            <p:cNvSpPr>
              <a:spLocks noChangeArrowheads="1"/>
            </p:cNvSpPr>
            <p:nvPr/>
          </p:nvSpPr>
          <p:spPr bwMode="auto">
            <a:xfrm>
              <a:off x="4992" y="282"/>
              <a:ext cx="384" cy="7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43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595" y="19123"/>
                  </a:moveTo>
                  <a:cubicBezTo>
                    <a:pt x="6077" y="19012"/>
                    <a:pt x="2474" y="15318"/>
                    <a:pt x="2474" y="10800"/>
                  </a:cubicBezTo>
                  <a:cubicBezTo>
                    <a:pt x="2474" y="6201"/>
                    <a:pt x="6201" y="2474"/>
                    <a:pt x="10800" y="2474"/>
                  </a:cubicBezTo>
                  <a:cubicBezTo>
                    <a:pt x="15398" y="2474"/>
                    <a:pt x="19126" y="6201"/>
                    <a:pt x="19126" y="10800"/>
                  </a:cubicBezTo>
                  <a:cubicBezTo>
                    <a:pt x="19126" y="15318"/>
                    <a:pt x="15522" y="19012"/>
                    <a:pt x="11004" y="19123"/>
                  </a:cubicBezTo>
                  <a:lnTo>
                    <a:pt x="11065" y="21596"/>
                  </a:lnTo>
                  <a:cubicBezTo>
                    <a:pt x="16925" y="21452"/>
                    <a:pt x="21600" y="16661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6661"/>
                    <a:pt x="4674" y="21452"/>
                    <a:pt x="10534" y="21596"/>
                  </a:cubicBezTo>
                  <a:lnTo>
                    <a:pt x="10595" y="19123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grpSp>
          <p:nvGrpSpPr>
            <p:cNvPr id="8233" name="Group 33"/>
            <p:cNvGrpSpPr>
              <a:grpSpLocks/>
            </p:cNvGrpSpPr>
            <p:nvPr/>
          </p:nvGrpSpPr>
          <p:grpSpPr bwMode="auto">
            <a:xfrm>
              <a:off x="4928" y="1056"/>
              <a:ext cx="528" cy="528"/>
              <a:chOff x="2592" y="1728"/>
              <a:chExt cx="528" cy="528"/>
            </a:xfrm>
          </p:grpSpPr>
          <p:sp>
            <p:nvSpPr>
              <p:cNvPr id="8234" name="AutoShape 34"/>
              <p:cNvSpPr>
                <a:spLocks noChangeArrowheads="1"/>
              </p:cNvSpPr>
              <p:nvPr/>
            </p:nvSpPr>
            <p:spPr bwMode="auto">
              <a:xfrm rot="5400000">
                <a:off x="2592" y="1728"/>
                <a:ext cx="528" cy="5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922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568" y="16935"/>
                    </a:moveTo>
                    <a:cubicBezTo>
                      <a:pt x="5290" y="15736"/>
                      <a:pt x="3865" y="13374"/>
                      <a:pt x="3865" y="10800"/>
                    </a:cubicBezTo>
                    <a:cubicBezTo>
                      <a:pt x="3865" y="6969"/>
                      <a:pt x="6969" y="3865"/>
                      <a:pt x="10800" y="3865"/>
                    </a:cubicBezTo>
                    <a:cubicBezTo>
                      <a:pt x="14630" y="3865"/>
                      <a:pt x="17735" y="6969"/>
                      <a:pt x="17735" y="10800"/>
                    </a:cubicBezTo>
                    <a:cubicBezTo>
                      <a:pt x="17735" y="13374"/>
                      <a:pt x="16309" y="15736"/>
                      <a:pt x="14031" y="16935"/>
                    </a:cubicBezTo>
                    <a:lnTo>
                      <a:pt x="15833" y="20355"/>
                    </a:lnTo>
                    <a:cubicBezTo>
                      <a:pt x="19379" y="18487"/>
                      <a:pt x="21600" y="14808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4808"/>
                      <a:pt x="2220" y="18487"/>
                      <a:pt x="5766" y="20355"/>
                    </a:cubicBezTo>
                    <a:lnTo>
                      <a:pt x="7568" y="16935"/>
                    </a:lnTo>
                    <a:close/>
                  </a:path>
                </a:pathLst>
              </a:custGeom>
              <a:solidFill>
                <a:schemeClr val="accent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5" name="AutoShape 35"/>
              <p:cNvSpPr>
                <a:spLocks noChangeArrowheads="1"/>
              </p:cNvSpPr>
              <p:nvPr/>
            </p:nvSpPr>
            <p:spPr bwMode="auto">
              <a:xfrm rot="-5400000">
                <a:off x="2592" y="1728"/>
                <a:ext cx="528" cy="5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314 w 21600"/>
                  <a:gd name="T13" fmla="*/ 0 h 21600"/>
                  <a:gd name="T14" fmla="*/ 18286 w 21600"/>
                  <a:gd name="T15" fmla="*/ 556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6872" y="4663"/>
                    </a:moveTo>
                    <a:cubicBezTo>
                      <a:pt x="8044" y="3912"/>
                      <a:pt x="9407" y="3513"/>
                      <a:pt x="10800" y="3514"/>
                    </a:cubicBezTo>
                    <a:cubicBezTo>
                      <a:pt x="12192" y="3514"/>
                      <a:pt x="13555" y="3912"/>
                      <a:pt x="14727" y="4663"/>
                    </a:cubicBezTo>
                    <a:lnTo>
                      <a:pt x="16622" y="1703"/>
                    </a:lnTo>
                    <a:cubicBezTo>
                      <a:pt x="14884" y="591"/>
                      <a:pt x="12863" y="-1"/>
                      <a:pt x="10799" y="0"/>
                    </a:cubicBezTo>
                    <a:cubicBezTo>
                      <a:pt x="8736" y="0"/>
                      <a:pt x="6715" y="591"/>
                      <a:pt x="4977" y="1703"/>
                    </a:cubicBezTo>
                    <a:lnTo>
                      <a:pt x="6872" y="4663"/>
                    </a:lnTo>
                    <a:close/>
                  </a:path>
                </a:pathLst>
              </a:custGeom>
              <a:solidFill>
                <a:srgbClr val="993300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87" name="Text Box 36"/>
          <p:cNvSpPr txBox="1">
            <a:spLocks noChangeArrowheads="1"/>
          </p:cNvSpPr>
          <p:nvPr/>
        </p:nvSpPr>
        <p:spPr bwMode="auto">
          <a:xfrm>
            <a:off x="3651250" y="1177925"/>
            <a:ext cx="2259013" cy="307975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1400">
                <a:solidFill>
                  <a:srgbClr val="000000"/>
                </a:solidFill>
                <a:latin typeface="Times New Roman" panose="02020603050405020304" pitchFamily="18" charset="0"/>
              </a:rPr>
              <a:t>1-Đoạn ADN tách từ TB cho</a:t>
            </a:r>
          </a:p>
        </p:txBody>
      </p:sp>
      <p:sp>
        <p:nvSpPr>
          <p:cNvPr id="8216" name="Text Box 37"/>
          <p:cNvSpPr txBox="1">
            <a:spLocks noChangeArrowheads="1"/>
          </p:cNvSpPr>
          <p:nvPr/>
        </p:nvSpPr>
        <p:spPr bwMode="auto">
          <a:xfrm>
            <a:off x="1430338" y="5514975"/>
            <a:ext cx="2133600" cy="523875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1400">
                <a:solidFill>
                  <a:srgbClr val="000000"/>
                </a:solidFill>
                <a:latin typeface="Times New Roman" panose="02020603050405020304" pitchFamily="18" charset="0"/>
              </a:rPr>
              <a:t>2- Phân tử ADN làm thể truyền</a:t>
            </a:r>
          </a:p>
        </p:txBody>
      </p:sp>
      <p:sp>
        <p:nvSpPr>
          <p:cNvPr id="89" name="Text Box 38"/>
          <p:cNvSpPr txBox="1">
            <a:spLocks noChangeArrowheads="1"/>
          </p:cNvSpPr>
          <p:nvPr/>
        </p:nvSpPr>
        <p:spPr bwMode="auto">
          <a:xfrm>
            <a:off x="4929188" y="1960563"/>
            <a:ext cx="1487487" cy="307975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1400">
                <a:solidFill>
                  <a:srgbClr val="000000"/>
                </a:solidFill>
                <a:latin typeface="Times New Roman" panose="02020603050405020304" pitchFamily="18" charset="0"/>
              </a:rPr>
              <a:t>3- ADN tái tổ hợp</a:t>
            </a:r>
          </a:p>
        </p:txBody>
      </p:sp>
      <p:sp>
        <p:nvSpPr>
          <p:cNvPr id="90" name="Text Box 39"/>
          <p:cNvSpPr txBox="1">
            <a:spLocks noChangeArrowheads="1"/>
          </p:cNvSpPr>
          <p:nvPr/>
        </p:nvSpPr>
        <p:spPr bwMode="auto">
          <a:xfrm>
            <a:off x="4781550" y="4806950"/>
            <a:ext cx="1238250" cy="738188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1400">
                <a:solidFill>
                  <a:srgbClr val="000000"/>
                </a:solidFill>
                <a:latin typeface="Times New Roman" panose="02020603050405020304" pitchFamily="18" charset="0"/>
              </a:rPr>
              <a:t>4- ADN tái tổ hợp trong TB vi khuẩn</a:t>
            </a:r>
          </a:p>
        </p:txBody>
      </p:sp>
      <p:sp>
        <p:nvSpPr>
          <p:cNvPr id="8219" name="Text Box 40"/>
          <p:cNvSpPr txBox="1">
            <a:spLocks noChangeArrowheads="1"/>
          </p:cNvSpPr>
          <p:nvPr/>
        </p:nvSpPr>
        <p:spPr bwMode="auto">
          <a:xfrm>
            <a:off x="6369050" y="4803775"/>
            <a:ext cx="990600" cy="738188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1400">
                <a:solidFill>
                  <a:srgbClr val="000000"/>
                </a:solidFill>
                <a:latin typeface="Times New Roman" panose="02020603050405020304" pitchFamily="18" charset="0"/>
              </a:rPr>
              <a:t>5- ADN dạng vòng của VK</a:t>
            </a:r>
          </a:p>
        </p:txBody>
      </p:sp>
      <p:sp>
        <p:nvSpPr>
          <p:cNvPr id="8220" name="Text Box 41"/>
          <p:cNvSpPr txBox="1">
            <a:spLocks noChangeArrowheads="1"/>
          </p:cNvSpPr>
          <p:nvPr/>
        </p:nvSpPr>
        <p:spPr bwMode="auto">
          <a:xfrm>
            <a:off x="8229600" y="3587750"/>
            <a:ext cx="2873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>
                <a:solidFill>
                  <a:srgbClr val="00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8221" name="Line 42"/>
          <p:cNvSpPr>
            <a:spLocks noChangeShapeType="1"/>
          </p:cNvSpPr>
          <p:nvPr/>
        </p:nvSpPr>
        <p:spPr bwMode="auto">
          <a:xfrm>
            <a:off x="6705600" y="4044950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222" name="Line 43"/>
          <p:cNvSpPr>
            <a:spLocks noChangeShapeType="1"/>
          </p:cNvSpPr>
          <p:nvPr/>
        </p:nvSpPr>
        <p:spPr bwMode="auto">
          <a:xfrm>
            <a:off x="5580063" y="3921125"/>
            <a:ext cx="0" cy="936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223" name="Text Box 44"/>
          <p:cNvSpPr txBox="1">
            <a:spLocks noChangeArrowheads="1"/>
          </p:cNvSpPr>
          <p:nvPr/>
        </p:nvSpPr>
        <p:spPr bwMode="auto">
          <a:xfrm>
            <a:off x="682625" y="1066800"/>
            <a:ext cx="982663" cy="307975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1400">
                <a:solidFill>
                  <a:srgbClr val="000000"/>
                </a:solidFill>
                <a:latin typeface="Times New Roman" panose="02020603050405020304" pitchFamily="18" charset="0"/>
              </a:rPr>
              <a:t>Tế bào cho</a:t>
            </a:r>
          </a:p>
        </p:txBody>
      </p:sp>
      <p:sp>
        <p:nvSpPr>
          <p:cNvPr id="96" name="AutoShape 45"/>
          <p:cNvSpPr>
            <a:spLocks noChangeArrowheads="1"/>
          </p:cNvSpPr>
          <p:nvPr/>
        </p:nvSpPr>
        <p:spPr bwMode="auto">
          <a:xfrm rot="-5400000">
            <a:off x="762000" y="3816350"/>
            <a:ext cx="838200" cy="838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06 w 21600"/>
              <a:gd name="T13" fmla="*/ 0 h 21600"/>
              <a:gd name="T14" fmla="*/ 18294 w 21600"/>
              <a:gd name="T15" fmla="*/ 555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872" y="4663"/>
                </a:moveTo>
                <a:cubicBezTo>
                  <a:pt x="8044" y="3912"/>
                  <a:pt x="9407" y="3513"/>
                  <a:pt x="10800" y="3514"/>
                </a:cubicBezTo>
                <a:cubicBezTo>
                  <a:pt x="12192" y="3514"/>
                  <a:pt x="13555" y="3912"/>
                  <a:pt x="14727" y="4663"/>
                </a:cubicBezTo>
                <a:lnTo>
                  <a:pt x="16622" y="1703"/>
                </a:lnTo>
                <a:cubicBezTo>
                  <a:pt x="14884" y="591"/>
                  <a:pt x="12863" y="-1"/>
                  <a:pt x="10799" y="0"/>
                </a:cubicBezTo>
                <a:cubicBezTo>
                  <a:pt x="8736" y="0"/>
                  <a:pt x="6715" y="591"/>
                  <a:pt x="4977" y="1703"/>
                </a:cubicBezTo>
                <a:lnTo>
                  <a:pt x="6872" y="4663"/>
                </a:lnTo>
                <a:close/>
              </a:path>
            </a:pathLst>
          </a:custGeom>
          <a:solidFill>
            <a:srgbClr val="A0B9F8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97" name="AutoShape 46"/>
          <p:cNvSpPr>
            <a:spLocks noChangeArrowheads="1"/>
          </p:cNvSpPr>
          <p:nvPr/>
        </p:nvSpPr>
        <p:spPr bwMode="auto">
          <a:xfrm rot="5400000">
            <a:off x="762000" y="3816350"/>
            <a:ext cx="838200" cy="838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192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568" y="16935"/>
                </a:moveTo>
                <a:cubicBezTo>
                  <a:pt x="5290" y="15736"/>
                  <a:pt x="3865" y="13374"/>
                  <a:pt x="3865" y="10800"/>
                </a:cubicBezTo>
                <a:cubicBezTo>
                  <a:pt x="3865" y="6969"/>
                  <a:pt x="6969" y="3865"/>
                  <a:pt x="10800" y="3865"/>
                </a:cubicBezTo>
                <a:cubicBezTo>
                  <a:pt x="14630" y="3865"/>
                  <a:pt x="17735" y="6969"/>
                  <a:pt x="17735" y="10800"/>
                </a:cubicBezTo>
                <a:cubicBezTo>
                  <a:pt x="17735" y="13374"/>
                  <a:pt x="16309" y="15736"/>
                  <a:pt x="14031" y="16935"/>
                </a:cubicBezTo>
                <a:lnTo>
                  <a:pt x="15833" y="20355"/>
                </a:lnTo>
                <a:cubicBezTo>
                  <a:pt x="19379" y="18487"/>
                  <a:pt x="21600" y="14808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4808"/>
                  <a:pt x="2220" y="18487"/>
                  <a:pt x="5766" y="20355"/>
                </a:cubicBezTo>
                <a:lnTo>
                  <a:pt x="7568" y="16935"/>
                </a:lnTo>
                <a:close/>
              </a:path>
            </a:pathLst>
          </a:cu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226" name="Line 47"/>
          <p:cNvSpPr>
            <a:spLocks noChangeShapeType="1"/>
          </p:cNvSpPr>
          <p:nvPr/>
        </p:nvSpPr>
        <p:spPr bwMode="auto">
          <a:xfrm flipH="1">
            <a:off x="381000" y="4349750"/>
            <a:ext cx="609600" cy="3810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227" name="Line 48"/>
          <p:cNvSpPr>
            <a:spLocks noChangeShapeType="1"/>
          </p:cNvSpPr>
          <p:nvPr/>
        </p:nvSpPr>
        <p:spPr bwMode="auto">
          <a:xfrm flipH="1" flipV="1">
            <a:off x="504825" y="3771900"/>
            <a:ext cx="533400" cy="3810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cxnSp>
        <p:nvCxnSpPr>
          <p:cNvPr id="108" name="Straight Connector 107"/>
          <p:cNvCxnSpPr/>
          <p:nvPr/>
        </p:nvCxnSpPr>
        <p:spPr>
          <a:xfrm>
            <a:off x="1476375" y="4497388"/>
            <a:ext cx="863600" cy="100806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229" name="Text Box 45"/>
          <p:cNvSpPr txBox="1">
            <a:spLocks noChangeArrowheads="1"/>
          </p:cNvSpPr>
          <p:nvPr/>
        </p:nvSpPr>
        <p:spPr bwMode="auto">
          <a:xfrm>
            <a:off x="747713" y="6262688"/>
            <a:ext cx="77104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8015F"/>
                </a:solidFill>
              </a:rPr>
              <a:t>Hình 32: Sơ đồ chuyển gen vào tế bào vi khuẩn đường ruột (E. Coli)</a:t>
            </a:r>
          </a:p>
        </p:txBody>
      </p:sp>
      <p:sp>
        <p:nvSpPr>
          <p:cNvPr id="52" name="WordArt 6"/>
          <p:cNvSpPr>
            <a:spLocks noChangeArrowheads="1" noChangeShapeType="1" noTextEdit="1"/>
          </p:cNvSpPr>
          <p:nvPr/>
        </p:nvSpPr>
        <p:spPr bwMode="auto">
          <a:xfrm>
            <a:off x="1449388" y="290513"/>
            <a:ext cx="6324600" cy="5334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092 L 0.12986 -0.0018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1.11111E-6 L 0.11458 -0.003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89 -0.00093 L 0.21805 0.0046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0463 L 0.13854 -0.2296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0" y="-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0.10451 0.0833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0" y="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 0.0037 L 0.12743 0.14259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9" grpId="0" animBg="1"/>
      <p:bldP spid="9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7886700" cy="350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 khâu của kĩ thuật gen:</a:t>
            </a: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ADN NST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TB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ADN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virut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ADN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ADN ở TB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ADN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enzim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ADN TB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ADN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enzim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ADN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73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Mục đích của kĩ thuật gen là gì?</a:t>
            </a:r>
            <a:endParaRPr lang="en-GB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04825" y="1447800"/>
            <a:ext cx="813435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è"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ADN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(AND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protein  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gen 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vi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…).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è"/>
              <a:tabLst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Ngành kĩ thuật về quy trình ứng dụng kĩ thuật gen được gọi là công nghệ gen.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73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 - &amp;quot;ThÕ nµo lµ di truyÒn, biÕn dÞ ?&amp;#x0D;&amp;#x0A;Nªu c¬ së vËt chÊt cña hiÖn t­îng di truyÒn?&amp;quot;&quot;/&gt;&lt;property id=&quot;20307&quot; value=&quot;288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61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64&quot;/&gt;&lt;/object&gt;&lt;object type=&quot;3&quot; unique_id=&quot;10011&quot;&gt;&lt;property id=&quot;20148&quot; value=&quot;5&quot;/&gt;&lt;property id=&quot;20300&quot; value=&quot;Slide 8 - &amp;quot;Thảo luận: So sánh hình 21.1 a (dạng ban đầu) với hình 21.1 b; hình 21.1 c và hình 21.1d (dạng biến đổi) để hoàn th&quot;/&gt;&lt;property id=&quot;20307&quot; value=&quot;268&quot;/&gt;&lt;/object&gt;&lt;object type=&quot;3&quot; unique_id=&quot;10012&quot;&gt;&lt;property id=&quot;20148&quot; value=&quot;5&quot;/&gt;&lt;property id=&quot;20300&quot; value=&quot;Slide 9&quot;/&gt;&lt;property id=&quot;20307&quot; value=&quot;265&quot;/&gt;&lt;/object&gt;&lt;object type=&quot;3&quot; unique_id=&quot;10013&quot;&gt;&lt;property id=&quot;20148&quot; value=&quot;5&quot;/&gt;&lt;property id=&quot;20300&quot; value=&quot;Slide 10&quot;/&gt;&lt;property id=&quot;20307&quot; value=&quot;267&quot;/&gt;&lt;/object&gt;&lt;object type=&quot;3&quot; unique_id=&quot;10014&quot;&gt;&lt;property id=&quot;20148&quot; value=&quot;5&quot;/&gt;&lt;property id=&quot;20300&quot; value=&quot;Slide 11&quot;/&gt;&lt;property id=&quot;20307&quot; value=&quot;284&quot;/&gt;&lt;/object&gt;&lt;object type=&quot;3&quot; unique_id=&quot;10015&quot;&gt;&lt;property id=&quot;20148&quot; value=&quot;5&quot;/&gt;&lt;property id=&quot;20300&quot; value=&quot;Slide 12&quot;/&gt;&lt;property id=&quot;20307&quot; value=&quot;279&quot;/&gt;&lt;/object&gt;&lt;object type=&quot;3&quot; unique_id=&quot;10016&quot;&gt;&lt;property id=&quot;20148&quot; value=&quot;5&quot;/&gt;&lt;property id=&quot;20300&quot; value=&quot;Slide 13&quot;/&gt;&lt;property id=&quot;20307&quot; value=&quot;289&quot;/&gt;&lt;/object&gt;&lt;object type=&quot;3&quot; unique_id=&quot;10017&quot;&gt;&lt;property id=&quot;20148&quot; value=&quot;5&quot;/&gt;&lt;property id=&quot;20300&quot; value=&quot;Slide 14&quot;/&gt;&lt;property id=&quot;20307&quot; value=&quot;290&quot;/&gt;&lt;/object&gt;&lt;object type=&quot;3&quot; unique_id=&quot;10018&quot;&gt;&lt;property id=&quot;20148&quot; value=&quot;5&quot;/&gt;&lt;property id=&quot;20300&quot; value=&quot;Slide 15&quot;/&gt;&lt;property id=&quot;20307&quot; value=&quot;269&quot;/&gt;&lt;/object&gt;&lt;object type=&quot;3&quot; unique_id=&quot;10019&quot;&gt;&lt;property id=&quot;20148&quot; value=&quot;5&quot;/&gt;&lt;property id=&quot;20300&quot; value=&quot;Slide 16 - &amp;quot;  Về nhà em hãy tìm một số ví dụ về đột biến gen phát sinh trong tự nhiên hoặc do con người tạo ra?&amp;quot;&quot;/&gt;&lt;property id=&quot;20307&quot; value=&quot;277&quot;/&gt;&lt;/object&gt;&lt;object type=&quot;3&quot; unique_id=&quot;10020&quot;&gt;&lt;property id=&quot;20148&quot; value=&quot;5&quot;/&gt;&lt;property id=&quot;20300&quot; value=&quot;Slide 17&quot;/&gt;&lt;property id=&quot;20307&quot; value=&quot;287&quot;/&gt;&lt;/object&gt;&lt;object type=&quot;3&quot; unique_id=&quot;10021&quot;&gt;&lt;property id=&quot;20148&quot; value=&quot;5&quot;/&gt;&lt;property id=&quot;20300&quot; value=&quot;Slide 18&quot;/&gt;&lt;property id=&quot;20307&quot; value=&quot;282&quot;/&gt;&lt;/object&gt;&lt;object type=&quot;3&quot; unique_id=&quot;10022&quot;&gt;&lt;property id=&quot;20148&quot; value=&quot;5&quot;/&gt;&lt;property id=&quot;20300&quot; value=&quot;Slide 19&quot;/&gt;&lt;property id=&quot;20307&quot; value=&quot;271&quot;/&gt;&lt;/object&gt;&lt;object type=&quot;3&quot; unique_id=&quot;10023&quot;&gt;&lt;property id=&quot;20148&quot; value=&quot;5&quot;/&gt;&lt;property id=&quot;20300&quot; value=&quot;Slide 20&quot;/&gt;&lt;property id=&quot;20307&quot; value=&quot;270&quot;/&gt;&lt;/object&gt;&lt;object type=&quot;3&quot; unique_id=&quot;10024&quot;&gt;&lt;property id=&quot;20148&quot; value=&quot;5&quot;/&gt;&lt;property id=&quot;20300&quot; value=&quot;Slide 21&quot;/&gt;&lt;property id=&quot;20307&quot; value=&quot;286&quot;/&gt;&lt;/object&gt;&lt;object type=&quot;3&quot; unique_id=&quot;10025&quot;&gt;&lt;property id=&quot;20148&quot; value=&quot;5&quot;/&gt;&lt;property id=&quot;20300&quot; value=&quot;Slide 22&quot;/&gt;&lt;property id=&quot;20307&quot; value=&quot;272&quot;/&gt;&lt;/object&gt;&lt;object type=&quot;3&quot; unique_id=&quot;10026&quot;&gt;&lt;property id=&quot;20148&quot; value=&quot;5&quot;/&gt;&lt;property id=&quot;20300&quot; value=&quot;Slide 23&quot;/&gt;&lt;property id=&quot;20307&quot; value=&quot;280&quot;/&gt;&lt;/object&gt;&lt;object type=&quot;3&quot; unique_id=&quot;10027&quot;&gt;&lt;property id=&quot;20148&quot; value=&quot;5&quot;/&gt;&lt;property id=&quot;20300&quot; value=&quot;Slide 24&quot;/&gt;&lt;property id=&quot;20307&quot; value=&quot;278&quot;/&gt;&lt;/object&gt;&lt;object type=&quot;3&quot; unique_id=&quot;10028&quot;&gt;&lt;property id=&quot;20148&quot; value=&quot;5&quot;/&gt;&lt;property id=&quot;20300&quot; value=&quot;Slide 25&quot;/&gt;&lt;property id=&quot;20307&quot; value=&quot;291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0|0.7|0.8|0.8|6.6|1.3|1.0|0.6|2.1|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4140</TotalTime>
  <Words>1500</Words>
  <Application>Microsoft Office PowerPoint</Application>
  <PresentationFormat>On-screen Show (4:3)</PresentationFormat>
  <Paragraphs>164</Paragraphs>
  <Slides>31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Chương VI:</vt:lpstr>
      <vt:lpstr>PowerPoint Presentation</vt:lpstr>
      <vt:lpstr>PowerPoint Presentation</vt:lpstr>
      <vt:lpstr>PowerPoint Presentation</vt:lpstr>
      <vt:lpstr>PowerPoint Presentation</vt:lpstr>
      <vt:lpstr>Mục đích của kĩ thuật gen là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Khái niệm: công nghệ sinh học là: ngành sử dụng tế bào sống và các quá trình sinh học để tạo ra các sản phẩm sinh học cần thiết cho con người.</vt:lpstr>
      <vt:lpstr>PowerPoint Presentation</vt:lpstr>
      <vt:lpstr>PowerPoint Presentation</vt:lpstr>
      <vt:lpstr>PowerPoint Presentation</vt:lpstr>
      <vt:lpstr>Công nghệ cao áp dụng trong nông nghiệp</vt:lpstr>
      <vt:lpstr>PowerPoint Presentation</vt:lpstr>
      <vt:lpstr>- Khái niệm: công nghệ sinh học là: ngành sử dụng tế bào sống và các quá trình sinh học để tạo ra các sản phẩm sinh học cần thiết cho con người.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</dc:creator>
  <cp:lastModifiedBy>TS Computer</cp:lastModifiedBy>
  <cp:revision>414</cp:revision>
  <dcterms:created xsi:type="dcterms:W3CDTF">2008-10-29T09:19:02Z</dcterms:created>
  <dcterms:modified xsi:type="dcterms:W3CDTF">2022-01-19T07:37:57Z</dcterms:modified>
</cp:coreProperties>
</file>