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80" r:id="rId2"/>
    <p:sldId id="257" r:id="rId3"/>
    <p:sldId id="291" r:id="rId4"/>
    <p:sldId id="362" r:id="rId5"/>
    <p:sldId id="366" r:id="rId6"/>
    <p:sldId id="367" r:id="rId7"/>
    <p:sldId id="383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340" r:id="rId17"/>
    <p:sldId id="433" r:id="rId18"/>
    <p:sldId id="341" r:id="rId19"/>
    <p:sldId id="319" r:id="rId20"/>
    <p:sldId id="320" r:id="rId21"/>
    <p:sldId id="300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23" r:id="rId32"/>
    <p:sldId id="351" r:id="rId33"/>
    <p:sldId id="372" r:id="rId34"/>
    <p:sldId id="385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51CAB-2242-4D87-9664-02D51C40B683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71583-35E4-4520-9E03-F3E1FB186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0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C7F4014F-5A9F-A566-0EDE-7F658DA3BC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D47A2F04-E4F3-8492-5579-9F9327AF2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701E2155-DDF0-5CCC-BD86-5736A5E25B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F92C3DDA-3C1E-4957-BAB9-8ED3C50D46E1}" type="slidenum">
              <a:rPr lang="en-US" altLang="en-US" sz="1200"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B9CDCB12-3D98-BA27-0AC0-00989CAA0B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61E5E888-31E6-F0CA-177A-3A365AF92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F2F62ED9-A28F-31D4-B6C3-E334826E79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195B22E4-1046-4C43-846E-99989B253267}" type="slidenum">
              <a:rPr lang="en-US" altLang="en-US" sz="1200"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F4E20-483C-3B34-F7D8-F66BA4695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4D66E-39BA-0411-7206-BDC2A705A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1EA7F-E19A-3370-38C4-94833DA9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36E2-0552-4551-BC8C-2ABA4DABB97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0F28C-294A-EB06-6926-0249C627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95371-D64B-9748-E024-BAED08959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455C-9240-48EA-9542-F9A28A1E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9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39741-F946-541C-5156-18345614D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393C97-91AA-7DAD-84C9-0ED0D7760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48796-5ADA-1C94-AE01-51EB50C43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36E2-0552-4551-BC8C-2ABA4DABB97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C5BD7-B93C-B0B9-288E-4B773908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8A6DB-0277-E860-CE76-BF54802F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455C-9240-48EA-9542-F9A28A1E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2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2E6DB4-26BA-B3D8-3DDF-6879AF574E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02A8F-62ED-8AFF-C656-6AC21C859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FC80F-D4E0-0B44-3B4A-75461B22D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36E2-0552-4551-BC8C-2ABA4DABB97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02FE2-A656-C66E-102E-45C6C068C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6E3AF-A11E-7750-A6C9-531933E32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455C-9240-48EA-9542-F9A28A1E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8F1A3-A63B-96E3-47F2-15EE3C7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D7C33-7BBE-3328-7CFF-774444D82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92EE6-99A5-6E1C-FEB6-FDB9C8600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36E2-0552-4551-BC8C-2ABA4DABB97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B694A-9832-8C58-36E3-17D421CB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A103E-5875-32A0-A51F-3B9BF7AC4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455C-9240-48EA-9542-F9A28A1E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3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5C86-A750-723F-447F-EE3927D2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B40D9-1814-ECA0-A56C-ADC31FED9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82994-991F-E680-8985-C97EC0A46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36E2-0552-4551-BC8C-2ABA4DABB97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3EA91-416F-3DDA-A6B3-14D5357D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07C18-0075-55BB-1A9C-8CE1F2D7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455C-9240-48EA-9542-F9A28A1E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E5734-4F7B-4801-607E-AF5DFADF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367C1-CC70-0457-C22F-ECC7760C1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10E39-848C-F85F-BE3F-ECF7720AE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CF6C0-A252-BF23-65C5-3A5D8EF2A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36E2-0552-4551-BC8C-2ABA4DABB97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F99E8-BD7F-B6E1-209D-A81F529B4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A0767-E0AF-28CC-1354-E2FDC7AE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455C-9240-48EA-9542-F9A28A1E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3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8CE12-CB6B-4139-EA39-2D926725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65F6C-E879-7A55-18B2-B1340238A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9287B-800D-A068-BC2E-2726129FE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7E9B1F-FA55-7CFA-7B67-C9E052AE5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C5E7D-0D32-3FAE-A573-F1492AAFCB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E0BDDB-46E1-D480-AE21-5FEFD577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36E2-0552-4551-BC8C-2ABA4DABB97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7E7C2E-AC91-66CC-C454-BF1734EC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D8FA5-7E25-6C2C-01D5-B30E539CA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455C-9240-48EA-9542-F9A28A1E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5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7281E-0586-2A69-83D9-33271697F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73608-0BD0-EC78-2453-388A1673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36E2-0552-4551-BC8C-2ABA4DABB97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35D47-3E03-E383-CF15-491C90C1E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DD675-D82A-442D-68C7-4DEAB38E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455C-9240-48EA-9542-F9A28A1E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8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74DFB7-5ACE-C931-9D4D-96E8D1505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36E2-0552-4551-BC8C-2ABA4DABB97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91AD4-C0CB-5AF1-C13F-1C8752BF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7493B-A2B6-C556-FE5B-891FB2E9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455C-9240-48EA-9542-F9A28A1E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9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1847A-6FB9-5280-866A-F1BAD9C4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E8064-6FEC-C935-44EC-B093526CB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4A1E7-A514-1AB4-E436-83DBA329C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3F426-11A0-DF13-F2D5-079484C4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36E2-0552-4551-BC8C-2ABA4DABB97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C2876-0AE3-1BA7-D1F2-037CF45F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7D1B3-8948-FC5D-AC6E-28D54694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455C-9240-48EA-9542-F9A28A1E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4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80CDD-212E-B1A2-B0B2-573EF2ECF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9A5ACD-BD08-39CD-4537-063FF7B5C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56B59-361F-EBDF-5971-3CB3FEC1E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DDC3B-0E98-C3BD-4B9A-59BE3FF6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36E2-0552-4551-BC8C-2ABA4DABB97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BB400-3F77-A290-928A-725889F45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1E6EC-970F-0353-7AE1-6EA9FEB3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455C-9240-48EA-9542-F9A28A1E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7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63DDBF-AE0F-CF4C-E757-E81E9BFF7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19E22-9368-4737-1CB0-B667796F3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348C8-A12C-BA71-D09F-AA0D6FE5CC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E836E2-0552-4551-BC8C-2ABA4DABB97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BB329-956C-7AB7-0DD6-B79979D32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B7208-11A8-880F-38B4-B060BC03C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09455C-9240-48EA-9542-F9A28A1E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4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>
            <a:extLst>
              <a:ext uri="{FF2B5EF4-FFF2-40B4-BE49-F238E27FC236}">
                <a16:creationId xmlns:a16="http://schemas.microsoft.com/office/drawing/2014/main" id="{A6FC44A1-92F7-3905-EE96-C8D98A789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092200"/>
            <a:ext cx="6189258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45+46. THỰC HÀNH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FBC8D33A-CDE5-DD4F-437B-97B9CD3AB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010834"/>
            <a:ext cx="10322984" cy="2062296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4267" b="1">
                <a:solidFill>
                  <a:srgbClr val="002060"/>
                </a:solidFill>
                <a:latin typeface="Times New Roman" panose="02020603050405020304" pitchFamily="18" charset="0"/>
              </a:rPr>
              <a:t>TÌM HIỂU MÔI TRƯỜNG VÀ ẢNH HƯỞNG CỦA MỘT SỐ NHÂN TỐ SINH THÁI LÊN ĐỜI SỐNG SINH VẬT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o-hoa-dau-2-min.jpg">
            <a:extLst>
              <a:ext uri="{FF2B5EF4-FFF2-40B4-BE49-F238E27FC236}">
                <a16:creationId xmlns:a16="http://schemas.microsoft.com/office/drawing/2014/main" id="{48FFEC74-061D-CDD5-93BE-1051DAE2A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0" y="381000"/>
            <a:ext cx="5892800" cy="3124200"/>
          </a:xfrm>
          <a:effectLst>
            <a:softEdge rad="112500"/>
          </a:effec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5B2C2C4-8271-B508-C749-80DF4095EB83}"/>
              </a:ext>
            </a:extLst>
          </p:cNvPr>
          <p:cNvSpPr/>
          <p:nvPr/>
        </p:nvSpPr>
        <p:spPr>
          <a:xfrm>
            <a:off x="6908800" y="1447800"/>
            <a:ext cx="49784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6d433be1d7503e2ee428f4229837eafe.jpg">
            <a:extLst>
              <a:ext uri="{FF2B5EF4-FFF2-40B4-BE49-F238E27FC236}">
                <a16:creationId xmlns:a16="http://schemas.microsoft.com/office/drawing/2014/main" id="{C5F77A95-9913-0B83-3A32-8A2B8977D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581400"/>
            <a:ext cx="60960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E702CF1-691F-C35A-1099-64C5D9E2BEA5}"/>
              </a:ext>
            </a:extLst>
          </p:cNvPr>
          <p:cNvSpPr/>
          <p:nvPr/>
        </p:nvSpPr>
        <p:spPr>
          <a:xfrm>
            <a:off x="406400" y="5181600"/>
            <a:ext cx="50800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8" descr="a2122e268ccde4460fce688e89ec6fbd.gif">
            <a:extLst>
              <a:ext uri="{FF2B5EF4-FFF2-40B4-BE49-F238E27FC236}">
                <a16:creationId xmlns:a16="http://schemas.microsoft.com/office/drawing/2014/main" id="{C2FFA314-DFD3-AF45-233A-206D1F055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3200400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y-thuy-sinh4-1531838584-452-width600height450.jpg">
            <a:extLst>
              <a:ext uri="{FF2B5EF4-FFF2-40B4-BE49-F238E27FC236}">
                <a16:creationId xmlns:a16="http://schemas.microsoft.com/office/drawing/2014/main" id="{2BD79C78-DD1F-2C4D-5462-EC0905672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00" y="1143000"/>
            <a:ext cx="5181600" cy="3733800"/>
          </a:xfrm>
          <a:effectLst>
            <a:softEdge rad="112500"/>
          </a:effec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14593E3-BFEE-1454-5B94-3ABE9692D244}"/>
              </a:ext>
            </a:extLst>
          </p:cNvPr>
          <p:cNvSpPr/>
          <p:nvPr/>
        </p:nvSpPr>
        <p:spPr>
          <a:xfrm>
            <a:off x="508000" y="5334000"/>
            <a:ext cx="49784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B4E7068-F0C1-399B-8B47-F0E3361EFBB5}"/>
              </a:ext>
            </a:extLst>
          </p:cNvPr>
          <p:cNvSpPr/>
          <p:nvPr/>
        </p:nvSpPr>
        <p:spPr>
          <a:xfrm>
            <a:off x="6096000" y="5334000"/>
            <a:ext cx="46736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unnamed.jpg">
            <a:extLst>
              <a:ext uri="{FF2B5EF4-FFF2-40B4-BE49-F238E27FC236}">
                <a16:creationId xmlns:a16="http://schemas.microsoft.com/office/drawing/2014/main" id="{B5C60CF3-2760-6942-1FC8-DD4EDAB76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1143000"/>
            <a:ext cx="49784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11" descr="k.gif">
            <a:extLst>
              <a:ext uri="{FF2B5EF4-FFF2-40B4-BE49-F238E27FC236}">
                <a16:creationId xmlns:a16="http://schemas.microsoft.com/office/drawing/2014/main" id="{14AC2EB1-19BC-512E-38AE-6E9EE7D3D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1"/>
            <a:ext cx="2108200" cy="158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y-day-to-hong-1.jpg">
            <a:extLst>
              <a:ext uri="{FF2B5EF4-FFF2-40B4-BE49-F238E27FC236}">
                <a16:creationId xmlns:a16="http://schemas.microsoft.com/office/drawing/2014/main" id="{4B9DAD4D-89B6-9B1E-7EBE-C732B49E0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2" y="152400"/>
            <a:ext cx="5930900" cy="3200400"/>
          </a:xfrm>
          <a:effectLst>
            <a:softEdge rad="112500"/>
          </a:effec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41E52AB-06A2-25BB-EE78-4DD75FC9E558}"/>
              </a:ext>
            </a:extLst>
          </p:cNvPr>
          <p:cNvSpPr/>
          <p:nvPr/>
        </p:nvSpPr>
        <p:spPr>
          <a:xfrm>
            <a:off x="6604000" y="1524000"/>
            <a:ext cx="50800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mages.jpg">
            <a:extLst>
              <a:ext uri="{FF2B5EF4-FFF2-40B4-BE49-F238E27FC236}">
                <a16:creationId xmlns:a16="http://schemas.microsoft.com/office/drawing/2014/main" id="{BD9A8102-A594-F5E4-2625-BD044B50D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2"/>
            <a:ext cx="5795472" cy="315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4D1F3F7-1245-E1D6-F872-CFF431EB3A44}"/>
              </a:ext>
            </a:extLst>
          </p:cNvPr>
          <p:cNvSpPr/>
          <p:nvPr/>
        </p:nvSpPr>
        <p:spPr>
          <a:xfrm>
            <a:off x="711200" y="4648200"/>
            <a:ext cx="48768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8" descr="g.gif">
            <a:extLst>
              <a:ext uri="{FF2B5EF4-FFF2-40B4-BE49-F238E27FC236}">
                <a16:creationId xmlns:a16="http://schemas.microsoft.com/office/drawing/2014/main" id="{BB6A9F43-EA69-64A7-BA35-5F09AD613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-152399"/>
            <a:ext cx="2330451" cy="172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han-giong-hoa-ly.jpg">
            <a:extLst>
              <a:ext uri="{FF2B5EF4-FFF2-40B4-BE49-F238E27FC236}">
                <a16:creationId xmlns:a16="http://schemas.microsoft.com/office/drawing/2014/main" id="{E80262DC-60A4-A9F2-A0E5-35F0CE45E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990600"/>
            <a:ext cx="4978400" cy="3733800"/>
          </a:xfrm>
          <a:effectLst>
            <a:softEdge rad="112500"/>
          </a:effectLst>
        </p:spPr>
      </p:pic>
      <p:pic>
        <p:nvPicPr>
          <p:cNvPr id="5" name="Picture 4" descr="cay-bang-lang-khong-lo-8_zhjv.jpg">
            <a:extLst>
              <a:ext uri="{FF2B5EF4-FFF2-40B4-BE49-F238E27FC236}">
                <a16:creationId xmlns:a16="http://schemas.microsoft.com/office/drawing/2014/main" id="{977A38CD-0B90-B8E3-002B-578FB8B98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914400"/>
            <a:ext cx="52832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7B28192-86BE-EE0E-BC53-CD69FA409222}"/>
              </a:ext>
            </a:extLst>
          </p:cNvPr>
          <p:cNvSpPr/>
          <p:nvPr/>
        </p:nvSpPr>
        <p:spPr>
          <a:xfrm>
            <a:off x="812800" y="5257800"/>
            <a:ext cx="46736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DD4E0D-EE40-1C87-C65C-DBF70E6CAEC2}"/>
              </a:ext>
            </a:extLst>
          </p:cNvPr>
          <p:cNvSpPr/>
          <p:nvPr/>
        </p:nvSpPr>
        <p:spPr>
          <a:xfrm>
            <a:off x="6502400" y="5257800"/>
            <a:ext cx="48768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8" descr="50b2b0509f49a9c7aa0351d48036e5ac.gif">
            <a:extLst>
              <a:ext uri="{FF2B5EF4-FFF2-40B4-BE49-F238E27FC236}">
                <a16:creationId xmlns:a16="http://schemas.microsoft.com/office/drawing/2014/main" id="{A6ADE4FF-501B-318F-E6DC-9B057BAE0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-2286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y-tam-gui-s.jpg">
            <a:extLst>
              <a:ext uri="{FF2B5EF4-FFF2-40B4-BE49-F238E27FC236}">
                <a16:creationId xmlns:a16="http://schemas.microsoft.com/office/drawing/2014/main" id="{E85A158B-372C-4B85-216F-346CDBBD9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779" y="457200"/>
            <a:ext cx="5870223" cy="3048000"/>
          </a:xfrm>
          <a:effectLst>
            <a:softEdge rad="112500"/>
          </a:effectLst>
        </p:spPr>
      </p:pic>
      <p:pic>
        <p:nvPicPr>
          <p:cNvPr id="5" name="Picture 4" descr="images (3).jpg">
            <a:extLst>
              <a:ext uri="{FF2B5EF4-FFF2-40B4-BE49-F238E27FC236}">
                <a16:creationId xmlns:a16="http://schemas.microsoft.com/office/drawing/2014/main" id="{968EF215-D823-5CAF-04F7-4A8D06DC5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3276600"/>
            <a:ext cx="5833533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262892-7DAB-D2DD-2434-AF840AAC75EB}"/>
              </a:ext>
            </a:extLst>
          </p:cNvPr>
          <p:cNvSpPr/>
          <p:nvPr/>
        </p:nvSpPr>
        <p:spPr>
          <a:xfrm>
            <a:off x="6604000" y="1600200"/>
            <a:ext cx="42672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9204B1C-967B-335D-2F78-E9E51E4225E9}"/>
              </a:ext>
            </a:extLst>
          </p:cNvPr>
          <p:cNvSpPr/>
          <p:nvPr/>
        </p:nvSpPr>
        <p:spPr>
          <a:xfrm>
            <a:off x="1828800" y="4572000"/>
            <a:ext cx="40640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7" descr="7d70944115aeeee745557d07e5216f39.gif">
            <a:extLst>
              <a:ext uri="{FF2B5EF4-FFF2-40B4-BE49-F238E27FC236}">
                <a16:creationId xmlns:a16="http://schemas.microsoft.com/office/drawing/2014/main" id="{3EB3F16C-A3B7-B7B0-7D1D-AF32B0581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1"/>
            <a:ext cx="2516717" cy="158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90966b387f36ead37e2.jpg">
            <a:extLst>
              <a:ext uri="{FF2B5EF4-FFF2-40B4-BE49-F238E27FC236}">
                <a16:creationId xmlns:a16="http://schemas.microsoft.com/office/drawing/2014/main" id="{0C37BB4B-A964-BCCF-5B60-B29B709B5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00" y="304801"/>
            <a:ext cx="5994400" cy="2849563"/>
          </a:xfrm>
          <a:effectLst>
            <a:softEdge rad="112500"/>
          </a:effectLst>
        </p:spPr>
      </p:pic>
      <p:pic>
        <p:nvPicPr>
          <p:cNvPr id="5" name="Picture 4" descr="1388992905_cay-hoa-ngo-dong.jpg">
            <a:extLst>
              <a:ext uri="{FF2B5EF4-FFF2-40B4-BE49-F238E27FC236}">
                <a16:creationId xmlns:a16="http://schemas.microsoft.com/office/drawing/2014/main" id="{D7321CCA-BD0D-B7B3-94B5-90901145B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3733801"/>
            <a:ext cx="6002867" cy="290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36B0924-B491-F1AE-69F7-10DAC530CFAD}"/>
              </a:ext>
            </a:extLst>
          </p:cNvPr>
          <p:cNvSpPr/>
          <p:nvPr/>
        </p:nvSpPr>
        <p:spPr>
          <a:xfrm>
            <a:off x="6705600" y="1295400"/>
            <a:ext cx="47752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550A78-27A7-6AED-537D-F6E61FDC6874}"/>
              </a:ext>
            </a:extLst>
          </p:cNvPr>
          <p:cNvSpPr/>
          <p:nvPr/>
        </p:nvSpPr>
        <p:spPr>
          <a:xfrm>
            <a:off x="711200" y="4724400"/>
            <a:ext cx="4876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8" descr="8649b4b882dc9d90cefd39d81c2c9b3f.gif">
            <a:extLst>
              <a:ext uri="{FF2B5EF4-FFF2-40B4-BE49-F238E27FC236}">
                <a16:creationId xmlns:a16="http://schemas.microsoft.com/office/drawing/2014/main" id="{C632F387-AF71-508C-3620-3431E2A93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930400" cy="155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6" name="Text Box 8">
            <a:extLst>
              <a:ext uri="{FF2B5EF4-FFF2-40B4-BE49-F238E27FC236}">
                <a16:creationId xmlns:a16="http://schemas.microsoft.com/office/drawing/2014/main" id="{76134CD4-AD96-1E0A-B618-2F29FF57C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1193800"/>
            <a:ext cx="11988800" cy="140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</a:rPr>
              <a:t>II. Nghiên cứu hình thái của lá cây và phân tích ảnh hưởng của ánh sáng tới hình thái của lá: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Rectangle 7">
            <a:extLst>
              <a:ext uri="{FF2B5EF4-FFF2-40B4-BE49-F238E27FC236}">
                <a16:creationId xmlns:a16="http://schemas.microsoft.com/office/drawing/2014/main" id="{13956661-BC26-8E89-59B8-B2F23C102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76201"/>
            <a:ext cx="11785600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3733" b="1">
                <a:latin typeface="Times New Roman" panose="02020603050405020304" pitchFamily="18" charset="0"/>
              </a:rPr>
              <a:t>- Có mấy loại môi trường sống đã quan sát được? Môi trường sống nào có số lượng sinh vật quan sát được nhiều nhất? Môi trường nào ít nhất?</a:t>
            </a:r>
          </a:p>
        </p:txBody>
      </p:sp>
      <p:graphicFrame>
        <p:nvGraphicFramePr>
          <p:cNvPr id="104579" name="Group 131">
            <a:extLst>
              <a:ext uri="{FF2B5EF4-FFF2-40B4-BE49-F238E27FC236}">
                <a16:creationId xmlns:a16="http://schemas.microsoft.com/office/drawing/2014/main" id="{A9E533A3-EA46-8EC1-A31A-526D97F7820D}"/>
              </a:ext>
            </a:extLst>
          </p:cNvPr>
          <p:cNvGraphicFramePr>
            <a:graphicFrameLocks noGrp="1"/>
          </p:cNvGraphicFramePr>
          <p:nvPr/>
        </p:nvGraphicFramePr>
        <p:xfrm>
          <a:off x="101600" y="2722033"/>
          <a:ext cx="11988800" cy="3962400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1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TT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Tên cây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Nơi sống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Đặc điểm của phiến lá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Các đặc điểm này chứng tỏ lá cây quan sát là: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Những nhận xét khác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4576" name="Text Box 128">
            <a:extLst>
              <a:ext uri="{FF2B5EF4-FFF2-40B4-BE49-F238E27FC236}">
                <a16:creationId xmlns:a16="http://schemas.microsoft.com/office/drawing/2014/main" id="{AFF5E5E3-EEB6-0A0A-2241-5934B642C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060" y="1917700"/>
            <a:ext cx="622478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3733" b="1">
                <a:solidFill>
                  <a:srgbClr val="C00000"/>
                </a:solidFill>
                <a:latin typeface="Times New Roman" panose="02020603050405020304" pitchFamily="18" charset="0"/>
              </a:rPr>
              <a:t>Các đặc điểm hình thái lá cây</a:t>
            </a:r>
          </a:p>
        </p:txBody>
      </p:sp>
      <p:sp>
        <p:nvSpPr>
          <p:cNvPr id="104577" name="Text Box 129">
            <a:extLst>
              <a:ext uri="{FF2B5EF4-FFF2-40B4-BE49-F238E27FC236}">
                <a16:creationId xmlns:a16="http://schemas.microsoft.com/office/drawing/2014/main" id="{3AA302C3-1D46-DBC5-51BB-C636280CD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851" y="3386667"/>
            <a:ext cx="8128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FF0000"/>
                </a:solidFill>
                <a:latin typeface="Times New Roman" panose="02020603050405020304" pitchFamily="18" charset="0"/>
              </a:rPr>
              <a:t>(*)</a:t>
            </a:r>
          </a:p>
        </p:txBody>
      </p:sp>
      <p:sp>
        <p:nvSpPr>
          <p:cNvPr id="104578" name="Text Box 130">
            <a:extLst>
              <a:ext uri="{FF2B5EF4-FFF2-40B4-BE49-F238E27FC236}">
                <a16:creationId xmlns:a16="http://schemas.microsoft.com/office/drawing/2014/main" id="{DA2EB503-370E-DEC2-F7D5-3EC9AE8E6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0" y="3553885"/>
            <a:ext cx="1219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FF0000"/>
                </a:solidFill>
                <a:latin typeface="Times New Roman" panose="02020603050405020304" pitchFamily="18" charset="0"/>
              </a:rPr>
              <a:t>(**)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/>
      <p:bldP spid="104576" grpId="0"/>
      <p:bldP spid="104577" grpId="0"/>
      <p:bldP spid="1045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40" name="Text Box 68">
            <a:extLst>
              <a:ext uri="{FF2B5EF4-FFF2-40B4-BE49-F238E27FC236}">
                <a16:creationId xmlns:a16="http://schemas.microsoft.com/office/drawing/2014/main" id="{E29FEDC3-E543-26BD-473C-3844D004F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1801"/>
            <a:ext cx="5384800" cy="522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333">
                <a:solidFill>
                  <a:srgbClr val="FF0000"/>
                </a:solidFill>
                <a:latin typeface="Times New Roman" panose="02020603050405020304" pitchFamily="18" charset="0"/>
              </a:rPr>
              <a:t>(*)</a:t>
            </a:r>
            <a:r>
              <a:rPr lang="en-US" altLang="en-US" sz="3333">
                <a:latin typeface="Times New Roman" panose="02020603050405020304" pitchFamily="18" charset="0"/>
              </a:rPr>
              <a:t> có thể ghi nhận xét các</a:t>
            </a:r>
          </a:p>
          <a:p>
            <a:pPr eaLnBrk="1" hangingPunct="1"/>
            <a:r>
              <a:rPr lang="en-US" altLang="en-US" sz="3333">
                <a:latin typeface="Times New Roman" panose="02020603050405020304" pitchFamily="18" charset="0"/>
              </a:rPr>
              <a:t>           </a:t>
            </a:r>
            <a:r>
              <a:rPr lang="en-US" altLang="en-US" sz="3333">
                <a:solidFill>
                  <a:srgbClr val="000099"/>
                </a:solidFill>
                <a:latin typeface="Times New Roman" panose="02020603050405020304" pitchFamily="18" charset="0"/>
              </a:rPr>
              <a:t>đặc điểm của phiến lá:</a:t>
            </a:r>
          </a:p>
          <a:p>
            <a:pPr eaLnBrk="1" hangingPunct="1"/>
            <a:r>
              <a:rPr lang="en-US" altLang="en-US" sz="3333">
                <a:latin typeface="Times New Roman" panose="02020603050405020304" pitchFamily="18" charset="0"/>
              </a:rPr>
              <a:t>- Phiến lá </a:t>
            </a:r>
            <a:r>
              <a:rPr lang="en-US" altLang="en-US" sz="3333" u="sng">
                <a:solidFill>
                  <a:srgbClr val="000099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333">
                <a:latin typeface="Times New Roman" panose="02020603050405020304" pitchFamily="18" charset="0"/>
              </a:rPr>
              <a:t> hay </a:t>
            </a:r>
            <a:r>
              <a:rPr lang="en-US" altLang="en-US" sz="3333" u="sng">
                <a:solidFill>
                  <a:srgbClr val="000099"/>
                </a:solidFill>
                <a:latin typeface="Times New Roman" panose="02020603050405020304" pitchFamily="18" charset="0"/>
              </a:rPr>
              <a:t>hẹp</a:t>
            </a:r>
          </a:p>
          <a:p>
            <a:pPr eaLnBrk="1" hangingPunct="1"/>
            <a:r>
              <a:rPr lang="en-US" altLang="en-US" sz="3333">
                <a:latin typeface="Times New Roman" panose="02020603050405020304" pitchFamily="18" charset="0"/>
              </a:rPr>
              <a:t>- Phiến là </a:t>
            </a:r>
            <a:r>
              <a:rPr lang="en-US" altLang="en-US" sz="3333" u="sng">
                <a:solidFill>
                  <a:srgbClr val="000099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333">
                <a:latin typeface="Times New Roman" panose="02020603050405020304" pitchFamily="18" charset="0"/>
              </a:rPr>
              <a:t> hay </a:t>
            </a:r>
            <a:r>
              <a:rPr lang="en-US" altLang="en-US" sz="3333" u="sng">
                <a:solidFill>
                  <a:srgbClr val="000099"/>
                </a:solidFill>
                <a:latin typeface="Times New Roman" panose="02020603050405020304" pitchFamily="18" charset="0"/>
              </a:rPr>
              <a:t>ngắn</a:t>
            </a:r>
          </a:p>
          <a:p>
            <a:pPr eaLnBrk="1" hangingPunct="1"/>
            <a:r>
              <a:rPr lang="en-US" altLang="en-US" sz="3333">
                <a:latin typeface="Times New Roman" panose="02020603050405020304" pitchFamily="18" charset="0"/>
              </a:rPr>
              <a:t>- Phiến lá </a:t>
            </a:r>
            <a:r>
              <a:rPr lang="en-US" altLang="en-US" sz="3333" u="sng">
                <a:solidFill>
                  <a:srgbClr val="000099"/>
                </a:solidFill>
                <a:latin typeface="Times New Roman" panose="02020603050405020304" pitchFamily="18" charset="0"/>
              </a:rPr>
              <a:t>dày</a:t>
            </a:r>
            <a:r>
              <a:rPr lang="en-US" altLang="en-US" sz="3333">
                <a:latin typeface="Times New Roman" panose="02020603050405020304" pitchFamily="18" charset="0"/>
              </a:rPr>
              <a:t> hay </a:t>
            </a:r>
            <a:r>
              <a:rPr lang="en-US" altLang="en-US" sz="3333" u="sng">
                <a:solidFill>
                  <a:srgbClr val="000099"/>
                </a:solidFill>
                <a:latin typeface="Times New Roman" panose="02020603050405020304" pitchFamily="18" charset="0"/>
              </a:rPr>
              <a:t>mỏng</a:t>
            </a:r>
          </a:p>
          <a:p>
            <a:pPr eaLnBrk="1" hangingPunct="1"/>
            <a:r>
              <a:rPr lang="en-US" altLang="en-US" sz="3333">
                <a:latin typeface="Times New Roman" panose="02020603050405020304" pitchFamily="18" charset="0"/>
              </a:rPr>
              <a:t>- Màu lá </a:t>
            </a:r>
            <a:r>
              <a:rPr lang="en-US" altLang="en-US" sz="3333" u="sng">
                <a:solidFill>
                  <a:srgbClr val="000099"/>
                </a:solidFill>
                <a:latin typeface="Times New Roman" panose="02020603050405020304" pitchFamily="18" charset="0"/>
              </a:rPr>
              <a:t>xanh thẫm</a:t>
            </a:r>
            <a:r>
              <a:rPr lang="en-US" altLang="en-US" sz="3333">
                <a:latin typeface="Times New Roman" panose="02020603050405020304" pitchFamily="18" charset="0"/>
              </a:rPr>
              <a:t> hay </a:t>
            </a:r>
            <a:r>
              <a:rPr lang="en-US" altLang="en-US" sz="3333" u="sng">
                <a:solidFill>
                  <a:srgbClr val="000099"/>
                </a:solidFill>
                <a:latin typeface="Times New Roman" panose="02020603050405020304" pitchFamily="18" charset="0"/>
              </a:rPr>
              <a:t>nhạt</a:t>
            </a:r>
          </a:p>
          <a:p>
            <a:pPr eaLnBrk="1" hangingPunct="1"/>
            <a:r>
              <a:rPr lang="en-US" altLang="en-US" sz="3333">
                <a:latin typeface="Times New Roman" panose="02020603050405020304" pitchFamily="18" charset="0"/>
              </a:rPr>
              <a:t>- Trên mặt lá </a:t>
            </a:r>
            <a:r>
              <a:rPr lang="en-US" altLang="en-US" sz="3333" u="sng">
                <a:solidFill>
                  <a:srgbClr val="000099"/>
                </a:solidFill>
                <a:latin typeface="Times New Roman" panose="02020603050405020304" pitchFamily="18" charset="0"/>
              </a:rPr>
              <a:t>có lớp cutin dày</a:t>
            </a:r>
            <a:r>
              <a:rPr lang="en-US" altLang="en-US" sz="3333"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3333">
                <a:latin typeface="Times New Roman" panose="02020603050405020304" pitchFamily="18" charset="0"/>
              </a:rPr>
              <a:t>               hay </a:t>
            </a:r>
            <a:r>
              <a:rPr lang="en-US" altLang="en-US" sz="3333" u="sng">
                <a:solidFill>
                  <a:srgbClr val="000099"/>
                </a:solidFill>
                <a:latin typeface="Times New Roman" panose="02020603050405020304" pitchFamily="18" charset="0"/>
              </a:rPr>
              <a:t>không có cutin</a:t>
            </a:r>
          </a:p>
          <a:p>
            <a:pPr eaLnBrk="1" hangingPunct="1"/>
            <a:r>
              <a:rPr lang="en-US" altLang="en-US" sz="3333">
                <a:latin typeface="Times New Roman" panose="02020603050405020304" pitchFamily="18" charset="0"/>
              </a:rPr>
              <a:t>- Trên mặt lá </a:t>
            </a:r>
            <a:r>
              <a:rPr lang="en-US" altLang="en-US" sz="3333" u="sng">
                <a:solidFill>
                  <a:srgbClr val="000099"/>
                </a:solidFill>
                <a:latin typeface="Times New Roman" panose="02020603050405020304" pitchFamily="18" charset="0"/>
              </a:rPr>
              <a:t>có lông bao phủ</a:t>
            </a:r>
            <a:r>
              <a:rPr lang="en-US" altLang="en-US" sz="3333"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3333">
                <a:latin typeface="Times New Roman" panose="02020603050405020304" pitchFamily="18" charset="0"/>
              </a:rPr>
              <a:t>               hay </a:t>
            </a:r>
            <a:r>
              <a:rPr lang="en-US" altLang="en-US" sz="3333" u="sng">
                <a:solidFill>
                  <a:srgbClr val="000099"/>
                </a:solidFill>
                <a:latin typeface="Times New Roman" panose="02020603050405020304" pitchFamily="18" charset="0"/>
              </a:rPr>
              <a:t>không có </a:t>
            </a:r>
          </a:p>
        </p:txBody>
      </p:sp>
      <p:sp>
        <p:nvSpPr>
          <p:cNvPr id="105541" name="Text Box 69">
            <a:extLst>
              <a:ext uri="{FF2B5EF4-FFF2-40B4-BE49-F238E27FC236}">
                <a16:creationId xmlns:a16="http://schemas.microsoft.com/office/drawing/2014/main" id="{8149EFFD-52BE-3560-6305-FC91FE7DF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1244600"/>
            <a:ext cx="2641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 u="sng">
                <a:solidFill>
                  <a:srgbClr val="0000FF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3733" b="1" u="sng">
                <a:solidFill>
                  <a:srgbClr val="0000FF"/>
                </a:solidFill>
              </a:rPr>
              <a:t> ý</a:t>
            </a:r>
            <a:r>
              <a:rPr lang="en-US" altLang="en-US" sz="3733" b="1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05542" name="Line 70">
            <a:extLst>
              <a:ext uri="{FF2B5EF4-FFF2-40B4-BE49-F238E27FC236}">
                <a16:creationId xmlns:a16="http://schemas.microsoft.com/office/drawing/2014/main" id="{375BD77F-F034-2606-98B9-CF3A01E3E6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701800"/>
            <a:ext cx="0" cy="3657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05543" name="Text Box 71">
            <a:extLst>
              <a:ext uri="{FF2B5EF4-FFF2-40B4-BE49-F238E27FC236}">
                <a16:creationId xmlns:a16="http://schemas.microsoft.com/office/drawing/2014/main" id="{C9693008-1677-6C1D-4D8E-A62E01926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1701800"/>
            <a:ext cx="6502400" cy="419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333">
                <a:latin typeface="Times New Roman" panose="02020603050405020304" pitchFamily="18" charset="0"/>
              </a:rPr>
              <a:t>  </a:t>
            </a:r>
            <a:r>
              <a:rPr lang="en-US" altLang="en-US" sz="3333">
                <a:solidFill>
                  <a:srgbClr val="FF0000"/>
                </a:solidFill>
                <a:latin typeface="Times New Roman" panose="02020603050405020304" pitchFamily="18" charset="0"/>
              </a:rPr>
              <a:t>(**)</a:t>
            </a:r>
            <a:r>
              <a:rPr lang="en-US" altLang="en-US" sz="3333">
                <a:latin typeface="Times New Roman" panose="02020603050405020304" pitchFamily="18" charset="0"/>
              </a:rPr>
              <a:t> hãy chọn một trong số các loại </a:t>
            </a:r>
          </a:p>
          <a:p>
            <a:pPr eaLnBrk="1" hangingPunct="1"/>
            <a:r>
              <a:rPr lang="en-US" altLang="en-US" sz="3333">
                <a:latin typeface="Times New Roman" panose="02020603050405020304" pitchFamily="18" charset="0"/>
              </a:rPr>
              <a:t>	  lá cây sau và điền vào bảng:</a:t>
            </a:r>
          </a:p>
          <a:p>
            <a:pPr eaLnBrk="1" hangingPunct="1"/>
            <a:r>
              <a:rPr lang="en-US" altLang="en-US" sz="3333">
                <a:latin typeface="Times New Roman" panose="02020603050405020304" pitchFamily="18" charset="0"/>
              </a:rPr>
              <a:t>   	- Lá cây </a:t>
            </a:r>
            <a:r>
              <a:rPr lang="en-US" altLang="en-US" sz="3333" u="sng">
                <a:solidFill>
                  <a:srgbClr val="000099"/>
                </a:solidFill>
                <a:latin typeface="Times New Roman" panose="02020603050405020304" pitchFamily="18" charset="0"/>
              </a:rPr>
              <a:t>ưa sáng</a:t>
            </a:r>
          </a:p>
          <a:p>
            <a:pPr eaLnBrk="1" hangingPunct="1"/>
            <a:r>
              <a:rPr lang="en-US" altLang="en-US" sz="3333">
                <a:latin typeface="Times New Roman" panose="02020603050405020304" pitchFamily="18" charset="0"/>
              </a:rPr>
              <a:t>	- Lá cây </a:t>
            </a:r>
            <a:r>
              <a:rPr lang="en-US" altLang="en-US" sz="3333" u="sng">
                <a:solidFill>
                  <a:srgbClr val="000099"/>
                </a:solidFill>
                <a:latin typeface="Times New Roman" panose="02020603050405020304" pitchFamily="18" charset="0"/>
              </a:rPr>
              <a:t>ưa bóng</a:t>
            </a:r>
          </a:p>
          <a:p>
            <a:pPr eaLnBrk="1" hangingPunct="1"/>
            <a:r>
              <a:rPr lang="en-US" altLang="en-US" sz="3333">
                <a:latin typeface="Times New Roman" panose="02020603050405020304" pitchFamily="18" charset="0"/>
              </a:rPr>
              <a:t>	- Lá cây </a:t>
            </a:r>
            <a:r>
              <a:rPr lang="en-US" altLang="en-US" sz="3333" u="sng">
                <a:solidFill>
                  <a:srgbClr val="000099"/>
                </a:solidFill>
                <a:latin typeface="Times New Roman" panose="02020603050405020304" pitchFamily="18" charset="0"/>
              </a:rPr>
              <a:t>chìm trong nước</a:t>
            </a:r>
          </a:p>
          <a:p>
            <a:pPr eaLnBrk="1" hangingPunct="1"/>
            <a:r>
              <a:rPr lang="en-US" altLang="en-US" sz="3333">
                <a:latin typeface="Times New Roman" panose="02020603050405020304" pitchFamily="18" charset="0"/>
              </a:rPr>
              <a:t>	- Lá cây </a:t>
            </a:r>
            <a:r>
              <a:rPr lang="en-US" altLang="en-US" sz="3333" u="sng">
                <a:solidFill>
                  <a:srgbClr val="000099"/>
                </a:solidFill>
                <a:latin typeface="Times New Roman" panose="02020603050405020304" pitchFamily="18" charset="0"/>
              </a:rPr>
              <a:t>nơi nước chảy</a:t>
            </a:r>
          </a:p>
          <a:p>
            <a:pPr eaLnBrk="1" hangingPunct="1"/>
            <a:r>
              <a:rPr lang="en-US" altLang="en-US" sz="3333">
                <a:latin typeface="Times New Roman" panose="02020603050405020304" pitchFamily="18" charset="0"/>
              </a:rPr>
              <a:t>	- Lá cây </a:t>
            </a:r>
            <a:r>
              <a:rPr lang="en-US" altLang="en-US" sz="3333" u="sng">
                <a:solidFill>
                  <a:srgbClr val="000099"/>
                </a:solidFill>
                <a:latin typeface="Times New Roman" panose="02020603050405020304" pitchFamily="18" charset="0"/>
              </a:rPr>
              <a:t>nơi nước đứng</a:t>
            </a:r>
          </a:p>
          <a:p>
            <a:pPr eaLnBrk="1" hangingPunct="1"/>
            <a:r>
              <a:rPr lang="en-US" altLang="en-US" sz="3333">
                <a:latin typeface="Times New Roman" panose="02020603050405020304" pitchFamily="18" charset="0"/>
              </a:rPr>
              <a:t>	- Lá cây </a:t>
            </a:r>
            <a:r>
              <a:rPr lang="en-US" altLang="en-US" sz="3333" u="sng">
                <a:solidFill>
                  <a:srgbClr val="000099"/>
                </a:solidFill>
                <a:latin typeface="Times New Roman" panose="02020603050405020304" pitchFamily="18" charset="0"/>
              </a:rPr>
              <a:t>nổi trên mặt nước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55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9" dur="500"/>
                                        <p:tgtEl>
                                          <p:spTgt spid="10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5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5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5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05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05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05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055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655B763B-4004-4568-73BB-3ACD626AA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1" y="0"/>
            <a:ext cx="3962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">
            <a:extLst>
              <a:ext uri="{FF2B5EF4-FFF2-40B4-BE49-F238E27FC236}">
                <a16:creationId xmlns:a16="http://schemas.microsoft.com/office/drawing/2014/main" id="{9D2113DE-FD85-7B62-29D4-A56ADDA3C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>
            <a:extLst>
              <a:ext uri="{FF2B5EF4-FFF2-40B4-BE49-F238E27FC236}">
                <a16:creationId xmlns:a16="http://schemas.microsoft.com/office/drawing/2014/main" id="{94288AAD-91F9-0817-82B3-2FBF452DB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3962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>
            <a:extLst>
              <a:ext uri="{FF2B5EF4-FFF2-40B4-BE49-F238E27FC236}">
                <a16:creationId xmlns:a16="http://schemas.microsoft.com/office/drawing/2014/main" id="{8B3E51A0-6CBE-38A6-19F5-CF7F29B0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3962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>
            <a:extLst>
              <a:ext uri="{FF2B5EF4-FFF2-40B4-BE49-F238E27FC236}">
                <a16:creationId xmlns:a16="http://schemas.microsoft.com/office/drawing/2014/main" id="{93D9E42E-56CD-91F7-F5E5-56F001A5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3505200"/>
            <a:ext cx="3962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>
            <a:extLst>
              <a:ext uri="{FF2B5EF4-FFF2-40B4-BE49-F238E27FC236}">
                <a16:creationId xmlns:a16="http://schemas.microsoft.com/office/drawing/2014/main" id="{56411896-A4B7-5C99-6337-6D3787403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505200"/>
            <a:ext cx="3962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Text Box 8">
            <a:extLst>
              <a:ext uri="{FF2B5EF4-FFF2-40B4-BE49-F238E27FC236}">
                <a16:creationId xmlns:a16="http://schemas.microsoft.com/office/drawing/2014/main" id="{8CBBE62E-905A-D570-5BBE-F473613FD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2910418"/>
            <a:ext cx="2641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</a:rPr>
              <a:t>Cây bàng</a:t>
            </a:r>
          </a:p>
        </p:txBody>
      </p:sp>
      <p:sp>
        <p:nvSpPr>
          <p:cNvPr id="81929" name="Text Box 9">
            <a:extLst>
              <a:ext uri="{FF2B5EF4-FFF2-40B4-BE49-F238E27FC236}">
                <a16:creationId xmlns:a16="http://schemas.microsoft.com/office/drawing/2014/main" id="{EA2AE745-3A58-D82A-A2FF-32075FC25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2895601"/>
            <a:ext cx="2641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</a:rPr>
              <a:t>Cây chuối</a:t>
            </a:r>
          </a:p>
        </p:txBody>
      </p:sp>
      <p:sp>
        <p:nvSpPr>
          <p:cNvPr id="81930" name="Text Box 10">
            <a:extLst>
              <a:ext uri="{FF2B5EF4-FFF2-40B4-BE49-F238E27FC236}">
                <a16:creationId xmlns:a16="http://schemas.microsoft.com/office/drawing/2014/main" id="{B955BD7E-ECEF-1291-9DA4-1B3F9D34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895601"/>
            <a:ext cx="3251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</a:rPr>
              <a:t>Cây hoa súng</a:t>
            </a:r>
          </a:p>
        </p:txBody>
      </p:sp>
      <p:sp>
        <p:nvSpPr>
          <p:cNvPr id="81931" name="Text Box 11">
            <a:extLst>
              <a:ext uri="{FF2B5EF4-FFF2-40B4-BE49-F238E27FC236}">
                <a16:creationId xmlns:a16="http://schemas.microsoft.com/office/drawing/2014/main" id="{256D2FA0-DE42-7557-AB80-B01F72C38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339417"/>
            <a:ext cx="28448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</a:rPr>
              <a:t>Cây lúa</a:t>
            </a:r>
          </a:p>
        </p:txBody>
      </p:sp>
      <p:sp>
        <p:nvSpPr>
          <p:cNvPr id="81932" name="Text Box 12">
            <a:extLst>
              <a:ext uri="{FF2B5EF4-FFF2-40B4-BE49-F238E27FC236}">
                <a16:creationId xmlns:a16="http://schemas.microsoft.com/office/drawing/2014/main" id="{C14A6A4F-5CEE-BEC5-89B8-E0CB1E1F9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339418"/>
            <a:ext cx="28448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</a:rPr>
              <a:t>Cây rau má</a:t>
            </a:r>
          </a:p>
        </p:txBody>
      </p:sp>
      <p:sp>
        <p:nvSpPr>
          <p:cNvPr id="81933" name="Text Box 13">
            <a:extLst>
              <a:ext uri="{FF2B5EF4-FFF2-40B4-BE49-F238E27FC236}">
                <a16:creationId xmlns:a16="http://schemas.microsoft.com/office/drawing/2014/main" id="{C21BA872-1894-C185-4BCA-68ED00563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6339418"/>
            <a:ext cx="2641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</a:rPr>
              <a:t>Cây lô hội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/>
      <p:bldP spid="81929" grpId="0"/>
      <p:bldP spid="81930" grpId="0"/>
      <p:bldP spid="81931" grpId="0"/>
      <p:bldP spid="81932" grpId="0"/>
      <p:bldP spid="819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>
            <a:extLst>
              <a:ext uri="{FF2B5EF4-FFF2-40B4-BE49-F238E27FC236}">
                <a16:creationId xmlns:a16="http://schemas.microsoft.com/office/drawing/2014/main" id="{232D03AF-B92F-1CA2-03DC-7A00D7BC1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279401"/>
            <a:ext cx="119888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</a:rPr>
              <a:t>I. Tìm hiểu môi trường sống của thực vật:</a:t>
            </a: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8D5A8DB4-9928-964D-45FE-CA1B78674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18118"/>
            <a:ext cx="11582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733" b="1">
                <a:latin typeface="Times New Roman" panose="02020603050405020304" pitchFamily="18" charset="0"/>
              </a:rPr>
              <a:t>QUAN SÁT HÌNH VÀ HOÀN THÀNH BẢNG SAU</a:t>
            </a:r>
          </a:p>
        </p:txBody>
      </p:sp>
      <p:graphicFrame>
        <p:nvGraphicFramePr>
          <p:cNvPr id="6" name="Group 2">
            <a:extLst>
              <a:ext uri="{FF2B5EF4-FFF2-40B4-BE49-F238E27FC236}">
                <a16:creationId xmlns:a16="http://schemas.microsoft.com/office/drawing/2014/main" id="{C448A1C7-EB68-7FB6-96CC-9FA2C4189034}"/>
              </a:ext>
            </a:extLst>
          </p:cNvPr>
          <p:cNvGraphicFramePr>
            <a:graphicFrameLocks noGrp="1"/>
          </p:cNvGraphicFramePr>
          <p:nvPr/>
        </p:nvGraphicFramePr>
        <p:xfrm>
          <a:off x="101600" y="1947334"/>
          <a:ext cx="11988800" cy="4819653"/>
        </p:xfrm>
        <a:graphic>
          <a:graphicData uri="http://schemas.openxmlformats.org/drawingml/2006/table">
            <a:tbl>
              <a:tblPr/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376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Tên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thực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vật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Môi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sống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45741" marB="457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4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33CC"/>
                          </a:solidFill>
                        </a:rPr>
                        <a:t>2</a:t>
                      </a:r>
                    </a:p>
                  </a:txBody>
                  <a:tcPr marL="121920" marR="121920" marT="45741" marB="457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33CC"/>
                          </a:solidFill>
                        </a:rPr>
                        <a:t>3</a:t>
                      </a:r>
                    </a:p>
                  </a:txBody>
                  <a:tcPr marL="121920" marR="121920" marT="45741" marB="457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45741" marB="457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0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33CC"/>
                          </a:solidFill>
                        </a:rPr>
                        <a:t>5</a:t>
                      </a:r>
                    </a:p>
                  </a:txBody>
                  <a:tcPr marL="121920" marR="121920" marT="45741" marB="457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7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33CC"/>
                          </a:solidFill>
                        </a:rPr>
                        <a:t>6</a:t>
                      </a:r>
                    </a:p>
                  </a:txBody>
                  <a:tcPr marL="121920" marR="121920" marT="45741" marB="457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51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33CC"/>
                          </a:solidFill>
                        </a:rPr>
                        <a:t>7</a:t>
                      </a:r>
                    </a:p>
                  </a:txBody>
                  <a:tcPr marL="121920" marR="121920" marT="45741" marB="457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extLst>
              <a:ext uri="{FF2B5EF4-FFF2-40B4-BE49-F238E27FC236}">
                <a16:creationId xmlns:a16="http://schemas.microsoft.com/office/drawing/2014/main" id="{12EC00E2-20DD-3D80-8840-99D16CB4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"/>
            <a:ext cx="5994400" cy="306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>
            <a:extLst>
              <a:ext uri="{FF2B5EF4-FFF2-40B4-BE49-F238E27FC236}">
                <a16:creationId xmlns:a16="http://schemas.microsoft.com/office/drawing/2014/main" id="{5A5DC69F-DBEE-715D-6227-30BF54CB1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1"/>
            <a:ext cx="5994400" cy="304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4">
            <a:extLst>
              <a:ext uri="{FF2B5EF4-FFF2-40B4-BE49-F238E27FC236}">
                <a16:creationId xmlns:a16="http://schemas.microsoft.com/office/drawing/2014/main" id="{D37AA1AC-912B-F397-D052-5EAD1E9F8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3505200"/>
            <a:ext cx="6032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5">
            <a:extLst>
              <a:ext uri="{FF2B5EF4-FFF2-40B4-BE49-F238E27FC236}">
                <a16:creationId xmlns:a16="http://schemas.microsoft.com/office/drawing/2014/main" id="{9652BAEA-94B3-14AD-00BA-EB4291478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3534834"/>
            <a:ext cx="5930900" cy="301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50" name="Text Box 6">
            <a:extLst>
              <a:ext uri="{FF2B5EF4-FFF2-40B4-BE49-F238E27FC236}">
                <a16:creationId xmlns:a16="http://schemas.microsoft.com/office/drawing/2014/main" id="{42E68F7D-D69E-55D5-4413-033AE5A71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3048001"/>
            <a:ext cx="4775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</a:rPr>
              <a:t>Cây rong đuôi chồn</a:t>
            </a:r>
          </a:p>
        </p:txBody>
      </p:sp>
      <p:sp>
        <p:nvSpPr>
          <p:cNvPr id="82951" name="Text Box 7">
            <a:extLst>
              <a:ext uri="{FF2B5EF4-FFF2-40B4-BE49-F238E27FC236}">
                <a16:creationId xmlns:a16="http://schemas.microsoft.com/office/drawing/2014/main" id="{C557DB07-F30A-6D47-D242-279F1BF2C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048001"/>
            <a:ext cx="3454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</a:rPr>
              <a:t>Cây trúc đào</a:t>
            </a:r>
          </a:p>
        </p:txBody>
      </p:sp>
      <p:sp>
        <p:nvSpPr>
          <p:cNvPr id="82952" name="Text Box 8">
            <a:extLst>
              <a:ext uri="{FF2B5EF4-FFF2-40B4-BE49-F238E27FC236}">
                <a16:creationId xmlns:a16="http://schemas.microsoft.com/office/drawing/2014/main" id="{7E5D75C7-ADB8-9877-6FB8-D75050D90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415617"/>
            <a:ext cx="4267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</a:rPr>
              <a:t>Cây lá lốt</a:t>
            </a:r>
          </a:p>
        </p:txBody>
      </p:sp>
      <p:sp>
        <p:nvSpPr>
          <p:cNvPr id="82953" name="Text Box 9">
            <a:extLst>
              <a:ext uri="{FF2B5EF4-FFF2-40B4-BE49-F238E27FC236}">
                <a16:creationId xmlns:a16="http://schemas.microsoft.com/office/drawing/2014/main" id="{2DEB2999-B391-FBF0-1758-D1985AE9C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3200" y="6415618"/>
            <a:ext cx="3048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</a:rPr>
              <a:t>Cây lá bỏng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/>
      <p:bldP spid="82951" grpId="0"/>
      <p:bldP spid="82952" grpId="0"/>
      <p:bldP spid="829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412" name="Group 140">
            <a:extLst>
              <a:ext uri="{FF2B5EF4-FFF2-40B4-BE49-F238E27FC236}">
                <a16:creationId xmlns:a16="http://schemas.microsoft.com/office/drawing/2014/main" id="{D59F8001-CB08-A349-89DD-BEC8A6101362}"/>
              </a:ext>
            </a:extLst>
          </p:cNvPr>
          <p:cNvGraphicFramePr>
            <a:graphicFrameLocks noGrp="1"/>
          </p:cNvGraphicFramePr>
          <p:nvPr/>
        </p:nvGraphicFramePr>
        <p:xfrm>
          <a:off x="101600" y="609600"/>
          <a:ext cx="11887200" cy="251460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Tên cây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Nơi sống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Đặc điểm của phiến lá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Các đặc điểm này chứng tỏ lá cây quan sát là: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Những  nhận xét khác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333" name="Text Box 61">
            <a:extLst>
              <a:ext uri="{FF2B5EF4-FFF2-40B4-BE49-F238E27FC236}">
                <a16:creationId xmlns:a16="http://schemas.microsoft.com/office/drawing/2014/main" id="{2C6B6800-F4A1-46A3-5155-1FAEF5EE3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1" y="2057401"/>
            <a:ext cx="1219200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</a:rPr>
              <a:t>Cây bàng</a:t>
            </a:r>
          </a:p>
        </p:txBody>
      </p:sp>
      <p:sp>
        <p:nvSpPr>
          <p:cNvPr id="54334" name="Text Box 62">
            <a:extLst>
              <a:ext uri="{FF2B5EF4-FFF2-40B4-BE49-F238E27FC236}">
                <a16:creationId xmlns:a16="http://schemas.microsoft.com/office/drawing/2014/main" id="{F6240F20-1500-C343-09D5-C4FD16050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057400"/>
            <a:ext cx="1320800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</a:rPr>
              <a:t>Trên cạn</a:t>
            </a:r>
          </a:p>
        </p:txBody>
      </p:sp>
      <p:sp>
        <p:nvSpPr>
          <p:cNvPr id="54336" name="Text Box 64">
            <a:extLst>
              <a:ext uri="{FF2B5EF4-FFF2-40B4-BE49-F238E27FC236}">
                <a16:creationId xmlns:a16="http://schemas.microsoft.com/office/drawing/2014/main" id="{0F531489-8D1C-06C9-D464-A58DC4E1D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0"/>
            <a:ext cx="666721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267">
                <a:solidFill>
                  <a:srgbClr val="0000FF"/>
                </a:solidFill>
                <a:latin typeface="Times New Roman" panose="02020603050405020304" pitchFamily="18" charset="0"/>
              </a:rPr>
              <a:t>Các đặc điểm hình thái lá cây</a:t>
            </a:r>
          </a:p>
        </p:txBody>
      </p:sp>
      <p:sp>
        <p:nvSpPr>
          <p:cNvPr id="54342" name="Text Box 70">
            <a:extLst>
              <a:ext uri="{FF2B5EF4-FFF2-40B4-BE49-F238E27FC236}">
                <a16:creationId xmlns:a16="http://schemas.microsoft.com/office/drawing/2014/main" id="{864FB1B2-1AF7-5762-22B9-9853827C5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2101851"/>
            <a:ext cx="3149600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</a:rPr>
              <a:t>Phiến lá dài, lá màu xanh nhạt</a:t>
            </a:r>
          </a:p>
        </p:txBody>
      </p:sp>
      <p:sp>
        <p:nvSpPr>
          <p:cNvPr id="54344" name="Text Box 72">
            <a:extLst>
              <a:ext uri="{FF2B5EF4-FFF2-40B4-BE49-F238E27FC236}">
                <a16:creationId xmlns:a16="http://schemas.microsoft.com/office/drawing/2014/main" id="{8475CDEA-CAFD-D209-4C44-BB689E6B3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300818"/>
            <a:ext cx="3149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</a:rPr>
              <a:t>Lá cây ưa sáng</a:t>
            </a:r>
          </a:p>
        </p:txBody>
      </p:sp>
      <p:pic>
        <p:nvPicPr>
          <p:cNvPr id="54369" name="Picture 97">
            <a:extLst>
              <a:ext uri="{FF2B5EF4-FFF2-40B4-BE49-F238E27FC236}">
                <a16:creationId xmlns:a16="http://schemas.microsoft.com/office/drawing/2014/main" id="{E5232E8F-FDEF-1E48-0302-195314BA4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00400"/>
            <a:ext cx="7315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33" grpId="0" autoUpdateAnimBg="0"/>
      <p:bldP spid="54334" grpId="0" autoUpdateAnimBg="0"/>
      <p:bldP spid="54336" grpId="0" autoUpdateAnimBg="0"/>
      <p:bldP spid="54342" grpId="0" autoUpdateAnimBg="0"/>
      <p:bldP spid="5434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88" name="Group 68">
            <a:extLst>
              <a:ext uri="{FF2B5EF4-FFF2-40B4-BE49-F238E27FC236}">
                <a16:creationId xmlns:a16="http://schemas.microsoft.com/office/drawing/2014/main" id="{A3D9DACD-29FF-E90F-E71A-EF2AF6C7C2B5}"/>
              </a:ext>
            </a:extLst>
          </p:cNvPr>
          <p:cNvGraphicFramePr>
            <a:graphicFrameLocks noGrp="1"/>
          </p:cNvGraphicFramePr>
          <p:nvPr/>
        </p:nvGraphicFramePr>
        <p:xfrm>
          <a:off x="101600" y="609600"/>
          <a:ext cx="11887200" cy="274320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Tên cây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Nơi sống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Đặc điểm của phiến lá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Các đặc điểm này chứng tỏ lá cây quan sát là: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Những  nhận xét khác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598" name="Text Box 26">
            <a:extLst>
              <a:ext uri="{FF2B5EF4-FFF2-40B4-BE49-F238E27FC236}">
                <a16:creationId xmlns:a16="http://schemas.microsoft.com/office/drawing/2014/main" id="{4FC93D32-7028-6033-9F51-4AC30F203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0"/>
            <a:ext cx="666721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267">
                <a:solidFill>
                  <a:srgbClr val="0000FF"/>
                </a:solidFill>
                <a:latin typeface="Times New Roman" panose="02020603050405020304" pitchFamily="18" charset="0"/>
              </a:rPr>
              <a:t>Các đặc điểm hình thái lá cây</a:t>
            </a:r>
          </a:p>
        </p:txBody>
      </p:sp>
      <p:sp>
        <p:nvSpPr>
          <p:cNvPr id="107550" name="Text Box 30">
            <a:extLst>
              <a:ext uri="{FF2B5EF4-FFF2-40B4-BE49-F238E27FC236}">
                <a16:creationId xmlns:a16="http://schemas.microsoft.com/office/drawing/2014/main" id="{8256A34D-E187-DDBA-EA80-C3D2DDFE5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2178051"/>
            <a:ext cx="1320800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FF0000"/>
                </a:solidFill>
                <a:latin typeface="Times New Roman" panose="02020603050405020304" pitchFamily="18" charset="0"/>
              </a:rPr>
              <a:t>Cây chuối</a:t>
            </a:r>
          </a:p>
        </p:txBody>
      </p:sp>
      <p:sp>
        <p:nvSpPr>
          <p:cNvPr id="107551" name="Text Box 31">
            <a:extLst>
              <a:ext uri="{FF2B5EF4-FFF2-40B4-BE49-F238E27FC236}">
                <a16:creationId xmlns:a16="http://schemas.microsoft.com/office/drawing/2014/main" id="{04CB7D0C-0B1B-F484-A157-D0EBEB110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78051"/>
            <a:ext cx="1422400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FF0000"/>
                </a:solidFill>
                <a:latin typeface="Times New Roman" panose="02020603050405020304" pitchFamily="18" charset="0"/>
              </a:rPr>
              <a:t>Trên cạn</a:t>
            </a:r>
          </a:p>
        </p:txBody>
      </p:sp>
      <p:sp>
        <p:nvSpPr>
          <p:cNvPr id="107552" name="Text Box 32">
            <a:extLst>
              <a:ext uri="{FF2B5EF4-FFF2-40B4-BE49-F238E27FC236}">
                <a16:creationId xmlns:a16="http://schemas.microsoft.com/office/drawing/2014/main" id="{9E322EAA-8AB9-85F9-FDD6-4FDC68287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600" y="1981201"/>
            <a:ext cx="3251200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FF0000"/>
                </a:solidFill>
                <a:latin typeface="Times New Roman" panose="02020603050405020304" pitchFamily="18" charset="0"/>
              </a:rPr>
              <a:t>Phiến lá to dài rộng, lá màu xanh nhạt</a:t>
            </a:r>
          </a:p>
        </p:txBody>
      </p:sp>
      <p:sp>
        <p:nvSpPr>
          <p:cNvPr id="107553" name="Text Box 33">
            <a:extLst>
              <a:ext uri="{FF2B5EF4-FFF2-40B4-BE49-F238E27FC236}">
                <a16:creationId xmlns:a16="http://schemas.microsoft.com/office/drawing/2014/main" id="{F8515749-0D51-4A57-10A1-3D478AE48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286001"/>
            <a:ext cx="3149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FF0000"/>
                </a:solidFill>
                <a:latin typeface="Times New Roman" panose="02020603050405020304" pitchFamily="18" charset="0"/>
              </a:rPr>
              <a:t>Lá cây ưa sáng</a:t>
            </a:r>
          </a:p>
        </p:txBody>
      </p:sp>
      <p:pic>
        <p:nvPicPr>
          <p:cNvPr id="24603" name="Picture 34">
            <a:extLst>
              <a:ext uri="{FF2B5EF4-FFF2-40B4-BE49-F238E27FC236}">
                <a16:creationId xmlns:a16="http://schemas.microsoft.com/office/drawing/2014/main" id="{BFF38832-C56C-E234-B271-7A090FA7E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373968"/>
            <a:ext cx="7213600" cy="340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50" grpId="0" autoUpdateAnimBg="0"/>
      <p:bldP spid="107551" grpId="0" autoUpdateAnimBg="0"/>
      <p:bldP spid="107552" grpId="0" autoUpdateAnimBg="0"/>
      <p:bldP spid="10755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6" name="Group 2">
            <a:extLst>
              <a:ext uri="{FF2B5EF4-FFF2-40B4-BE49-F238E27FC236}">
                <a16:creationId xmlns:a16="http://schemas.microsoft.com/office/drawing/2014/main" id="{0F110B4E-65FE-0F7E-40BD-3B9DC5FBB7AE}"/>
              </a:ext>
            </a:extLst>
          </p:cNvPr>
          <p:cNvGraphicFramePr>
            <a:graphicFrameLocks noGrp="1"/>
          </p:cNvGraphicFramePr>
          <p:nvPr/>
        </p:nvGraphicFramePr>
        <p:xfrm>
          <a:off x="101600" y="609600"/>
          <a:ext cx="11887200" cy="274320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Tên cây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Nơi sống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Đặc điểm của phiến lá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Các đặc điểm này chứng tỏ lá cây quan sát là: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Những  nhận xét khác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22" name="Text Box 22">
            <a:extLst>
              <a:ext uri="{FF2B5EF4-FFF2-40B4-BE49-F238E27FC236}">
                <a16:creationId xmlns:a16="http://schemas.microsoft.com/office/drawing/2014/main" id="{2B86BE0B-CB42-7453-B284-BA08358E0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0"/>
            <a:ext cx="666721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267">
                <a:solidFill>
                  <a:srgbClr val="0000FF"/>
                </a:solidFill>
                <a:latin typeface="Times New Roman" panose="02020603050405020304" pitchFamily="18" charset="0"/>
              </a:rPr>
              <a:t>Các đặc điểm hình thái lá cây</a:t>
            </a:r>
          </a:p>
        </p:txBody>
      </p:sp>
      <p:sp>
        <p:nvSpPr>
          <p:cNvPr id="108572" name="Text Box 28">
            <a:extLst>
              <a:ext uri="{FF2B5EF4-FFF2-40B4-BE49-F238E27FC236}">
                <a16:creationId xmlns:a16="http://schemas.microsoft.com/office/drawing/2014/main" id="{6F1E9A2D-4E8F-2ADC-B182-5D6BAF233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2012951"/>
            <a:ext cx="1422400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Cây hoa súng</a:t>
            </a:r>
          </a:p>
        </p:txBody>
      </p:sp>
      <p:sp>
        <p:nvSpPr>
          <p:cNvPr id="108573" name="Text Box 29">
            <a:extLst>
              <a:ext uri="{FF2B5EF4-FFF2-40B4-BE49-F238E27FC236}">
                <a16:creationId xmlns:a16="http://schemas.microsoft.com/office/drawing/2014/main" id="{0B44C095-6293-4416-A97B-B3E1787BB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1981201"/>
            <a:ext cx="1422400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Trên mặt nước</a:t>
            </a:r>
          </a:p>
        </p:txBody>
      </p:sp>
      <p:sp>
        <p:nvSpPr>
          <p:cNvPr id="108574" name="Text Box 30">
            <a:extLst>
              <a:ext uri="{FF2B5EF4-FFF2-40B4-BE49-F238E27FC236}">
                <a16:creationId xmlns:a16="http://schemas.microsoft.com/office/drawing/2014/main" id="{28315B0F-2FF4-CA3E-8782-6FDEAA407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1979085"/>
            <a:ext cx="3251200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Phiến lá to rộng, lá màu xanh thẫm</a:t>
            </a:r>
          </a:p>
        </p:txBody>
      </p:sp>
      <p:sp>
        <p:nvSpPr>
          <p:cNvPr id="108575" name="Text Box 31">
            <a:extLst>
              <a:ext uri="{FF2B5EF4-FFF2-40B4-BE49-F238E27FC236}">
                <a16:creationId xmlns:a16="http://schemas.microsoft.com/office/drawing/2014/main" id="{0E46A05E-8DAC-0690-FB0A-AD69E8DA6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3048000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Lá cây nổi trên mặt nước</a:t>
            </a:r>
          </a:p>
        </p:txBody>
      </p:sp>
      <p:pic>
        <p:nvPicPr>
          <p:cNvPr id="25627" name="Picture 32">
            <a:extLst>
              <a:ext uri="{FF2B5EF4-FFF2-40B4-BE49-F238E27FC236}">
                <a16:creationId xmlns:a16="http://schemas.microsoft.com/office/drawing/2014/main" id="{0BB67195-4CA0-C473-CE97-FBE4B18F3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3420533"/>
            <a:ext cx="8737600" cy="343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8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8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72" grpId="0"/>
      <p:bldP spid="1085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Group 2">
            <a:extLst>
              <a:ext uri="{FF2B5EF4-FFF2-40B4-BE49-F238E27FC236}">
                <a16:creationId xmlns:a16="http://schemas.microsoft.com/office/drawing/2014/main" id="{437109E6-379F-B099-1459-F492A6F73E8F}"/>
              </a:ext>
            </a:extLst>
          </p:cNvPr>
          <p:cNvGraphicFramePr>
            <a:graphicFrameLocks noGrp="1"/>
          </p:cNvGraphicFramePr>
          <p:nvPr/>
        </p:nvGraphicFramePr>
        <p:xfrm>
          <a:off x="101600" y="609600"/>
          <a:ext cx="11887200" cy="274320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Tên cây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Nơi sống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Đặc điểm của phiến lá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Các đặc điểm này chứng tỏ lá cây quan sát là: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Những  nhận xét khác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46" name="Text Box 22">
            <a:extLst>
              <a:ext uri="{FF2B5EF4-FFF2-40B4-BE49-F238E27FC236}">
                <a16:creationId xmlns:a16="http://schemas.microsoft.com/office/drawing/2014/main" id="{3E14A81D-FEFC-144D-0FB7-0DAEBC54D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0"/>
            <a:ext cx="666721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267">
                <a:solidFill>
                  <a:srgbClr val="0000FF"/>
                </a:solidFill>
                <a:latin typeface="Times New Roman" panose="02020603050405020304" pitchFamily="18" charset="0"/>
              </a:rPr>
              <a:t>Các đặc điểm hình thái lá cây</a:t>
            </a:r>
          </a:p>
        </p:txBody>
      </p:sp>
      <p:sp>
        <p:nvSpPr>
          <p:cNvPr id="109591" name="Text Box 23">
            <a:extLst>
              <a:ext uri="{FF2B5EF4-FFF2-40B4-BE49-F238E27FC236}">
                <a16:creationId xmlns:a16="http://schemas.microsoft.com/office/drawing/2014/main" id="{45DFCA9C-5B1D-90B8-8E75-B417DB1C6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2209800"/>
            <a:ext cx="1117600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Cây  lúa</a:t>
            </a:r>
          </a:p>
        </p:txBody>
      </p:sp>
      <p:sp>
        <p:nvSpPr>
          <p:cNvPr id="109592" name="Text Box 24">
            <a:extLst>
              <a:ext uri="{FF2B5EF4-FFF2-40B4-BE49-F238E27FC236}">
                <a16:creationId xmlns:a16="http://schemas.microsoft.com/office/drawing/2014/main" id="{466CB181-D5C7-8403-56B7-2DAB37F7C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1981201"/>
            <a:ext cx="1117600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Nơi ẩm ướt </a:t>
            </a:r>
          </a:p>
        </p:txBody>
      </p:sp>
      <p:sp>
        <p:nvSpPr>
          <p:cNvPr id="109593" name="Text Box 25">
            <a:extLst>
              <a:ext uri="{FF2B5EF4-FFF2-40B4-BE49-F238E27FC236}">
                <a16:creationId xmlns:a16="http://schemas.microsoft.com/office/drawing/2014/main" id="{5612BDC2-8F5B-3D76-39EF-24D47ECA9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1981200"/>
            <a:ext cx="3352800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Lá nhỏ, có lớp lông bao phủ, lá màu xanh nhạt</a:t>
            </a:r>
          </a:p>
        </p:txBody>
      </p:sp>
      <p:sp>
        <p:nvSpPr>
          <p:cNvPr id="109594" name="Text Box 26">
            <a:extLst>
              <a:ext uri="{FF2B5EF4-FFF2-40B4-BE49-F238E27FC236}">
                <a16:creationId xmlns:a16="http://schemas.microsoft.com/office/drawing/2014/main" id="{679EA8FC-2CA4-DDD5-E22F-4B1602E67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362201"/>
            <a:ext cx="3149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Lá cây ưa sáng</a:t>
            </a:r>
          </a:p>
        </p:txBody>
      </p:sp>
      <p:pic>
        <p:nvPicPr>
          <p:cNvPr id="26651" name="Picture 27">
            <a:extLst>
              <a:ext uri="{FF2B5EF4-FFF2-40B4-BE49-F238E27FC236}">
                <a16:creationId xmlns:a16="http://schemas.microsoft.com/office/drawing/2014/main" id="{71116C9B-F978-522F-9F7B-DD2B0E1AF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10566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9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1" grpId="0"/>
      <p:bldP spid="109592" grpId="0"/>
      <p:bldP spid="1095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4" name="Group 2">
            <a:extLst>
              <a:ext uri="{FF2B5EF4-FFF2-40B4-BE49-F238E27FC236}">
                <a16:creationId xmlns:a16="http://schemas.microsoft.com/office/drawing/2014/main" id="{75A07B13-D579-98DD-8904-3436479B5921}"/>
              </a:ext>
            </a:extLst>
          </p:cNvPr>
          <p:cNvGraphicFramePr>
            <a:graphicFrameLocks noGrp="1"/>
          </p:cNvGraphicFramePr>
          <p:nvPr/>
        </p:nvGraphicFramePr>
        <p:xfrm>
          <a:off x="101600" y="609600"/>
          <a:ext cx="11887200" cy="274320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Tên cây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Nơi sống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Đặc điểm của phiến lá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Các đặc điểm này chứng tỏ lá cây quan sát là: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Những  nhận xét khác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670" name="Text Box 22">
            <a:extLst>
              <a:ext uri="{FF2B5EF4-FFF2-40B4-BE49-F238E27FC236}">
                <a16:creationId xmlns:a16="http://schemas.microsoft.com/office/drawing/2014/main" id="{225D6E20-FA6F-6839-6108-0884AB5FC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0"/>
            <a:ext cx="666721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267">
                <a:solidFill>
                  <a:srgbClr val="0000FF"/>
                </a:solidFill>
                <a:latin typeface="Times New Roman" panose="02020603050405020304" pitchFamily="18" charset="0"/>
              </a:rPr>
              <a:t>Các đặc điểm hình thái lá cây</a:t>
            </a:r>
          </a:p>
        </p:txBody>
      </p:sp>
      <p:sp>
        <p:nvSpPr>
          <p:cNvPr id="110615" name="Text Box 23">
            <a:extLst>
              <a:ext uri="{FF2B5EF4-FFF2-40B4-BE49-F238E27FC236}">
                <a16:creationId xmlns:a16="http://schemas.microsoft.com/office/drawing/2014/main" id="{E977D3C0-91D3-BE33-FE4D-1C582E30A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2015067"/>
            <a:ext cx="1219200" cy="165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Cây </a:t>
            </a: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 má</a:t>
            </a:r>
          </a:p>
        </p:txBody>
      </p:sp>
      <p:sp>
        <p:nvSpPr>
          <p:cNvPr id="110616" name="Text Box 24">
            <a:extLst>
              <a:ext uri="{FF2B5EF4-FFF2-40B4-BE49-F238E27FC236}">
                <a16:creationId xmlns:a16="http://schemas.microsoft.com/office/drawing/2014/main" id="{90DF3768-E966-2653-0134-F6A9802EA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180167"/>
            <a:ext cx="1320800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Trên cạn</a:t>
            </a:r>
          </a:p>
        </p:txBody>
      </p:sp>
      <p:sp>
        <p:nvSpPr>
          <p:cNvPr id="110617" name="Text Box 25">
            <a:extLst>
              <a:ext uri="{FF2B5EF4-FFF2-40B4-BE49-F238E27FC236}">
                <a16:creationId xmlns:a16="http://schemas.microsoft.com/office/drawing/2014/main" id="{CC962333-46B0-ADC4-856F-8BF5312D1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1981201"/>
            <a:ext cx="3352800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Phiến lá mỏng, nhỏ, lá màu xanh thẫm</a:t>
            </a:r>
          </a:p>
        </p:txBody>
      </p:sp>
      <p:sp>
        <p:nvSpPr>
          <p:cNvPr id="110618" name="Text Box 26">
            <a:extLst>
              <a:ext uri="{FF2B5EF4-FFF2-40B4-BE49-F238E27FC236}">
                <a16:creationId xmlns:a16="http://schemas.microsoft.com/office/drawing/2014/main" id="{9040FBE6-2170-1AD7-C4C4-A66A643F7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302934"/>
            <a:ext cx="3251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Lá cây ưa bóng</a:t>
            </a:r>
          </a:p>
        </p:txBody>
      </p:sp>
      <p:pic>
        <p:nvPicPr>
          <p:cNvPr id="27675" name="Picture 29" descr="Công dụng của rau má - Thầy Thuốc Việt Nam">
            <a:extLst>
              <a:ext uri="{FF2B5EF4-FFF2-40B4-BE49-F238E27FC236}">
                <a16:creationId xmlns:a16="http://schemas.microsoft.com/office/drawing/2014/main" id="{8BD67B5E-143C-7DD4-4E27-ED5DDC283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382434"/>
            <a:ext cx="6350000" cy="333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5" grpId="0" autoUpdateAnimBg="0"/>
      <p:bldP spid="110616" grpId="0" autoUpdateAnimBg="0"/>
      <p:bldP spid="110617" grpId="0" autoUpdateAnimBg="0"/>
      <p:bldP spid="11061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Group 2">
            <a:extLst>
              <a:ext uri="{FF2B5EF4-FFF2-40B4-BE49-F238E27FC236}">
                <a16:creationId xmlns:a16="http://schemas.microsoft.com/office/drawing/2014/main" id="{714859BE-DDA4-584E-2008-F7D0E4B82BC0}"/>
              </a:ext>
            </a:extLst>
          </p:cNvPr>
          <p:cNvGraphicFramePr>
            <a:graphicFrameLocks noGrp="1"/>
          </p:cNvGraphicFramePr>
          <p:nvPr/>
        </p:nvGraphicFramePr>
        <p:xfrm>
          <a:off x="101600" y="609600"/>
          <a:ext cx="11887200" cy="274320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Tên cây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Nơi sống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Đặc điểm của phiến lá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Các đặc điểm này chứng tỏ lá cây quan sát là: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Những  nhận xét khác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694" name="Text Box 22">
            <a:extLst>
              <a:ext uri="{FF2B5EF4-FFF2-40B4-BE49-F238E27FC236}">
                <a16:creationId xmlns:a16="http://schemas.microsoft.com/office/drawing/2014/main" id="{92821E42-C9B1-57F6-A4DD-940393655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0"/>
            <a:ext cx="666721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267">
                <a:solidFill>
                  <a:srgbClr val="0000FF"/>
                </a:solidFill>
                <a:latin typeface="Times New Roman" panose="02020603050405020304" pitchFamily="18" charset="0"/>
              </a:rPr>
              <a:t>Các đặc điểm hình thái lá cây</a:t>
            </a:r>
          </a:p>
        </p:txBody>
      </p:sp>
      <p:sp>
        <p:nvSpPr>
          <p:cNvPr id="111639" name="Text Box 23">
            <a:extLst>
              <a:ext uri="{FF2B5EF4-FFF2-40B4-BE49-F238E27FC236}">
                <a16:creationId xmlns:a16="http://schemas.microsoft.com/office/drawing/2014/main" id="{B3C674D3-E671-8BFB-75AE-B59CB5ED0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905001"/>
            <a:ext cx="1117600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Cây lô hội</a:t>
            </a:r>
          </a:p>
        </p:txBody>
      </p:sp>
      <p:sp>
        <p:nvSpPr>
          <p:cNvPr id="111640" name="Text Box 24">
            <a:extLst>
              <a:ext uri="{FF2B5EF4-FFF2-40B4-BE49-F238E27FC236}">
                <a16:creationId xmlns:a16="http://schemas.microsoft.com/office/drawing/2014/main" id="{BFEF0E91-91D4-09DA-FA80-78F867F10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92867"/>
            <a:ext cx="1422400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Trên cạn</a:t>
            </a:r>
          </a:p>
        </p:txBody>
      </p:sp>
      <p:sp>
        <p:nvSpPr>
          <p:cNvPr id="111641" name="Text Box 25">
            <a:extLst>
              <a:ext uri="{FF2B5EF4-FFF2-40B4-BE49-F238E27FC236}">
                <a16:creationId xmlns:a16="http://schemas.microsoft.com/office/drawing/2014/main" id="{53F7F181-9927-BFA3-51E3-69F217926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2377018"/>
            <a:ext cx="4064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Phiến lá dài, dày</a:t>
            </a:r>
          </a:p>
        </p:txBody>
      </p:sp>
      <p:sp>
        <p:nvSpPr>
          <p:cNvPr id="111642" name="Text Box 26">
            <a:extLst>
              <a:ext uri="{FF2B5EF4-FFF2-40B4-BE49-F238E27FC236}">
                <a16:creationId xmlns:a16="http://schemas.microsoft.com/office/drawing/2014/main" id="{BF2391EC-B4A7-3FF1-D318-2B3BB6A7B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2377018"/>
            <a:ext cx="3454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Lá cây ưa bóng</a:t>
            </a:r>
          </a:p>
        </p:txBody>
      </p:sp>
      <p:pic>
        <p:nvPicPr>
          <p:cNvPr id="28699" name="Picture 27">
            <a:extLst>
              <a:ext uri="{FF2B5EF4-FFF2-40B4-BE49-F238E27FC236}">
                <a16:creationId xmlns:a16="http://schemas.microsoft.com/office/drawing/2014/main" id="{67D51187-0A63-24EC-02AF-CEDF6072B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3393018"/>
            <a:ext cx="8737600" cy="346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9" grpId="0"/>
      <p:bldP spid="111640" grpId="0"/>
      <p:bldP spid="111641" grpId="0"/>
      <p:bldP spid="1116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8" name="Group 28">
            <a:extLst>
              <a:ext uri="{FF2B5EF4-FFF2-40B4-BE49-F238E27FC236}">
                <a16:creationId xmlns:a16="http://schemas.microsoft.com/office/drawing/2014/main" id="{EAF859B1-3A9D-6AA7-356F-123A7A5B4D1B}"/>
              </a:ext>
            </a:extLst>
          </p:cNvPr>
          <p:cNvGraphicFramePr>
            <a:graphicFrameLocks noGrp="1"/>
          </p:cNvGraphicFramePr>
          <p:nvPr/>
        </p:nvGraphicFramePr>
        <p:xfrm>
          <a:off x="101600" y="609600"/>
          <a:ext cx="11887200" cy="304800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Tên cây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Nơi sống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Đặc điểm của phiến lá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Các đặc điểm này chứng tỏ lá cây quan sát là: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Những  nhận xét khác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718" name="Text Box 22">
            <a:extLst>
              <a:ext uri="{FF2B5EF4-FFF2-40B4-BE49-F238E27FC236}">
                <a16:creationId xmlns:a16="http://schemas.microsoft.com/office/drawing/2014/main" id="{FC53C591-8F26-01C4-C141-C368ABA26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0"/>
            <a:ext cx="666721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267">
                <a:solidFill>
                  <a:srgbClr val="0000FF"/>
                </a:solidFill>
                <a:latin typeface="Times New Roman" panose="02020603050405020304" pitchFamily="18" charset="0"/>
              </a:rPr>
              <a:t>Các đặc điểm hình thái lá cây</a:t>
            </a:r>
          </a:p>
        </p:txBody>
      </p:sp>
      <p:sp>
        <p:nvSpPr>
          <p:cNvPr id="112663" name="Text Box 23">
            <a:extLst>
              <a:ext uri="{FF2B5EF4-FFF2-40B4-BE49-F238E27FC236}">
                <a16:creationId xmlns:a16="http://schemas.microsoft.com/office/drawing/2014/main" id="{12396A3E-1FB0-C93D-BE6B-C6F657243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905000"/>
            <a:ext cx="1422400" cy="239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Cây rong đuôi chồn</a:t>
            </a:r>
          </a:p>
        </p:txBody>
      </p:sp>
      <p:sp>
        <p:nvSpPr>
          <p:cNvPr id="112664" name="Text Box 24">
            <a:extLst>
              <a:ext uri="{FF2B5EF4-FFF2-40B4-BE49-F238E27FC236}">
                <a16:creationId xmlns:a16="http://schemas.microsoft.com/office/drawing/2014/main" id="{1339469E-10DC-9FAE-B359-EECF7FFF6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06651"/>
            <a:ext cx="1422400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Dưới nước</a:t>
            </a:r>
          </a:p>
        </p:txBody>
      </p:sp>
      <p:sp>
        <p:nvSpPr>
          <p:cNvPr id="112665" name="Text Box 25">
            <a:extLst>
              <a:ext uri="{FF2B5EF4-FFF2-40B4-BE49-F238E27FC236}">
                <a16:creationId xmlns:a16="http://schemas.microsoft.com/office/drawing/2014/main" id="{91479EAB-9192-965A-CCEB-BB13E1A20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600" y="2605618"/>
            <a:ext cx="3251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Phiến lá rất nhỏ</a:t>
            </a:r>
          </a:p>
        </p:txBody>
      </p:sp>
      <p:sp>
        <p:nvSpPr>
          <p:cNvPr id="112666" name="Text Box 26">
            <a:extLst>
              <a:ext uri="{FF2B5EF4-FFF2-40B4-BE49-F238E27FC236}">
                <a16:creationId xmlns:a16="http://schemas.microsoft.com/office/drawing/2014/main" id="{74362FD7-4025-9EF4-BF10-FBCD28090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330451"/>
            <a:ext cx="3149600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Lá cây chìm trong nước</a:t>
            </a:r>
          </a:p>
        </p:txBody>
      </p:sp>
      <p:pic>
        <p:nvPicPr>
          <p:cNvPr id="29723" name="Picture 27">
            <a:extLst>
              <a:ext uri="{FF2B5EF4-FFF2-40B4-BE49-F238E27FC236}">
                <a16:creationId xmlns:a16="http://schemas.microsoft.com/office/drawing/2014/main" id="{062469C5-3F72-1965-DD5F-BF71AD1E1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3657600"/>
            <a:ext cx="9448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Group 2">
            <a:extLst>
              <a:ext uri="{FF2B5EF4-FFF2-40B4-BE49-F238E27FC236}">
                <a16:creationId xmlns:a16="http://schemas.microsoft.com/office/drawing/2014/main" id="{F7D6E5EF-684B-A9EE-9E7B-554CADC4B430}"/>
              </a:ext>
            </a:extLst>
          </p:cNvPr>
          <p:cNvGraphicFramePr>
            <a:graphicFrameLocks noGrp="1"/>
          </p:cNvGraphicFramePr>
          <p:nvPr/>
        </p:nvGraphicFramePr>
        <p:xfrm>
          <a:off x="101600" y="609600"/>
          <a:ext cx="11887200" cy="274320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Tên cây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Nơi sống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Đặc điểm của phiến lá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Các đặc điểm này chứng tỏ lá cây quan sát là: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Những  nhận xét khác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742" name="Text Box 22">
            <a:extLst>
              <a:ext uri="{FF2B5EF4-FFF2-40B4-BE49-F238E27FC236}">
                <a16:creationId xmlns:a16="http://schemas.microsoft.com/office/drawing/2014/main" id="{491A6981-2851-A177-22FF-2D9D9460C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0"/>
            <a:ext cx="666721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267">
                <a:solidFill>
                  <a:srgbClr val="0000FF"/>
                </a:solidFill>
                <a:latin typeface="Times New Roman" panose="02020603050405020304" pitchFamily="18" charset="0"/>
              </a:rPr>
              <a:t>Các đặc điểm hình thái lá cây</a:t>
            </a:r>
          </a:p>
        </p:txBody>
      </p:sp>
      <p:sp>
        <p:nvSpPr>
          <p:cNvPr id="113687" name="Text Box 23">
            <a:extLst>
              <a:ext uri="{FF2B5EF4-FFF2-40B4-BE49-F238E27FC236}">
                <a16:creationId xmlns:a16="http://schemas.microsoft.com/office/drawing/2014/main" id="{F298D3FA-C455-5E59-3377-7081AE319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981200"/>
            <a:ext cx="1422400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Cây trúc đào</a:t>
            </a:r>
          </a:p>
        </p:txBody>
      </p:sp>
      <p:sp>
        <p:nvSpPr>
          <p:cNvPr id="113688" name="Text Box 24">
            <a:extLst>
              <a:ext uri="{FF2B5EF4-FFF2-40B4-BE49-F238E27FC236}">
                <a16:creationId xmlns:a16="http://schemas.microsoft.com/office/drawing/2014/main" id="{92A2AA1C-253B-F59F-B066-85ACFEC0B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178051"/>
            <a:ext cx="1320800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Trên cạn</a:t>
            </a:r>
          </a:p>
        </p:txBody>
      </p:sp>
      <p:sp>
        <p:nvSpPr>
          <p:cNvPr id="113689" name="Text Box 25">
            <a:extLst>
              <a:ext uri="{FF2B5EF4-FFF2-40B4-BE49-F238E27FC236}">
                <a16:creationId xmlns:a16="http://schemas.microsoft.com/office/drawing/2014/main" id="{E03EC65C-F604-08DD-489B-C15FDA7E0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1981201"/>
            <a:ext cx="3149600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Phiến lá dài, có lớp sáp bao phủ</a:t>
            </a:r>
          </a:p>
        </p:txBody>
      </p:sp>
      <p:sp>
        <p:nvSpPr>
          <p:cNvPr id="113690" name="Text Box 26">
            <a:extLst>
              <a:ext uri="{FF2B5EF4-FFF2-40B4-BE49-F238E27FC236}">
                <a16:creationId xmlns:a16="http://schemas.microsoft.com/office/drawing/2014/main" id="{38D494F1-7F81-0AB8-C087-8EBFE4EBF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300818"/>
            <a:ext cx="33528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Lá cây ưa sáng</a:t>
            </a:r>
          </a:p>
        </p:txBody>
      </p:sp>
      <p:pic>
        <p:nvPicPr>
          <p:cNvPr id="30747" name="Picture 29" descr="Trúc đào – Wikipedia tiếng Việt">
            <a:extLst>
              <a:ext uri="{FF2B5EF4-FFF2-40B4-BE49-F238E27FC236}">
                <a16:creationId xmlns:a16="http://schemas.microsoft.com/office/drawing/2014/main" id="{BE9EBC71-A466-54F3-C4BD-B2073CA25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433" y="3581401"/>
            <a:ext cx="5520267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7" grpId="0" autoUpdateAnimBg="0"/>
      <p:bldP spid="113688" grpId="0" autoUpdateAnimBg="0"/>
      <p:bldP spid="113689" grpId="0" autoUpdateAnimBg="0"/>
      <p:bldP spid="11369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718" name="Group 30">
            <a:extLst>
              <a:ext uri="{FF2B5EF4-FFF2-40B4-BE49-F238E27FC236}">
                <a16:creationId xmlns:a16="http://schemas.microsoft.com/office/drawing/2014/main" id="{29AD9118-867B-6B7B-E0D3-876D779F9360}"/>
              </a:ext>
            </a:extLst>
          </p:cNvPr>
          <p:cNvGraphicFramePr>
            <a:graphicFrameLocks noGrp="1"/>
          </p:cNvGraphicFramePr>
          <p:nvPr/>
        </p:nvGraphicFramePr>
        <p:xfrm>
          <a:off x="101600" y="609600"/>
          <a:ext cx="11887200" cy="281940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Tên cây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Nơi sống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Đặc điểm của phiến lá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Các đặc điểm này chứng tỏ lá cây quan sát là: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Những  nhận xét khác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766" name="Text Box 22">
            <a:extLst>
              <a:ext uri="{FF2B5EF4-FFF2-40B4-BE49-F238E27FC236}">
                <a16:creationId xmlns:a16="http://schemas.microsoft.com/office/drawing/2014/main" id="{F2A1F7BA-9AC9-745D-85DD-2BFCA6723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0"/>
            <a:ext cx="666721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267">
                <a:solidFill>
                  <a:srgbClr val="0000FF"/>
                </a:solidFill>
                <a:latin typeface="Times New Roman" panose="02020603050405020304" pitchFamily="18" charset="0"/>
              </a:rPr>
              <a:t>Các đặc điểm hình thái lá cây</a:t>
            </a:r>
          </a:p>
        </p:txBody>
      </p:sp>
      <p:sp>
        <p:nvSpPr>
          <p:cNvPr id="114711" name="Text Box 23">
            <a:extLst>
              <a:ext uri="{FF2B5EF4-FFF2-40B4-BE49-F238E27FC236}">
                <a16:creationId xmlns:a16="http://schemas.microsoft.com/office/drawing/2014/main" id="{BB077F9A-655F-9860-C771-1DDDCF139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981201"/>
            <a:ext cx="1117600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Cây lá lốt</a:t>
            </a:r>
          </a:p>
        </p:txBody>
      </p:sp>
      <p:sp>
        <p:nvSpPr>
          <p:cNvPr id="114712" name="Text Box 24">
            <a:extLst>
              <a:ext uri="{FF2B5EF4-FFF2-40B4-BE49-F238E27FC236}">
                <a16:creationId xmlns:a16="http://schemas.microsoft.com/office/drawing/2014/main" id="{4F1C0EE1-7C80-75AE-D3DA-0CFB6845A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1905001"/>
            <a:ext cx="1727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Trên cạn,   (nơi ẩm ướt)</a:t>
            </a:r>
          </a:p>
        </p:txBody>
      </p:sp>
      <p:sp>
        <p:nvSpPr>
          <p:cNvPr id="114713" name="Text Box 25">
            <a:extLst>
              <a:ext uri="{FF2B5EF4-FFF2-40B4-BE49-F238E27FC236}">
                <a16:creationId xmlns:a16="http://schemas.microsoft.com/office/drawing/2014/main" id="{38EEB2C1-7F07-F923-9AC9-3617438F3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2178051"/>
            <a:ext cx="3251200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Lá rộng bản,  lá màu xanh thẫm</a:t>
            </a:r>
          </a:p>
        </p:txBody>
      </p:sp>
      <p:sp>
        <p:nvSpPr>
          <p:cNvPr id="114714" name="Text Box 26">
            <a:extLst>
              <a:ext uri="{FF2B5EF4-FFF2-40B4-BE49-F238E27FC236}">
                <a16:creationId xmlns:a16="http://schemas.microsoft.com/office/drawing/2014/main" id="{5E806FD9-142D-9F5A-D822-BAB64450F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2406651"/>
            <a:ext cx="33528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Lá cây ưa bóng</a:t>
            </a:r>
          </a:p>
        </p:txBody>
      </p:sp>
      <p:pic>
        <p:nvPicPr>
          <p:cNvPr id="31771" name="Picture 1">
            <a:extLst>
              <a:ext uri="{FF2B5EF4-FFF2-40B4-BE49-F238E27FC236}">
                <a16:creationId xmlns:a16="http://schemas.microsoft.com/office/drawing/2014/main" id="{A289ECAF-8F48-DF3E-1DDB-6059A5BF6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3490384"/>
            <a:ext cx="5791200" cy="325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4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1" grpId="0"/>
      <p:bldP spid="114712" grpId="0"/>
      <p:bldP spid="1147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1" name="Picture 9">
            <a:extLst>
              <a:ext uri="{FF2B5EF4-FFF2-40B4-BE49-F238E27FC236}">
                <a16:creationId xmlns:a16="http://schemas.microsoft.com/office/drawing/2014/main" id="{4D708391-B894-BF80-D96F-8B77918FE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609600"/>
            <a:ext cx="2946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>
            <a:extLst>
              <a:ext uri="{FF2B5EF4-FFF2-40B4-BE49-F238E27FC236}">
                <a16:creationId xmlns:a16="http://schemas.microsoft.com/office/drawing/2014/main" id="{A3230BCC-B18A-B1EE-1D43-85444CCF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443818"/>
            <a:ext cx="3109384" cy="272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3">
            <a:extLst>
              <a:ext uri="{FF2B5EF4-FFF2-40B4-BE49-F238E27FC236}">
                <a16:creationId xmlns:a16="http://schemas.microsoft.com/office/drawing/2014/main" id="{703C2DE7-CE9E-7D3F-221A-83AC11A2C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034"/>
            <a:ext cx="3048000" cy="240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14">
            <a:extLst>
              <a:ext uri="{FF2B5EF4-FFF2-40B4-BE49-F238E27FC236}">
                <a16:creationId xmlns:a16="http://schemas.microsoft.com/office/drawing/2014/main" id="{8A2A956A-0DDE-AF61-D229-2A468AED7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63034"/>
            <a:ext cx="2935817" cy="240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8" name="Text Box 16">
            <a:extLst>
              <a:ext uri="{FF2B5EF4-FFF2-40B4-BE49-F238E27FC236}">
                <a16:creationId xmlns:a16="http://schemas.microsoft.com/office/drawing/2014/main" id="{771E1F18-BEB4-0A7F-09E9-EA44F3719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700" y="-93133"/>
            <a:ext cx="29464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</a:rPr>
              <a:t>Thực vật</a:t>
            </a:r>
          </a:p>
        </p:txBody>
      </p:sp>
      <p:pic>
        <p:nvPicPr>
          <p:cNvPr id="44049" name="Picture 17">
            <a:extLst>
              <a:ext uri="{FF2B5EF4-FFF2-40B4-BE49-F238E27FC236}">
                <a16:creationId xmlns:a16="http://schemas.microsoft.com/office/drawing/2014/main" id="{EE798E2C-D6D6-8FBA-9E6E-014F349BC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94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0" name="Text Box 18">
            <a:extLst>
              <a:ext uri="{FF2B5EF4-FFF2-40B4-BE49-F238E27FC236}">
                <a16:creationId xmlns:a16="http://schemas.microsoft.com/office/drawing/2014/main" id="{CAB08F5E-3044-B03B-AF45-5C94FC232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0" y="2916767"/>
            <a:ext cx="23368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Hoa súng</a:t>
            </a:r>
          </a:p>
        </p:txBody>
      </p:sp>
      <p:sp>
        <p:nvSpPr>
          <p:cNvPr id="44051" name="Text Box 19">
            <a:extLst>
              <a:ext uri="{FF2B5EF4-FFF2-40B4-BE49-F238E27FC236}">
                <a16:creationId xmlns:a16="http://schemas.microsoft.com/office/drawing/2014/main" id="{109D52F2-BC1E-1232-37A8-36F85E6ED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2916767"/>
            <a:ext cx="3251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Dây tơ hồng</a:t>
            </a:r>
          </a:p>
        </p:txBody>
      </p:sp>
      <p:sp>
        <p:nvSpPr>
          <p:cNvPr id="44052" name="Text Box 20">
            <a:extLst>
              <a:ext uri="{FF2B5EF4-FFF2-40B4-BE49-F238E27FC236}">
                <a16:creationId xmlns:a16="http://schemas.microsoft.com/office/drawing/2014/main" id="{7024D7F2-F82F-B3B9-CD85-F06575DCD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5601"/>
            <a:ext cx="2946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Bèo hoa dâu</a:t>
            </a:r>
          </a:p>
        </p:txBody>
      </p:sp>
      <p:sp>
        <p:nvSpPr>
          <p:cNvPr id="44053" name="Text Box 21">
            <a:extLst>
              <a:ext uri="{FF2B5EF4-FFF2-40B4-BE49-F238E27FC236}">
                <a16:creationId xmlns:a16="http://schemas.microsoft.com/office/drawing/2014/main" id="{2320E9C7-90C8-D750-139B-98BAB42C2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24601"/>
            <a:ext cx="23368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Phong lan</a:t>
            </a:r>
          </a:p>
        </p:txBody>
      </p:sp>
      <p:sp>
        <p:nvSpPr>
          <p:cNvPr id="44054" name="Text Box 22">
            <a:extLst>
              <a:ext uri="{FF2B5EF4-FFF2-40B4-BE49-F238E27FC236}">
                <a16:creationId xmlns:a16="http://schemas.microsoft.com/office/drawing/2014/main" id="{316082C8-6CF5-D2FA-941C-84D11BB44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339418"/>
            <a:ext cx="2743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Cây tầm gửi</a:t>
            </a:r>
          </a:p>
        </p:txBody>
      </p:sp>
      <p:sp>
        <p:nvSpPr>
          <p:cNvPr id="44055" name="Text Box 23">
            <a:extLst>
              <a:ext uri="{FF2B5EF4-FFF2-40B4-BE49-F238E27FC236}">
                <a16:creationId xmlns:a16="http://schemas.microsoft.com/office/drawing/2014/main" id="{F4B6CCC3-961E-0BA5-882E-EE98C7889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200" y="6339417"/>
            <a:ext cx="2540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Cây lúa</a:t>
            </a:r>
          </a:p>
        </p:txBody>
      </p:sp>
      <p:sp>
        <p:nvSpPr>
          <p:cNvPr id="44056" name="Text Box 24">
            <a:extLst>
              <a:ext uri="{FF2B5EF4-FFF2-40B4-BE49-F238E27FC236}">
                <a16:creationId xmlns:a16="http://schemas.microsoft.com/office/drawing/2014/main" id="{7FAAF588-5DE5-2A23-D2F0-5236C8D99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0" y="6339418"/>
            <a:ext cx="2438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Cây bàng</a:t>
            </a:r>
          </a:p>
        </p:txBody>
      </p:sp>
      <p:pic>
        <p:nvPicPr>
          <p:cNvPr id="44057" name="Picture 25">
            <a:extLst>
              <a:ext uri="{FF2B5EF4-FFF2-40B4-BE49-F238E27FC236}">
                <a16:creationId xmlns:a16="http://schemas.microsoft.com/office/drawing/2014/main" id="{7656D1AF-9736-0940-2FC7-9357D1C7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8" name="Text Box 26">
            <a:extLst>
              <a:ext uri="{FF2B5EF4-FFF2-40B4-BE49-F238E27FC236}">
                <a16:creationId xmlns:a16="http://schemas.microsoft.com/office/drawing/2014/main" id="{EB7C6443-8F1B-96E7-D085-5B8598FE2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2925234"/>
            <a:ext cx="2438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Cây xà cừ</a:t>
            </a:r>
          </a:p>
        </p:txBody>
      </p:sp>
      <p:pic>
        <p:nvPicPr>
          <p:cNvPr id="21" name="Picture 4" descr="Kết quả hình ảnh cho hình ảnh cây bàng">
            <a:extLst>
              <a:ext uri="{FF2B5EF4-FFF2-40B4-BE49-F238E27FC236}">
                <a16:creationId xmlns:a16="http://schemas.microsoft.com/office/drawing/2014/main" id="{05B9474A-83DB-2000-3F07-3FA6AA861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2" y="3443818"/>
            <a:ext cx="2686049" cy="272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Kết quả hình ảnh cho hình ảnh cây tầm gửi">
            <a:extLst>
              <a:ext uri="{FF2B5EF4-FFF2-40B4-BE49-F238E27FC236}">
                <a16:creationId xmlns:a16="http://schemas.microsoft.com/office/drawing/2014/main" id="{B94E36E6-80F8-A049-F36B-95C3B24CE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367" y="3393018"/>
            <a:ext cx="2836333" cy="277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/>
      <p:bldP spid="44050" grpId="0"/>
      <p:bldP spid="44051" grpId="0"/>
      <p:bldP spid="44052" grpId="0"/>
      <p:bldP spid="44053" grpId="0"/>
      <p:bldP spid="44054" grpId="0"/>
      <p:bldP spid="44055" grpId="0"/>
      <p:bldP spid="44056" grpId="0"/>
      <p:bldP spid="440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4" name="Group 2">
            <a:extLst>
              <a:ext uri="{FF2B5EF4-FFF2-40B4-BE49-F238E27FC236}">
                <a16:creationId xmlns:a16="http://schemas.microsoft.com/office/drawing/2014/main" id="{226FE71D-07A1-D22F-0310-C84842E2E722}"/>
              </a:ext>
            </a:extLst>
          </p:cNvPr>
          <p:cNvGraphicFramePr>
            <a:graphicFrameLocks noGrp="1"/>
          </p:cNvGraphicFramePr>
          <p:nvPr/>
        </p:nvGraphicFramePr>
        <p:xfrm>
          <a:off x="101600" y="609600"/>
          <a:ext cx="11887200" cy="274320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Tên cây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Nơi sống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Đặc điểm của phiến lá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Các đặc điểm này chứng tỏ lá cây quan sát là: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Những  nhận xét khác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790" name="Text Box 22">
            <a:extLst>
              <a:ext uri="{FF2B5EF4-FFF2-40B4-BE49-F238E27FC236}">
                <a16:creationId xmlns:a16="http://schemas.microsoft.com/office/drawing/2014/main" id="{41389131-BE5F-6E93-1053-1A2F6DB99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0"/>
            <a:ext cx="666721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267">
                <a:solidFill>
                  <a:srgbClr val="0000FF"/>
                </a:solidFill>
                <a:latin typeface="Times New Roman" panose="02020603050405020304" pitchFamily="18" charset="0"/>
              </a:rPr>
              <a:t>Các đặc điểm hình thái lá cây</a:t>
            </a:r>
          </a:p>
        </p:txBody>
      </p:sp>
      <p:sp>
        <p:nvSpPr>
          <p:cNvPr id="115735" name="Text Box 23">
            <a:extLst>
              <a:ext uri="{FF2B5EF4-FFF2-40B4-BE49-F238E27FC236}">
                <a16:creationId xmlns:a16="http://schemas.microsoft.com/office/drawing/2014/main" id="{6ED8583D-51E0-693A-66A3-2CF92C65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2012951"/>
            <a:ext cx="1320800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Cây lá bỏng</a:t>
            </a:r>
          </a:p>
        </p:txBody>
      </p:sp>
      <p:sp>
        <p:nvSpPr>
          <p:cNvPr id="115736" name="Text Box 24">
            <a:extLst>
              <a:ext uri="{FF2B5EF4-FFF2-40B4-BE49-F238E27FC236}">
                <a16:creationId xmlns:a16="http://schemas.microsoft.com/office/drawing/2014/main" id="{BD65A89A-6D1F-099E-F15E-FEC851823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178051"/>
            <a:ext cx="1320800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Trên cạn</a:t>
            </a:r>
          </a:p>
        </p:txBody>
      </p:sp>
      <p:sp>
        <p:nvSpPr>
          <p:cNvPr id="115737" name="Text Box 25">
            <a:extLst>
              <a:ext uri="{FF2B5EF4-FFF2-40B4-BE49-F238E27FC236}">
                <a16:creationId xmlns:a16="http://schemas.microsoft.com/office/drawing/2014/main" id="{237220AB-7F96-81F8-941D-39C38DEC4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2178051"/>
            <a:ext cx="3251200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Phiến lá dày, lá màu xanh thẫm</a:t>
            </a:r>
          </a:p>
        </p:txBody>
      </p:sp>
      <p:sp>
        <p:nvSpPr>
          <p:cNvPr id="115738" name="Text Box 26">
            <a:extLst>
              <a:ext uri="{FF2B5EF4-FFF2-40B4-BE49-F238E27FC236}">
                <a16:creationId xmlns:a16="http://schemas.microsoft.com/office/drawing/2014/main" id="{C546BE6E-C5C4-E32F-0B29-14D69A154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300818"/>
            <a:ext cx="3454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Lá cây ưa bóng</a:t>
            </a:r>
          </a:p>
        </p:txBody>
      </p:sp>
      <p:pic>
        <p:nvPicPr>
          <p:cNvPr id="32795" name="Picture 27">
            <a:extLst>
              <a:ext uri="{FF2B5EF4-FFF2-40B4-BE49-F238E27FC236}">
                <a16:creationId xmlns:a16="http://schemas.microsoft.com/office/drawing/2014/main" id="{8137CB36-D433-244F-927A-5675E9E31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1"/>
            <a:ext cx="8839200" cy="345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5" grpId="0"/>
      <p:bldP spid="115736" grpId="0"/>
      <p:bldP spid="115737" grpId="0"/>
      <p:bldP spid="1157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>
            <a:extLst>
              <a:ext uri="{FF2B5EF4-FFF2-40B4-BE49-F238E27FC236}">
                <a16:creationId xmlns:a16="http://schemas.microsoft.com/office/drawing/2014/main" id="{200B55F8-11C5-3AD5-8346-847434D05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5791201"/>
            <a:ext cx="49784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67">
                <a:solidFill>
                  <a:srgbClr val="0000FF"/>
                </a:solidFill>
                <a:latin typeface="Times New Roman" panose="02020603050405020304" pitchFamily="18" charset="0"/>
              </a:rPr>
              <a:t>Trồng ngoài sáng</a:t>
            </a:r>
          </a:p>
        </p:txBody>
      </p:sp>
      <p:sp>
        <p:nvSpPr>
          <p:cNvPr id="86021" name="Text Box 5">
            <a:extLst>
              <a:ext uri="{FF2B5EF4-FFF2-40B4-BE49-F238E27FC236}">
                <a16:creationId xmlns:a16="http://schemas.microsoft.com/office/drawing/2014/main" id="{C3C0BCB1-66F2-32FF-97E0-788553505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806018"/>
            <a:ext cx="54864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67">
                <a:solidFill>
                  <a:srgbClr val="0000FF"/>
                </a:solidFill>
                <a:latin typeface="Times New Roman" panose="02020603050405020304" pitchFamily="18" charset="0"/>
              </a:rPr>
              <a:t>Trồng trong bóng râm</a:t>
            </a:r>
          </a:p>
        </p:txBody>
      </p:sp>
      <p:sp>
        <p:nvSpPr>
          <p:cNvPr id="86024" name="Rectangle 8">
            <a:extLst>
              <a:ext uri="{FF2B5EF4-FFF2-40B4-BE49-F238E27FC236}">
                <a16:creationId xmlns:a16="http://schemas.microsoft.com/office/drawing/2014/main" id="{23119C0D-860C-6D76-4D6F-F73645455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Cây lá lốt</a:t>
            </a:r>
          </a:p>
        </p:txBody>
      </p:sp>
      <p:pic>
        <p:nvPicPr>
          <p:cNvPr id="33797" name="Picture 8" descr="Cách trồng và chăm sóc cây lá lốt đơn giản tại nhà">
            <a:extLst>
              <a:ext uri="{FF2B5EF4-FFF2-40B4-BE49-F238E27FC236}">
                <a16:creationId xmlns:a16="http://schemas.microsoft.com/office/drawing/2014/main" id="{F66C57BF-5B69-B231-22C1-63C24A5CE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1" r="555" b="19769"/>
          <a:stretch>
            <a:fillRect/>
          </a:stretch>
        </p:blipFill>
        <p:spPr bwMode="auto">
          <a:xfrm>
            <a:off x="5994400" y="1676400"/>
            <a:ext cx="591185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3">
            <a:extLst>
              <a:ext uri="{FF2B5EF4-FFF2-40B4-BE49-F238E27FC236}">
                <a16:creationId xmlns:a16="http://schemas.microsoft.com/office/drawing/2014/main" id="{17EF98AB-E467-0FE4-A568-681966C2A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1676400"/>
            <a:ext cx="581448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  <p:bldP spid="86021" grpId="0" autoUpdateAnimBg="0"/>
      <p:bldP spid="8602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6" name="Text Box 10">
            <a:extLst>
              <a:ext uri="{FF2B5EF4-FFF2-40B4-BE49-F238E27FC236}">
                <a16:creationId xmlns:a16="http://schemas.microsoft.com/office/drawing/2014/main" id="{BA877029-4D8A-96F1-D12C-F98A91EE4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33" y="381001"/>
            <a:ext cx="11785600" cy="140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</a:rPr>
              <a:t>- Em hãy cho biết ảnh hưởng của ánh sáng đến hình thái của lá?</a:t>
            </a:r>
          </a:p>
        </p:txBody>
      </p:sp>
      <p:sp>
        <p:nvSpPr>
          <p:cNvPr id="116747" name="Text Box 11">
            <a:extLst>
              <a:ext uri="{FF2B5EF4-FFF2-40B4-BE49-F238E27FC236}">
                <a16:creationId xmlns:a16="http://schemas.microsoft.com/office/drawing/2014/main" id="{678C1DCA-CC20-C02E-A5B7-247F3CDBB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884" y="2222501"/>
            <a:ext cx="10261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- Lá của cây ưa sáng: phiến lá nhỏ, màu xanh nhạt.</a:t>
            </a:r>
          </a:p>
        </p:txBody>
      </p:sp>
      <p:sp>
        <p:nvSpPr>
          <p:cNvPr id="116748" name="Text Box 12">
            <a:extLst>
              <a:ext uri="{FF2B5EF4-FFF2-40B4-BE49-F238E27FC236}">
                <a16:creationId xmlns:a16="http://schemas.microsoft.com/office/drawing/2014/main" id="{214EE8E2-36C2-A8EB-42FA-30FA61E2B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884" y="3048001"/>
            <a:ext cx="10261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- Lá của cây ưa bóng: phiến to, màu xanh thẫm.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6" grpId="0"/>
      <p:bldP spid="116746" grpId="1"/>
      <p:bldP spid="116747" grpId="0"/>
      <p:bldP spid="11674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2" name="Group 2">
            <a:extLst>
              <a:ext uri="{FF2B5EF4-FFF2-40B4-BE49-F238E27FC236}">
                <a16:creationId xmlns:a16="http://schemas.microsoft.com/office/drawing/2014/main" id="{7F71771C-8359-308E-17C2-EE8898665454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676400"/>
          <a:ext cx="11582400" cy="4866293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Các đặc điểm</a:t>
                      </a: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Cây ưa bóng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Cây ưa sáng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797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Phiến lá</a:t>
                      </a: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Rộng, mỏng, gân ít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Hẹp, dày, gân nhiều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Xanh thẫm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Xanh nhạt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Không có lớp cutin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Có lớp cutin dày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Không có lông bao phủ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Có lông bao phủ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Mô giậu thường kém phát triển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Mô giậu phát triển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868" name="Rectangle 28">
            <a:extLst>
              <a:ext uri="{FF2B5EF4-FFF2-40B4-BE49-F238E27FC236}">
                <a16:creationId xmlns:a16="http://schemas.microsoft.com/office/drawing/2014/main" id="{8FE68364-FCDC-4D76-C30F-43445DC2AE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3200" y="116418"/>
            <a:ext cx="11684000" cy="1468967"/>
          </a:xfrm>
        </p:spPr>
        <p:txBody>
          <a:bodyPr anchor="ctr"/>
          <a:lstStyle/>
          <a:p>
            <a:pPr eaLnBrk="1" hangingPunct="1"/>
            <a:r>
              <a:rPr lang="en-US" altLang="en-US" sz="4267" b="1">
                <a:solidFill>
                  <a:srgbClr val="C00000"/>
                </a:solidFill>
              </a:rPr>
              <a:t>Sự khác nhau về hình thái lá cây ưa bóng và cây ưa sáng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êu đề 1">
            <a:extLst>
              <a:ext uri="{FF2B5EF4-FFF2-40B4-BE49-F238E27FC236}">
                <a16:creationId xmlns:a16="http://schemas.microsoft.com/office/drawing/2014/main" id="{61DB20D4-1457-ADA7-879F-464EB0457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vi-VN" sz="5333" b="1">
                <a:solidFill>
                  <a:srgbClr val="FF0000"/>
                </a:solidFill>
              </a:rPr>
              <a:t>BÀI THU HOẠCH</a:t>
            </a:r>
          </a:p>
        </p:txBody>
      </p:sp>
      <p:sp>
        <p:nvSpPr>
          <p:cNvPr id="36867" name="Chỗ dành sẵn cho Nội dung 2">
            <a:extLst>
              <a:ext uri="{FF2B5EF4-FFF2-40B4-BE49-F238E27FC236}">
                <a16:creationId xmlns:a16="http://schemas.microsoft.com/office/drawing/2014/main" id="{842476EC-C9B8-8CAD-CEFE-F69CF5880E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2451" y="1107017"/>
            <a:ext cx="109728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vi-VN" sz="3733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ép mẫu lá làm tiêu bản khô:</a:t>
            </a:r>
          </a:p>
        </p:txBody>
      </p:sp>
      <p:sp>
        <p:nvSpPr>
          <p:cNvPr id="36868" name="Chỗ dành sẵn cho Nội dung 2">
            <a:extLst>
              <a:ext uri="{FF2B5EF4-FFF2-40B4-BE49-F238E27FC236}">
                <a16:creationId xmlns:a16="http://schemas.microsoft.com/office/drawing/2014/main" id="{F96BAC60-CB51-A335-01F9-1A90C252D241}"/>
              </a:ext>
            </a:extLst>
          </p:cNvPr>
          <p:cNvSpPr txBox="1">
            <a:spLocks/>
          </p:cNvSpPr>
          <p:nvPr/>
        </p:nvSpPr>
        <p:spPr bwMode="auto">
          <a:xfrm>
            <a:off x="609600" y="2438400"/>
            <a:ext cx="10972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vi-VN" altLang="vi-VN" sz="37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D1F33E0C-E2F8-800E-F261-5C5752D462B0}"/>
              </a:ext>
            </a:extLst>
          </p:cNvPr>
          <p:cNvSpPr/>
          <p:nvPr/>
        </p:nvSpPr>
        <p:spPr>
          <a:xfrm>
            <a:off x="573617" y="1981200"/>
            <a:ext cx="10972800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ở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hành (chú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25E3-3E41-FD74-3B1F-5D0538A06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0"/>
            <a:ext cx="84328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867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867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67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5867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67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5867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la-cay-hoa-hong.jpg">
            <a:extLst>
              <a:ext uri="{FF2B5EF4-FFF2-40B4-BE49-F238E27FC236}">
                <a16:creationId xmlns:a16="http://schemas.microsoft.com/office/drawing/2014/main" id="{8C181814-0610-CC1A-7B4E-27F835FF4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0" y="990600"/>
            <a:ext cx="5408403" cy="4648200"/>
          </a:xfrm>
          <a:effectLst>
            <a:softEdge rad="112500"/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9C23D-48EE-1491-9E8B-41ED8AE22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02400" y="1143000"/>
            <a:ext cx="4978400" cy="438573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cạn</a:t>
            </a:r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Phiến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vi-VN" sz="3733" dirty="0"/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cưa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nhạt</a:t>
            </a:r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1c86279c9207be63de79a4b930a243c.jpg">
            <a:extLst>
              <a:ext uri="{FF2B5EF4-FFF2-40B4-BE49-F238E27FC236}">
                <a16:creationId xmlns:a16="http://schemas.microsoft.com/office/drawing/2014/main" id="{2B48EBE6-8FCD-A452-7311-C396DA03B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2400" y="991946"/>
            <a:ext cx="5384800" cy="4828761"/>
          </a:xfrm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351019-48BB-0782-2271-DE050A9805E9}"/>
              </a:ext>
            </a:extLst>
          </p:cNvPr>
          <p:cNvSpPr/>
          <p:nvPr/>
        </p:nvSpPr>
        <p:spPr>
          <a:xfrm>
            <a:off x="4603046" y="228601"/>
            <a:ext cx="3424334" cy="9952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867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867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67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5867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0837A-1289-E3DA-8699-D55CC8EF4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1295401"/>
            <a:ext cx="5486400" cy="411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3733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Cây chuối sống trên cạn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 Phiến lá chuối to, dài, rộng. Khi còn non thường màu xanh nhạt, còn già thì xanh đậm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 Lá cây ưa sáng</a:t>
            </a:r>
            <a:endParaRPr lang="en-US" altLang="en-US" sz="37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ay-hoa-sung6.jpg">
            <a:extLst>
              <a:ext uri="{FF2B5EF4-FFF2-40B4-BE49-F238E27FC236}">
                <a16:creationId xmlns:a16="http://schemas.microsoft.com/office/drawing/2014/main" id="{F17895CE-CE2C-0D43-291F-38D9E4951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" y="1219201"/>
            <a:ext cx="6197600" cy="4735903"/>
          </a:xfrm>
          <a:effectLst>
            <a:softEdge rad="112500"/>
          </a:effec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C77EC3-1B44-9B0C-7170-069CB80B8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000" y="1752600"/>
            <a:ext cx="4572000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 Cây hoa súng sống trên mặt nước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 Phiến lá to, rộng, lá có màu xanh thẫm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 Lá cây nổi trên mặt nước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DAB7B1-3936-B75F-B85F-935ABDDE3054}"/>
              </a:ext>
            </a:extLst>
          </p:cNvPr>
          <p:cNvSpPr/>
          <p:nvPr/>
        </p:nvSpPr>
        <p:spPr>
          <a:xfrm>
            <a:off x="3586544" y="304801"/>
            <a:ext cx="5403402" cy="9130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333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33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533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súng</a:t>
            </a:r>
            <a:endParaRPr lang="en-US" sz="5333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0c486bc4c9a34768ef58a64f901e3667.jpg">
            <a:extLst>
              <a:ext uri="{FF2B5EF4-FFF2-40B4-BE49-F238E27FC236}">
                <a16:creationId xmlns:a16="http://schemas.microsoft.com/office/drawing/2014/main" id="{A300228B-0E64-CD23-4B9A-70C47D02ED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494" y="1219201"/>
            <a:ext cx="6014508" cy="4510881"/>
          </a:xfrm>
          <a:effectLst>
            <a:softEdge rad="1125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568E96-50ED-2AE7-5822-DE5C1AF92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8801"/>
            <a:ext cx="4978400" cy="42968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Cây rau má sống trên cạn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Phiến lá mỏng, nhỏ, lá màu xanh thẫm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Lá cây ưa bóng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0A3DA-D959-3D61-4FCA-88B658DE0A29}"/>
              </a:ext>
            </a:extLst>
          </p:cNvPr>
          <p:cNvSpPr/>
          <p:nvPr/>
        </p:nvSpPr>
        <p:spPr>
          <a:xfrm>
            <a:off x="3788963" y="327524"/>
            <a:ext cx="4074513" cy="99520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867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867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67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5867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67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</a:t>
            </a:r>
            <a:endParaRPr lang="en-US" sz="5867" b="1" spc="6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ải xuống (14).jpg">
            <a:extLst>
              <a:ext uri="{FF2B5EF4-FFF2-40B4-BE49-F238E27FC236}">
                <a16:creationId xmlns:a16="http://schemas.microsoft.com/office/drawing/2014/main" id="{4A92E79F-CF92-0A12-83D2-982BAB66DA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94401" y="1295401"/>
            <a:ext cx="5256057" cy="4549775"/>
          </a:xfrm>
          <a:effectLst>
            <a:softEdge rad="112500"/>
          </a:effec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28241F-701D-BF06-7F9D-0A33C411D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200" y="1600200"/>
            <a:ext cx="4876800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Cây rong đuôi chồn sống dưới nước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Phiến lá rất mỏng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Lá cây chìm trong nước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F63170-5FBE-BDFC-CBE9-B7534A9FAFD9}"/>
              </a:ext>
            </a:extLst>
          </p:cNvPr>
          <p:cNvSpPr/>
          <p:nvPr/>
        </p:nvSpPr>
        <p:spPr>
          <a:xfrm>
            <a:off x="2977980" y="457201"/>
            <a:ext cx="6504538" cy="9952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867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867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67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5867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67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5867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67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chồn</a:t>
            </a:r>
            <a:endParaRPr lang="en-US" sz="5867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3">
            <a:extLst>
              <a:ext uri="{FF2B5EF4-FFF2-40B4-BE49-F238E27FC236}">
                <a16:creationId xmlns:a16="http://schemas.microsoft.com/office/drawing/2014/main" id="{AF91FF59-13FA-D882-93E3-94160A956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4733"/>
            <a:ext cx="5454651" cy="22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4" name="Picture 4">
            <a:extLst>
              <a:ext uri="{FF2B5EF4-FFF2-40B4-BE49-F238E27FC236}">
                <a16:creationId xmlns:a16="http://schemas.microsoft.com/office/drawing/2014/main" id="{B05A5E6E-5B34-B017-59B7-97A9B1999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784" y="260352"/>
            <a:ext cx="5080000" cy="287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61E416AB-EF35-2FDB-3752-E5E84F455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1" y="4004733"/>
            <a:ext cx="4914900" cy="22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ADAE8C4C-7B1B-9984-859D-37E517C22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7" y="260352"/>
            <a:ext cx="5080000" cy="287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0">
            <a:extLst>
              <a:ext uri="{FF2B5EF4-FFF2-40B4-BE49-F238E27FC236}">
                <a16:creationId xmlns:a16="http://schemas.microsoft.com/office/drawing/2014/main" id="{401C4BF5-E5F2-243E-0CD1-2297CB440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067" y="3191934"/>
            <a:ext cx="2946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Cây ngải cứu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D2125B40-A4DF-9BF0-8930-622E461EB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367" y="6252634"/>
            <a:ext cx="2946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Cây dưa hấu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3DDCE10B-DDE9-FEB8-4B8E-17FAE1DFA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584" y="3204634"/>
            <a:ext cx="2946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Cây dưa leo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D1569664-5289-F593-B221-C5E744609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2333" y="6248400"/>
            <a:ext cx="2946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Cây lá lốt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5-tac-dung-cua-la-lot-va-cach-su-dung-hieu-qua-lalot-1592668977-579-width768height525.jpg">
            <a:extLst>
              <a:ext uri="{FF2B5EF4-FFF2-40B4-BE49-F238E27FC236}">
                <a16:creationId xmlns:a16="http://schemas.microsoft.com/office/drawing/2014/main" id="{57A1BB0B-9976-ECF0-3A18-ED35036AF7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00" y="1378445"/>
            <a:ext cx="5689600" cy="4949899"/>
          </a:xfrm>
          <a:effectLst>
            <a:softEdge rad="1125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E2F209-16A8-EBDD-8D2F-6724D3ED8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4000" y="1600200"/>
            <a:ext cx="4673600" cy="41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Cây lá lốt sống trên cạn, đặc biệt ở những nơi ẩm ướt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Lá rộng bản, có màu xanh thẫm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Là cây ưa bóng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14BF2D-0C7F-EB50-2CAC-3ED837959465}"/>
              </a:ext>
            </a:extLst>
          </p:cNvPr>
          <p:cNvSpPr/>
          <p:nvPr/>
        </p:nvSpPr>
        <p:spPr>
          <a:xfrm>
            <a:off x="3787041" y="685801"/>
            <a:ext cx="4379981" cy="9130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333" b="1" cap="all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333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b="1" cap="all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5333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b="1" cap="all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lốt</a:t>
            </a:r>
            <a:endParaRPr lang="en-US" sz="5333" b="1" cap="all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-cach-chua-benh-tri-bang-cay-nha-la-vuon.jpg">
            <a:extLst>
              <a:ext uri="{FF2B5EF4-FFF2-40B4-BE49-F238E27FC236}">
                <a16:creationId xmlns:a16="http://schemas.microsoft.com/office/drawing/2014/main" id="{03C0ABCB-EEE3-6A31-A0B3-4B5EB0FC7B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86400" y="1295400"/>
            <a:ext cx="5892800" cy="4572000"/>
          </a:xfrm>
          <a:effectLst>
            <a:softEdge rad="112500"/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F51EB1-B65A-2F43-634E-9EF600CC0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447800"/>
            <a:ext cx="48768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Cây bỏng sống trên cạn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Phiến lá dày, lá màu xanh thẫm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Lá cây ưa bóng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FD5243-AE49-E8C0-2F66-AFB216681821}"/>
              </a:ext>
            </a:extLst>
          </p:cNvPr>
          <p:cNvSpPr/>
          <p:nvPr/>
        </p:nvSpPr>
        <p:spPr>
          <a:xfrm>
            <a:off x="4094779" y="457200"/>
            <a:ext cx="3538148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6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bỏng</a:t>
            </a:r>
            <a:endParaRPr lang="en-US" sz="6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3.jpg">
            <a:extLst>
              <a:ext uri="{FF2B5EF4-FFF2-40B4-BE49-F238E27FC236}">
                <a16:creationId xmlns:a16="http://schemas.microsoft.com/office/drawing/2014/main" id="{E56585D0-0EAE-FDFD-CE94-F5032E5FC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0" y="1066800"/>
            <a:ext cx="5689600" cy="4572000"/>
          </a:xfrm>
          <a:effectLst>
            <a:softEdge rad="112500"/>
          </a:effec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905B5A-9B0A-C084-85B0-E8EB983B5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05600" y="1371600"/>
            <a:ext cx="4572000" cy="4419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 Cây rau bí sống trên cạn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 Phiến lá rộng, to, có lớp lông bao phủ, lá thường màu xanh nhạt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 Lá cây ưa sáng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1534AF-17BB-A6AF-2A22-E0AA376F6682}"/>
              </a:ext>
            </a:extLst>
          </p:cNvPr>
          <p:cNvSpPr/>
          <p:nvPr/>
        </p:nvSpPr>
        <p:spPr>
          <a:xfrm>
            <a:off x="4196646" y="152400"/>
            <a:ext cx="3924471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6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6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endParaRPr lang="en-US" sz="6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B3641-8B4A-F372-D7F4-2C9C100F8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371601"/>
            <a:ext cx="5384800" cy="46778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 Cây lưỡi hổ sống trên cạn, thường làm cảnh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 Phiến lá dài, dày, có màu xanh thẫm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 Lá cây ưa bóng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584F2-4E1F-5920-3D83-D4702E76D2D3}"/>
              </a:ext>
            </a:extLst>
          </p:cNvPr>
          <p:cNvSpPr/>
          <p:nvPr/>
        </p:nvSpPr>
        <p:spPr>
          <a:xfrm>
            <a:off x="4095314" y="228600"/>
            <a:ext cx="4278735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4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64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64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hổ</a:t>
            </a:r>
            <a:endParaRPr lang="en-US" sz="64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CÂY-LƯỠI-CỌP-VÀNG.jpg">
            <a:extLst>
              <a:ext uri="{FF2B5EF4-FFF2-40B4-BE49-F238E27FC236}">
                <a16:creationId xmlns:a16="http://schemas.microsoft.com/office/drawing/2014/main" id="{F8ED5C89-868F-FB94-227E-B1BA0E952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7600" y="1371600"/>
            <a:ext cx="5283200" cy="4114800"/>
          </a:xfrm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ải xuống (15).jpg">
            <a:extLst>
              <a:ext uri="{FF2B5EF4-FFF2-40B4-BE49-F238E27FC236}">
                <a16:creationId xmlns:a16="http://schemas.microsoft.com/office/drawing/2014/main" id="{971B2BD0-7600-BF1A-5513-3FE063319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914400"/>
            <a:ext cx="5663837" cy="3657600"/>
          </a:xfrm>
          <a:effectLst>
            <a:softEdge rad="112500"/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C92E1A-A4A6-066A-93B1-2E12D1D7A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200" y="1219200"/>
            <a:ext cx="5283200" cy="44619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 Cây hẹ sống trên cạn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 Phiến lá dài, hơi dày, có màu xanh thẫm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 Lá cây ưa bóng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09DD29-E247-634E-A9E3-D2098F5C2A82}"/>
              </a:ext>
            </a:extLst>
          </p:cNvPr>
          <p:cNvSpPr/>
          <p:nvPr/>
        </p:nvSpPr>
        <p:spPr>
          <a:xfrm>
            <a:off x="4195718" y="0"/>
            <a:ext cx="2675989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400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6400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</a:t>
            </a:r>
            <a:endParaRPr lang="en-US" sz="6400" b="1" spc="6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CEB8938-6259-9B42-B001-3B6CEF7EC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384"/>
            <a:ext cx="6096000" cy="288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C0FE72E7-46FD-E26A-221F-6ECB3BE4D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1"/>
          <a:stretch>
            <a:fillRect/>
          </a:stretch>
        </p:blipFill>
        <p:spPr bwMode="auto">
          <a:xfrm>
            <a:off x="0" y="2823633"/>
            <a:ext cx="5994400" cy="287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>
            <a:extLst>
              <a:ext uri="{FF2B5EF4-FFF2-40B4-BE49-F238E27FC236}">
                <a16:creationId xmlns:a16="http://schemas.microsoft.com/office/drawing/2014/main" id="{D1531EC8-21A6-82C2-064D-D26CB644F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7718"/>
            <a:ext cx="6096000" cy="280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Kết quả hình ảnh cho hình ảnh bao báp">
            <a:extLst>
              <a:ext uri="{FF2B5EF4-FFF2-40B4-BE49-F238E27FC236}">
                <a16:creationId xmlns:a16="http://schemas.microsoft.com/office/drawing/2014/main" id="{8E5C3856-F76D-D8F5-2767-E9EB6942C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46051"/>
            <a:ext cx="5588000" cy="267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0">
            <a:extLst>
              <a:ext uri="{FF2B5EF4-FFF2-40B4-BE49-F238E27FC236}">
                <a16:creationId xmlns:a16="http://schemas.microsoft.com/office/drawing/2014/main" id="{D023C243-CE0A-2630-9C4E-5EB47FF13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0" y="6019801"/>
            <a:ext cx="36068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Cây xương rồng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38CDB765-E824-CB35-09B5-5FD166DBE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6024034"/>
            <a:ext cx="2946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Cây bao báp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152BBAC6-E839-A138-BF68-E237CC495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2" y="76200"/>
            <a:ext cx="548004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>
            <a:extLst>
              <a:ext uri="{FF2B5EF4-FFF2-40B4-BE49-F238E27FC236}">
                <a16:creationId xmlns:a16="http://schemas.microsoft.com/office/drawing/2014/main" id="{78425D8C-5D96-CFC5-2312-8A7A456C9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5486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Kết quả hình ảnh cho hình ảnh cây mắm">
            <a:extLst>
              <a:ext uri="{FF2B5EF4-FFF2-40B4-BE49-F238E27FC236}">
                <a16:creationId xmlns:a16="http://schemas.microsoft.com/office/drawing/2014/main" id="{70BB37B9-91A2-36F6-69E0-D7C751AE6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570865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0">
            <a:extLst>
              <a:ext uri="{FF2B5EF4-FFF2-40B4-BE49-F238E27FC236}">
                <a16:creationId xmlns:a16="http://schemas.microsoft.com/office/drawing/2014/main" id="{9E2C3B08-35AA-738D-280F-6E1110AAF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367" y="6252633"/>
            <a:ext cx="2946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Cây đước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44F7CB71-7128-0A36-2DE1-5A32E688F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0" y="6324600"/>
            <a:ext cx="2946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Cây mắm</a:t>
            </a: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0226DB36-F5F9-6CCC-3B93-A9173A592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367" y="3276601"/>
            <a:ext cx="2946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Cây nắp ấm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C2678BA4-F64D-5C83-C6FB-95ADFECB0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1417" y="3276601"/>
            <a:ext cx="2946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Cây bèo đất </a:t>
            </a:r>
          </a:p>
        </p:txBody>
      </p:sp>
      <p:pic>
        <p:nvPicPr>
          <p:cNvPr id="8201" name="Picture 4" descr="Kết quả hình ảnh cho hình ảnh bèo đất">
            <a:extLst>
              <a:ext uri="{FF2B5EF4-FFF2-40B4-BE49-F238E27FC236}">
                <a16:creationId xmlns:a16="http://schemas.microsoft.com/office/drawing/2014/main" id="{F764F235-951F-5571-45FD-C127CDD4F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817" y="266701"/>
            <a:ext cx="5012267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Group 2">
            <a:extLst>
              <a:ext uri="{FF2B5EF4-FFF2-40B4-BE49-F238E27FC236}">
                <a16:creationId xmlns:a16="http://schemas.microsoft.com/office/drawing/2014/main" id="{FBF76666-E4B4-ECBF-3866-C9DFAD43A050}"/>
              </a:ext>
            </a:extLst>
          </p:cNvPr>
          <p:cNvGraphicFramePr>
            <a:graphicFrameLocks noGrp="1"/>
          </p:cNvGraphicFramePr>
          <p:nvPr/>
        </p:nvGraphicFramePr>
        <p:xfrm>
          <a:off x="179917" y="685800"/>
          <a:ext cx="11988800" cy="5198533"/>
        </p:xfrm>
        <a:graphic>
          <a:graphicData uri="http://schemas.openxmlformats.org/drawingml/2006/table">
            <a:tbl>
              <a:tblPr/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5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Tên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thực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vật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Môi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sống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6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33CC"/>
                          </a:solidFill>
                        </a:rPr>
                        <a:t>2</a:t>
                      </a:r>
                    </a:p>
                  </a:txBody>
                  <a:tcPr marL="121920" marR="121920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33CC"/>
                          </a:solidFill>
                        </a:rPr>
                        <a:t>3</a:t>
                      </a:r>
                    </a:p>
                  </a:txBody>
                  <a:tcPr marL="121920" marR="121920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9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8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33CC"/>
                          </a:solidFill>
                        </a:rPr>
                        <a:t>5</a:t>
                      </a:r>
                    </a:p>
                  </a:txBody>
                  <a:tcPr marL="121920" marR="121920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0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33CC"/>
                          </a:solidFill>
                        </a:rPr>
                        <a:t>6</a:t>
                      </a:r>
                    </a:p>
                  </a:txBody>
                  <a:tcPr marL="121920" marR="121920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48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33CC"/>
                          </a:solidFill>
                        </a:rPr>
                        <a:t>7</a:t>
                      </a:r>
                    </a:p>
                  </a:txBody>
                  <a:tcPr marL="121920" marR="121920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21920" marR="12192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261" name="Text Box 59">
            <a:extLst>
              <a:ext uri="{FF2B5EF4-FFF2-40B4-BE49-F238E27FC236}">
                <a16:creationId xmlns:a16="http://schemas.microsoft.com/office/drawing/2014/main" id="{679BF586-90F2-797E-03B9-FC8706045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6433" y="2810933"/>
            <a:ext cx="18473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 sz="3733"/>
          </a:p>
        </p:txBody>
      </p:sp>
      <p:sp>
        <p:nvSpPr>
          <p:cNvPr id="9262" name="Text Box 43">
            <a:extLst>
              <a:ext uri="{FF2B5EF4-FFF2-40B4-BE49-F238E27FC236}">
                <a16:creationId xmlns:a16="http://schemas.microsoft.com/office/drawing/2014/main" id="{52B67AC4-3045-4B38-5FCF-D677019FC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1143001"/>
            <a:ext cx="3251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Dây tơ hồng</a:t>
            </a:r>
          </a:p>
        </p:txBody>
      </p:sp>
      <p:sp>
        <p:nvSpPr>
          <p:cNvPr id="9263" name="Text Box 45">
            <a:extLst>
              <a:ext uri="{FF2B5EF4-FFF2-40B4-BE49-F238E27FC236}">
                <a16:creationId xmlns:a16="http://schemas.microsoft.com/office/drawing/2014/main" id="{9C8D0F75-093B-58E6-320E-6FB5B5BCD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967" y="1858434"/>
            <a:ext cx="23368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Phong lan</a:t>
            </a:r>
          </a:p>
        </p:txBody>
      </p:sp>
      <p:sp>
        <p:nvSpPr>
          <p:cNvPr id="9264" name="Text Box 49">
            <a:extLst>
              <a:ext uri="{FF2B5EF4-FFF2-40B4-BE49-F238E27FC236}">
                <a16:creationId xmlns:a16="http://schemas.microsoft.com/office/drawing/2014/main" id="{32F1C972-0933-3308-F962-43FFCFBCE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2514600"/>
            <a:ext cx="2946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Cây xà cừ</a:t>
            </a:r>
          </a:p>
        </p:txBody>
      </p:sp>
      <p:sp>
        <p:nvSpPr>
          <p:cNvPr id="9265" name="Text Box 48">
            <a:extLst>
              <a:ext uri="{FF2B5EF4-FFF2-40B4-BE49-F238E27FC236}">
                <a16:creationId xmlns:a16="http://schemas.microsoft.com/office/drawing/2014/main" id="{42021769-9989-2CA8-C6DF-42A3347F5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967" y="3071285"/>
            <a:ext cx="2438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Cây lá lốt</a:t>
            </a:r>
          </a:p>
        </p:txBody>
      </p:sp>
      <p:sp>
        <p:nvSpPr>
          <p:cNvPr id="9266" name="Text Box 46">
            <a:extLst>
              <a:ext uri="{FF2B5EF4-FFF2-40B4-BE49-F238E27FC236}">
                <a16:creationId xmlns:a16="http://schemas.microsoft.com/office/drawing/2014/main" id="{931EECD6-F37A-1C98-A6CD-D28DA3CEB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967" y="3661834"/>
            <a:ext cx="3149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Cây ngải cứu</a:t>
            </a:r>
          </a:p>
        </p:txBody>
      </p:sp>
      <p:sp>
        <p:nvSpPr>
          <p:cNvPr id="9267" name="Text Box 60">
            <a:extLst>
              <a:ext uri="{FF2B5EF4-FFF2-40B4-BE49-F238E27FC236}">
                <a16:creationId xmlns:a16="http://schemas.microsoft.com/office/drawing/2014/main" id="{8E974984-1563-98B7-FE31-B337CE8AA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1143001"/>
            <a:ext cx="4267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Môi trường sinh vật</a:t>
            </a:r>
          </a:p>
        </p:txBody>
      </p:sp>
      <p:sp>
        <p:nvSpPr>
          <p:cNvPr id="9268" name="Text Box 61">
            <a:extLst>
              <a:ext uri="{FF2B5EF4-FFF2-40B4-BE49-F238E27FC236}">
                <a16:creationId xmlns:a16="http://schemas.microsoft.com/office/drawing/2014/main" id="{15508E43-BF1E-9799-A8E1-93883437C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4182534"/>
            <a:ext cx="4267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Môi trường nước</a:t>
            </a:r>
          </a:p>
        </p:txBody>
      </p:sp>
      <p:sp>
        <p:nvSpPr>
          <p:cNvPr id="9269" name="Text Box 42">
            <a:extLst>
              <a:ext uri="{FF2B5EF4-FFF2-40B4-BE49-F238E27FC236}">
                <a16:creationId xmlns:a16="http://schemas.microsoft.com/office/drawing/2014/main" id="{E66CE668-9917-7508-9E48-236BCD2BF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767" y="4347634"/>
            <a:ext cx="3251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Cây hoa súng</a:t>
            </a:r>
          </a:p>
        </p:txBody>
      </p:sp>
      <p:sp>
        <p:nvSpPr>
          <p:cNvPr id="9270" name="Text Box 63">
            <a:extLst>
              <a:ext uri="{FF2B5EF4-FFF2-40B4-BE49-F238E27FC236}">
                <a16:creationId xmlns:a16="http://schemas.microsoft.com/office/drawing/2014/main" id="{5F3D3D51-FFCF-2596-2D7D-46B934373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1858434"/>
            <a:ext cx="4267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Môi trường trên cạn</a:t>
            </a:r>
          </a:p>
        </p:txBody>
      </p:sp>
      <p:sp>
        <p:nvSpPr>
          <p:cNvPr id="9271" name="Text Box 63">
            <a:extLst>
              <a:ext uri="{FF2B5EF4-FFF2-40B4-BE49-F238E27FC236}">
                <a16:creationId xmlns:a16="http://schemas.microsoft.com/office/drawing/2014/main" id="{ADC2E82C-BA3F-A8A3-B5AC-86A6F744B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2476501"/>
            <a:ext cx="4267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Môi trường trên cạn</a:t>
            </a:r>
          </a:p>
        </p:txBody>
      </p:sp>
      <p:sp>
        <p:nvSpPr>
          <p:cNvPr id="9272" name="Text Box 63">
            <a:extLst>
              <a:ext uri="{FF2B5EF4-FFF2-40B4-BE49-F238E27FC236}">
                <a16:creationId xmlns:a16="http://schemas.microsoft.com/office/drawing/2014/main" id="{E12F0C72-89D7-72C4-A199-D85A78127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1" y="3018367"/>
            <a:ext cx="4155017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Môi trường trên cạn</a:t>
            </a:r>
          </a:p>
        </p:txBody>
      </p:sp>
      <p:sp>
        <p:nvSpPr>
          <p:cNvPr id="9273" name="Text Box 63">
            <a:extLst>
              <a:ext uri="{FF2B5EF4-FFF2-40B4-BE49-F238E27FC236}">
                <a16:creationId xmlns:a16="http://schemas.microsoft.com/office/drawing/2014/main" id="{D5DF0885-A432-9508-3A6E-671F93B7A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3541185"/>
            <a:ext cx="4267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Môi trường trên cạn</a:t>
            </a:r>
          </a:p>
        </p:txBody>
      </p:sp>
      <p:sp>
        <p:nvSpPr>
          <p:cNvPr id="9274" name="Text Box 63">
            <a:extLst>
              <a:ext uri="{FF2B5EF4-FFF2-40B4-BE49-F238E27FC236}">
                <a16:creationId xmlns:a16="http://schemas.microsoft.com/office/drawing/2014/main" id="{6635581A-BC75-4759-1E86-4428BCF67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951" y="5027084"/>
            <a:ext cx="4267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Cây tầm gửi </a:t>
            </a:r>
          </a:p>
        </p:txBody>
      </p:sp>
      <p:sp>
        <p:nvSpPr>
          <p:cNvPr id="9275" name="Text Box 60">
            <a:extLst>
              <a:ext uri="{FF2B5EF4-FFF2-40B4-BE49-F238E27FC236}">
                <a16:creationId xmlns:a16="http://schemas.microsoft.com/office/drawing/2014/main" id="{E4B9C440-7C9F-8B79-C3B2-3448CA28E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5027085"/>
            <a:ext cx="4267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</a:rPr>
              <a:t>Môi trường sinh vật</a:t>
            </a:r>
          </a:p>
        </p:txBody>
      </p:sp>
      <p:sp>
        <p:nvSpPr>
          <p:cNvPr id="9276" name="Text Box 41">
            <a:extLst>
              <a:ext uri="{FF2B5EF4-FFF2-40B4-BE49-F238E27FC236}">
                <a16:creationId xmlns:a16="http://schemas.microsoft.com/office/drawing/2014/main" id="{7AB3E7E4-19CA-0F77-C364-786C59BA9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-61384"/>
            <a:ext cx="10160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</a:rPr>
              <a:t>Hoàn thành bảng: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5F676-9BB0-89BD-1E78-3CFCC5FBE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1000"/>
            <a:ext cx="11582400" cy="715963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b="1" spc="67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spc="67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spc="67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67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br>
              <a:rPr lang="en-US" sz="4267" b="1" spc="67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en-US" sz="4267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sen.jpg">
            <a:extLst>
              <a:ext uri="{FF2B5EF4-FFF2-40B4-BE49-F238E27FC236}">
                <a16:creationId xmlns:a16="http://schemas.microsoft.com/office/drawing/2014/main" id="{C4970D70-2CF2-4DF1-FBDF-5C5F9C854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00" y="1219200"/>
            <a:ext cx="5486400" cy="3352800"/>
          </a:xfrm>
          <a:effectLst>
            <a:softEdge rad="112500"/>
          </a:effec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4163D6C-BF5D-AE63-78FD-2824E43A5471}"/>
              </a:ext>
            </a:extLst>
          </p:cNvPr>
          <p:cNvSpPr/>
          <p:nvPr/>
        </p:nvSpPr>
        <p:spPr>
          <a:xfrm>
            <a:off x="609600" y="5105400"/>
            <a:ext cx="4978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13" descr="k.gif">
            <a:extLst>
              <a:ext uri="{FF2B5EF4-FFF2-40B4-BE49-F238E27FC236}">
                <a16:creationId xmlns:a16="http://schemas.microsoft.com/office/drawing/2014/main" id="{83F3D2F6-7522-8432-697C-E3AA37BD7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-2286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nnamed (1).jpg">
            <a:extLst>
              <a:ext uri="{FF2B5EF4-FFF2-40B4-BE49-F238E27FC236}">
                <a16:creationId xmlns:a16="http://schemas.microsoft.com/office/drawing/2014/main" id="{386908CE-16B1-3FE2-8F9C-782387E1B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0" y="1219200"/>
            <a:ext cx="5207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14958BE-1467-85F7-63F8-7C96469CB02B}"/>
              </a:ext>
            </a:extLst>
          </p:cNvPr>
          <p:cNvSpPr/>
          <p:nvPr/>
        </p:nvSpPr>
        <p:spPr>
          <a:xfrm>
            <a:off x="6807200" y="5105400"/>
            <a:ext cx="4775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c-tinh-cua-lan-rung.jpg">
            <a:extLst>
              <a:ext uri="{FF2B5EF4-FFF2-40B4-BE49-F238E27FC236}">
                <a16:creationId xmlns:a16="http://schemas.microsoft.com/office/drawing/2014/main" id="{576FCAC8-1FBA-6EDB-0D82-A02E4BA1F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838201"/>
            <a:ext cx="5080000" cy="4267201"/>
          </a:xfrm>
          <a:effectLst>
            <a:softEdge rad="112500"/>
          </a:effectLst>
        </p:spPr>
      </p:pic>
      <p:pic>
        <p:nvPicPr>
          <p:cNvPr id="5" name="Picture 4" descr="hinh-anh-cay-bang.png">
            <a:extLst>
              <a:ext uri="{FF2B5EF4-FFF2-40B4-BE49-F238E27FC236}">
                <a16:creationId xmlns:a16="http://schemas.microsoft.com/office/drawing/2014/main" id="{1CE192B6-5994-467D-9828-015688F8D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914400"/>
            <a:ext cx="515176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5CA9388-60B7-2A93-0955-76A1C5799B63}"/>
              </a:ext>
            </a:extLst>
          </p:cNvPr>
          <p:cNvSpPr/>
          <p:nvPr/>
        </p:nvSpPr>
        <p:spPr>
          <a:xfrm>
            <a:off x="711200" y="5334000"/>
            <a:ext cx="47752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7BC6C19-F6E9-AB38-BD59-E3DDB136DEEC}"/>
              </a:ext>
            </a:extLst>
          </p:cNvPr>
          <p:cNvSpPr/>
          <p:nvPr/>
        </p:nvSpPr>
        <p:spPr>
          <a:xfrm>
            <a:off x="6502400" y="5334000"/>
            <a:ext cx="47752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8" descr="2c7b21a41aa31b3cfcb2bb7b5bce93e0.gif">
            <a:extLst>
              <a:ext uri="{FF2B5EF4-FFF2-40B4-BE49-F238E27FC236}">
                <a16:creationId xmlns:a16="http://schemas.microsoft.com/office/drawing/2014/main" id="{EC8119F3-7065-B292-1C75-43D8EA91E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67" y="86784"/>
            <a:ext cx="2142067" cy="150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1524</Words>
  <Application>Microsoft Office PowerPoint</Application>
  <PresentationFormat>Widescreen</PresentationFormat>
  <Paragraphs>286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.VnTime</vt:lpstr>
      <vt:lpstr>Aptos</vt:lpstr>
      <vt:lpstr>Aptos Display</vt:lpstr>
      <vt:lpstr>Arial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Thực vật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Cây lá lốt</vt:lpstr>
      <vt:lpstr>PowerPoint Presentation</vt:lpstr>
      <vt:lpstr>Sự khác nhau về hình thái lá cây ưa bóng và cây ưa sáng</vt:lpstr>
      <vt:lpstr>BÀI THU HOẠCH</vt:lpstr>
      <vt:lpstr>Cây hoa hồng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 Sam</dc:creator>
  <cp:lastModifiedBy>Huyen Sam</cp:lastModifiedBy>
  <cp:revision>1</cp:revision>
  <dcterms:created xsi:type="dcterms:W3CDTF">2024-05-10T15:48:39Z</dcterms:created>
  <dcterms:modified xsi:type="dcterms:W3CDTF">2024-05-10T15:56:10Z</dcterms:modified>
</cp:coreProperties>
</file>