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7" r:id="rId2"/>
    <p:sldId id="318" r:id="rId3"/>
    <p:sldId id="319" r:id="rId4"/>
    <p:sldId id="320" r:id="rId5"/>
    <p:sldId id="321" r:id="rId6"/>
    <p:sldId id="358" r:id="rId7"/>
    <p:sldId id="323" r:id="rId8"/>
    <p:sldId id="324" r:id="rId9"/>
    <p:sldId id="355" r:id="rId10"/>
    <p:sldId id="325" r:id="rId11"/>
    <p:sldId id="269" r:id="rId12"/>
    <p:sldId id="332" r:id="rId13"/>
    <p:sldId id="333" r:id="rId14"/>
    <p:sldId id="334" r:id="rId15"/>
    <p:sldId id="335" r:id="rId16"/>
    <p:sldId id="337" r:id="rId17"/>
    <p:sldId id="338" r:id="rId18"/>
    <p:sldId id="344" r:id="rId19"/>
    <p:sldId id="346" r:id="rId20"/>
    <p:sldId id="347" r:id="rId21"/>
    <p:sldId id="360" r:id="rId22"/>
    <p:sldId id="310" r:id="rId23"/>
    <p:sldId id="311" r:id="rId24"/>
    <p:sldId id="312" r:id="rId25"/>
    <p:sldId id="348" r:id="rId26"/>
    <p:sldId id="349" r:id="rId27"/>
    <p:sldId id="350" r:id="rId28"/>
    <p:sldId id="35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0"/>
    <a:srgbClr val="9E004F"/>
    <a:srgbClr val="8800B8"/>
    <a:srgbClr val="007A37"/>
    <a:srgbClr val="9E9A00"/>
    <a:srgbClr val="EBE600"/>
    <a:srgbClr val="D20069"/>
    <a:srgbClr val="FE007F"/>
    <a:srgbClr val="E25B00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352" autoAdjust="0"/>
  </p:normalViewPr>
  <p:slideViewPr>
    <p:cSldViewPr>
      <p:cViewPr varScale="1">
        <p:scale>
          <a:sx n="109" d="100"/>
          <a:sy n="109" d="100"/>
        </p:scale>
        <p:origin x="67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614E7-A030-4508-BE41-48DEBA4BCD10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35C53-8F8D-44D2-A840-B3F9E1E9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4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35C53-8F8D-44D2-A840-B3F9E1E97B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5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437-CAD6-4771-83D9-80864532A5C8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06D-E252-47B9-A8C2-DD20C3B2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437-CAD6-4771-83D9-80864532A5C8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06D-E252-47B9-A8C2-DD20C3B2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3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437-CAD6-4771-83D9-80864532A5C8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06D-E252-47B9-A8C2-DD20C3B2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2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437-CAD6-4771-83D9-80864532A5C8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06D-E252-47B9-A8C2-DD20C3B2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6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437-CAD6-4771-83D9-80864532A5C8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06D-E252-47B9-A8C2-DD20C3B2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1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437-CAD6-4771-83D9-80864532A5C8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06D-E252-47B9-A8C2-DD20C3B2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437-CAD6-4771-83D9-80864532A5C8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06D-E252-47B9-A8C2-DD20C3B2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6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437-CAD6-4771-83D9-80864532A5C8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06D-E252-47B9-A8C2-DD20C3B2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437-CAD6-4771-83D9-80864532A5C8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06D-E252-47B9-A8C2-DD20C3B2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437-CAD6-4771-83D9-80864532A5C8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06D-E252-47B9-A8C2-DD20C3B2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437-CAD6-4771-83D9-80864532A5C8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06D-E252-47B9-A8C2-DD20C3B2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0437-CAD6-4771-83D9-80864532A5C8}" type="datetimeFigureOut">
              <a:rPr lang="en-US" smtClean="0"/>
              <a:t>10/05/2024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406D-E252-47B9-A8C2-DD20C3B22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6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sân khấu ca nhạc ánh s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3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0" y="747981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Tạo ra ánh sáng màu bằng tấm lọc màu</a:t>
            </a:r>
          </a:p>
        </p:txBody>
      </p:sp>
      <p:pic>
        <p:nvPicPr>
          <p:cNvPr id="6146" name="Picture 2" descr="Kết quả hình ảnh cho tấm lọc mà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/>
          <a:stretch/>
        </p:blipFill>
        <p:spPr bwMode="auto">
          <a:xfrm>
            <a:off x="6426190" y="3939423"/>
            <a:ext cx="4013210" cy="2811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ết quả hình ảnh cho loồng đèn giấy bóng kiế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81" y="3939423"/>
            <a:ext cx="4320345" cy="2811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523899" y="6250239"/>
            <a:ext cx="2976991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002060"/>
                </a:solidFill>
              </a:rPr>
              <a:t> </a:t>
            </a:r>
            <a:r>
              <a:rPr lang="en-US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 bóng kính màu 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393304" y="6228348"/>
            <a:ext cx="3545585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Tấm nhựa trong có màu</a:t>
            </a:r>
          </a:p>
        </p:txBody>
      </p:sp>
      <p:pic>
        <p:nvPicPr>
          <p:cNvPr id="6150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81" y="1326023"/>
            <a:ext cx="4320344" cy="2503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2185885" y="3373824"/>
            <a:ext cx="2125282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Tấm kính màu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93304" y="1143000"/>
            <a:ext cx="4046097" cy="2686685"/>
            <a:chOff x="5181600" y="1326023"/>
            <a:chExt cx="3733800" cy="2503662"/>
          </a:xfrm>
        </p:grpSpPr>
        <p:pic>
          <p:nvPicPr>
            <p:cNvPr id="2050" name="Picture 2" descr="Kết quả hình ảnh cho lớp nước mà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326023"/>
              <a:ext cx="3733800" cy="2503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5508055" y="3339855"/>
              <a:ext cx="3080888" cy="401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Lớp nước màu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26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9" name="Rectangle 171"/>
          <p:cNvSpPr>
            <a:spLocks noChangeArrowheads="1"/>
          </p:cNvSpPr>
          <p:nvPr/>
        </p:nvSpPr>
        <p:spPr bwMode="auto">
          <a:xfrm>
            <a:off x="6559155" y="2322515"/>
            <a:ext cx="3552825" cy="1603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400" b="1">
              <a:latin typeface=".VnTimeH" pitchFamily="34" charset="0"/>
            </a:endParaRPr>
          </a:p>
        </p:txBody>
      </p:sp>
      <p:grpSp>
        <p:nvGrpSpPr>
          <p:cNvPr id="2" name="Group 172"/>
          <p:cNvGrpSpPr>
            <a:grpSpLocks/>
          </p:cNvGrpSpPr>
          <p:nvPr/>
        </p:nvGrpSpPr>
        <p:grpSpPr bwMode="auto">
          <a:xfrm>
            <a:off x="6916343" y="1463676"/>
            <a:ext cx="573881" cy="754063"/>
            <a:chOff x="672" y="2712"/>
            <a:chExt cx="384" cy="565"/>
          </a:xfrm>
        </p:grpSpPr>
        <p:sp>
          <p:nvSpPr>
            <p:cNvPr id="12326" name="AutoShape 173"/>
            <p:cNvSpPr>
              <a:spLocks noChangeArrowheads="1"/>
            </p:cNvSpPr>
            <p:nvPr/>
          </p:nvSpPr>
          <p:spPr bwMode="auto">
            <a:xfrm>
              <a:off x="812" y="3042"/>
              <a:ext cx="104" cy="235"/>
            </a:xfrm>
            <a:prstGeom prst="flowChartMagneticDisk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AutoShape 174"/>
            <p:cNvSpPr>
              <a:spLocks noChangeArrowheads="1"/>
            </p:cNvSpPr>
            <p:nvPr/>
          </p:nvSpPr>
          <p:spPr bwMode="auto">
            <a:xfrm>
              <a:off x="672" y="2712"/>
              <a:ext cx="349" cy="377"/>
            </a:xfrm>
            <a:prstGeom prst="flowChartMagneticDrum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Oval 175"/>
            <p:cNvSpPr>
              <a:spLocks noChangeArrowheads="1"/>
            </p:cNvSpPr>
            <p:nvPr/>
          </p:nvSpPr>
          <p:spPr bwMode="auto">
            <a:xfrm>
              <a:off x="916" y="2712"/>
              <a:ext cx="140" cy="3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24" name="Freeform 177"/>
          <p:cNvSpPr>
            <a:spLocks/>
          </p:cNvSpPr>
          <p:nvPr/>
        </p:nvSpPr>
        <p:spPr bwMode="auto">
          <a:xfrm>
            <a:off x="7315200" y="1249503"/>
            <a:ext cx="1039416" cy="1073010"/>
          </a:xfrm>
          <a:custGeom>
            <a:avLst/>
            <a:gdLst>
              <a:gd name="T0" fmla="*/ 0 w 624"/>
              <a:gd name="T1" fmla="*/ 1823 h 624"/>
              <a:gd name="T2" fmla="*/ 16548623 w 624"/>
              <a:gd name="T3" fmla="*/ 0 h 624"/>
              <a:gd name="T4" fmla="*/ 16548623 w 624"/>
              <a:gd name="T5" fmla="*/ 5455 h 624"/>
              <a:gd name="T6" fmla="*/ 11454434 w 624"/>
              <a:gd name="T7" fmla="*/ 7869 h 624"/>
              <a:gd name="T8" fmla="*/ 0 w 624"/>
              <a:gd name="T9" fmla="*/ 4842 h 624"/>
              <a:gd name="T10" fmla="*/ 0 w 624"/>
              <a:gd name="T11" fmla="*/ 1823 h 6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624"/>
              <a:gd name="T20" fmla="*/ 624 w 624"/>
              <a:gd name="T21" fmla="*/ 624 h 6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624">
                <a:moveTo>
                  <a:pt x="0" y="144"/>
                </a:moveTo>
                <a:lnTo>
                  <a:pt x="624" y="0"/>
                </a:lnTo>
                <a:lnTo>
                  <a:pt x="624" y="432"/>
                </a:lnTo>
                <a:lnTo>
                  <a:pt x="432" y="624"/>
                </a:lnTo>
                <a:lnTo>
                  <a:pt x="0" y="384"/>
                </a:lnTo>
                <a:lnTo>
                  <a:pt x="0" y="144"/>
                </a:lnTo>
                <a:close/>
              </a:path>
            </a:pathLst>
          </a:custGeom>
          <a:solidFill>
            <a:srgbClr val="FFFFFF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7" name="Freeform 179"/>
          <p:cNvSpPr>
            <a:spLocks/>
          </p:cNvSpPr>
          <p:nvPr/>
        </p:nvSpPr>
        <p:spPr bwMode="auto">
          <a:xfrm>
            <a:off x="7968855" y="1069949"/>
            <a:ext cx="573881" cy="1350962"/>
          </a:xfrm>
          <a:custGeom>
            <a:avLst/>
            <a:gdLst>
              <a:gd name="T0" fmla="*/ 0 w 528"/>
              <a:gd name="T1" fmla="*/ 2147483647 h 864"/>
              <a:gd name="T2" fmla="*/ 2147483647 w 528"/>
              <a:gd name="T3" fmla="*/ 0 h 864"/>
              <a:gd name="T4" fmla="*/ 2147483647 w 528"/>
              <a:gd name="T5" fmla="*/ 2147483647 h 864"/>
              <a:gd name="T6" fmla="*/ 0 w 528"/>
              <a:gd name="T7" fmla="*/ 2147483647 h 864"/>
              <a:gd name="T8" fmla="*/ 0 w 528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864"/>
              <a:gd name="T17" fmla="*/ 528 w 5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864">
                <a:moveTo>
                  <a:pt x="0" y="240"/>
                </a:moveTo>
                <a:lnTo>
                  <a:pt x="528" y="0"/>
                </a:lnTo>
                <a:lnTo>
                  <a:pt x="528" y="624"/>
                </a:lnTo>
                <a:lnTo>
                  <a:pt x="0" y="864"/>
                </a:lnTo>
                <a:lnTo>
                  <a:pt x="0" y="240"/>
                </a:lnTo>
                <a:close/>
              </a:path>
            </a:pathLst>
          </a:custGeom>
          <a:solidFill>
            <a:srgbClr val="FF0000">
              <a:alpha val="8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68" name="Freeform 180"/>
          <p:cNvSpPr>
            <a:spLocks/>
          </p:cNvSpPr>
          <p:nvPr/>
        </p:nvSpPr>
        <p:spPr bwMode="auto">
          <a:xfrm>
            <a:off x="8992791" y="704850"/>
            <a:ext cx="903684" cy="1809750"/>
          </a:xfrm>
          <a:custGeom>
            <a:avLst/>
            <a:gdLst>
              <a:gd name="T0" fmla="*/ 0 w 528"/>
              <a:gd name="T1" fmla="*/ 2147483647 h 864"/>
              <a:gd name="T2" fmla="*/ 2147483647 w 528"/>
              <a:gd name="T3" fmla="*/ 0 h 864"/>
              <a:gd name="T4" fmla="*/ 2147483647 w 528"/>
              <a:gd name="T5" fmla="*/ 2147483647 h 864"/>
              <a:gd name="T6" fmla="*/ 0 w 528"/>
              <a:gd name="T7" fmla="*/ 2147483647 h 864"/>
              <a:gd name="T8" fmla="*/ 0 w 528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864"/>
              <a:gd name="T17" fmla="*/ 528 w 5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864">
                <a:moveTo>
                  <a:pt x="0" y="240"/>
                </a:moveTo>
                <a:lnTo>
                  <a:pt x="528" y="0"/>
                </a:lnTo>
                <a:lnTo>
                  <a:pt x="528" y="624"/>
                </a:lnTo>
                <a:lnTo>
                  <a:pt x="0" y="864"/>
                </a:lnTo>
                <a:lnTo>
                  <a:pt x="0" y="24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469" name="Rectangle 181"/>
          <p:cNvSpPr>
            <a:spLocks noChangeArrowheads="1"/>
          </p:cNvSpPr>
          <p:nvPr/>
        </p:nvSpPr>
        <p:spPr bwMode="auto">
          <a:xfrm>
            <a:off x="6587730" y="4292600"/>
            <a:ext cx="3571875" cy="19685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400" b="1">
              <a:latin typeface=".VnTimeH" pitchFamily="34" charset="0"/>
            </a:endParaRPr>
          </a:p>
        </p:txBody>
      </p: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6829426" y="3346452"/>
            <a:ext cx="572691" cy="771525"/>
            <a:chOff x="672" y="2712"/>
            <a:chExt cx="384" cy="565"/>
          </a:xfrm>
        </p:grpSpPr>
        <p:sp>
          <p:nvSpPr>
            <p:cNvPr id="12321" name="AutoShape 183"/>
            <p:cNvSpPr>
              <a:spLocks noChangeArrowheads="1"/>
            </p:cNvSpPr>
            <p:nvPr/>
          </p:nvSpPr>
          <p:spPr bwMode="auto">
            <a:xfrm>
              <a:off x="812" y="3042"/>
              <a:ext cx="104" cy="235"/>
            </a:xfrm>
            <a:prstGeom prst="flowChartMagneticDisk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AutoShape 184"/>
            <p:cNvSpPr>
              <a:spLocks noChangeArrowheads="1"/>
            </p:cNvSpPr>
            <p:nvPr/>
          </p:nvSpPr>
          <p:spPr bwMode="auto">
            <a:xfrm>
              <a:off x="672" y="2712"/>
              <a:ext cx="349" cy="377"/>
            </a:xfrm>
            <a:prstGeom prst="flowChartMagneticDrum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Oval 185"/>
            <p:cNvSpPr>
              <a:spLocks noChangeArrowheads="1"/>
            </p:cNvSpPr>
            <p:nvPr/>
          </p:nvSpPr>
          <p:spPr bwMode="auto">
            <a:xfrm>
              <a:off x="916" y="2712"/>
              <a:ext cx="140" cy="3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77" name="Freeform 189"/>
          <p:cNvSpPr>
            <a:spLocks/>
          </p:cNvSpPr>
          <p:nvPr/>
        </p:nvSpPr>
        <p:spPr bwMode="auto">
          <a:xfrm>
            <a:off x="7962901" y="2919413"/>
            <a:ext cx="572691" cy="1377950"/>
          </a:xfrm>
          <a:custGeom>
            <a:avLst/>
            <a:gdLst>
              <a:gd name="T0" fmla="*/ 0 w 528"/>
              <a:gd name="T1" fmla="*/ 2147483647 h 864"/>
              <a:gd name="T2" fmla="*/ 2147483647 w 528"/>
              <a:gd name="T3" fmla="*/ 0 h 864"/>
              <a:gd name="T4" fmla="*/ 2147483647 w 528"/>
              <a:gd name="T5" fmla="*/ 2147483647 h 864"/>
              <a:gd name="T6" fmla="*/ 0 w 528"/>
              <a:gd name="T7" fmla="*/ 2147483647 h 864"/>
              <a:gd name="T8" fmla="*/ 0 w 528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864"/>
              <a:gd name="T17" fmla="*/ 528 w 5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864">
                <a:moveTo>
                  <a:pt x="0" y="240"/>
                </a:moveTo>
                <a:lnTo>
                  <a:pt x="528" y="0"/>
                </a:lnTo>
                <a:lnTo>
                  <a:pt x="528" y="624"/>
                </a:lnTo>
                <a:lnTo>
                  <a:pt x="0" y="864"/>
                </a:lnTo>
                <a:lnTo>
                  <a:pt x="0" y="240"/>
                </a:lnTo>
                <a:close/>
              </a:path>
            </a:pathLst>
          </a:custGeom>
          <a:solidFill>
            <a:srgbClr val="FF0000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7199712" y="3126350"/>
            <a:ext cx="1178892" cy="1101165"/>
            <a:chOff x="3392" y="2460"/>
            <a:chExt cx="790" cy="804"/>
          </a:xfrm>
        </p:grpSpPr>
        <p:sp>
          <p:nvSpPr>
            <p:cNvPr id="12319" name="Freeform 187"/>
            <p:cNvSpPr>
              <a:spLocks/>
            </p:cNvSpPr>
            <p:nvPr/>
          </p:nvSpPr>
          <p:spPr bwMode="auto">
            <a:xfrm>
              <a:off x="3456" y="2460"/>
              <a:ext cx="726" cy="804"/>
            </a:xfrm>
            <a:custGeom>
              <a:avLst/>
              <a:gdLst>
                <a:gd name="T0" fmla="*/ 0 w 624"/>
                <a:gd name="T1" fmla="*/ 1823 h 624"/>
                <a:gd name="T2" fmla="*/ 16548623 w 624"/>
                <a:gd name="T3" fmla="*/ 0 h 624"/>
                <a:gd name="T4" fmla="*/ 16548623 w 624"/>
                <a:gd name="T5" fmla="*/ 5455 h 624"/>
                <a:gd name="T6" fmla="*/ 11454434 w 624"/>
                <a:gd name="T7" fmla="*/ 7869 h 624"/>
                <a:gd name="T8" fmla="*/ 0 w 624"/>
                <a:gd name="T9" fmla="*/ 4842 h 624"/>
                <a:gd name="T10" fmla="*/ 0 w 624"/>
                <a:gd name="T11" fmla="*/ 1823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624"/>
                <a:gd name="T20" fmla="*/ 624 w 624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624">
                  <a:moveTo>
                    <a:pt x="0" y="144"/>
                  </a:moveTo>
                  <a:lnTo>
                    <a:pt x="624" y="0"/>
                  </a:lnTo>
                  <a:lnTo>
                    <a:pt x="624" y="432"/>
                  </a:lnTo>
                  <a:lnTo>
                    <a:pt x="432" y="624"/>
                  </a:lnTo>
                  <a:lnTo>
                    <a:pt x="0" y="38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0000">
                <a:alpha val="5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Oval 198"/>
            <p:cNvSpPr>
              <a:spLocks noChangeArrowheads="1"/>
            </p:cNvSpPr>
            <p:nvPr/>
          </p:nvSpPr>
          <p:spPr bwMode="auto">
            <a:xfrm>
              <a:off x="3392" y="2620"/>
              <a:ext cx="140" cy="3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88" name="Freeform 200"/>
          <p:cNvSpPr>
            <a:spLocks/>
          </p:cNvSpPr>
          <p:nvPr/>
        </p:nvSpPr>
        <p:spPr bwMode="auto">
          <a:xfrm>
            <a:off x="9114235" y="2590800"/>
            <a:ext cx="902494" cy="1854200"/>
          </a:xfrm>
          <a:custGeom>
            <a:avLst/>
            <a:gdLst>
              <a:gd name="T0" fmla="*/ 0 w 528"/>
              <a:gd name="T1" fmla="*/ 2147483647 h 864"/>
              <a:gd name="T2" fmla="*/ 2147483647 w 528"/>
              <a:gd name="T3" fmla="*/ 0 h 864"/>
              <a:gd name="T4" fmla="*/ 2147483647 w 528"/>
              <a:gd name="T5" fmla="*/ 2147483647 h 864"/>
              <a:gd name="T6" fmla="*/ 0 w 528"/>
              <a:gd name="T7" fmla="*/ 2147483647 h 864"/>
              <a:gd name="T8" fmla="*/ 0 w 528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864"/>
              <a:gd name="T17" fmla="*/ 528 w 5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864">
                <a:moveTo>
                  <a:pt x="0" y="240"/>
                </a:moveTo>
                <a:lnTo>
                  <a:pt x="528" y="0"/>
                </a:lnTo>
                <a:lnTo>
                  <a:pt x="528" y="624"/>
                </a:lnTo>
                <a:lnTo>
                  <a:pt x="0" y="864"/>
                </a:lnTo>
                <a:lnTo>
                  <a:pt x="0" y="24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500" name="Rectangle 212"/>
          <p:cNvSpPr>
            <a:spLocks noChangeArrowheads="1"/>
          </p:cNvSpPr>
          <p:nvPr/>
        </p:nvSpPr>
        <p:spPr bwMode="auto">
          <a:xfrm>
            <a:off x="6568680" y="6426200"/>
            <a:ext cx="3571875" cy="19685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400" b="1">
              <a:latin typeface=".VnTimeH" pitchFamily="34" charset="0"/>
            </a:endParaRPr>
          </a:p>
        </p:txBody>
      </p:sp>
      <p:grpSp>
        <p:nvGrpSpPr>
          <p:cNvPr id="7" name="Group 213"/>
          <p:cNvGrpSpPr>
            <a:grpSpLocks/>
          </p:cNvGrpSpPr>
          <p:nvPr/>
        </p:nvGrpSpPr>
        <p:grpSpPr bwMode="auto">
          <a:xfrm>
            <a:off x="6810376" y="5480052"/>
            <a:ext cx="572691" cy="771525"/>
            <a:chOff x="672" y="2712"/>
            <a:chExt cx="384" cy="565"/>
          </a:xfrm>
        </p:grpSpPr>
        <p:sp>
          <p:nvSpPr>
            <p:cNvPr id="12314" name="AutoShape 214"/>
            <p:cNvSpPr>
              <a:spLocks noChangeArrowheads="1"/>
            </p:cNvSpPr>
            <p:nvPr/>
          </p:nvSpPr>
          <p:spPr bwMode="auto">
            <a:xfrm>
              <a:off x="812" y="3042"/>
              <a:ext cx="104" cy="235"/>
            </a:xfrm>
            <a:prstGeom prst="flowChartMagneticDisk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AutoShape 215"/>
            <p:cNvSpPr>
              <a:spLocks noChangeArrowheads="1"/>
            </p:cNvSpPr>
            <p:nvPr/>
          </p:nvSpPr>
          <p:spPr bwMode="auto">
            <a:xfrm>
              <a:off x="672" y="2712"/>
              <a:ext cx="349" cy="377"/>
            </a:xfrm>
            <a:prstGeom prst="flowChartMagneticDrum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Oval 216"/>
            <p:cNvSpPr>
              <a:spLocks noChangeArrowheads="1"/>
            </p:cNvSpPr>
            <p:nvPr/>
          </p:nvSpPr>
          <p:spPr bwMode="auto">
            <a:xfrm>
              <a:off x="916" y="2712"/>
              <a:ext cx="140" cy="3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26"/>
          <p:cNvGrpSpPr>
            <a:grpSpLocks/>
          </p:cNvGrpSpPr>
          <p:nvPr/>
        </p:nvGrpSpPr>
        <p:grpSpPr bwMode="auto">
          <a:xfrm>
            <a:off x="7180661" y="5297488"/>
            <a:ext cx="1197769" cy="989012"/>
            <a:chOff x="3433" y="3337"/>
            <a:chExt cx="755" cy="623"/>
          </a:xfrm>
        </p:grpSpPr>
        <p:sp>
          <p:nvSpPr>
            <p:cNvPr id="12312" name="Freeform 220"/>
            <p:cNvSpPr>
              <a:spLocks/>
            </p:cNvSpPr>
            <p:nvPr/>
          </p:nvSpPr>
          <p:spPr bwMode="auto">
            <a:xfrm>
              <a:off x="3481" y="3337"/>
              <a:ext cx="707" cy="623"/>
            </a:xfrm>
            <a:custGeom>
              <a:avLst/>
              <a:gdLst>
                <a:gd name="T0" fmla="*/ 0 w 624"/>
                <a:gd name="T1" fmla="*/ 144 h 624"/>
                <a:gd name="T2" fmla="*/ 2178 w 624"/>
                <a:gd name="T3" fmla="*/ 0 h 624"/>
                <a:gd name="T4" fmla="*/ 2178 w 624"/>
                <a:gd name="T5" fmla="*/ 422 h 624"/>
                <a:gd name="T6" fmla="*/ 1507 w 624"/>
                <a:gd name="T7" fmla="*/ 614 h 624"/>
                <a:gd name="T8" fmla="*/ 0 w 624"/>
                <a:gd name="T9" fmla="*/ 374 h 624"/>
                <a:gd name="T10" fmla="*/ 0 w 624"/>
                <a:gd name="T11" fmla="*/ 144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624"/>
                <a:gd name="T20" fmla="*/ 624 w 624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624">
                  <a:moveTo>
                    <a:pt x="0" y="144"/>
                  </a:moveTo>
                  <a:lnTo>
                    <a:pt x="624" y="0"/>
                  </a:lnTo>
                  <a:lnTo>
                    <a:pt x="624" y="432"/>
                  </a:lnTo>
                  <a:lnTo>
                    <a:pt x="432" y="624"/>
                  </a:lnTo>
                  <a:lnTo>
                    <a:pt x="0" y="38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0000">
                <a:alpha val="5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Oval 222"/>
            <p:cNvSpPr>
              <a:spLocks noChangeArrowheads="1"/>
            </p:cNvSpPr>
            <p:nvPr/>
          </p:nvSpPr>
          <p:spPr bwMode="auto">
            <a:xfrm>
              <a:off x="3433" y="3451"/>
              <a:ext cx="132" cy="3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11" name="Freeform 223"/>
          <p:cNvSpPr>
            <a:spLocks/>
          </p:cNvSpPr>
          <p:nvPr/>
        </p:nvSpPr>
        <p:spPr bwMode="auto">
          <a:xfrm>
            <a:off x="9095185" y="4724400"/>
            <a:ext cx="902494" cy="1854200"/>
          </a:xfrm>
          <a:custGeom>
            <a:avLst/>
            <a:gdLst>
              <a:gd name="T0" fmla="*/ 0 w 528"/>
              <a:gd name="T1" fmla="*/ 2147483647 h 864"/>
              <a:gd name="T2" fmla="*/ 2147483647 w 528"/>
              <a:gd name="T3" fmla="*/ 0 h 864"/>
              <a:gd name="T4" fmla="*/ 2147483647 w 528"/>
              <a:gd name="T5" fmla="*/ 2147483647 h 864"/>
              <a:gd name="T6" fmla="*/ 0 w 528"/>
              <a:gd name="T7" fmla="*/ 2147483647 h 864"/>
              <a:gd name="T8" fmla="*/ 0 w 528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864"/>
              <a:gd name="T17" fmla="*/ 528 w 5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864">
                <a:moveTo>
                  <a:pt x="0" y="240"/>
                </a:moveTo>
                <a:lnTo>
                  <a:pt x="528" y="0"/>
                </a:lnTo>
                <a:lnTo>
                  <a:pt x="528" y="624"/>
                </a:lnTo>
                <a:lnTo>
                  <a:pt x="0" y="864"/>
                </a:lnTo>
                <a:lnTo>
                  <a:pt x="0" y="24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512" name="Freeform 224"/>
          <p:cNvSpPr>
            <a:spLocks/>
          </p:cNvSpPr>
          <p:nvPr/>
        </p:nvSpPr>
        <p:spPr bwMode="auto">
          <a:xfrm>
            <a:off x="7943851" y="4953002"/>
            <a:ext cx="572691" cy="1477963"/>
          </a:xfrm>
          <a:custGeom>
            <a:avLst/>
            <a:gdLst>
              <a:gd name="T0" fmla="*/ 0 w 528"/>
              <a:gd name="T1" fmla="*/ 2147483647 h 864"/>
              <a:gd name="T2" fmla="*/ 2147483647 w 528"/>
              <a:gd name="T3" fmla="*/ 0 h 864"/>
              <a:gd name="T4" fmla="*/ 2147483647 w 528"/>
              <a:gd name="T5" fmla="*/ 2147483647 h 864"/>
              <a:gd name="T6" fmla="*/ 0 w 528"/>
              <a:gd name="T7" fmla="*/ 2147483647 h 864"/>
              <a:gd name="T8" fmla="*/ 0 w 528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864"/>
              <a:gd name="T17" fmla="*/ 528 w 5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864">
                <a:moveTo>
                  <a:pt x="0" y="240"/>
                </a:moveTo>
                <a:lnTo>
                  <a:pt x="528" y="0"/>
                </a:lnTo>
                <a:lnTo>
                  <a:pt x="528" y="624"/>
                </a:lnTo>
                <a:lnTo>
                  <a:pt x="0" y="864"/>
                </a:lnTo>
                <a:lnTo>
                  <a:pt x="0" y="2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5145" y="1363357"/>
            <a:ext cx="5343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1:</a:t>
            </a:r>
          </a:p>
          <a:p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Chùm sáng </a:t>
            </a:r>
            <a:r>
              <a:rPr lang="en-US" sz="24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Tấm lọc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84666" y="3286980"/>
            <a:ext cx="488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2:</a:t>
            </a:r>
          </a:p>
          <a:p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Chùm sáng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Tấm lọc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84666" y="5420580"/>
            <a:ext cx="4791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3:</a:t>
            </a:r>
          </a:p>
          <a:p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Chùm sáng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Tấm lọc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228601"/>
            <a:ext cx="5345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TẠO ÁNH SÁNG MÀU</a:t>
            </a:r>
          </a:p>
          <a:p>
            <a:pPr algn="just"/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TẤM LỌC MÀU</a:t>
            </a:r>
          </a:p>
        </p:txBody>
      </p:sp>
    </p:spTree>
    <p:extLst>
      <p:ext uri="{BB962C8B-B14F-4D97-AF65-F5344CB8AC3E}">
        <p14:creationId xmlns:p14="http://schemas.microsoft.com/office/powerpoint/2010/main" val="37932758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1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1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1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1000"/>
                                        <p:tgtEl>
                                          <p:spTgt spid="1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9" grpId="0" animBg="1"/>
      <p:bldP spid="12324" grpId="0" animBg="1"/>
      <p:bldP spid="12467" grpId="0" animBg="1"/>
      <p:bldP spid="12468" grpId="0" animBg="1"/>
      <p:bldP spid="12469" grpId="0" animBg="1"/>
      <p:bldP spid="12477" grpId="0" animBg="1"/>
      <p:bldP spid="12488" grpId="0" animBg="1"/>
      <p:bldP spid="12500" grpId="0" animBg="1"/>
      <p:bldP spid="12511" grpId="0" animBg="1"/>
      <p:bldP spid="12512" grpId="0" animBg="1"/>
      <p:bldP spid="6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9" name="Rectangle 171"/>
          <p:cNvSpPr>
            <a:spLocks noChangeArrowheads="1"/>
          </p:cNvSpPr>
          <p:nvPr/>
        </p:nvSpPr>
        <p:spPr bwMode="auto">
          <a:xfrm>
            <a:off x="6559155" y="2322515"/>
            <a:ext cx="3552825" cy="1603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400" b="1">
              <a:latin typeface=".VnTimeH" pitchFamily="34" charset="0"/>
            </a:endParaRPr>
          </a:p>
        </p:txBody>
      </p:sp>
      <p:grpSp>
        <p:nvGrpSpPr>
          <p:cNvPr id="2" name="Group 172"/>
          <p:cNvGrpSpPr>
            <a:grpSpLocks/>
          </p:cNvGrpSpPr>
          <p:nvPr/>
        </p:nvGrpSpPr>
        <p:grpSpPr bwMode="auto">
          <a:xfrm>
            <a:off x="6916343" y="1463676"/>
            <a:ext cx="573881" cy="754063"/>
            <a:chOff x="672" y="2712"/>
            <a:chExt cx="384" cy="565"/>
          </a:xfrm>
        </p:grpSpPr>
        <p:sp>
          <p:nvSpPr>
            <p:cNvPr id="12326" name="AutoShape 173"/>
            <p:cNvSpPr>
              <a:spLocks noChangeArrowheads="1"/>
            </p:cNvSpPr>
            <p:nvPr/>
          </p:nvSpPr>
          <p:spPr bwMode="auto">
            <a:xfrm>
              <a:off x="812" y="3042"/>
              <a:ext cx="104" cy="235"/>
            </a:xfrm>
            <a:prstGeom prst="flowChartMagneticDisk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AutoShape 174"/>
            <p:cNvSpPr>
              <a:spLocks noChangeArrowheads="1"/>
            </p:cNvSpPr>
            <p:nvPr/>
          </p:nvSpPr>
          <p:spPr bwMode="auto">
            <a:xfrm>
              <a:off x="672" y="2712"/>
              <a:ext cx="349" cy="377"/>
            </a:xfrm>
            <a:prstGeom prst="flowChartMagneticDrum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Oval 175"/>
            <p:cNvSpPr>
              <a:spLocks noChangeArrowheads="1"/>
            </p:cNvSpPr>
            <p:nvPr/>
          </p:nvSpPr>
          <p:spPr bwMode="auto">
            <a:xfrm>
              <a:off x="916" y="2712"/>
              <a:ext cx="140" cy="3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6"/>
          <p:cNvGrpSpPr>
            <a:grpSpLocks/>
          </p:cNvGrpSpPr>
          <p:nvPr/>
        </p:nvGrpSpPr>
        <p:grpSpPr bwMode="auto">
          <a:xfrm>
            <a:off x="7315200" y="1233489"/>
            <a:ext cx="2577704" cy="1089025"/>
            <a:chOff x="1164" y="2544"/>
            <a:chExt cx="1728" cy="816"/>
          </a:xfrm>
        </p:grpSpPr>
        <p:sp>
          <p:nvSpPr>
            <p:cNvPr id="12324" name="Freeform 177"/>
            <p:cNvSpPr>
              <a:spLocks/>
            </p:cNvSpPr>
            <p:nvPr/>
          </p:nvSpPr>
          <p:spPr bwMode="auto">
            <a:xfrm>
              <a:off x="1164" y="2556"/>
              <a:ext cx="1728" cy="804"/>
            </a:xfrm>
            <a:custGeom>
              <a:avLst/>
              <a:gdLst>
                <a:gd name="T0" fmla="*/ 0 w 624"/>
                <a:gd name="T1" fmla="*/ 1823 h 624"/>
                <a:gd name="T2" fmla="*/ 16548623 w 624"/>
                <a:gd name="T3" fmla="*/ 0 h 624"/>
                <a:gd name="T4" fmla="*/ 16548623 w 624"/>
                <a:gd name="T5" fmla="*/ 5455 h 624"/>
                <a:gd name="T6" fmla="*/ 11454434 w 624"/>
                <a:gd name="T7" fmla="*/ 7869 h 624"/>
                <a:gd name="T8" fmla="*/ 0 w 624"/>
                <a:gd name="T9" fmla="*/ 4842 h 624"/>
                <a:gd name="T10" fmla="*/ 0 w 624"/>
                <a:gd name="T11" fmla="*/ 1823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624"/>
                <a:gd name="T20" fmla="*/ 624 w 624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624">
                  <a:moveTo>
                    <a:pt x="0" y="144"/>
                  </a:moveTo>
                  <a:lnTo>
                    <a:pt x="624" y="0"/>
                  </a:lnTo>
                  <a:lnTo>
                    <a:pt x="624" y="432"/>
                  </a:lnTo>
                  <a:lnTo>
                    <a:pt x="432" y="624"/>
                  </a:lnTo>
                  <a:lnTo>
                    <a:pt x="0" y="38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178"/>
            <p:cNvSpPr>
              <a:spLocks/>
            </p:cNvSpPr>
            <p:nvPr/>
          </p:nvSpPr>
          <p:spPr bwMode="auto">
            <a:xfrm>
              <a:off x="1752" y="2544"/>
              <a:ext cx="1140" cy="816"/>
            </a:xfrm>
            <a:custGeom>
              <a:avLst/>
              <a:gdLst>
                <a:gd name="T0" fmla="*/ 0 w 1056"/>
                <a:gd name="T1" fmla="*/ 2016 h 720"/>
                <a:gd name="T2" fmla="*/ 1236 w 1056"/>
                <a:gd name="T3" fmla="*/ 2515 h 720"/>
                <a:gd name="T4" fmla="*/ 1236 w 1056"/>
                <a:gd name="T5" fmla="*/ 671 h 720"/>
                <a:gd name="T6" fmla="*/ 2271 w 1056"/>
                <a:gd name="T7" fmla="*/ 0 h 720"/>
                <a:gd name="T8" fmla="*/ 411 w 1056"/>
                <a:gd name="T9" fmla="*/ 338 h 720"/>
                <a:gd name="T10" fmla="*/ 104 w 1056"/>
                <a:gd name="T11" fmla="*/ 671 h 720"/>
                <a:gd name="T12" fmla="*/ 0 w 1056"/>
                <a:gd name="T13" fmla="*/ 2016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6"/>
                <a:gd name="T22" fmla="*/ 0 h 720"/>
                <a:gd name="T23" fmla="*/ 1056 w 1056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6" h="720">
                  <a:moveTo>
                    <a:pt x="0" y="576"/>
                  </a:moveTo>
                  <a:lnTo>
                    <a:pt x="576" y="720"/>
                  </a:lnTo>
                  <a:lnTo>
                    <a:pt x="576" y="192"/>
                  </a:lnTo>
                  <a:lnTo>
                    <a:pt x="1056" y="0"/>
                  </a:lnTo>
                  <a:lnTo>
                    <a:pt x="192" y="96"/>
                  </a:lnTo>
                  <a:lnTo>
                    <a:pt x="48" y="192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FF0000">
                <a:alpha val="65097"/>
              </a:srgbClr>
            </a:solidFill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67" name="Freeform 179"/>
          <p:cNvSpPr>
            <a:spLocks/>
          </p:cNvSpPr>
          <p:nvPr/>
        </p:nvSpPr>
        <p:spPr bwMode="auto">
          <a:xfrm>
            <a:off x="7968855" y="1046163"/>
            <a:ext cx="573881" cy="1350962"/>
          </a:xfrm>
          <a:custGeom>
            <a:avLst/>
            <a:gdLst>
              <a:gd name="T0" fmla="*/ 0 w 528"/>
              <a:gd name="T1" fmla="*/ 2147483647 h 864"/>
              <a:gd name="T2" fmla="*/ 2147483647 w 528"/>
              <a:gd name="T3" fmla="*/ 0 h 864"/>
              <a:gd name="T4" fmla="*/ 2147483647 w 528"/>
              <a:gd name="T5" fmla="*/ 2147483647 h 864"/>
              <a:gd name="T6" fmla="*/ 0 w 528"/>
              <a:gd name="T7" fmla="*/ 2147483647 h 864"/>
              <a:gd name="T8" fmla="*/ 0 w 528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864"/>
              <a:gd name="T17" fmla="*/ 528 w 5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864">
                <a:moveTo>
                  <a:pt x="0" y="240"/>
                </a:moveTo>
                <a:lnTo>
                  <a:pt x="528" y="0"/>
                </a:lnTo>
                <a:lnTo>
                  <a:pt x="528" y="624"/>
                </a:lnTo>
                <a:lnTo>
                  <a:pt x="0" y="864"/>
                </a:lnTo>
                <a:lnTo>
                  <a:pt x="0" y="240"/>
                </a:lnTo>
                <a:close/>
              </a:path>
            </a:pathLst>
          </a:custGeom>
          <a:solidFill>
            <a:srgbClr val="FF0000">
              <a:alpha val="8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468" name="Freeform 180"/>
          <p:cNvSpPr>
            <a:spLocks/>
          </p:cNvSpPr>
          <p:nvPr/>
        </p:nvSpPr>
        <p:spPr bwMode="auto">
          <a:xfrm>
            <a:off x="8992791" y="704850"/>
            <a:ext cx="903684" cy="1809750"/>
          </a:xfrm>
          <a:custGeom>
            <a:avLst/>
            <a:gdLst>
              <a:gd name="T0" fmla="*/ 0 w 528"/>
              <a:gd name="T1" fmla="*/ 2147483647 h 864"/>
              <a:gd name="T2" fmla="*/ 2147483647 w 528"/>
              <a:gd name="T3" fmla="*/ 0 h 864"/>
              <a:gd name="T4" fmla="*/ 2147483647 w 528"/>
              <a:gd name="T5" fmla="*/ 2147483647 h 864"/>
              <a:gd name="T6" fmla="*/ 0 w 528"/>
              <a:gd name="T7" fmla="*/ 2147483647 h 864"/>
              <a:gd name="T8" fmla="*/ 0 w 528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864"/>
              <a:gd name="T17" fmla="*/ 528 w 5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864">
                <a:moveTo>
                  <a:pt x="0" y="240"/>
                </a:moveTo>
                <a:lnTo>
                  <a:pt x="528" y="0"/>
                </a:lnTo>
                <a:lnTo>
                  <a:pt x="528" y="624"/>
                </a:lnTo>
                <a:lnTo>
                  <a:pt x="0" y="864"/>
                </a:lnTo>
                <a:lnTo>
                  <a:pt x="0" y="24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469" name="Rectangle 181"/>
          <p:cNvSpPr>
            <a:spLocks noChangeArrowheads="1"/>
          </p:cNvSpPr>
          <p:nvPr/>
        </p:nvSpPr>
        <p:spPr bwMode="auto">
          <a:xfrm>
            <a:off x="6587730" y="4292600"/>
            <a:ext cx="3571875" cy="19685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400" b="1">
              <a:latin typeface=".VnTimeH" pitchFamily="34" charset="0"/>
            </a:endParaRPr>
          </a:p>
        </p:txBody>
      </p: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6829426" y="3346452"/>
            <a:ext cx="572691" cy="771525"/>
            <a:chOff x="672" y="2712"/>
            <a:chExt cx="384" cy="565"/>
          </a:xfrm>
        </p:grpSpPr>
        <p:sp>
          <p:nvSpPr>
            <p:cNvPr id="12321" name="AutoShape 183"/>
            <p:cNvSpPr>
              <a:spLocks noChangeArrowheads="1"/>
            </p:cNvSpPr>
            <p:nvPr/>
          </p:nvSpPr>
          <p:spPr bwMode="auto">
            <a:xfrm>
              <a:off x="812" y="3042"/>
              <a:ext cx="104" cy="235"/>
            </a:xfrm>
            <a:prstGeom prst="flowChartMagneticDisk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AutoShape 184"/>
            <p:cNvSpPr>
              <a:spLocks noChangeArrowheads="1"/>
            </p:cNvSpPr>
            <p:nvPr/>
          </p:nvSpPr>
          <p:spPr bwMode="auto">
            <a:xfrm>
              <a:off x="672" y="2712"/>
              <a:ext cx="349" cy="377"/>
            </a:xfrm>
            <a:prstGeom prst="flowChartMagneticDrum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Oval 185"/>
            <p:cNvSpPr>
              <a:spLocks noChangeArrowheads="1"/>
            </p:cNvSpPr>
            <p:nvPr/>
          </p:nvSpPr>
          <p:spPr bwMode="auto">
            <a:xfrm>
              <a:off x="916" y="2712"/>
              <a:ext cx="140" cy="3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77" name="Freeform 189"/>
          <p:cNvSpPr>
            <a:spLocks/>
          </p:cNvSpPr>
          <p:nvPr/>
        </p:nvSpPr>
        <p:spPr bwMode="auto">
          <a:xfrm>
            <a:off x="7962901" y="2919413"/>
            <a:ext cx="572691" cy="1377950"/>
          </a:xfrm>
          <a:custGeom>
            <a:avLst/>
            <a:gdLst>
              <a:gd name="T0" fmla="*/ 0 w 528"/>
              <a:gd name="T1" fmla="*/ 2147483647 h 864"/>
              <a:gd name="T2" fmla="*/ 2147483647 w 528"/>
              <a:gd name="T3" fmla="*/ 0 h 864"/>
              <a:gd name="T4" fmla="*/ 2147483647 w 528"/>
              <a:gd name="T5" fmla="*/ 2147483647 h 864"/>
              <a:gd name="T6" fmla="*/ 0 w 528"/>
              <a:gd name="T7" fmla="*/ 2147483647 h 864"/>
              <a:gd name="T8" fmla="*/ 0 w 528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864"/>
              <a:gd name="T17" fmla="*/ 528 w 5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864">
                <a:moveTo>
                  <a:pt x="0" y="240"/>
                </a:moveTo>
                <a:lnTo>
                  <a:pt x="528" y="0"/>
                </a:lnTo>
                <a:lnTo>
                  <a:pt x="528" y="624"/>
                </a:lnTo>
                <a:lnTo>
                  <a:pt x="0" y="864"/>
                </a:lnTo>
                <a:lnTo>
                  <a:pt x="0" y="240"/>
                </a:lnTo>
                <a:close/>
              </a:path>
            </a:pathLst>
          </a:custGeom>
          <a:solidFill>
            <a:srgbClr val="FF0000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7199710" y="3109913"/>
            <a:ext cx="2674144" cy="1117600"/>
            <a:chOff x="3392" y="2448"/>
            <a:chExt cx="1792" cy="816"/>
          </a:xfrm>
        </p:grpSpPr>
        <p:grpSp>
          <p:nvGrpSpPr>
            <p:cNvPr id="12317" name="Group 186"/>
            <p:cNvGrpSpPr>
              <a:grpSpLocks/>
            </p:cNvGrpSpPr>
            <p:nvPr/>
          </p:nvGrpSpPr>
          <p:grpSpPr bwMode="auto">
            <a:xfrm>
              <a:off x="3456" y="2448"/>
              <a:ext cx="1728" cy="816"/>
              <a:chOff x="3240" y="668"/>
              <a:chExt cx="1728" cy="816"/>
            </a:xfrm>
          </p:grpSpPr>
          <p:sp>
            <p:nvSpPr>
              <p:cNvPr id="12319" name="Freeform 187"/>
              <p:cNvSpPr>
                <a:spLocks/>
              </p:cNvSpPr>
              <p:nvPr/>
            </p:nvSpPr>
            <p:spPr bwMode="auto">
              <a:xfrm>
                <a:off x="3240" y="680"/>
                <a:ext cx="1728" cy="804"/>
              </a:xfrm>
              <a:custGeom>
                <a:avLst/>
                <a:gdLst>
                  <a:gd name="T0" fmla="*/ 0 w 624"/>
                  <a:gd name="T1" fmla="*/ 1823 h 624"/>
                  <a:gd name="T2" fmla="*/ 16548623 w 624"/>
                  <a:gd name="T3" fmla="*/ 0 h 624"/>
                  <a:gd name="T4" fmla="*/ 16548623 w 624"/>
                  <a:gd name="T5" fmla="*/ 5455 h 624"/>
                  <a:gd name="T6" fmla="*/ 11454434 w 624"/>
                  <a:gd name="T7" fmla="*/ 7869 h 624"/>
                  <a:gd name="T8" fmla="*/ 0 w 624"/>
                  <a:gd name="T9" fmla="*/ 4842 h 624"/>
                  <a:gd name="T10" fmla="*/ 0 w 624"/>
                  <a:gd name="T11" fmla="*/ 1823 h 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624"/>
                  <a:gd name="T20" fmla="*/ 624 w 624"/>
                  <a:gd name="T21" fmla="*/ 624 h 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624">
                    <a:moveTo>
                      <a:pt x="0" y="144"/>
                    </a:moveTo>
                    <a:lnTo>
                      <a:pt x="624" y="0"/>
                    </a:lnTo>
                    <a:lnTo>
                      <a:pt x="624" y="432"/>
                    </a:lnTo>
                    <a:lnTo>
                      <a:pt x="432" y="624"/>
                    </a:lnTo>
                    <a:lnTo>
                      <a:pt x="0" y="38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0000">
                  <a:alpha val="5686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Freeform 188"/>
              <p:cNvSpPr>
                <a:spLocks/>
              </p:cNvSpPr>
              <p:nvPr/>
            </p:nvSpPr>
            <p:spPr bwMode="auto">
              <a:xfrm>
                <a:off x="3828" y="668"/>
                <a:ext cx="1140" cy="816"/>
              </a:xfrm>
              <a:custGeom>
                <a:avLst/>
                <a:gdLst>
                  <a:gd name="T0" fmla="*/ 0 w 1056"/>
                  <a:gd name="T1" fmla="*/ 2016 h 720"/>
                  <a:gd name="T2" fmla="*/ 1236 w 1056"/>
                  <a:gd name="T3" fmla="*/ 2515 h 720"/>
                  <a:gd name="T4" fmla="*/ 1236 w 1056"/>
                  <a:gd name="T5" fmla="*/ 671 h 720"/>
                  <a:gd name="T6" fmla="*/ 2271 w 1056"/>
                  <a:gd name="T7" fmla="*/ 0 h 720"/>
                  <a:gd name="T8" fmla="*/ 411 w 1056"/>
                  <a:gd name="T9" fmla="*/ 338 h 720"/>
                  <a:gd name="T10" fmla="*/ 104 w 1056"/>
                  <a:gd name="T11" fmla="*/ 671 h 720"/>
                  <a:gd name="T12" fmla="*/ 0 w 1056"/>
                  <a:gd name="T13" fmla="*/ 2016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720"/>
                  <a:gd name="T23" fmla="*/ 1056 w 1056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720">
                    <a:moveTo>
                      <a:pt x="0" y="576"/>
                    </a:moveTo>
                    <a:lnTo>
                      <a:pt x="576" y="720"/>
                    </a:lnTo>
                    <a:lnTo>
                      <a:pt x="576" y="192"/>
                    </a:lnTo>
                    <a:lnTo>
                      <a:pt x="1056" y="0"/>
                    </a:lnTo>
                    <a:lnTo>
                      <a:pt x="192" y="96"/>
                    </a:lnTo>
                    <a:lnTo>
                      <a:pt x="48" y="19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rgbClr val="FF0000">
                  <a:alpha val="2196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2318" name="Oval 198"/>
            <p:cNvSpPr>
              <a:spLocks noChangeArrowheads="1"/>
            </p:cNvSpPr>
            <p:nvPr/>
          </p:nvSpPr>
          <p:spPr bwMode="auto">
            <a:xfrm>
              <a:off x="3392" y="2620"/>
              <a:ext cx="140" cy="3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88" name="Freeform 200"/>
          <p:cNvSpPr>
            <a:spLocks/>
          </p:cNvSpPr>
          <p:nvPr/>
        </p:nvSpPr>
        <p:spPr bwMode="auto">
          <a:xfrm>
            <a:off x="9114235" y="2590800"/>
            <a:ext cx="902494" cy="1854200"/>
          </a:xfrm>
          <a:custGeom>
            <a:avLst/>
            <a:gdLst>
              <a:gd name="T0" fmla="*/ 0 w 528"/>
              <a:gd name="T1" fmla="*/ 2147483647 h 864"/>
              <a:gd name="T2" fmla="*/ 2147483647 w 528"/>
              <a:gd name="T3" fmla="*/ 0 h 864"/>
              <a:gd name="T4" fmla="*/ 2147483647 w 528"/>
              <a:gd name="T5" fmla="*/ 2147483647 h 864"/>
              <a:gd name="T6" fmla="*/ 0 w 528"/>
              <a:gd name="T7" fmla="*/ 2147483647 h 864"/>
              <a:gd name="T8" fmla="*/ 0 w 528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864"/>
              <a:gd name="T17" fmla="*/ 528 w 5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864">
                <a:moveTo>
                  <a:pt x="0" y="240"/>
                </a:moveTo>
                <a:lnTo>
                  <a:pt x="528" y="0"/>
                </a:lnTo>
                <a:lnTo>
                  <a:pt x="528" y="624"/>
                </a:lnTo>
                <a:lnTo>
                  <a:pt x="0" y="864"/>
                </a:lnTo>
                <a:lnTo>
                  <a:pt x="0" y="24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500" name="Rectangle 212"/>
          <p:cNvSpPr>
            <a:spLocks noChangeArrowheads="1"/>
          </p:cNvSpPr>
          <p:nvPr/>
        </p:nvSpPr>
        <p:spPr bwMode="auto">
          <a:xfrm>
            <a:off x="6568680" y="6426200"/>
            <a:ext cx="3571875" cy="19685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1400" b="1">
              <a:latin typeface=".VnTimeH" pitchFamily="34" charset="0"/>
            </a:endParaRPr>
          </a:p>
        </p:txBody>
      </p:sp>
      <p:grpSp>
        <p:nvGrpSpPr>
          <p:cNvPr id="7" name="Group 213"/>
          <p:cNvGrpSpPr>
            <a:grpSpLocks/>
          </p:cNvGrpSpPr>
          <p:nvPr/>
        </p:nvGrpSpPr>
        <p:grpSpPr bwMode="auto">
          <a:xfrm>
            <a:off x="6810376" y="5480052"/>
            <a:ext cx="572691" cy="771525"/>
            <a:chOff x="672" y="2712"/>
            <a:chExt cx="384" cy="565"/>
          </a:xfrm>
        </p:grpSpPr>
        <p:sp>
          <p:nvSpPr>
            <p:cNvPr id="12314" name="AutoShape 214"/>
            <p:cNvSpPr>
              <a:spLocks noChangeArrowheads="1"/>
            </p:cNvSpPr>
            <p:nvPr/>
          </p:nvSpPr>
          <p:spPr bwMode="auto">
            <a:xfrm>
              <a:off x="812" y="3042"/>
              <a:ext cx="104" cy="235"/>
            </a:xfrm>
            <a:prstGeom prst="flowChartMagneticDisk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AutoShape 215"/>
            <p:cNvSpPr>
              <a:spLocks noChangeArrowheads="1"/>
            </p:cNvSpPr>
            <p:nvPr/>
          </p:nvSpPr>
          <p:spPr bwMode="auto">
            <a:xfrm>
              <a:off x="672" y="2712"/>
              <a:ext cx="349" cy="377"/>
            </a:xfrm>
            <a:prstGeom prst="flowChartMagneticDrum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Oval 216"/>
            <p:cNvSpPr>
              <a:spLocks noChangeArrowheads="1"/>
            </p:cNvSpPr>
            <p:nvPr/>
          </p:nvSpPr>
          <p:spPr bwMode="auto">
            <a:xfrm>
              <a:off x="916" y="2712"/>
              <a:ext cx="140" cy="37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26"/>
          <p:cNvGrpSpPr>
            <a:grpSpLocks/>
          </p:cNvGrpSpPr>
          <p:nvPr/>
        </p:nvGrpSpPr>
        <p:grpSpPr bwMode="auto">
          <a:xfrm>
            <a:off x="7180661" y="5297488"/>
            <a:ext cx="1197769" cy="989012"/>
            <a:chOff x="3433" y="3337"/>
            <a:chExt cx="755" cy="623"/>
          </a:xfrm>
        </p:grpSpPr>
        <p:sp>
          <p:nvSpPr>
            <p:cNvPr id="12312" name="Freeform 220"/>
            <p:cNvSpPr>
              <a:spLocks/>
            </p:cNvSpPr>
            <p:nvPr/>
          </p:nvSpPr>
          <p:spPr bwMode="auto">
            <a:xfrm>
              <a:off x="3481" y="3337"/>
              <a:ext cx="707" cy="623"/>
            </a:xfrm>
            <a:custGeom>
              <a:avLst/>
              <a:gdLst>
                <a:gd name="T0" fmla="*/ 0 w 624"/>
                <a:gd name="T1" fmla="*/ 144 h 624"/>
                <a:gd name="T2" fmla="*/ 2178 w 624"/>
                <a:gd name="T3" fmla="*/ 0 h 624"/>
                <a:gd name="T4" fmla="*/ 2178 w 624"/>
                <a:gd name="T5" fmla="*/ 422 h 624"/>
                <a:gd name="T6" fmla="*/ 1507 w 624"/>
                <a:gd name="T7" fmla="*/ 614 h 624"/>
                <a:gd name="T8" fmla="*/ 0 w 624"/>
                <a:gd name="T9" fmla="*/ 374 h 624"/>
                <a:gd name="T10" fmla="*/ 0 w 624"/>
                <a:gd name="T11" fmla="*/ 144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624"/>
                <a:gd name="T20" fmla="*/ 624 w 624"/>
                <a:gd name="T21" fmla="*/ 624 h 6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624">
                  <a:moveTo>
                    <a:pt x="0" y="144"/>
                  </a:moveTo>
                  <a:lnTo>
                    <a:pt x="624" y="0"/>
                  </a:lnTo>
                  <a:lnTo>
                    <a:pt x="624" y="432"/>
                  </a:lnTo>
                  <a:lnTo>
                    <a:pt x="432" y="624"/>
                  </a:lnTo>
                  <a:lnTo>
                    <a:pt x="0" y="38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0000">
                <a:alpha val="5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Oval 222"/>
            <p:cNvSpPr>
              <a:spLocks noChangeArrowheads="1"/>
            </p:cNvSpPr>
            <p:nvPr/>
          </p:nvSpPr>
          <p:spPr bwMode="auto">
            <a:xfrm>
              <a:off x="3433" y="3451"/>
              <a:ext cx="132" cy="3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11" name="Freeform 223"/>
          <p:cNvSpPr>
            <a:spLocks/>
          </p:cNvSpPr>
          <p:nvPr/>
        </p:nvSpPr>
        <p:spPr bwMode="auto">
          <a:xfrm>
            <a:off x="9095185" y="4724400"/>
            <a:ext cx="902494" cy="1854200"/>
          </a:xfrm>
          <a:custGeom>
            <a:avLst/>
            <a:gdLst>
              <a:gd name="T0" fmla="*/ 0 w 528"/>
              <a:gd name="T1" fmla="*/ 2147483647 h 864"/>
              <a:gd name="T2" fmla="*/ 2147483647 w 528"/>
              <a:gd name="T3" fmla="*/ 0 h 864"/>
              <a:gd name="T4" fmla="*/ 2147483647 w 528"/>
              <a:gd name="T5" fmla="*/ 2147483647 h 864"/>
              <a:gd name="T6" fmla="*/ 0 w 528"/>
              <a:gd name="T7" fmla="*/ 2147483647 h 864"/>
              <a:gd name="T8" fmla="*/ 0 w 528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864"/>
              <a:gd name="T17" fmla="*/ 528 w 5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864">
                <a:moveTo>
                  <a:pt x="0" y="240"/>
                </a:moveTo>
                <a:lnTo>
                  <a:pt x="528" y="0"/>
                </a:lnTo>
                <a:lnTo>
                  <a:pt x="528" y="624"/>
                </a:lnTo>
                <a:lnTo>
                  <a:pt x="0" y="864"/>
                </a:lnTo>
                <a:lnTo>
                  <a:pt x="0" y="24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512" name="Freeform 224"/>
          <p:cNvSpPr>
            <a:spLocks/>
          </p:cNvSpPr>
          <p:nvPr/>
        </p:nvSpPr>
        <p:spPr bwMode="auto">
          <a:xfrm>
            <a:off x="7943851" y="4953002"/>
            <a:ext cx="572691" cy="1477963"/>
          </a:xfrm>
          <a:custGeom>
            <a:avLst/>
            <a:gdLst>
              <a:gd name="T0" fmla="*/ 0 w 528"/>
              <a:gd name="T1" fmla="*/ 2147483647 h 864"/>
              <a:gd name="T2" fmla="*/ 2147483647 w 528"/>
              <a:gd name="T3" fmla="*/ 0 h 864"/>
              <a:gd name="T4" fmla="*/ 2147483647 w 528"/>
              <a:gd name="T5" fmla="*/ 2147483647 h 864"/>
              <a:gd name="T6" fmla="*/ 0 w 528"/>
              <a:gd name="T7" fmla="*/ 2147483647 h 864"/>
              <a:gd name="T8" fmla="*/ 0 w 528"/>
              <a:gd name="T9" fmla="*/ 2147483647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864"/>
              <a:gd name="T17" fmla="*/ 528 w 5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864">
                <a:moveTo>
                  <a:pt x="0" y="240"/>
                </a:moveTo>
                <a:lnTo>
                  <a:pt x="528" y="0"/>
                </a:lnTo>
                <a:lnTo>
                  <a:pt x="528" y="624"/>
                </a:lnTo>
                <a:lnTo>
                  <a:pt x="0" y="864"/>
                </a:lnTo>
                <a:lnTo>
                  <a:pt x="0" y="2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55145" y="1363357"/>
            <a:ext cx="5343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1:</a:t>
            </a:r>
          </a:p>
          <a:p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Chùm sáng </a:t>
            </a:r>
            <a:r>
              <a:rPr lang="en-US" sz="240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Tấm lọc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84666" y="3286980"/>
            <a:ext cx="488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2:</a:t>
            </a:r>
          </a:p>
          <a:p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Chùm sáng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Tấm lọc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4666" y="5420580"/>
            <a:ext cx="4791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3:</a:t>
            </a:r>
          </a:p>
          <a:p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Chùm sáng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Tấm lọc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28800" y="228601"/>
            <a:ext cx="5345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TẠO ÁNH SÁNG MÀU</a:t>
            </a:r>
          </a:p>
          <a:p>
            <a:pPr algn="just"/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TẤM LỌC MÀU</a:t>
            </a:r>
          </a:p>
        </p:txBody>
      </p:sp>
      <p:sp>
        <p:nvSpPr>
          <p:cNvPr id="48" name="Freeform 177"/>
          <p:cNvSpPr>
            <a:spLocks/>
          </p:cNvSpPr>
          <p:nvPr/>
        </p:nvSpPr>
        <p:spPr bwMode="auto">
          <a:xfrm>
            <a:off x="4539016" y="4564073"/>
            <a:ext cx="2577704" cy="1073010"/>
          </a:xfrm>
          <a:custGeom>
            <a:avLst/>
            <a:gdLst>
              <a:gd name="T0" fmla="*/ 0 w 624"/>
              <a:gd name="T1" fmla="*/ 1823 h 624"/>
              <a:gd name="T2" fmla="*/ 16548623 w 624"/>
              <a:gd name="T3" fmla="*/ 0 h 624"/>
              <a:gd name="T4" fmla="*/ 16548623 w 624"/>
              <a:gd name="T5" fmla="*/ 5455 h 624"/>
              <a:gd name="T6" fmla="*/ 11454434 w 624"/>
              <a:gd name="T7" fmla="*/ 7869 h 624"/>
              <a:gd name="T8" fmla="*/ 0 w 624"/>
              <a:gd name="T9" fmla="*/ 4842 h 624"/>
              <a:gd name="T10" fmla="*/ 0 w 624"/>
              <a:gd name="T11" fmla="*/ 1823 h 6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624"/>
              <a:gd name="T20" fmla="*/ 624 w 624"/>
              <a:gd name="T21" fmla="*/ 624 h 6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624">
                <a:moveTo>
                  <a:pt x="0" y="144"/>
                </a:moveTo>
                <a:lnTo>
                  <a:pt x="624" y="0"/>
                </a:lnTo>
                <a:lnTo>
                  <a:pt x="624" y="432"/>
                </a:lnTo>
                <a:lnTo>
                  <a:pt x="432" y="624"/>
                </a:lnTo>
                <a:lnTo>
                  <a:pt x="0" y="384"/>
                </a:lnTo>
                <a:lnTo>
                  <a:pt x="0" y="144"/>
                </a:lnTo>
                <a:close/>
              </a:path>
            </a:pathLst>
          </a:cu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78"/>
          <p:cNvSpPr>
            <a:spLocks/>
          </p:cNvSpPr>
          <p:nvPr/>
        </p:nvSpPr>
        <p:spPr bwMode="auto">
          <a:xfrm>
            <a:off x="8141127" y="5210558"/>
            <a:ext cx="1700569" cy="1089025"/>
          </a:xfrm>
          <a:custGeom>
            <a:avLst/>
            <a:gdLst>
              <a:gd name="T0" fmla="*/ 0 w 1056"/>
              <a:gd name="T1" fmla="*/ 2016 h 720"/>
              <a:gd name="T2" fmla="*/ 1236 w 1056"/>
              <a:gd name="T3" fmla="*/ 2515 h 720"/>
              <a:gd name="T4" fmla="*/ 1236 w 1056"/>
              <a:gd name="T5" fmla="*/ 671 h 720"/>
              <a:gd name="T6" fmla="*/ 2271 w 1056"/>
              <a:gd name="T7" fmla="*/ 0 h 720"/>
              <a:gd name="T8" fmla="*/ 411 w 1056"/>
              <a:gd name="T9" fmla="*/ 338 h 720"/>
              <a:gd name="T10" fmla="*/ 104 w 1056"/>
              <a:gd name="T11" fmla="*/ 671 h 720"/>
              <a:gd name="T12" fmla="*/ 0 w 1056"/>
              <a:gd name="T13" fmla="*/ 2016 h 7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56"/>
              <a:gd name="T22" fmla="*/ 0 h 720"/>
              <a:gd name="T23" fmla="*/ 1056 w 1056"/>
              <a:gd name="T24" fmla="*/ 720 h 7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56" h="720">
                <a:moveTo>
                  <a:pt x="0" y="576"/>
                </a:moveTo>
                <a:lnTo>
                  <a:pt x="576" y="720"/>
                </a:lnTo>
                <a:lnTo>
                  <a:pt x="576" y="192"/>
                </a:lnTo>
                <a:lnTo>
                  <a:pt x="1056" y="0"/>
                </a:lnTo>
                <a:lnTo>
                  <a:pt x="192" y="96"/>
                </a:lnTo>
                <a:lnTo>
                  <a:pt x="48" y="192"/>
                </a:lnTo>
                <a:lnTo>
                  <a:pt x="0" y="576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65097"/>
            </a:schemeClr>
          </a:solidFill>
          <a:ln w="12700" cap="sq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53030" y="0"/>
            <a:ext cx="9144001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52: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ÁNH SÁNG TRẮNG VÀ ÁNH SÁNG MÀU</a:t>
            </a:r>
          </a:p>
          <a:p>
            <a:pPr marL="457200" indent="-457200" algn="just">
              <a:spcBef>
                <a:spcPct val="50000"/>
              </a:spcBef>
              <a:buAutoNum type="arabicPeriod"/>
            </a:pP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thí nghiệm</a:t>
            </a:r>
          </a:p>
          <a:p>
            <a:pPr marL="457200" indent="-457200" algn="just">
              <a:lnSpc>
                <a:spcPct val="120000"/>
              </a:lnSpc>
              <a:spcBef>
                <a:spcPct val="50000"/>
              </a:spcBef>
              <a:buAutoNum type="arabicPeriod"/>
            </a:pP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76828" y="2073939"/>
            <a:ext cx="9144001" cy="445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65138" algn="just">
              <a:lnSpc>
                <a:spcPct val="110000"/>
              </a:lnSpc>
              <a:spcBef>
                <a:spcPct val="50000"/>
              </a:spcBef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Chiếu ánh sáng trắng qua tấm lọc màu ta được ……………….............................</a:t>
            </a:r>
          </a:p>
          <a:p>
            <a:pPr indent="465138" algn="just">
              <a:lnSpc>
                <a:spcPct val="110000"/>
              </a:lnSpc>
              <a:spcBef>
                <a:spcPct val="50000"/>
              </a:spcBef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40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Chiếu ánh sáng màu qua tấm lọc </a:t>
            </a:r>
            <a:r>
              <a:rPr lang="vi-VN" sz="2400" b="1">
                <a:cs typeface="Arial" panose="020B0604020202020204" pitchFamily="34" charset="0"/>
              </a:rPr>
              <a:t>cùng màu </a:t>
            </a:r>
            <a:r>
              <a:rPr lang="vi-VN" sz="240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ta được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…………………………………….</a:t>
            </a:r>
            <a:endParaRPr lang="vi-VN" sz="240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indent="465138" algn="just">
              <a:lnSpc>
                <a:spcPct val="110000"/>
              </a:lnSpc>
              <a:spcBef>
                <a:spcPct val="50000"/>
              </a:spcBef>
            </a:pPr>
            <a:r>
              <a:rPr lang="vi-VN" sz="240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3. Chiếu ánh sáng màu qua tấm lọc </a:t>
            </a:r>
            <a:r>
              <a:rPr lang="vi-VN" sz="2400" b="1">
                <a:cs typeface="Arial" panose="020B0604020202020204" pitchFamily="34" charset="0"/>
              </a:rPr>
              <a:t>khác màu </a:t>
            </a:r>
            <a:r>
              <a:rPr lang="vi-VN" sz="240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ta 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…………………………………….</a:t>
            </a:r>
            <a:r>
              <a:rPr lang="vi-VN" sz="240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	</a:t>
            </a:r>
          </a:p>
          <a:p>
            <a:pPr indent="465138" algn="just">
              <a:lnSpc>
                <a:spcPct val="110000"/>
              </a:lnSpc>
              <a:spcBef>
                <a:spcPct val="50000"/>
              </a:spcBef>
            </a:pPr>
            <a:r>
              <a:rPr lang="vi-VN" sz="240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4. Tấm lọc màu nào thì hấp thụ …………. ánh sáng màu đó nhưng hấp thụ ……… ánh sáng màu khác.</a:t>
            </a:r>
          </a:p>
          <a:p>
            <a:pPr indent="465138" algn="just">
              <a:lnSpc>
                <a:spcPct val="110000"/>
              </a:lnSpc>
              <a:spcBef>
                <a:spcPct val="50000"/>
              </a:spcBef>
            </a:pPr>
            <a:r>
              <a:rPr lang="vi-VN" sz="240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5. Ánh sáng màu này …………. truyền qua tấm lọc màu khác.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9600" y="2441658"/>
            <a:ext cx="4819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0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sáng có màu của tấm lọc.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15346" y="3441639"/>
            <a:ext cx="4033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0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sáng vẫn có màu đó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4423231"/>
            <a:ext cx="54263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000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được ánh sáng có màu đó nữa.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61630" y="5000173"/>
            <a:ext cx="939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000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39673" y="5419337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000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34429" y="6007855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0000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</a:p>
        </p:txBody>
      </p:sp>
    </p:spTree>
    <p:extLst>
      <p:ext uri="{BB962C8B-B14F-4D97-AF65-F5344CB8AC3E}">
        <p14:creationId xmlns:p14="http://schemas.microsoft.com/office/powerpoint/2010/main" val="14580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0" y="747981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Tạo ra ánh sáng màu bằng tấm lọc màu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83672" y="1472925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0000B0"/>
                </a:solidFill>
                <a:latin typeface="Arial" pitchFamily="34" charset="0"/>
                <a:cs typeface="Arial" pitchFamily="34" charset="0"/>
              </a:rPr>
              <a:t>2. Kết luận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1524000" y="2302113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600">
                <a:solidFill>
                  <a:srgbClr val="2C06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kết luận thảo luận theo nội dung sau:</a:t>
            </a:r>
            <a:endParaRPr lang="en-US" sz="2600" dirty="0">
              <a:solidFill>
                <a:srgbClr val="2C06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524000" y="2919413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2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vi-VN" sz="2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Tại sao ánh sáng </a:t>
            </a:r>
            <a:r>
              <a:rPr lang="vi-VN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vi-V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qua tấm lọc </a:t>
            </a:r>
            <a:r>
              <a:rPr lang="vi-VN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đỏ</a:t>
            </a:r>
            <a:r>
              <a:rPr lang="vi-V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ta thu được </a:t>
            </a:r>
            <a:r>
              <a:rPr lang="vi-VN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đỏ</a:t>
            </a:r>
            <a:r>
              <a:rPr lang="vi-V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còn </a:t>
            </a:r>
            <a:r>
              <a:rPr lang="vi-VN" sz="2600">
                <a:latin typeface="Arial" panose="020B0604020202020204" pitchFamily="34" charset="0"/>
                <a:cs typeface="Arial" panose="020B0604020202020204" pitchFamily="34" charset="0"/>
              </a:rPr>
              <a:t>ánh sáng </a:t>
            </a:r>
            <a:r>
              <a:rPr lang="vi-VN" sz="2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vi-VN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tấm lọc </a:t>
            </a:r>
            <a:r>
              <a:rPr lang="vi-VN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xanh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ta lại không thu được </a:t>
            </a:r>
            <a:r>
              <a:rPr lang="vi-VN" sz="2600">
                <a:latin typeface="Arial" panose="020B0604020202020204" pitchFamily="34" charset="0"/>
                <a:cs typeface="Arial" panose="020B0604020202020204" pitchFamily="34" charset="0"/>
              </a:rPr>
              <a:t>ánh sáng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đỏ (thấy </a:t>
            </a:r>
            <a:r>
              <a:rPr lang="vi-VN" sz="2600">
                <a:latin typeface="Arial" panose="020B0604020202020204" pitchFamily="34" charset="0"/>
                <a:cs typeface="Arial" panose="020B0604020202020204" pitchFamily="34" charset="0"/>
              </a:rPr>
              <a:t>tối)?</a:t>
            </a:r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vi-VN" sz="2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600">
                <a:latin typeface="Arial" panose="020B0604020202020204" pitchFamily="34" charset="0"/>
                <a:cs typeface="Arial" panose="020B0604020202020204" pitchFamily="34" charset="0"/>
              </a:rPr>
              <a:t>Tại sao ánh sáng trắng qua tấm lọc </a:t>
            </a:r>
            <a:r>
              <a:rPr lang="vi-VN" sz="2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đỏ </a:t>
            </a:r>
            <a:r>
              <a:rPr lang="vi-VN" sz="2600">
                <a:latin typeface="Arial" panose="020B0604020202020204" pitchFamily="34" charset="0"/>
                <a:cs typeface="Arial" panose="020B0604020202020204" pitchFamily="34" charset="0"/>
              </a:rPr>
              <a:t>ta thu được ánh sáng </a:t>
            </a:r>
            <a:r>
              <a:rPr lang="vi-VN" sz="2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đỏ</a:t>
            </a:r>
            <a:r>
              <a:rPr lang="vi-VN" sz="260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>
              <a:lnSpc>
                <a:spcPct val="150000"/>
              </a:lnSpc>
              <a:defRPr/>
            </a:pPr>
            <a:endParaRPr 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0" y="747981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Tạo ra ánh sáng màu bằng tấm lọc màu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3445" y="2605918"/>
            <a:ext cx="16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47812" y="2656638"/>
            <a:ext cx="9144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 lọc màu đỏ </a:t>
            </a:r>
            <a:r>
              <a:rPr lang="en-US" sz="2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hấp thụ </a:t>
            </a:r>
            <a:r>
              <a:rPr lang="en-US" sz="26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sáng đỏ, nên chùm sáng đỏ </a:t>
            </a:r>
            <a:r>
              <a:rPr lang="en-US" sz="2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qua được </a:t>
            </a:r>
            <a:r>
              <a:rPr lang="en-US" sz="26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 lọc màu đỏ.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 lọc màu xanh </a:t>
            </a:r>
            <a:r>
              <a:rPr lang="en-US" sz="2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 thụ mạnh </a:t>
            </a:r>
            <a:r>
              <a:rPr lang="en-US" sz="26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ánh sáng màu không phải là màu xanh, nên ánh sáng đỏ </a:t>
            </a:r>
            <a:r>
              <a:rPr lang="en-US" sz="2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 đi qua </a:t>
            </a:r>
            <a:r>
              <a:rPr lang="en-US" sz="26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 lọc màu xanh và ta thấy tối.</a:t>
            </a:r>
          </a:p>
          <a:p>
            <a:pPr algn="just">
              <a:lnSpc>
                <a:spcPct val="150000"/>
              </a:lnSpc>
            </a:pPr>
            <a:endParaRPr lang="en-US" sz="2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00200" y="14668"/>
            <a:ext cx="9421182" cy="830997"/>
            <a:chOff x="1359575" y="54469"/>
            <a:chExt cx="10633672" cy="830997"/>
          </a:xfrm>
        </p:grpSpPr>
        <p:sp>
          <p:nvSpPr>
            <p:cNvPr id="5" name="Rounded Rectangle 4"/>
            <p:cNvSpPr/>
            <p:nvPr/>
          </p:nvSpPr>
          <p:spPr>
            <a:xfrm>
              <a:off x="1359575" y="104746"/>
              <a:ext cx="1042576" cy="73477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LỚP 9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865107" y="136023"/>
              <a:ext cx="0" cy="7347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438623" y="226050"/>
              <a:ext cx="1409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 III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07372" y="54469"/>
              <a:ext cx="1224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52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60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82579" y="253557"/>
              <a:ext cx="7610668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ÁNH SÁNG TRẮNG VÀ ÁNH SÁNG MÀU</a:t>
              </a: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0" y="747981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III. Vận dụng</a:t>
            </a:r>
          </a:p>
        </p:txBody>
      </p:sp>
      <p:pic>
        <p:nvPicPr>
          <p:cNvPr id="25" name="Picture 2" descr="http://3.bp.blogspot.com/-YYYetOADXfM/UChfhbot58I/AAAAAAAAAVI/Ui19KhBhzKY/s1600/win+2001+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403151"/>
            <a:ext cx="4513551" cy="4441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http://www.vietnamtravelco.com/dulich/images/anh/hanoi/demhn/dem-hanoi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18" y="2403151"/>
            <a:ext cx="4205882" cy="4409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Hộp Văn bản 2"/>
          <p:cNvSpPr txBox="1">
            <a:spLocks noChangeArrowheads="1"/>
          </p:cNvSpPr>
          <p:nvPr/>
        </p:nvSpPr>
        <p:spPr bwMode="auto">
          <a:xfrm>
            <a:off x="2780805" y="1360992"/>
            <a:ext cx="7772400" cy="987504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600">
                <a:solidFill>
                  <a:srgbClr val="9E0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C3: </a:t>
            </a:r>
            <a:r>
              <a:rPr lang="en-US" altLang="en-US" sz="2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sáng đỏ, vàng ở các đèn sau và đèn báo rẽ của xe máy được tạo ra như thế nào ?</a:t>
            </a:r>
          </a:p>
        </p:txBody>
      </p:sp>
      <p:pic>
        <p:nvPicPr>
          <p:cNvPr id="33" name="Picture 2" descr="Kết quả hình ảnh cho question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92" y="1379346"/>
            <a:ext cx="655706" cy="105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478459" y="2743201"/>
            <a:ext cx="4572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Yu Gothic" panose="020B0400000000000000" pitchFamily="34" charset="-128"/>
              <a:buChar char="-"/>
            </a:pPr>
            <a:r>
              <a:rPr lang="vi-VN" sz="260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Các vỏ của đèn sau và đèn báo rẽ xe máy đóng vai trò như </a:t>
            </a:r>
            <a:r>
              <a:rPr lang="vi-VN" sz="2600">
                <a:solidFill>
                  <a:srgbClr val="0000B0"/>
                </a:solidFill>
                <a:cs typeface="Arial" panose="020B0604020202020204" pitchFamily="34" charset="0"/>
              </a:rPr>
              <a:t>tấm lọc màu. </a:t>
            </a:r>
            <a:endParaRPr lang="en-US" sz="2600">
              <a:solidFill>
                <a:srgbClr val="0000B0"/>
              </a:solidFill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Yu Gothic" panose="020B0400000000000000" pitchFamily="34" charset="-128"/>
              <a:buChar char="-"/>
            </a:pPr>
            <a:r>
              <a:rPr lang="vi-VN" sz="260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Ánh sáng trắng từ đèn dây tóc của xe chiếu qua sẽ tạo nên ánh sáng màu.</a:t>
            </a:r>
          </a:p>
          <a:p>
            <a:pPr marL="457200" indent="-457200" algn="just">
              <a:lnSpc>
                <a:spcPct val="150000"/>
              </a:lnSpc>
              <a:buFont typeface="Yu Gothic" panose="020B0400000000000000" pitchFamily="34" charset="-128"/>
              <a:buChar char="-"/>
            </a:pPr>
            <a:endParaRPr lang="vi-VN" sz="260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 animBg="1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0" y="747981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III. Vận dụng</a:t>
            </a:r>
          </a:p>
        </p:txBody>
      </p:sp>
      <p:sp>
        <p:nvSpPr>
          <p:cNvPr id="32" name="Hộp Văn bản 2"/>
          <p:cNvSpPr txBox="1">
            <a:spLocks noChangeArrowheads="1"/>
          </p:cNvSpPr>
          <p:nvPr/>
        </p:nvSpPr>
        <p:spPr bwMode="auto">
          <a:xfrm>
            <a:off x="2780805" y="1360993"/>
            <a:ext cx="7772400" cy="1328023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2400">
                <a:solidFill>
                  <a:srgbClr val="9E0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C4: </a:t>
            </a:r>
            <a:r>
              <a:rPr lang="vi-VN" altLang="en-US"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bể nước nhỏ (như bể cá cảnh) có các thành bên trong suốt đựng nước pha mực đỏ có thể dùng như dụng cụ nào ở trên? </a:t>
            </a:r>
          </a:p>
        </p:txBody>
      </p:sp>
      <p:pic>
        <p:nvPicPr>
          <p:cNvPr id="33" name="Picture 2" descr="Kết quả hình ảnh cho questi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92" y="1379346"/>
            <a:ext cx="655706" cy="105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934200" y="3810000"/>
            <a:ext cx="3730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u="sng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Trả lời:</a:t>
            </a:r>
            <a:endParaRPr lang="en-US" sz="2400" u="sng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Có thể dùng như một tấm kính lọc màu.</a:t>
            </a:r>
          </a:p>
        </p:txBody>
      </p:sp>
      <p:pic>
        <p:nvPicPr>
          <p:cNvPr id="3076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b="12731"/>
          <a:stretch/>
        </p:blipFill>
        <p:spPr bwMode="auto">
          <a:xfrm>
            <a:off x="2059287" y="3124200"/>
            <a:ext cx="4607718" cy="332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1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76400" y="566884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III. Vận dụng</a:t>
            </a:r>
            <a:endParaRPr lang="en-US" sz="260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D:\Tai lieu\Tai lieu lungtung\hinh nen\52\Capture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9"/>
          <a:stretch/>
        </p:blipFill>
        <p:spPr bwMode="auto">
          <a:xfrm>
            <a:off x="1600200" y="1929068"/>
            <a:ext cx="4654504" cy="33730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76399" y="6009176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ảnh tấm bìa dưới 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sáng trắng</a:t>
            </a:r>
          </a:p>
        </p:txBody>
      </p:sp>
      <p:pic>
        <p:nvPicPr>
          <p:cNvPr id="14" name="Picture 4" descr="D:\Tai lieu\Tai lieu lungtung\hinh nen\52\Capture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66" y="954643"/>
            <a:ext cx="3357822" cy="23829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Tai lieu\Tai lieu lungtung\hinh nen\52\Capture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64" y="3505201"/>
            <a:ext cx="3351625" cy="25331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43600" y="6011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ảnh tấm bìa dưới 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sáng đỏ và xanh</a:t>
            </a:r>
          </a:p>
        </p:txBody>
      </p:sp>
    </p:spTree>
    <p:extLst>
      <p:ext uri="{BB962C8B-B14F-4D97-AF65-F5344CB8AC3E}">
        <p14:creationId xmlns:p14="http://schemas.microsoft.com/office/powerpoint/2010/main" val="102692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0" y="747981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III. Vận dụng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589468" y="1254019"/>
            <a:ext cx="900233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en-US" sz="2600">
              <a:solidFill>
                <a:srgbClr val="002060"/>
              </a:solidFill>
              <a:latin typeface=".VnArial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sz="2600">
                <a:solidFill>
                  <a:srgbClr val="002060"/>
                </a:solidFill>
                <a:latin typeface=".VnArial" pitchFamily="34" charset="0"/>
              </a:rPr>
              <a:t>Con ng­ười lµm viÖc hiÖu qu¶ vµ thÝch hîp nhÊt víi ¸nh s¸ng tr¾ng (¸nh s¸ng MÆt Trêi).</a:t>
            </a:r>
          </a:p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sz="2600">
                <a:solidFill>
                  <a:srgbClr val="002060"/>
                </a:solidFill>
                <a:latin typeface=".VnArial" pitchFamily="34" charset="0"/>
              </a:rPr>
              <a:t>Sử dông ¸nh s¸ng MÆt Trêi để tiÕt kiÖm n¨ng l­ượng, b¶o vÖ m¾t vµ gióp c¬ thÓ tæng hîp Vitamin D.</a:t>
            </a:r>
          </a:p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Tx/>
              <a:buChar char="-"/>
            </a:pPr>
            <a:r>
              <a:rPr lang="en-US" sz="2600">
                <a:solidFill>
                  <a:srgbClr val="002060"/>
                </a:solidFill>
                <a:latin typeface=".VnArial" pitchFamily="34" charset="0"/>
              </a:rPr>
              <a:t>Kh«ng nªn sö dông ¸nh s¸ng mµu trong häc tËp vµ lao ®éng v× chóng cã h¹i cho m¾t.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130633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Tích hợp giáo dục môi trường</a:t>
            </a:r>
            <a:endParaRPr lang="vi-VN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ánh sáng trắng và ánh sáng màu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7"/>
          <a:stretch/>
        </p:blipFill>
        <p:spPr bwMode="auto">
          <a:xfrm>
            <a:off x="1524000" y="0"/>
            <a:ext cx="9144001" cy="69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0823" y="76201"/>
            <a:ext cx="408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52:</a:t>
            </a:r>
            <a:r>
              <a:rPr lang="en-US"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Tiết 55</a:t>
            </a:r>
            <a:r>
              <a:rPr lang="en-US" sz="3200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3763" y="6096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ÁNH SÁNG TRẮNG VÀ ÁNH SÁNG MÀU</a:t>
            </a:r>
            <a:endParaRPr lang="vi-VN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ánh sáng trắng và ánh sáng màu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7"/>
          <a:stretch/>
        </p:blipFill>
        <p:spPr bwMode="auto">
          <a:xfrm>
            <a:off x="1524000" y="0"/>
            <a:ext cx="9144001" cy="69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407990"/>
            <a:ext cx="255151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7938"/>
            <a:ext cx="14192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7604">
            <a:off x="6300788" y="319088"/>
            <a:ext cx="202287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13" y="1893187"/>
            <a:ext cx="3367088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5282">
            <a:off x="7438264" y="1018568"/>
            <a:ext cx="1348566" cy="194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05">
            <a:off x="7143750" y="2087765"/>
            <a:ext cx="156924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654">
            <a:off x="7209573" y="1874454"/>
            <a:ext cx="1982598" cy="213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7527">
            <a:off x="4363284" y="3118804"/>
            <a:ext cx="4473028" cy="379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892650" y="4180344"/>
            <a:ext cx="1143000" cy="2677656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Chiếu ánh sáng trắng qua tấm lọc màu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78085" y="2101741"/>
            <a:ext cx="4346600" cy="3082192"/>
            <a:chOff x="-645915" y="2101741"/>
            <a:chExt cx="4346600" cy="3082192"/>
          </a:xfrm>
        </p:grpSpPr>
        <p:pic>
          <p:nvPicPr>
            <p:cNvPr id="13" name="Picture 4" descr="Kết quả hình ảnh cho bóng đèn sợi đốt cartoo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89488" y="1545314"/>
              <a:ext cx="3082192" cy="4195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957484" y="3037315"/>
              <a:ext cx="27432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ÁNH SÁNG TRẮNG </a:t>
              </a:r>
            </a:p>
            <a:p>
              <a:pPr algn="ctr"/>
              <a:r>
                <a:rPr lang="en-US" sz="2400">
                  <a:solidFill>
                    <a:srgbClr val="C00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VÀ ÁNH SÁNG MÀU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78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ánh sáng trắng và ánh sáng màu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87"/>
          <a:stretch/>
        </p:blipFill>
        <p:spPr bwMode="auto">
          <a:xfrm>
            <a:off x="1524000" y="13648"/>
            <a:ext cx="9144001" cy="697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71867" y="609600"/>
            <a:ext cx="19527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Ghi nhớ:</a:t>
            </a:r>
            <a:endParaRPr lang="vi-VN" sz="3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799" y="19050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3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Ánh sáng do mặt trời và các đèn có dây tóc nóng sáng phát ra là ánh sáng trắng.</a:t>
            </a:r>
          </a:p>
          <a:p>
            <a:pPr algn="just"/>
            <a:endParaRPr lang="en-US" sz="30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3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 một số nguồn sáng phát ra trực tiếp ánh sáng màu.</a:t>
            </a:r>
          </a:p>
          <a:p>
            <a:pPr algn="just"/>
            <a:endParaRPr lang="en-US" sz="300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3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 thể tạo ra ánh sáng màu bằng cách chiếu chùm sáng trắng qua tấm lọc màu.</a:t>
            </a:r>
          </a:p>
        </p:txBody>
      </p:sp>
    </p:spTree>
    <p:extLst>
      <p:ext uri="{BB962C8B-B14F-4D97-AF65-F5344CB8AC3E}">
        <p14:creationId xmlns:p14="http://schemas.microsoft.com/office/powerpoint/2010/main" val="567357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ai lieu\Tai lieu lungtung\hinh nen\52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67" y="2133601"/>
            <a:ext cx="4503849" cy="4096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ai lieu\Tai lieu lungtung\hinh nen\52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140425"/>
            <a:ext cx="4479701" cy="4096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4615" y="1024031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chất rắn bị nung nóng đến hàng nghìn độ sẽ phát ra ánh sáng trắng.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394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CÓ THỂ EM CHƯA BIẾT</a:t>
            </a:r>
            <a:endParaRPr lang="vi-VN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ai lieu\Tai lieu lungtung\hinh nen\52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57" y="2371860"/>
            <a:ext cx="4252913" cy="4181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1" name="Picture 3" descr="D:\Tai lieu\Tai lieu lungtung\hinh nen\52\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r="2857"/>
          <a:stretch/>
        </p:blipFill>
        <p:spPr bwMode="auto">
          <a:xfrm>
            <a:off x="1618343" y="2374006"/>
            <a:ext cx="4495800" cy="4179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0" y="609600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chất rắn bị nung nóng đến hàng nghìn độ sẽ phát ra ánh sáng trắng. </a:t>
            </a:r>
          </a:p>
          <a:p>
            <a:pPr marL="514350" indent="-514350" algn="just">
              <a:buFontTx/>
              <a:buAutoNum type="arabicPeriod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chất khí khi phát sáng thường phát ra ánh sáng màu.</a:t>
            </a:r>
          </a:p>
          <a:p>
            <a:pPr marL="514350" indent="-514350" algn="just">
              <a:buAutoNum type="arabicPeriod"/>
            </a:pPr>
            <a:endParaRPr lang="en-US" sz="2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94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CÓ THỂ EM CHƯA BIẾT</a:t>
            </a:r>
            <a:endParaRPr lang="vi-VN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0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ai lieu\Tai lieu lungtung\hinh nen\52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3200401"/>
            <a:ext cx="4506533" cy="3381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Tai lieu\Tai lieu lungtung\hinh nen\52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55" y="3204693"/>
            <a:ext cx="4343400" cy="3417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0" y="609601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chất rắn bị nung nóng đến hàng nghìn độ sẽ phát ra ánh sáng trắng. </a:t>
            </a:r>
          </a:p>
          <a:p>
            <a:pPr marL="514350" indent="-514350" algn="just">
              <a:buFontTx/>
              <a:buAutoNum type="arabicPeriod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chất khí khi phát sáng thường phát ra ánh sáng màu.</a:t>
            </a:r>
          </a:p>
          <a:p>
            <a:pPr marL="514350" indent="-514350" algn="just">
              <a:buFontTx/>
              <a:buAutoNum type="arabicPeriod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tạo ra ánh sáng vàng bằng cách đưa một vài hạt muối vào ngọn lửa đèn cồn, ngọn lửa bếp ga…</a:t>
            </a:r>
          </a:p>
          <a:p>
            <a:pPr marL="514350" indent="-514350" algn="just">
              <a:buAutoNum type="arabicPeriod"/>
            </a:pPr>
            <a:endParaRPr lang="en-US" sz="2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94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  <a:hlinkClick r:id="rId4" action="ppaction://hlinksldjump"/>
              </a:rPr>
              <a:t>CÓ THỂ EM CHƯA BIẾT</a:t>
            </a:r>
            <a:endParaRPr lang="vi-VN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ết quả hình ảnh cho background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7" r="27000" b="13333"/>
          <a:stretch/>
        </p:blipFill>
        <p:spPr bwMode="auto">
          <a:xfrm>
            <a:off x="1524001" y="0"/>
            <a:ext cx="9162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28800" y="873802"/>
            <a:ext cx="8839200" cy="369331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600" u="sng">
                <a:solidFill>
                  <a:srgbClr val="C00000"/>
                </a:solidFill>
                <a:latin typeface="Arial" charset="0"/>
              </a:rPr>
              <a:t>Câu 1:</a:t>
            </a:r>
            <a:r>
              <a:rPr lang="en-US" sz="2600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600">
                <a:solidFill>
                  <a:srgbClr val="2C06B6"/>
                </a:solidFill>
                <a:latin typeface="Arial" charset="0"/>
              </a:rPr>
              <a:t>Tấm lọc màu có công dụng gì?</a:t>
            </a: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600">
                <a:latin typeface="Arial" charset="0"/>
              </a:rPr>
              <a:t>Cho ánh sáng có cùng màu với nó truyền qua.</a:t>
            </a:r>
          </a:p>
          <a:p>
            <a:pPr algn="just">
              <a:lnSpc>
                <a:spcPct val="150000"/>
              </a:lnSpc>
            </a:pPr>
            <a:r>
              <a:rPr lang="en-US" sz="2600">
                <a:latin typeface="Arial" charset="0"/>
              </a:rPr>
              <a:t>B. Làm mất màu ánh sáng truyền qua.</a:t>
            </a:r>
          </a:p>
          <a:p>
            <a:pPr algn="just">
              <a:lnSpc>
                <a:spcPct val="150000"/>
              </a:lnSpc>
            </a:pPr>
            <a:r>
              <a:rPr lang="en-US" sz="2600">
                <a:latin typeface="Arial" charset="0"/>
              </a:rPr>
              <a:t>C. Giữ nguyên màu ánh sáng truyền qua.</a:t>
            </a:r>
            <a:endParaRPr lang="vi-VN" sz="2600">
              <a:latin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>
                <a:latin typeface="Arial" charset="0"/>
              </a:rPr>
              <a:t>D. Cả A, B, C đều đúng.</a:t>
            </a:r>
          </a:p>
        </p:txBody>
      </p:sp>
      <p:sp>
        <p:nvSpPr>
          <p:cNvPr id="4" name="Oval 3"/>
          <p:cNvSpPr/>
          <p:nvPr/>
        </p:nvSpPr>
        <p:spPr>
          <a:xfrm>
            <a:off x="1792514" y="2187060"/>
            <a:ext cx="609600" cy="533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2274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BÀI TẬP TRẮC NGHIỆM</a:t>
            </a:r>
            <a:endParaRPr lang="vi-VN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8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ết quả hình ảnh cho background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7" r="27000" b="13333"/>
          <a:stretch/>
        </p:blipFill>
        <p:spPr bwMode="auto">
          <a:xfrm>
            <a:off x="1524001" y="0"/>
            <a:ext cx="9162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28800" y="873801"/>
            <a:ext cx="8839200" cy="12926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600" u="sng">
                <a:solidFill>
                  <a:srgbClr val="C00000"/>
                </a:solidFill>
                <a:latin typeface="Arial" charset="0"/>
              </a:rPr>
              <a:t>Câu 2:</a:t>
            </a:r>
            <a:r>
              <a:rPr lang="en-US" sz="2600">
                <a:solidFill>
                  <a:srgbClr val="000099"/>
                </a:solidFill>
                <a:latin typeface="Arial" charset="0"/>
              </a:rPr>
              <a:t>  Nội dung nào sau đây không đúng</a:t>
            </a:r>
          </a:p>
          <a:p>
            <a:pPr algn="just">
              <a:lnSpc>
                <a:spcPct val="150000"/>
              </a:lnSpc>
            </a:pPr>
            <a:r>
              <a:rPr lang="vi-VN" sz="2600">
                <a:solidFill>
                  <a:srgbClr val="2C06B6"/>
                </a:solidFill>
                <a:latin typeface="Arial" charset="0"/>
              </a:rPr>
              <a:t>Có thể thu được ánh sáng đỏ nế</a:t>
            </a:r>
            <a:r>
              <a:rPr lang="en-US" sz="2600">
                <a:solidFill>
                  <a:srgbClr val="2C06B6"/>
                </a:solidFill>
                <a:latin typeface="Arial" charset="0"/>
              </a:rPr>
              <a:t>u: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2274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BÀI TẬP TRẮC NGHIỆM</a:t>
            </a:r>
            <a:endParaRPr lang="vi-VN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261689" y="2132133"/>
            <a:ext cx="8534400" cy="2174875"/>
            <a:chOff x="1056" y="1680"/>
            <a:chExt cx="5312" cy="1370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056" y="1680"/>
              <a:ext cx="403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8179" tIns="49090" rIns="98179" bIns="49090">
              <a:spAutoFit/>
            </a:bodyPr>
            <a:lstStyle>
              <a:lvl1pPr marL="368300" indent="-3683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Thắp sáng ngọn đèn Led đỏ.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056" y="2016"/>
              <a:ext cx="531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8179" tIns="49090" rIns="98179" bIns="49090">
              <a:spAutoFit/>
            </a:bodyPr>
            <a:lstStyle>
              <a:lvl1pPr marL="368300" indent="-3683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Chiếu chùm sáng trắng qua tấm lọc màu đỏ.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056" y="2400"/>
              <a:ext cx="5248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8179" tIns="49090" rIns="98179" bIns="49090">
              <a:spAutoFit/>
            </a:bodyPr>
            <a:lstStyle>
              <a:lvl1pPr marL="368300" indent="-3683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Chiếu chùm sáng đỏ qua tấm lọc màu tím.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056" y="2736"/>
              <a:ext cx="531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8179" tIns="49090" rIns="98179" bIns="49090">
              <a:spAutoFit/>
            </a:bodyPr>
            <a:lstStyle>
              <a:lvl1pPr marL="368300" indent="-3683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Chiếu chùm sáng đỏ qua tấm lọc màu đỏ.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2133600" y="3219569"/>
            <a:ext cx="609600" cy="533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Kết quả hình ảnh cho background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7" r="27000" b="13333"/>
          <a:stretch/>
        </p:blipFill>
        <p:spPr bwMode="auto">
          <a:xfrm>
            <a:off x="1524001" y="0"/>
            <a:ext cx="9162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28800" y="873801"/>
            <a:ext cx="8839200" cy="18928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600" u="sng">
                <a:solidFill>
                  <a:srgbClr val="C00000"/>
                </a:solidFill>
                <a:latin typeface="Arial" charset="0"/>
              </a:rPr>
              <a:t>Câu 3:</a:t>
            </a:r>
            <a:r>
              <a:rPr lang="en-US" sz="2600">
                <a:solidFill>
                  <a:srgbClr val="000099"/>
                </a:solidFill>
                <a:latin typeface="Arial" charset="0"/>
              </a:rPr>
              <a:t>  </a:t>
            </a:r>
            <a:r>
              <a:rPr lang="vi-VN" sz="2600">
                <a:solidFill>
                  <a:srgbClr val="000099"/>
                </a:solidFill>
                <a:latin typeface="Arial" charset="0"/>
              </a:rPr>
              <a:t>Chiếu ánh sáng từ một nguồn sáng qua một tấm lọc màu đỏ, nếu ta được ánh sáng màu đỏ thì nguồn sáng là nguồn nào dưới đây?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2274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BÀI TẬP TRẮC NGHIỆM</a:t>
            </a:r>
            <a:endParaRPr lang="vi-VN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2743200" y="2971800"/>
            <a:ext cx="5200650" cy="2174874"/>
            <a:chOff x="1056" y="1680"/>
            <a:chExt cx="4368" cy="1370"/>
          </a:xfrm>
        </p:grpSpPr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1056" y="1680"/>
              <a:ext cx="3695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8179" tIns="49090" rIns="98179" bIns="49090">
              <a:spAutoFit/>
            </a:bodyPr>
            <a:lstStyle>
              <a:lvl1pPr marL="368300" indent="-3683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81075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A. Nguồn sáng tím.	</a:t>
              </a:r>
              <a:endParaRPr lang="vi-VN"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1056" y="2016"/>
              <a:ext cx="4368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179" tIns="49090" rIns="98179" bIns="490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B. Nguồn sáng vàng.</a:t>
              </a:r>
              <a:endParaRPr lang="vi-VN"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056" y="2400"/>
              <a:ext cx="427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179" tIns="49090" rIns="98179" bIns="490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C. Nguồn sáng xanh.</a:t>
              </a:r>
              <a:endParaRPr lang="vi-VN"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1056" y="2736"/>
              <a:ext cx="374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8179" tIns="49090" rIns="98179" bIns="490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600">
                  <a:latin typeface="Arial" panose="020B0604020202020204" pitchFamily="34" charset="0"/>
                  <a:cs typeface="Arial" panose="020B0604020202020204" pitchFamily="34" charset="0"/>
                </a:rPr>
                <a:t>D. Nguồn sáng trắng.</a:t>
              </a:r>
              <a:endParaRPr lang="vi-VN"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590800" y="4630737"/>
            <a:ext cx="609600" cy="533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Kết quả hình ảnh cho hình nền pp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667" r="3000" b="4000"/>
          <a:stretch/>
        </p:blipFill>
        <p:spPr bwMode="auto">
          <a:xfrm>
            <a:off x="1519776" y="-7620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0" y="2057400"/>
            <a:ext cx="6248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thuộc ghi nhớ và làm bài tập 52.1, 52.2, 52.3, 52.4 Sách bài tập.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bị: mỗi nhóm một vài đĩa CD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6657" y="101705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BÀI TẬP VỀ NHÀ</a:t>
            </a:r>
            <a:endParaRPr lang="vi-VN" sz="5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0" y="152400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Nguồn phát ánh sáng trắng và nguồn phát ánh sáng màu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76400" y="609600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0000B0"/>
                </a:solidFill>
                <a:latin typeface="Arial" pitchFamily="34" charset="0"/>
                <a:cs typeface="Arial" pitchFamily="34" charset="0"/>
              </a:rPr>
              <a:t>1. Các nguồn phát ánh sáng trắng</a:t>
            </a:r>
          </a:p>
        </p:txBody>
      </p:sp>
      <p:pic>
        <p:nvPicPr>
          <p:cNvPr id="2050" name="Picture 2" descr="Kết quả hình ảnh cho ánh sáng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29" y="1524001"/>
            <a:ext cx="7852540" cy="441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1" y="6176389"/>
            <a:ext cx="914400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sáng Mặt Trời lúc giữa trưa </a:t>
            </a:r>
          </a:p>
        </p:txBody>
      </p:sp>
    </p:spTree>
    <p:extLst>
      <p:ext uri="{BB962C8B-B14F-4D97-AF65-F5344CB8AC3E}">
        <p14:creationId xmlns:p14="http://schemas.microsoft.com/office/powerpoint/2010/main" val="261934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0" y="228601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Nguồn phát ánh sáng trắng và nguồn phát ánh sáng màu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0" y="609601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0000B0"/>
                </a:solidFill>
                <a:latin typeface="Arial" pitchFamily="34" charset="0"/>
                <a:cs typeface="Arial" pitchFamily="34" charset="0"/>
              </a:rPr>
              <a:t>1. Các nguồn phát ánh sáng trắng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1" y="5780598"/>
            <a:ext cx="914400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sáng bóng đèn tròn </a:t>
            </a:r>
          </a:p>
        </p:txBody>
      </p:sp>
      <p:pic>
        <p:nvPicPr>
          <p:cNvPr id="13" name="Picture 2" descr="D:\Tai lieu\Tai lieu lungtung\hinh nen\52\Cap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87" y="3200664"/>
            <a:ext cx="5780635" cy="2521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media.vietq.vn/files/ctvhanh/den_hoc_cho_tre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10" y="1097873"/>
            <a:ext cx="3646290" cy="2147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4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0" y="792522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Nguồn phát ánh sáng trắng và nguồn phát ánh sáng màu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62050" y="1219201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0000B0"/>
                </a:solidFill>
                <a:latin typeface="Arial" pitchFamily="34" charset="0"/>
                <a:cs typeface="Arial" pitchFamily="34" charset="0"/>
              </a:rPr>
              <a:t>1. Các nguồn phát ánh sáng trắng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40347" y="5896058"/>
            <a:ext cx="914400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sáng đèn pin </a:t>
            </a:r>
          </a:p>
        </p:txBody>
      </p:sp>
      <p:pic>
        <p:nvPicPr>
          <p:cNvPr id="15" name="Picture 4" descr="http://media2.picsearch.com/is?u0vjGE92AOSZi6HjuvFnp1CV-wMJLYHt2IamGqvmwac&amp;height=2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76" y="1969938"/>
            <a:ext cx="4044024" cy="3722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Kết quả hình ảnh cho đèn pin ánh sáng trắ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b="14000"/>
          <a:stretch/>
        </p:blipFill>
        <p:spPr bwMode="auto">
          <a:xfrm>
            <a:off x="1626025" y="2532643"/>
            <a:ext cx="4555087" cy="287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0" y="792522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Nguồn phát ánh sáng trắng và nguồn phát ánh sáng màu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62050" y="1219201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0000B0"/>
                </a:solidFill>
                <a:latin typeface="Arial" pitchFamily="34" charset="0"/>
                <a:cs typeface="Arial" pitchFamily="34" charset="0"/>
              </a:rPr>
              <a:t>1. Các nguồn phát ánh sáng trắng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40347" y="5691338"/>
            <a:ext cx="914400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sáng đèn pha ôtô, xe máy </a:t>
            </a:r>
          </a:p>
        </p:txBody>
      </p:sp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5" b="25576"/>
          <a:stretch/>
        </p:blipFill>
        <p:spPr bwMode="auto">
          <a:xfrm>
            <a:off x="6324601" y="2209800"/>
            <a:ext cx="4094299" cy="32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18900" y="6588555"/>
            <a:ext cx="249099" cy="2694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Kết quả hình ảnh cho đèn ô tô siêu sá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6" r="25324" b="27594"/>
          <a:stretch/>
        </p:blipFill>
        <p:spPr bwMode="auto">
          <a:xfrm>
            <a:off x="1773423" y="2209799"/>
            <a:ext cx="4093977" cy="32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00200" y="14668"/>
            <a:ext cx="9421182" cy="830997"/>
            <a:chOff x="1359575" y="54469"/>
            <a:chExt cx="10633672" cy="830997"/>
          </a:xfrm>
        </p:grpSpPr>
        <p:sp>
          <p:nvSpPr>
            <p:cNvPr id="5" name="Rounded Rectangle 4"/>
            <p:cNvSpPr/>
            <p:nvPr/>
          </p:nvSpPr>
          <p:spPr>
            <a:xfrm>
              <a:off x="1359575" y="104746"/>
              <a:ext cx="1042576" cy="73477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LỚP 9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49374" y="122374"/>
              <a:ext cx="9059005" cy="73477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865107" y="136023"/>
              <a:ext cx="0" cy="7347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438623" y="226050"/>
              <a:ext cx="1409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 III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07372" y="54469"/>
              <a:ext cx="1224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52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 60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82579" y="253557"/>
              <a:ext cx="7610668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ÁNH SÁNG TRẮNG VÀ ÁNH SÁNG MÀU</a:t>
              </a: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0" y="792522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Nguồn phát ánh sáng trắng và nguồn phát ánh sáng màu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62050" y="1219201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0000B0"/>
                </a:solidFill>
                <a:latin typeface="Arial" pitchFamily="34" charset="0"/>
                <a:cs typeface="Arial" pitchFamily="34" charset="0"/>
              </a:rPr>
              <a:t>2. Các nguồn phát ánh sáng màu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1" y="6176390"/>
            <a:ext cx="914400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sáng đèn LED</a:t>
            </a:r>
          </a:p>
        </p:txBody>
      </p:sp>
      <p:pic>
        <p:nvPicPr>
          <p:cNvPr id="13" name="Picture 2" descr="http://media3.picsearch.com/is?ykKChP9Yn6p-iv4EdDkn8EmXnABJvI9XWKwDmyZ1Ktw&amp;height=24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50" y="1713529"/>
            <a:ext cx="3428999" cy="2334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media2.picsearch.com/is?W0OuawlAuCUpNogbFss_wxPAFWTkENNwKZ13uQgOO2Q&amp;height=2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52" y="2092999"/>
            <a:ext cx="3762262" cy="3909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10" descr="D:\Tai lieu\Tai lieu lungtung\hinh nen\52\is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32" y="3996612"/>
            <a:ext cx="3455068" cy="2416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0" y="792522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Nguồn phát ánh sáng trắng và nguồn phát ánh sáng màu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62050" y="1219201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0000B0"/>
                </a:solidFill>
                <a:latin typeface="Arial" pitchFamily="34" charset="0"/>
                <a:cs typeface="Arial" pitchFamily="34" charset="0"/>
              </a:rPr>
              <a:t>2. Các nguồn phát ánh sáng màu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05858" y="6098795"/>
            <a:ext cx="914400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sáng bút Laze</a:t>
            </a:r>
          </a:p>
        </p:txBody>
      </p:sp>
      <p:pic>
        <p:nvPicPr>
          <p:cNvPr id="19" name="Picture 2" descr="D:\Tai lieu\Tai lieu lungtung\hinh nen\52\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29648"/>
            <a:ext cx="4343400" cy="4260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00200" y="1915492"/>
            <a:ext cx="4398770" cy="4289213"/>
            <a:chOff x="76200" y="1915491"/>
            <a:chExt cx="4398770" cy="4289213"/>
          </a:xfrm>
        </p:grpSpPr>
        <p:grpSp>
          <p:nvGrpSpPr>
            <p:cNvPr id="16" name="Nhóm 8"/>
            <p:cNvGrpSpPr>
              <a:grpSpLocks/>
            </p:cNvGrpSpPr>
            <p:nvPr/>
          </p:nvGrpSpPr>
          <p:grpSpPr bwMode="auto">
            <a:xfrm>
              <a:off x="76200" y="1915491"/>
              <a:ext cx="4398770" cy="4289213"/>
              <a:chOff x="9081277" y="2249435"/>
              <a:chExt cx="2857500" cy="2590800"/>
            </a:xfrm>
          </p:grpSpPr>
          <p:pic>
            <p:nvPicPr>
              <p:cNvPr id="17" name="Picture 16" descr="http://www.trungtamvanphongpham.vn/pictures_products/zzw1333080704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81277" y="2249435"/>
                <a:ext cx="2857500" cy="25908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Hộp Văn bản 3"/>
              <p:cNvSpPr txBox="1">
                <a:spLocks noChangeArrowheads="1"/>
              </p:cNvSpPr>
              <p:nvPr/>
            </p:nvSpPr>
            <p:spPr bwMode="auto">
              <a:xfrm>
                <a:off x="10362151" y="4297437"/>
                <a:ext cx="1258477" cy="241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altLang="en-US" sz="20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Bút Laze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81200" y="5105400"/>
              <a:ext cx="18288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100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0" y="51243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Nguồn phát ánh sáng trắng và nguồn phát ánh sáng màu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76400" y="381001"/>
            <a:ext cx="9144001" cy="6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600">
                <a:solidFill>
                  <a:srgbClr val="0000B0"/>
                </a:solidFill>
                <a:latin typeface="Arial" pitchFamily="34" charset="0"/>
                <a:cs typeface="Arial" pitchFamily="34" charset="0"/>
              </a:rPr>
              <a:t>2. Các nguồn phát ánh sáng màu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05858" y="5562601"/>
            <a:ext cx="914400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 sáng đèn ống màu</a:t>
            </a:r>
          </a:p>
        </p:txBody>
      </p:sp>
      <p:pic>
        <p:nvPicPr>
          <p:cNvPr id="1026" name="Picture 2" descr="Kết quả hình ảnh cho ĐÈN ỐNG NHIỀU MÀ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07" y="1019404"/>
            <a:ext cx="5219700" cy="42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8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1250</Words>
  <Application>Microsoft Office PowerPoint</Application>
  <PresentationFormat>Widescreen</PresentationFormat>
  <Paragraphs>141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Yu Gothic</vt:lpstr>
      <vt:lpstr>.VnArial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250</cp:revision>
  <dcterms:created xsi:type="dcterms:W3CDTF">2017-04-21T09:38:40Z</dcterms:created>
  <dcterms:modified xsi:type="dcterms:W3CDTF">2024-05-10T16:12:12Z</dcterms:modified>
</cp:coreProperties>
</file>