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8" r:id="rId25"/>
    <p:sldId id="289" r:id="rId26"/>
    <p:sldId id="28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C695-33B1-4740-BB6B-272086F5309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8244-034C-4522-887E-38FAA3DD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04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C695-33B1-4740-BB6B-272086F5309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8244-034C-4522-887E-38FAA3DD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C695-33B1-4740-BB6B-272086F5309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8244-034C-4522-887E-38FAA3DD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27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C695-33B1-4740-BB6B-272086F5309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8244-034C-4522-887E-38FAA3DD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37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C695-33B1-4740-BB6B-272086F5309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8244-034C-4522-887E-38FAA3DD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15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C695-33B1-4740-BB6B-272086F5309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8244-034C-4522-887E-38FAA3DD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27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C695-33B1-4740-BB6B-272086F5309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8244-034C-4522-887E-38FAA3DD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82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C695-33B1-4740-BB6B-272086F5309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8244-034C-4522-887E-38FAA3DD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C695-33B1-4740-BB6B-272086F5309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8244-034C-4522-887E-38FAA3DD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38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C695-33B1-4740-BB6B-272086F5309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8244-034C-4522-887E-38FAA3DD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36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C695-33B1-4740-BB6B-272086F5309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8244-034C-4522-887E-38FAA3DD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FC695-33B1-4740-BB6B-272086F5309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E8244-034C-4522-887E-38FAA3DD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9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58: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49: MẮT CẬN, MẮT LÃO</a:t>
            </a:r>
          </a:p>
        </p:txBody>
      </p:sp>
    </p:spTree>
    <p:extLst>
      <p:ext uri="{BB962C8B-B14F-4D97-AF65-F5344CB8AC3E}">
        <p14:creationId xmlns:p14="http://schemas.microsoft.com/office/powerpoint/2010/main" val="234256988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40211" y="317570"/>
            <a:ext cx="8216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Ngồi</a:t>
            </a:r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học</a:t>
            </a:r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không</a:t>
            </a:r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đúng</a:t>
            </a:r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tư</a:t>
            </a:r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thế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655" y="4134013"/>
            <a:ext cx="4540469" cy="20303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655" y="1592318"/>
            <a:ext cx="4540469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90" y="3878318"/>
            <a:ext cx="4587764" cy="20303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89" y="1592317"/>
            <a:ext cx="458776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9592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7590" y="429086"/>
            <a:ext cx="109368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Tiếp</a:t>
            </a:r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xúc</a:t>
            </a:r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nhiều</a:t>
            </a:r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với</a:t>
            </a:r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</a:t>
            </a:r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thiết</a:t>
            </a:r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bị</a:t>
            </a:r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điện</a:t>
            </a:r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tử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655" y="4110038"/>
            <a:ext cx="4682358" cy="2401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90" y="4110038"/>
            <a:ext cx="4543500" cy="2511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655" y="1592318"/>
            <a:ext cx="4682358" cy="23017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89" y="1592318"/>
            <a:ext cx="4543501" cy="230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7531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1641" y="381790"/>
            <a:ext cx="7048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Làm</a:t>
            </a:r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việc</a:t>
            </a:r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chưa</a:t>
            </a:r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khoa</a:t>
            </a:r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học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876" y="4086716"/>
            <a:ext cx="4997013" cy="20460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57" y="4086717"/>
            <a:ext cx="5145964" cy="20460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876" y="1608084"/>
            <a:ext cx="4997013" cy="21879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57" y="1608084"/>
            <a:ext cx="5145964" cy="218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8981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900855" y="0"/>
            <a:ext cx="6984124" cy="1828800"/>
          </a:xfrm>
          <a:prstGeom prst="cloud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404" y="4073580"/>
            <a:ext cx="5051371" cy="2465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405" y="1828800"/>
            <a:ext cx="5051371" cy="20495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80" y="4073580"/>
            <a:ext cx="5035769" cy="24656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81" y="1560786"/>
            <a:ext cx="5035769" cy="204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8146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717" y="990053"/>
            <a:ext cx="570449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(C</a:t>
            </a:r>
            <a:r>
              <a:rPr lang="en-US" sz="2600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6511158" y="930166"/>
            <a:ext cx="5050222" cy="2065282"/>
            <a:chOff x="6511158" y="930166"/>
            <a:chExt cx="5050222" cy="2065282"/>
          </a:xfrm>
        </p:grpSpPr>
        <p:grpSp>
          <p:nvGrpSpPr>
            <p:cNvPr id="15" name="Group 14"/>
            <p:cNvGrpSpPr/>
            <p:nvPr/>
          </p:nvGrpSpPr>
          <p:grpSpPr>
            <a:xfrm>
              <a:off x="6511158" y="930166"/>
              <a:ext cx="5050222" cy="2065282"/>
              <a:chOff x="6511158" y="930166"/>
              <a:chExt cx="5050222" cy="2065282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3704" r="89712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986345" y="930166"/>
                <a:ext cx="2575035" cy="2065282"/>
              </a:xfrm>
              <a:prstGeom prst="rect">
                <a:avLst/>
              </a:prstGeom>
            </p:spPr>
          </p:pic>
          <p:cxnSp>
            <p:nvCxnSpPr>
              <p:cNvPr id="7" name="Straight Connector 6"/>
              <p:cNvCxnSpPr/>
              <p:nvPr/>
            </p:nvCxnSpPr>
            <p:spPr>
              <a:xfrm flipV="1">
                <a:off x="6968359" y="1962807"/>
                <a:ext cx="4067503" cy="1576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6511158" y="1481959"/>
                <a:ext cx="6621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9002110" y="1813035"/>
                <a:ext cx="157656" cy="31531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836572" y="1251126"/>
                <a:ext cx="4887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400" baseline="-25000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6962341" y="1297292"/>
              <a:ext cx="1874231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b="1" cap="none" spc="0" dirty="0" err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Mắt</a:t>
              </a:r>
              <a:r>
                <a:rPr lang="en-US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cap="none" spc="0" dirty="0" err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bình</a:t>
              </a:r>
              <a:r>
                <a:rPr lang="en-US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cap="none" spc="0" dirty="0" err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thường</a:t>
              </a:r>
              <a:endParaRPr lang="en-US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63859" y="3589283"/>
            <a:ext cx="5097520" cy="2065282"/>
            <a:chOff x="6463859" y="3589283"/>
            <a:chExt cx="5097520" cy="2065282"/>
          </a:xfrm>
        </p:grpSpPr>
        <p:grpSp>
          <p:nvGrpSpPr>
            <p:cNvPr id="16" name="Group 15"/>
            <p:cNvGrpSpPr/>
            <p:nvPr/>
          </p:nvGrpSpPr>
          <p:grpSpPr>
            <a:xfrm>
              <a:off x="6463859" y="3589283"/>
              <a:ext cx="5097520" cy="2065282"/>
              <a:chOff x="6463859" y="3589283"/>
              <a:chExt cx="5097520" cy="2065282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3704" r="89712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986344" y="3589283"/>
                <a:ext cx="2575035" cy="2065282"/>
              </a:xfrm>
              <a:prstGeom prst="rect">
                <a:avLst/>
              </a:prstGeom>
            </p:spPr>
          </p:pic>
          <p:cxnSp>
            <p:nvCxnSpPr>
              <p:cNvPr id="8" name="Straight Connector 7"/>
              <p:cNvCxnSpPr/>
              <p:nvPr/>
            </p:nvCxnSpPr>
            <p:spPr>
              <a:xfrm flipV="1">
                <a:off x="6884278" y="4624552"/>
                <a:ext cx="4067503" cy="1576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6463859" y="4095358"/>
                <a:ext cx="6621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287406" y="4474780"/>
                <a:ext cx="157656" cy="31531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121868" y="3864920"/>
                <a:ext cx="4887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400" baseline="-25000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7126010" y="4141524"/>
              <a:ext cx="947695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b="1" cap="none" spc="0" dirty="0" err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Mắt</a:t>
              </a:r>
              <a:r>
                <a:rPr lang="en-US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cap="none" spc="0" dirty="0" err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lão</a:t>
              </a:r>
              <a:endParaRPr lang="en-US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7A6520D-DD79-4770-9E16-59836BEF6A46}"/>
              </a:ext>
            </a:extLst>
          </p:cNvPr>
          <p:cNvSpPr txBox="1"/>
          <p:nvPr/>
        </p:nvSpPr>
        <p:spPr>
          <a:xfrm>
            <a:off x="601717" y="318737"/>
            <a:ext cx="4574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43614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483" y="800865"/>
            <a:ext cx="10515600" cy="544227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1: 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TKHT.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rìa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2: 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TKHT.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430068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606" y="706273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ớ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?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2569779" y="4066478"/>
            <a:ext cx="6513596" cy="2268302"/>
            <a:chOff x="2569779" y="4066478"/>
            <a:chExt cx="6513596" cy="2268302"/>
          </a:xfrm>
        </p:grpSpPr>
        <p:sp>
          <p:nvSpPr>
            <p:cNvPr id="8" name="TextBox 7"/>
            <p:cNvSpPr txBox="1"/>
            <p:nvPr/>
          </p:nvSpPr>
          <p:spPr>
            <a:xfrm>
              <a:off x="5573109" y="5177801"/>
              <a:ext cx="378373" cy="349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80991" y="4267027"/>
              <a:ext cx="378373" cy="349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21116" y="5177801"/>
              <a:ext cx="541283" cy="349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2569779" y="4066478"/>
              <a:ext cx="6513596" cy="2268302"/>
              <a:chOff x="2569779" y="4066478"/>
              <a:chExt cx="6513596" cy="2268302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3704" r="89712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668814" y="4085348"/>
                <a:ext cx="2414561" cy="1623756"/>
              </a:xfrm>
              <a:prstGeom prst="rect">
                <a:avLst/>
              </a:prstGeom>
            </p:spPr>
          </p:pic>
          <p:cxnSp>
            <p:nvCxnSpPr>
              <p:cNvPr id="6" name="Straight Connector 5"/>
              <p:cNvCxnSpPr/>
              <p:nvPr/>
            </p:nvCxnSpPr>
            <p:spPr>
              <a:xfrm>
                <a:off x="2569779" y="4897226"/>
                <a:ext cx="4524704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Oval 6"/>
              <p:cNvSpPr/>
              <p:nvPr/>
            </p:nvSpPr>
            <p:spPr>
              <a:xfrm>
                <a:off x="5675586" y="4616650"/>
                <a:ext cx="173421" cy="561151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605048" y="4616650"/>
                <a:ext cx="173421" cy="56115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190650" y="5938540"/>
                <a:ext cx="1370888" cy="39624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2800" b="1" cap="none" spc="0" dirty="0" err="1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Mắt</a:t>
                </a:r>
                <a:r>
                  <a:rPr lang="en-US" sz="2800" b="1" cap="none" spc="0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cap="none" spc="0" dirty="0" err="1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lão</a:t>
                </a:r>
                <a:endParaRPr lang="en-US" sz="28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4832131" y="4756937"/>
                <a:ext cx="551793" cy="619542"/>
                <a:chOff x="4832131" y="4756937"/>
                <a:chExt cx="551793" cy="619542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4832131" y="4914814"/>
                  <a:ext cx="55179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4836072" y="4756937"/>
                  <a:ext cx="275896" cy="280575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5778059" y="4066478"/>
                <a:ext cx="1223712" cy="2025190"/>
                <a:chOff x="5778059" y="4066478"/>
                <a:chExt cx="1223712" cy="2025190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>
                  <a:off x="6810703" y="4267027"/>
                  <a:ext cx="1" cy="1442077"/>
                </a:xfrm>
                <a:prstGeom prst="line">
                  <a:avLst/>
                </a:prstGeom>
                <a:ln w="5715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7"/>
                <p:cNvSpPr txBox="1"/>
                <p:nvPr/>
              </p:nvSpPr>
              <p:spPr>
                <a:xfrm>
                  <a:off x="5778059" y="5722336"/>
                  <a:ext cx="10484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>
                      <a:latin typeface="Times New Roman" pitchFamily="18" charset="0"/>
                      <a:cs typeface="Times New Roman" pitchFamily="18" charset="0"/>
                    </a:rPr>
                    <a:t>Kính</a:t>
                  </a:r>
                  <a:r>
                    <a:rPr lang="en-US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latin typeface="Times New Roman" pitchFamily="18" charset="0"/>
                      <a:cs typeface="Times New Roman" pitchFamily="18" charset="0"/>
                    </a:rPr>
                    <a:t>lão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" name="Isosceles Triangle 1"/>
                <p:cNvSpPr/>
                <p:nvPr/>
              </p:nvSpPr>
              <p:spPr>
                <a:xfrm rot="10800000">
                  <a:off x="6608045" y="4066478"/>
                  <a:ext cx="382137" cy="239528"/>
                </a:xfrm>
                <a:prstGeom prst="triangl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Isosceles Triangle 27"/>
                <p:cNvSpPr/>
                <p:nvPr/>
              </p:nvSpPr>
              <p:spPr>
                <a:xfrm>
                  <a:off x="6619634" y="5699012"/>
                  <a:ext cx="382137" cy="239528"/>
                </a:xfrm>
                <a:prstGeom prst="triangl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57" name="Group 56"/>
          <p:cNvGrpSpPr/>
          <p:nvPr/>
        </p:nvGrpSpPr>
        <p:grpSpPr>
          <a:xfrm>
            <a:off x="2774731" y="3822033"/>
            <a:ext cx="4552330" cy="1627697"/>
            <a:chOff x="2774731" y="3822033"/>
            <a:chExt cx="4552330" cy="1627697"/>
          </a:xfrm>
        </p:grpSpPr>
        <p:sp>
          <p:nvSpPr>
            <p:cNvPr id="24" name="TextBox 23"/>
            <p:cNvSpPr txBox="1"/>
            <p:nvPr/>
          </p:nvSpPr>
          <p:spPr>
            <a:xfrm>
              <a:off x="2774731" y="4988065"/>
              <a:ext cx="5202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A’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74731" y="3822033"/>
              <a:ext cx="5202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B’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3026273" y="4186242"/>
              <a:ext cx="0" cy="694337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5" idx="2"/>
            </p:cNvCxnSpPr>
            <p:nvPr/>
          </p:nvCxnSpPr>
          <p:spPr>
            <a:xfrm>
              <a:off x="3034862" y="4283698"/>
              <a:ext cx="3764251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5" idx="2"/>
              <a:endCxn id="7" idx="1"/>
            </p:cNvCxnSpPr>
            <p:nvPr/>
          </p:nvCxnSpPr>
          <p:spPr>
            <a:xfrm>
              <a:off x="3034862" y="4283698"/>
              <a:ext cx="2666121" cy="415131"/>
            </a:xfrm>
            <a:prstGeom prst="line">
              <a:avLst/>
            </a:prstGeom>
            <a:ln w="571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5824483" y="4739942"/>
              <a:ext cx="955561" cy="11617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5108027" y="4616650"/>
              <a:ext cx="567559" cy="181377"/>
            </a:xfrm>
            <a:prstGeom prst="line">
              <a:avLst/>
            </a:prstGeom>
            <a:ln w="571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10" idx="2"/>
            </p:cNvCxnSpPr>
            <p:nvPr/>
          </p:nvCxnSpPr>
          <p:spPr>
            <a:xfrm flipV="1">
              <a:off x="5770178" y="4296404"/>
              <a:ext cx="966074" cy="320246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2" idx="0"/>
            </p:cNvCxnSpPr>
            <p:nvPr/>
          </p:nvCxnSpPr>
          <p:spPr>
            <a:xfrm>
              <a:off x="6799113" y="4306006"/>
              <a:ext cx="527948" cy="6352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931664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631" y="308793"/>
            <a:ext cx="10515600" cy="59540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Khi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A’B’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Symbol"/>
              <a:buChar char="Þ"/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TKHT.</a:t>
            </a:r>
          </a:p>
          <a:p>
            <a:pPr>
              <a:buFont typeface="Symbol"/>
              <a:buChar char="Þ"/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rỏ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Symbol"/>
              <a:buChar char="Þ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82925" y="1365436"/>
            <a:ext cx="6513596" cy="2512747"/>
            <a:chOff x="2569779" y="3822033"/>
            <a:chExt cx="6513596" cy="2512747"/>
          </a:xfrm>
        </p:grpSpPr>
        <p:grpSp>
          <p:nvGrpSpPr>
            <p:cNvPr id="30" name="Group 29"/>
            <p:cNvGrpSpPr/>
            <p:nvPr/>
          </p:nvGrpSpPr>
          <p:grpSpPr>
            <a:xfrm>
              <a:off x="2569779" y="4066478"/>
              <a:ext cx="6513596" cy="2268302"/>
              <a:chOff x="2569779" y="4066478"/>
              <a:chExt cx="6513596" cy="2268302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5573109" y="5177801"/>
                <a:ext cx="378373" cy="349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580991" y="4267027"/>
                <a:ext cx="378373" cy="349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421116" y="5177801"/>
                <a:ext cx="541283" cy="349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400" baseline="-25000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>
                <a:off x="2569779" y="4066478"/>
                <a:ext cx="6513596" cy="2268302"/>
                <a:chOff x="2569779" y="4066478"/>
                <a:chExt cx="6513596" cy="2268302"/>
              </a:xfrm>
            </p:grpSpPr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100000" l="3704" r="89712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68814" y="4085348"/>
                  <a:ext cx="2414561" cy="1623756"/>
                </a:xfrm>
                <a:prstGeom prst="rect">
                  <a:avLst/>
                </a:prstGeom>
              </p:spPr>
            </p:pic>
            <p:cxnSp>
              <p:nvCxnSpPr>
                <p:cNvPr id="36" name="Straight Connector 35"/>
                <p:cNvCxnSpPr/>
                <p:nvPr/>
              </p:nvCxnSpPr>
              <p:spPr>
                <a:xfrm>
                  <a:off x="2569779" y="4897226"/>
                  <a:ext cx="4524704" cy="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Oval 36"/>
                <p:cNvSpPr/>
                <p:nvPr/>
              </p:nvSpPr>
              <p:spPr>
                <a:xfrm>
                  <a:off x="5675586" y="4616650"/>
                  <a:ext cx="173421" cy="561151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3605048" y="4616650"/>
                  <a:ext cx="173421" cy="56115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7190650" y="5938540"/>
                  <a:ext cx="1370888" cy="39624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en-US" sz="2800" b="1" cap="none" spc="0" dirty="0" err="1">
                      <a:ln w="11430"/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Mắt</a:t>
                  </a:r>
                  <a:r>
                    <a:rPr lang="en-US" sz="2800" b="1" cap="none" spc="0" dirty="0">
                      <a:ln w="11430"/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cap="none" spc="0" dirty="0" err="1">
                      <a:ln w="11430"/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lão</a:t>
                  </a:r>
                  <a:endParaRPr lang="en-US" sz="2800" b="1" cap="none" spc="0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40" name="Group 39"/>
                <p:cNvGrpSpPr/>
                <p:nvPr/>
              </p:nvGrpSpPr>
              <p:grpSpPr>
                <a:xfrm>
                  <a:off x="4832131" y="4756937"/>
                  <a:ext cx="551793" cy="619542"/>
                  <a:chOff x="4832131" y="4756937"/>
                  <a:chExt cx="551793" cy="619542"/>
                </a:xfrm>
              </p:grpSpPr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4832131" y="4914814"/>
                    <a:ext cx="55179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F</a:t>
                    </a:r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>
                  <a:xfrm>
                    <a:off x="4836072" y="4756937"/>
                    <a:ext cx="275896" cy="280575"/>
                  </a:xfrm>
                  <a:prstGeom prst="ellipse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" name="Group 40"/>
                <p:cNvGrpSpPr/>
                <p:nvPr/>
              </p:nvGrpSpPr>
              <p:grpSpPr>
                <a:xfrm>
                  <a:off x="5778059" y="4066478"/>
                  <a:ext cx="1223712" cy="2025190"/>
                  <a:chOff x="5778059" y="4066478"/>
                  <a:chExt cx="1223712" cy="2025190"/>
                </a:xfrm>
              </p:grpSpPr>
              <p:cxnSp>
                <p:nvCxnSpPr>
                  <p:cNvPr id="42" name="Straight Connector 41"/>
                  <p:cNvCxnSpPr/>
                  <p:nvPr/>
                </p:nvCxnSpPr>
                <p:spPr>
                  <a:xfrm>
                    <a:off x="6810703" y="4267027"/>
                    <a:ext cx="1" cy="1442077"/>
                  </a:xfrm>
                  <a:prstGeom prst="line">
                    <a:avLst/>
                  </a:prstGeom>
                  <a:ln w="57150"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5778059" y="5722336"/>
                    <a:ext cx="104841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err="1">
                        <a:latin typeface="Times New Roman" pitchFamily="18" charset="0"/>
                        <a:cs typeface="Times New Roman" pitchFamily="18" charset="0"/>
                      </a:rPr>
                      <a:t>Kính</a:t>
                    </a:r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dirty="0" err="1">
                        <a:latin typeface="Times New Roman" pitchFamily="18" charset="0"/>
                        <a:cs typeface="Times New Roman" pitchFamily="18" charset="0"/>
                      </a:rPr>
                      <a:t>lão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4" name="Isosceles Triangle 43"/>
                  <p:cNvSpPr/>
                  <p:nvPr/>
                </p:nvSpPr>
                <p:spPr>
                  <a:xfrm rot="10800000">
                    <a:off x="6608045" y="4066478"/>
                    <a:ext cx="382137" cy="239528"/>
                  </a:xfrm>
                  <a:prstGeom prst="triangl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Isosceles Triangle 44"/>
                  <p:cNvSpPr/>
                  <p:nvPr/>
                </p:nvSpPr>
                <p:spPr>
                  <a:xfrm>
                    <a:off x="6619634" y="5699012"/>
                    <a:ext cx="382137" cy="239528"/>
                  </a:xfrm>
                  <a:prstGeom prst="triangl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48" name="Group 47"/>
            <p:cNvGrpSpPr/>
            <p:nvPr/>
          </p:nvGrpSpPr>
          <p:grpSpPr>
            <a:xfrm>
              <a:off x="2774731" y="3822033"/>
              <a:ext cx="4552330" cy="1627697"/>
              <a:chOff x="2774731" y="3822033"/>
              <a:chExt cx="4552330" cy="162769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2774731" y="4988065"/>
                <a:ext cx="5202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A’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774731" y="3822033"/>
                <a:ext cx="5202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B’</a:t>
                </a:r>
              </a:p>
            </p:txBody>
          </p:sp>
          <p:cxnSp>
            <p:nvCxnSpPr>
              <p:cNvPr id="51" name="Straight Arrow Connector 50"/>
              <p:cNvCxnSpPr/>
              <p:nvPr/>
            </p:nvCxnSpPr>
            <p:spPr>
              <a:xfrm flipV="1">
                <a:off x="3026273" y="4186242"/>
                <a:ext cx="0" cy="694337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>
                <a:stCxn id="50" idx="2"/>
              </p:cNvCxnSpPr>
              <p:nvPr/>
            </p:nvCxnSpPr>
            <p:spPr>
              <a:xfrm>
                <a:off x="3034862" y="4283698"/>
                <a:ext cx="3764251" cy="0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50" idx="2"/>
                <a:endCxn id="37" idx="1"/>
              </p:cNvCxnSpPr>
              <p:nvPr/>
            </p:nvCxnSpPr>
            <p:spPr>
              <a:xfrm>
                <a:off x="3034862" y="4283698"/>
                <a:ext cx="2666121" cy="415131"/>
              </a:xfrm>
              <a:prstGeom prst="line">
                <a:avLst/>
              </a:prstGeom>
              <a:ln w="5715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>
                <a:off x="5824483" y="4739942"/>
                <a:ext cx="955561" cy="116171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V="1">
                <a:off x="5108027" y="4616650"/>
                <a:ext cx="567559" cy="181377"/>
              </a:xfrm>
              <a:prstGeom prst="line">
                <a:avLst/>
              </a:prstGeom>
              <a:ln w="57150"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stCxn id="32" idx="2"/>
              </p:cNvCxnSpPr>
              <p:nvPr/>
            </p:nvCxnSpPr>
            <p:spPr>
              <a:xfrm flipV="1">
                <a:off x="5770178" y="4296404"/>
                <a:ext cx="966074" cy="320246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>
                <a:stCxn id="44" idx="0"/>
              </p:cNvCxnSpPr>
              <p:nvPr/>
            </p:nvCxnSpPr>
            <p:spPr>
              <a:xfrm>
                <a:off x="6799113" y="4306006"/>
                <a:ext cx="527948" cy="6352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914955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326" y="105925"/>
            <a:ext cx="4706924" cy="1325563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59 –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50.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lúp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49915" y="1008994"/>
                <a:ext cx="7233745" cy="4351338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lnSpc>
                    <a:spcPct val="150000"/>
                  </a:lnSpc>
                  <a:buAutoNum type="arabicPeriod"/>
                </a:pPr>
                <a:r>
                  <a:rPr lang="en-US" sz="24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Kính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lúp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gì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?</a:t>
                </a:r>
              </a:p>
              <a:p>
                <a:pPr>
                  <a:lnSpc>
                    <a:spcPct val="150000"/>
                  </a:lnSpc>
                  <a:buFontTx/>
                  <a:buChar char="-"/>
                </a:pP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lúp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TKHT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tiêu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cự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ngắn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buFontTx/>
                  <a:buChar char="-"/>
                </a:pP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lúp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dùng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quan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sát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vật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kích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thước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buFontTx/>
                  <a:buChar char="-"/>
                </a:pP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bội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lúp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ký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hiệu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G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ghi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2x, 3x, 4x, 5x, 6x…</a:t>
                </a:r>
              </a:p>
              <a:p>
                <a:pPr>
                  <a:lnSpc>
                    <a:spcPct val="150000"/>
                  </a:lnSpc>
                  <a:buFontTx/>
                  <a:buChar char="-"/>
                </a:pP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liên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 G=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25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( f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đo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centimet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9915" y="1008994"/>
                <a:ext cx="7233745" cy="4351338"/>
              </a:xfrm>
              <a:blipFill>
                <a:blip r:embed="rId2"/>
                <a:stretch>
                  <a:fillRect l="-1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179" y="725213"/>
            <a:ext cx="3594537" cy="51237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8E6CAC-16FC-4892-9A4B-4704BC94B83B}"/>
              </a:ext>
            </a:extLst>
          </p:cNvPr>
          <p:cNvSpPr txBox="1"/>
          <p:nvPr/>
        </p:nvSpPr>
        <p:spPr>
          <a:xfrm>
            <a:off x="889233" y="5314201"/>
            <a:ext cx="6719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SGK</a:t>
            </a:r>
          </a:p>
        </p:txBody>
      </p:sp>
    </p:spTree>
    <p:extLst>
      <p:ext uri="{BB962C8B-B14F-4D97-AF65-F5344CB8AC3E}">
        <p14:creationId xmlns:p14="http://schemas.microsoft.com/office/powerpoint/2010/main" val="245307662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9827" y="595914"/>
                <a:ext cx="10515600" cy="626208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Câu 1: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lúp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bội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càng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tiêu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cự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càng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hay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càng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ngắn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?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G=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25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=&gt; f=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25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𝐺</m:t>
                        </m:r>
                      </m:den>
                    </m:f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=&gt;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lúp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bội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càng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tiêu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cự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càng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ngắn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2: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bội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lúp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1.5x.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tiêu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cự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lúp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sẽ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bao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nhiêu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?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HD: G=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25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=&gt; f=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25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𝐺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thay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G=1.5, ta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f= 16.67cm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=&gt;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Tiêu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cự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lúp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16.67cm.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9827" y="595914"/>
                <a:ext cx="10515600" cy="6262085"/>
              </a:xfrm>
              <a:blipFill rotWithShape="1">
                <a:blip r:embed="rId2"/>
                <a:stretch>
                  <a:fillRect l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10715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b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254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di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47415"/>
            <a:ext cx="10058400" cy="444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6108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841" y="658977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lúp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lúp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1527573"/>
      </p:ext>
    </p:extLst>
  </p:cSld>
  <p:clrMapOvr>
    <a:masterClrMapping/>
  </p:clrMapOvr>
  <p:transition spd="slow">
    <p:push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22944" y="334493"/>
            <a:ext cx="69461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lúp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651" y="3941380"/>
            <a:ext cx="5822239" cy="2739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651" y="1254343"/>
            <a:ext cx="5822239" cy="2513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1379"/>
            <a:ext cx="5628290" cy="27397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0149"/>
            <a:ext cx="5628290" cy="256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7276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87311" y="425669"/>
            <a:ext cx="288509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670398"/>
              </p:ext>
            </p:extLst>
          </p:nvPr>
        </p:nvGraphicFramePr>
        <p:xfrm>
          <a:off x="819807" y="1135118"/>
          <a:ext cx="10547131" cy="5640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7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1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8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0261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Mắt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cận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Mắt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lão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Mắt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cận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nhìn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rõ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gần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nhìn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rõ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xa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Mắt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lão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nhìn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rõ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xa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nhựng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nhìn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rõ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gần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khắc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phục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slop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Mắt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cận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đeo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kính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cận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thấu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kính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nhìn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rõ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xa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Kính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cận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phù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kính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F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trùng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cực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viễn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2400" baseline="-25000" dirty="0" err="1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mắt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slop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Mắt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lão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đeo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kính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lão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thấu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kính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tụ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nhìn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rõ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gần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slop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597612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5772521"/>
                  </p:ext>
                </p:extLst>
              </p:nvPr>
            </p:nvGraphicFramePr>
            <p:xfrm>
              <a:off x="1418895" y="558892"/>
              <a:ext cx="9412014" cy="54776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0600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70600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123024"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cell3D prstMaterial="dkEdge">
                          <a:bevel prst="slope"/>
                          <a:lightRig rig="flood" dir="t"/>
                        </a:cell3D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6693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Cấu</a:t>
                          </a:r>
                          <a:r>
                            <a:rPr lang="en-US" sz="24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tạo</a:t>
                          </a:r>
                          <a:r>
                            <a:rPr lang="en-US" sz="24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quang</a:t>
                          </a:r>
                          <a:r>
                            <a:rPr lang="en-US" sz="24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học</a:t>
                          </a: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cell3D prstMaterial="dkEdge">
                          <a:bevel prst="slope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lnSpc>
                              <a:spcPct val="200000"/>
                            </a:lnSpc>
                            <a:buFontTx/>
                            <a:buChar char="-"/>
                          </a:pPr>
                          <a:r>
                            <a:rPr lang="en-US" sz="2400" dirty="0">
                              <a:latin typeface="Times New Roman" pitchFamily="18" charset="0"/>
                              <a:cs typeface="Times New Roman" pitchFamily="18" charset="0"/>
                            </a:rPr>
                            <a:t>Thấu</a:t>
                          </a:r>
                          <a:r>
                            <a:rPr lang="en-US" sz="24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kính</a:t>
                          </a:r>
                          <a:r>
                            <a:rPr lang="en-US" sz="24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hội</a:t>
                          </a:r>
                          <a:r>
                            <a:rPr lang="en-US" sz="24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tụ</a:t>
                          </a:r>
                          <a:r>
                            <a:rPr lang="en-US" sz="24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có</a:t>
                          </a:r>
                          <a:r>
                            <a:rPr lang="en-US" sz="24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tiêu</a:t>
                          </a:r>
                          <a:r>
                            <a:rPr lang="en-US" sz="24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cự</a:t>
                          </a:r>
                          <a:r>
                            <a:rPr lang="en-US" sz="24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ngắn</a:t>
                          </a:r>
                          <a:endParaRPr lang="en-US" sz="2400" baseline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285750" indent="-285750">
                            <a:lnSpc>
                              <a:spcPct val="200000"/>
                            </a:lnSpc>
                            <a:buFontTx/>
                            <a:buChar char="-"/>
                          </a:pPr>
                          <a:r>
                            <a:rPr lang="en-US" sz="2400" baseline="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Số</a:t>
                          </a:r>
                          <a:r>
                            <a:rPr lang="en-US" sz="24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bội</a:t>
                          </a:r>
                          <a:r>
                            <a:rPr lang="en-US" sz="24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giác</a:t>
                          </a:r>
                          <a:r>
                            <a:rPr lang="en-US" sz="24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 : G =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baseline="0" smtClean="0">
                                      <a:latin typeface="Cambria Math"/>
                                    </a:rPr>
                                    <m:t>25</m:t>
                                  </m:r>
                                </m:num>
                                <m:den>
                                  <m:r>
                                    <a:rPr lang="en-US" sz="2400" b="0" i="1" baseline="0" smtClean="0">
                                      <a:latin typeface="Cambria Math"/>
                                    </a:rPr>
                                    <m:t>𝑓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cell3D prstMaterial="dkEdge">
                          <a:bevel prst="slope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826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Công</a:t>
                          </a:r>
                          <a:r>
                            <a:rPr lang="en-US" sz="24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dụng</a:t>
                          </a: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cell3D prstMaterial="dkEdge">
                          <a:bevel prst="slope"/>
                          <a:lightRig rig="flood" dir="t"/>
                        </a:cell3D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2400" dirty="0">
                              <a:latin typeface="Times New Roman" pitchFamily="18" charset="0"/>
                              <a:cs typeface="Times New Roman" pitchFamily="18" charset="0"/>
                            </a:rPr>
                            <a:t>- </a:t>
                          </a:r>
                          <a:r>
                            <a:rPr lang="en-US" sz="240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Quan</a:t>
                          </a:r>
                          <a:r>
                            <a:rPr lang="en-US" sz="2400" dirty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sát</a:t>
                          </a:r>
                          <a:r>
                            <a:rPr lang="en-US" sz="24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vật</a:t>
                          </a:r>
                          <a:r>
                            <a:rPr lang="en-US" sz="24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nhỏ</a:t>
                          </a: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cell3D prstMaterial="dkEdge">
                          <a:bevel prst="slope"/>
                          <a:lightRig rig="flood" dir="t"/>
                        </a:cell3D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02618">
                    <a:tc gridSpan="2">
                      <a:txBody>
                        <a:bodyPr/>
                        <a:lstStyle/>
                        <a:p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cell3D prstMaterial="dkEdge">
                          <a:bevel prst="slope"/>
                          <a:lightRig rig="flood" dir="t"/>
                        </a:cell3D>
                        <a:blipFill>
                          <a:blip r:embed="rId2"/>
                          <a:stretch>
                            <a:fillRect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5772521"/>
                  </p:ext>
                </p:extLst>
              </p:nvPr>
            </p:nvGraphicFramePr>
            <p:xfrm>
              <a:off x="1418895" y="558892"/>
              <a:ext cx="9412014" cy="54776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06007"/>
                    <a:gridCol w="4706007"/>
                  </a:tblGrid>
                  <a:tr h="1123024"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cell3D prstMaterial="dkEdge">
                          <a:bevel prst="slope"/>
                          <a:lightRig rig="flood" dir="t"/>
                        </a:cell3D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26693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Cấu</a:t>
                          </a:r>
                          <a:r>
                            <a:rPr lang="en-US" sz="24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tạo</a:t>
                          </a:r>
                          <a:r>
                            <a:rPr lang="en-US" sz="24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quang</a:t>
                          </a:r>
                          <a:r>
                            <a:rPr lang="en-US" sz="24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học</a:t>
                          </a: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cell3D prstMaterial="dkEdge">
                          <a:bevel prst="slope"/>
                          <a:lightRig rig="flood" dir="t"/>
                        </a:cell3D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cell3D prstMaterial="dkEdge">
                          <a:bevel prst="slope"/>
                          <a:lightRig rig="flood" dir="t"/>
                        </a:cell3D>
                        <a:blipFill rotWithShape="0">
                          <a:blip r:embed="rId3"/>
                          <a:stretch>
                            <a:fillRect l="-100518" t="-42922" r="-518" b="-63699"/>
                          </a:stretch>
                        </a:blipFill>
                      </a:tcPr>
                    </a:tc>
                  </a:tr>
                  <a:tr h="9826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Công</a:t>
                          </a:r>
                          <a:r>
                            <a:rPr lang="en-US" sz="24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dụng</a:t>
                          </a: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cell3D prstMaterial="dkEdge">
                          <a:bevel prst="slope"/>
                          <a:lightRig rig="flood" dir="t"/>
                        </a:cell3D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2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- </a:t>
                          </a:r>
                          <a:r>
                            <a:rPr lang="en-US" sz="2400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Quan</a:t>
                          </a:r>
                          <a:r>
                            <a:rPr lang="en-US" sz="2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sát</a:t>
                          </a:r>
                          <a:r>
                            <a:rPr lang="en-US" sz="24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vật</a:t>
                          </a:r>
                          <a:r>
                            <a:rPr lang="en-US" sz="24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nhỏ</a:t>
                          </a: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cell3D prstMaterial="dkEdge">
                          <a:bevel prst="slope"/>
                          <a:lightRig rig="flood" dir="t"/>
                        </a:cell3D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702618">
                    <a:tc gridSpan="2">
                      <a:txBody>
                        <a:bodyPr/>
                        <a:lstStyle/>
                        <a:p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cell3D prstMaterial="dkEdge">
                          <a:bevel prst="slope"/>
                          <a:lightRig rig="flood" dir="t"/>
                        </a:cell3D>
                        <a:blipFill>
                          <a:blip r:embed="rId4"/>
                          <a:stretch>
                            <a:fillRect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Rectangle 7"/>
          <p:cNvSpPr/>
          <p:nvPr/>
        </p:nvSpPr>
        <p:spPr>
          <a:xfrm>
            <a:off x="4559874" y="744397"/>
            <a:ext cx="2820003" cy="923330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5400" b="1" cap="none" spc="0" dirty="0" err="1">
                <a:ln w="24500" cmpd="dbl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5400" b="1" cap="none" spc="0" baseline="0" dirty="0">
                <a:ln w="24500" cmpd="dbl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baseline="0" dirty="0" err="1">
                <a:ln w="24500" cmpd="dbl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lúp</a:t>
            </a:r>
            <a:endParaRPr lang="en-US" sz="5400" b="1" cap="none" spc="0" dirty="0">
              <a:ln w="24500" cmpd="dbl">
                <a:solidFill>
                  <a:srgbClr val="92D05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611258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427" y="41990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III.Bài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1, 2, 3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2513" y="1910687"/>
            <a:ext cx="4626591" cy="11191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2513" y="3340965"/>
            <a:ext cx="4626591" cy="11191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2512" y="4771243"/>
            <a:ext cx="4626591" cy="11191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155" y="1910687"/>
            <a:ext cx="4626591" cy="11191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155" y="3340965"/>
            <a:ext cx="4626591" cy="11191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26155" y="4771243"/>
            <a:ext cx="4626591" cy="11191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Up Arrow 9"/>
          <p:cNvSpPr/>
          <p:nvPr/>
        </p:nvSpPr>
        <p:spPr>
          <a:xfrm rot="7695322">
            <a:off x="5895281" y="3633196"/>
            <a:ext cx="627798" cy="1587318"/>
          </a:xfrm>
          <a:prstGeom prst="upArrow">
            <a:avLst/>
          </a:prstGeom>
          <a:solidFill>
            <a:srgbClr val="7030A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 rot="1871435">
            <a:off x="5764023" y="2614857"/>
            <a:ext cx="627798" cy="2333835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 rot="8058280">
            <a:off x="5930479" y="2583098"/>
            <a:ext cx="627798" cy="1658164"/>
          </a:xfrm>
          <a:prstGeom prst="upArrow">
            <a:avLst/>
          </a:prstGeom>
          <a:solidFill>
            <a:srgbClr val="00B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5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144" y="515440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5cm.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5cm.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 cm.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 cm.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79144" y="3889612"/>
            <a:ext cx="431041" cy="4367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7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27412" y="196296"/>
            <a:ext cx="52633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418" y="-100763"/>
            <a:ext cx="3467100" cy="2476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97461" y="5537114"/>
            <a:ext cx="3397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6205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7542E-6 -2.22222E-6 L 0.70379 0.6257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83" y="3127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4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"/>
            <a:ext cx="10515600" cy="353477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725839"/>
            <a:ext cx="1083063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704" r="8971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0863" y="4501682"/>
            <a:ext cx="2649298" cy="2076539"/>
          </a:xfrm>
          <a:prstGeom prst="rect">
            <a:avLst/>
          </a:prstGeom>
        </p:spPr>
      </p:pic>
      <p:sp>
        <p:nvSpPr>
          <p:cNvPr id="6" name="Isosceles Triangle 5"/>
          <p:cNvSpPr/>
          <p:nvPr/>
        </p:nvSpPr>
        <p:spPr>
          <a:xfrm rot="5400000">
            <a:off x="4863152" y="2080146"/>
            <a:ext cx="395786" cy="6873922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16200000">
            <a:off x="8878684" y="5013278"/>
            <a:ext cx="395786" cy="1007660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38200" y="1508078"/>
            <a:ext cx="362803" cy="25930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38199" y="3025724"/>
            <a:ext cx="362803" cy="25930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38199" y="2521424"/>
            <a:ext cx="362803" cy="25930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3646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868" y="327546"/>
            <a:ext cx="5390865" cy="6237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49" y="1982338"/>
            <a:ext cx="4715533" cy="283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1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960" y="474496"/>
            <a:ext cx="10680511" cy="5926304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7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/>
              <a:t>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TKPK: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rìa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2: 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TKPK: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thật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94263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848" y="501792"/>
            <a:ext cx="10515600" cy="635620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C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viễn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.(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704" r="8971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23000" y="2980652"/>
            <a:ext cx="2314286" cy="17428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13446" y="3715602"/>
            <a:ext cx="54591" cy="2729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07792" y="3715602"/>
            <a:ext cx="54591" cy="2729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5404513" y="3988558"/>
            <a:ext cx="10372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79427" y="3852080"/>
            <a:ext cx="24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79427" y="2936837"/>
            <a:ext cx="341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95081" y="4050393"/>
            <a:ext cx="491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v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41743" y="4010292"/>
            <a:ext cx="552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97839" y="4724893"/>
            <a:ext cx="1739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cận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3747" y="1093422"/>
            <a:ext cx="10629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7178722" y="3050282"/>
            <a:ext cx="1119117" cy="2042559"/>
            <a:chOff x="7178722" y="3050282"/>
            <a:chExt cx="1119117" cy="2042559"/>
          </a:xfrm>
        </p:grpSpPr>
        <p:grpSp>
          <p:nvGrpSpPr>
            <p:cNvPr id="32" name="Group 31"/>
            <p:cNvGrpSpPr/>
            <p:nvPr/>
          </p:nvGrpSpPr>
          <p:grpSpPr>
            <a:xfrm>
              <a:off x="7572874" y="3050282"/>
              <a:ext cx="313899" cy="1631388"/>
              <a:chOff x="7572874" y="3050282"/>
              <a:chExt cx="313899" cy="1631388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7723000" y="3306169"/>
                <a:ext cx="0" cy="1073455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Freeform 29"/>
              <p:cNvSpPr/>
              <p:nvPr/>
            </p:nvSpPr>
            <p:spPr>
              <a:xfrm>
                <a:off x="7586522" y="3050282"/>
                <a:ext cx="300251" cy="259323"/>
              </a:xfrm>
              <a:custGeom>
                <a:avLst/>
                <a:gdLst>
                  <a:gd name="connsiteX0" fmla="*/ 0 w 300251"/>
                  <a:gd name="connsiteY0" fmla="*/ 0 h 259323"/>
                  <a:gd name="connsiteX1" fmla="*/ 150126 w 300251"/>
                  <a:gd name="connsiteY1" fmla="*/ 259308 h 259323"/>
                  <a:gd name="connsiteX2" fmla="*/ 300251 w 300251"/>
                  <a:gd name="connsiteY2" fmla="*/ 13648 h 259323"/>
                  <a:gd name="connsiteX3" fmla="*/ 300251 w 300251"/>
                  <a:gd name="connsiteY3" fmla="*/ 13648 h 259323"/>
                  <a:gd name="connsiteX4" fmla="*/ 300251 w 300251"/>
                  <a:gd name="connsiteY4" fmla="*/ 13648 h 259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251" h="259323">
                    <a:moveTo>
                      <a:pt x="0" y="0"/>
                    </a:moveTo>
                    <a:cubicBezTo>
                      <a:pt x="50042" y="128516"/>
                      <a:pt x="100084" y="257033"/>
                      <a:pt x="150126" y="259308"/>
                    </a:cubicBezTo>
                    <a:cubicBezTo>
                      <a:pt x="200168" y="261583"/>
                      <a:pt x="300251" y="13648"/>
                      <a:pt x="300251" y="13648"/>
                    </a:cubicBezTo>
                    <a:lnTo>
                      <a:pt x="300251" y="13648"/>
                    </a:lnTo>
                    <a:lnTo>
                      <a:pt x="300251" y="13648"/>
                    </a:lnTo>
                  </a:path>
                </a:pathLst>
              </a:custGeom>
              <a:solidFill>
                <a:srgbClr val="C00000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>
              <a:xfrm flipH="1" flipV="1">
                <a:off x="7572874" y="4349666"/>
                <a:ext cx="313257" cy="332004"/>
              </a:xfrm>
              <a:custGeom>
                <a:avLst/>
                <a:gdLst>
                  <a:gd name="connsiteX0" fmla="*/ 0 w 300251"/>
                  <a:gd name="connsiteY0" fmla="*/ 0 h 259323"/>
                  <a:gd name="connsiteX1" fmla="*/ 150126 w 300251"/>
                  <a:gd name="connsiteY1" fmla="*/ 259308 h 259323"/>
                  <a:gd name="connsiteX2" fmla="*/ 300251 w 300251"/>
                  <a:gd name="connsiteY2" fmla="*/ 13648 h 259323"/>
                  <a:gd name="connsiteX3" fmla="*/ 300251 w 300251"/>
                  <a:gd name="connsiteY3" fmla="*/ 13648 h 259323"/>
                  <a:gd name="connsiteX4" fmla="*/ 300251 w 300251"/>
                  <a:gd name="connsiteY4" fmla="*/ 13648 h 259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251" h="259323">
                    <a:moveTo>
                      <a:pt x="0" y="0"/>
                    </a:moveTo>
                    <a:cubicBezTo>
                      <a:pt x="50042" y="128516"/>
                      <a:pt x="100084" y="257033"/>
                      <a:pt x="150126" y="259308"/>
                    </a:cubicBezTo>
                    <a:cubicBezTo>
                      <a:pt x="200168" y="261583"/>
                      <a:pt x="300251" y="13648"/>
                      <a:pt x="300251" y="13648"/>
                    </a:cubicBezTo>
                    <a:lnTo>
                      <a:pt x="300251" y="13648"/>
                    </a:lnTo>
                    <a:lnTo>
                      <a:pt x="300251" y="13648"/>
                    </a:lnTo>
                  </a:path>
                </a:pathLst>
              </a:custGeom>
              <a:solidFill>
                <a:srgbClr val="C00000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7178722" y="4723509"/>
              <a:ext cx="11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Kính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cận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820004" y="1972741"/>
            <a:ext cx="10807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A’B’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A’B’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viễn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5745709" y="3255958"/>
            <a:ext cx="478240" cy="1040935"/>
            <a:chOff x="5745709" y="3255958"/>
            <a:chExt cx="478240" cy="1040935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5923128" y="3579124"/>
              <a:ext cx="0" cy="272956"/>
            </a:xfrm>
            <a:prstGeom prst="line">
              <a:avLst/>
            </a:prstGeom>
            <a:ln w="3810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5759357" y="3255958"/>
              <a:ext cx="46459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B’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745709" y="3927561"/>
              <a:ext cx="46459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A’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668672" y="4010292"/>
            <a:ext cx="409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784144" y="3850696"/>
            <a:ext cx="540451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777320" y="3261003"/>
            <a:ext cx="0" cy="545911"/>
          </a:xfrm>
          <a:prstGeom prst="straightConnector1">
            <a:avLst/>
          </a:prstGeom>
          <a:ln w="381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750024" y="3306352"/>
            <a:ext cx="5404513" cy="459645"/>
            <a:chOff x="2702257" y="3255958"/>
            <a:chExt cx="5404513" cy="459645"/>
          </a:xfrm>
        </p:grpSpPr>
        <p:cxnSp>
          <p:nvCxnSpPr>
            <p:cNvPr id="43" name="Straight Arrow Connector 42"/>
            <p:cNvCxnSpPr/>
            <p:nvPr/>
          </p:nvCxnSpPr>
          <p:spPr>
            <a:xfrm>
              <a:off x="2750024" y="3255958"/>
              <a:ext cx="4972976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endCxn id="9" idx="0"/>
            </p:cNvCxnSpPr>
            <p:nvPr/>
          </p:nvCxnSpPr>
          <p:spPr>
            <a:xfrm>
              <a:off x="2702257" y="3309605"/>
              <a:ext cx="3932831" cy="405997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/>
            <p:cNvGrpSpPr/>
            <p:nvPr/>
          </p:nvGrpSpPr>
          <p:grpSpPr>
            <a:xfrm>
              <a:off x="5268037" y="3255958"/>
              <a:ext cx="2838733" cy="459645"/>
              <a:chOff x="5268037" y="3255958"/>
              <a:chExt cx="2838733" cy="459645"/>
            </a:xfrm>
          </p:grpSpPr>
          <p:cxnSp>
            <p:nvCxnSpPr>
              <p:cNvPr id="4" name="Straight Connector 3"/>
              <p:cNvCxnSpPr/>
              <p:nvPr/>
            </p:nvCxnSpPr>
            <p:spPr>
              <a:xfrm flipV="1">
                <a:off x="5268037" y="3306169"/>
                <a:ext cx="2454963" cy="409434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V="1">
                <a:off x="7723000" y="3255958"/>
                <a:ext cx="383770" cy="5021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0166324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4" grpId="0"/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076" y="375197"/>
            <a:ext cx="10515600" cy="533191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viễn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/>
              <a:t> </a:t>
            </a:r>
            <a:r>
              <a:rPr lang="en-US" dirty="0" err="1"/>
              <a:t>mắt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48062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09903"/>
            <a:ext cx="10515600" cy="576706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…).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tivi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sung Vitamin A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90186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772" y="3894082"/>
            <a:ext cx="5481146" cy="2314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39" y="3852943"/>
            <a:ext cx="4862185" cy="23140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772" y="1296220"/>
            <a:ext cx="5481146" cy="24244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39" y="1296221"/>
            <a:ext cx="4862185" cy="242444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87552" y="54077"/>
            <a:ext cx="5598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Ô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nhiễm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không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khí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834686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1478</Words>
  <Application>Microsoft Office PowerPoint</Application>
  <PresentationFormat>Widescreen</PresentationFormat>
  <Paragraphs>150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Tiết 58: Bài 49: MẮT CẬN, MẮT LÃO</vt:lpstr>
      <vt:lpstr>I. Mắt cận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Tiết 59 – Bài 50. Kính lúp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64</cp:revision>
  <dcterms:created xsi:type="dcterms:W3CDTF">2020-05-31T01:25:36Z</dcterms:created>
  <dcterms:modified xsi:type="dcterms:W3CDTF">2022-03-17T14:47:16Z</dcterms:modified>
</cp:coreProperties>
</file>