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emf" ContentType="image/x-emf"/>
  <Default Extension="wmf" ContentType="image/x-wmf"/>
  <Default Extension="rels" ContentType="application/vnd.openxmlformats-package.relationships+xml"/>
  <Default Extension="xml" ContentType="application/xml"/>
  <Default Extension="wav" ContentType="audio/x-wav"/>
  <Default Extension="gif" ContentType="image/gif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Masters/slideMaster7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theme/theme4.xml" ContentType="application/vnd.openxmlformats-officedocument.theme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theme/theme5.xml" ContentType="application/vnd.openxmlformats-officedocument.theme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theme/theme6.xml" ContentType="application/vnd.openxmlformats-officedocument.theme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7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684" r:id="rId3"/>
    <p:sldMasterId id="2147483696" r:id="rId4"/>
    <p:sldMasterId id="2147483708" r:id="rId5"/>
    <p:sldMasterId id="2147483720" r:id="rId6"/>
    <p:sldMasterId id="2147483732" r:id="rId7"/>
  </p:sldMasterIdLst>
  <p:sldIdLst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6" d="100"/>
          <a:sy n="116" d="100"/>
        </p:scale>
        <p:origin x="336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1.xml"/><Relationship Id="rId13" Type="http://schemas.openxmlformats.org/officeDocument/2006/relationships/slide" Target="slides/slide6.xml"/><Relationship Id="rId18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7" Type="http://schemas.openxmlformats.org/officeDocument/2006/relationships/slideMaster" Target="slideMasters/slideMaster7.xml"/><Relationship Id="rId12" Type="http://schemas.openxmlformats.org/officeDocument/2006/relationships/slide" Target="slides/slide5.xml"/><Relationship Id="rId17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4.xml"/><Relationship Id="rId5" Type="http://schemas.openxmlformats.org/officeDocument/2006/relationships/slideMaster" Target="slideMasters/slideMaster5.xml"/><Relationship Id="rId15" Type="http://schemas.openxmlformats.org/officeDocument/2006/relationships/presProps" Target="presProps.xml"/><Relationship Id="rId10" Type="http://schemas.openxmlformats.org/officeDocument/2006/relationships/slide" Target="slides/slide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2.xml"/><Relationship Id="rId14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2.vml.rels><?xml version="1.0" encoding="UTF-8" standalone="yes"?>
<Relationships xmlns="http://schemas.openxmlformats.org/package/2006/relationships"><Relationship Id="rId1" Type="http://schemas.openxmlformats.org/officeDocument/2006/relationships/image" Target="../media/image7.emf"/></Relationships>
</file>

<file path=ppt/drawings/_rels/vmlDrawing3.vml.rels><?xml version="1.0" encoding="UTF-8" standalone="yes"?>
<Relationships xmlns="http://schemas.openxmlformats.org/package/2006/relationships"><Relationship Id="rId2" Type="http://schemas.openxmlformats.org/officeDocument/2006/relationships/image" Target="../media/image8.wmf"/><Relationship Id="rId1" Type="http://schemas.openxmlformats.org/officeDocument/2006/relationships/image" Target="../media/image7.emf"/></Relationships>
</file>

<file path=ppt/drawings/_rels/vmlDrawing4.vml.rels><?xml version="1.0" encoding="UTF-8" standalone="yes"?>
<Relationships xmlns="http://schemas.openxmlformats.org/package/2006/relationships"><Relationship Id="rId1" Type="http://schemas.openxmlformats.org/officeDocument/2006/relationships/image" Target="../media/image10.wmf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7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7BD8E-4608-46BC-A4FE-F0679749592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7429633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F4D6B-B6E3-4B7F-AA61-B1206EFCA6D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3645971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122239"/>
            <a:ext cx="2794000" cy="600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178800" cy="6003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4A066-C06C-4547-AAEF-1EE6D29678A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639336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7BD8E-4608-46BC-A4FE-F0679749592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47707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9F750-2C72-4CAF-AF6D-34F925D34DF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5768755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DC5DC-4293-418B-B2C4-FB8FEB64FC9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4208508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94110-D1FB-455B-B1EC-08EB625FA8D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8481562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A7305-F5D4-4AA5-8DD5-89BB4020A67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0595162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6EDF5-84FC-44AC-B114-B7D2E15F53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2846577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3C07C-0B3A-468B-ADD9-0B8BDA88CC3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34128162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4EC2-ABFB-44D8-9445-F5DD251DAB3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39890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9F750-2C72-4CAF-AF6D-34F925D34DF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9013101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8CA0D-21C5-4D2E-8C08-B867298B8E2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90088049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F4D6B-B6E3-4B7F-AA61-B1206EFCA6D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4363020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122239"/>
            <a:ext cx="2794000" cy="600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178800" cy="6003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4A066-C06C-4547-AAEF-1EE6D29678A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922803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7BD8E-4608-46BC-A4FE-F0679749592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835344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9F750-2C72-4CAF-AF6D-34F925D34DF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87882686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DC5DC-4293-418B-B2C4-FB8FEB64FC9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67550270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94110-D1FB-455B-B1EC-08EB625FA8D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5078336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A7305-F5D4-4AA5-8DD5-89BB4020A67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38501425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6EDF5-84FC-44AC-B114-B7D2E15F53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0067426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3C07C-0B3A-468B-ADD9-0B8BDA88CC3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172347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DC5DC-4293-418B-B2C4-FB8FEB64FC9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0594368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4EC2-ABFB-44D8-9445-F5DD251DAB3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9498710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8CA0D-21C5-4D2E-8C08-B867298B8E2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36716496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F4D6B-B6E3-4B7F-AA61-B1206EFCA6D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9457452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122239"/>
            <a:ext cx="2794000" cy="600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178800" cy="6003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4A066-C06C-4547-AAEF-1EE6D29678A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67279013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7BD8E-4608-46BC-A4FE-F0679749592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48941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9F750-2C72-4CAF-AF6D-34F925D34DF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4653601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DC5DC-4293-418B-B2C4-FB8FEB64FC9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53983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94110-D1FB-455B-B1EC-08EB625FA8D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77739209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A7305-F5D4-4AA5-8DD5-89BB4020A67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91462901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6EDF5-84FC-44AC-B114-B7D2E15F53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9023242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94110-D1FB-455B-B1EC-08EB625FA8D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37739037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3C07C-0B3A-468B-ADD9-0B8BDA88CC3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7678492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4EC2-ABFB-44D8-9445-F5DD251DAB3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2350555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8CA0D-21C5-4D2E-8C08-B867298B8E2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88043687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F4D6B-B6E3-4B7F-AA61-B1206EFCA6D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278998423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122239"/>
            <a:ext cx="2794000" cy="600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178800" cy="6003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4A066-C06C-4547-AAEF-1EE6D29678A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03672907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7BD8E-4608-46BC-A4FE-F0679749592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0533840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9F750-2C72-4CAF-AF6D-34F925D34DF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70695585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DC5DC-4293-418B-B2C4-FB8FEB64FC9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49876732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94110-D1FB-455B-B1EC-08EB625FA8D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6922674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A7305-F5D4-4AA5-8DD5-89BB4020A67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4455080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A7305-F5D4-4AA5-8DD5-89BB4020A67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27050956"/>
      </p:ext>
    </p:extLst>
  </p:cSld>
  <p:clrMapOvr>
    <a:masterClrMapping/>
  </p:clrMapOvr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6EDF5-84FC-44AC-B114-B7D2E15F53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2456590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3C07C-0B3A-468B-ADD9-0B8BDA88CC3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597600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4EC2-ABFB-44D8-9445-F5DD251DAB3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23294855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8CA0D-21C5-4D2E-8C08-B867298B8E2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82199274"/>
      </p:ext>
    </p:extLst>
  </p:cSld>
  <p:clrMapOvr>
    <a:masterClrMapping/>
  </p:clrMapOvr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F4D6B-B6E3-4B7F-AA61-B1206EFCA6D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92553878"/>
      </p:ext>
    </p:extLst>
  </p:cSld>
  <p:clrMapOvr>
    <a:masterClrMapping/>
  </p:clrMapOvr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122239"/>
            <a:ext cx="2794000" cy="600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178800" cy="6003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4A066-C06C-4547-AAEF-1EE6D29678A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0566376"/>
      </p:ext>
    </p:extLst>
  </p:cSld>
  <p:clrMapOvr>
    <a:masterClrMapping/>
  </p:clrMapOvr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7BD8E-4608-46BC-A4FE-F0679749592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864740"/>
      </p:ext>
    </p:extLst>
  </p:cSld>
  <p:clrMapOvr>
    <a:masterClrMapping/>
  </p:clrMapOvr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9F750-2C72-4CAF-AF6D-34F925D34DF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18158401"/>
      </p:ext>
    </p:extLst>
  </p:cSld>
  <p:clrMapOvr>
    <a:masterClrMapping/>
  </p:clrMapOvr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DC5DC-4293-418B-B2C4-FB8FEB64FC9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2775740"/>
      </p:ext>
    </p:extLst>
  </p:cSld>
  <p:clrMapOvr>
    <a:masterClrMapping/>
  </p:clrMapOvr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94110-D1FB-455B-B1EC-08EB625FA8D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1041223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6EDF5-84FC-44AC-B114-B7D2E15F53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62317506"/>
      </p:ext>
    </p:extLst>
  </p:cSld>
  <p:clrMapOvr>
    <a:masterClrMapping/>
  </p:clrMapOvr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A7305-F5D4-4AA5-8DD5-89BB4020A67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48710506"/>
      </p:ext>
    </p:extLst>
  </p:cSld>
  <p:clrMapOvr>
    <a:masterClrMapping/>
  </p:clrMapOvr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6EDF5-84FC-44AC-B114-B7D2E15F53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92548839"/>
      </p:ext>
    </p:extLst>
  </p:cSld>
  <p:clrMapOvr>
    <a:masterClrMapping/>
  </p:clrMapOvr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3C07C-0B3A-468B-ADD9-0B8BDA88CC3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2855532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4EC2-ABFB-44D8-9445-F5DD251DAB3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51969914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8CA0D-21C5-4D2E-8C08-B867298B8E2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13475185"/>
      </p:ext>
    </p:extLst>
  </p:cSld>
  <p:clrMapOvr>
    <a:masterClrMapping/>
  </p:clrMapOvr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F4D6B-B6E3-4B7F-AA61-B1206EFCA6D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493020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122239"/>
            <a:ext cx="2794000" cy="600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178800" cy="6003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4A066-C06C-4547-AAEF-1EE6D29678A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70775162"/>
      </p:ext>
    </p:extLst>
  </p:cSld>
  <p:clrMapOvr>
    <a:masterClrMapping/>
  </p:clrMapOvr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DF7BD8E-4608-46BC-A4FE-F06797495927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16438028"/>
      </p:ext>
    </p:extLst>
  </p:cSld>
  <p:clrMapOvr>
    <a:masterClrMapping/>
  </p:clrMapOvr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9D9F750-2C72-4CAF-AF6D-34F925D34DF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0651177"/>
      </p:ext>
    </p:extLst>
  </p:cSld>
  <p:clrMapOvr>
    <a:masterClrMapping/>
  </p:clrMapOvr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9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4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0CDC5DC-4293-418B-B2C4-FB8FEB64FC9C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7019676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3C07C-0B3A-468B-ADD9-0B8BDA88CC3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77376211"/>
      </p:ext>
    </p:extLst>
  </p:cSld>
  <p:clrMapOvr>
    <a:masterClrMapping/>
  </p:clrMapOvr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295401"/>
            <a:ext cx="5384800" cy="48307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2194110-D1FB-455B-B1EC-08EB625FA8D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029472729"/>
      </p:ext>
    </p:extLst>
  </p:cSld>
  <p:clrMapOvr>
    <a:masterClrMapping/>
  </p:clrMapOvr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6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8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8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39A7305-F5D4-4AA5-8DD5-89BB4020A67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77991063"/>
      </p:ext>
    </p:extLst>
  </p:cSld>
  <p:clrMapOvr>
    <a:masterClrMapping/>
  </p:clrMapOvr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BA6EDF5-84FC-44AC-B114-B7D2E15F536A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46967783"/>
      </p:ext>
    </p:extLst>
  </p:cSld>
  <p:clrMapOvr>
    <a:masterClrMapping/>
  </p:clrMapOvr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323C07C-0B3A-468B-ADD9-0B8BDA88CC38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51147770"/>
      </p:ext>
    </p:extLst>
  </p:cSld>
  <p:clrMapOvr>
    <a:masterClrMapping/>
  </p:clrMapOvr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4EC2-ABFB-44D8-9445-F5DD251DAB3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9094755"/>
      </p:ext>
    </p:extLst>
  </p:cSld>
  <p:clrMapOvr>
    <a:masterClrMapping/>
  </p:clrMapOvr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8CA0D-21C5-4D2E-8C08-B867298B8E2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44733462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9FF4D6B-B6E3-4B7F-AA61-B1206EFCA6D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29236589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991600" y="122239"/>
            <a:ext cx="2794000" cy="60039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22239"/>
            <a:ext cx="8178800" cy="60039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0C4A066-C06C-4547-AAEF-1EE6D29678A2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300857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9C4EC2-ABFB-44D8-9445-F5DD251DAB30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0417266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8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6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8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168CA0D-21C5-4D2E-8C08-B867298B8E26}" type="slidenum">
              <a:rPr lang="en-US" altLang="en-US">
                <a:solidFill>
                  <a:srgbClr val="000000"/>
                </a:solidFill>
              </a:rPr>
              <a:pPr/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10263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1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6.xml"/><Relationship Id="rId7" Type="http://schemas.openxmlformats.org/officeDocument/2006/relationships/slideLayout" Target="../slideLayouts/slideLayout40.xml"/><Relationship Id="rId12" Type="http://schemas.openxmlformats.org/officeDocument/2006/relationships/theme" Target="../theme/theme4.xml"/><Relationship Id="rId2" Type="http://schemas.openxmlformats.org/officeDocument/2006/relationships/slideLayout" Target="../slideLayouts/slideLayout35.xml"/><Relationship Id="rId1" Type="http://schemas.openxmlformats.org/officeDocument/2006/relationships/slideLayout" Target="../slideLayouts/slideLayout34.xml"/><Relationship Id="rId6" Type="http://schemas.openxmlformats.org/officeDocument/2006/relationships/slideLayout" Target="../slideLayouts/slideLayout39.xml"/><Relationship Id="rId11" Type="http://schemas.openxmlformats.org/officeDocument/2006/relationships/slideLayout" Target="../slideLayouts/slideLayout44.xml"/><Relationship Id="rId5" Type="http://schemas.openxmlformats.org/officeDocument/2006/relationships/slideLayout" Target="../slideLayouts/slideLayout38.xml"/><Relationship Id="rId10" Type="http://schemas.openxmlformats.org/officeDocument/2006/relationships/slideLayout" Target="../slideLayouts/slideLayout43.xml"/><Relationship Id="rId4" Type="http://schemas.openxmlformats.org/officeDocument/2006/relationships/slideLayout" Target="../slideLayouts/slideLayout37.xml"/><Relationship Id="rId9" Type="http://schemas.openxmlformats.org/officeDocument/2006/relationships/slideLayout" Target="../slideLayouts/slideLayout42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2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47.xml"/><Relationship Id="rId7" Type="http://schemas.openxmlformats.org/officeDocument/2006/relationships/slideLayout" Target="../slideLayouts/slideLayout51.xml"/><Relationship Id="rId12" Type="http://schemas.openxmlformats.org/officeDocument/2006/relationships/theme" Target="../theme/theme5.xml"/><Relationship Id="rId2" Type="http://schemas.openxmlformats.org/officeDocument/2006/relationships/slideLayout" Target="../slideLayouts/slideLayout46.xml"/><Relationship Id="rId1" Type="http://schemas.openxmlformats.org/officeDocument/2006/relationships/slideLayout" Target="../slideLayouts/slideLayout45.xml"/><Relationship Id="rId6" Type="http://schemas.openxmlformats.org/officeDocument/2006/relationships/slideLayout" Target="../slideLayouts/slideLayout50.xml"/><Relationship Id="rId11" Type="http://schemas.openxmlformats.org/officeDocument/2006/relationships/slideLayout" Target="../slideLayouts/slideLayout55.xml"/><Relationship Id="rId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54.xml"/><Relationship Id="rId4" Type="http://schemas.openxmlformats.org/officeDocument/2006/relationships/slideLayout" Target="../slideLayouts/slideLayout48.xml"/><Relationship Id="rId9" Type="http://schemas.openxmlformats.org/officeDocument/2006/relationships/slideLayout" Target="../slideLayouts/slideLayout53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63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58.xml"/><Relationship Id="rId7" Type="http://schemas.openxmlformats.org/officeDocument/2006/relationships/slideLayout" Target="../slideLayouts/slideLayout62.xml"/><Relationship Id="rId12" Type="http://schemas.openxmlformats.org/officeDocument/2006/relationships/theme" Target="../theme/theme6.xml"/><Relationship Id="rId2" Type="http://schemas.openxmlformats.org/officeDocument/2006/relationships/slideLayout" Target="../slideLayouts/slideLayout57.xml"/><Relationship Id="rId1" Type="http://schemas.openxmlformats.org/officeDocument/2006/relationships/slideLayout" Target="../slideLayouts/slideLayout56.xml"/><Relationship Id="rId6" Type="http://schemas.openxmlformats.org/officeDocument/2006/relationships/slideLayout" Target="../slideLayouts/slideLayout61.xml"/><Relationship Id="rId11" Type="http://schemas.openxmlformats.org/officeDocument/2006/relationships/slideLayout" Target="../slideLayouts/slideLayout66.xml"/><Relationship Id="rId5" Type="http://schemas.openxmlformats.org/officeDocument/2006/relationships/slideLayout" Target="../slideLayouts/slideLayout60.xml"/><Relationship Id="rId10" Type="http://schemas.openxmlformats.org/officeDocument/2006/relationships/slideLayout" Target="../slideLayouts/slideLayout65.xml"/><Relationship Id="rId4" Type="http://schemas.openxmlformats.org/officeDocument/2006/relationships/slideLayout" Target="../slideLayouts/slideLayout59.xml"/><Relationship Id="rId9" Type="http://schemas.openxmlformats.org/officeDocument/2006/relationships/slideLayout" Target="../slideLayouts/slideLayout64.xml"/></Relationships>
</file>

<file path=ppt/slideMasters/_rels/slideMaster7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4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69.xml"/><Relationship Id="rId7" Type="http://schemas.openxmlformats.org/officeDocument/2006/relationships/slideLayout" Target="../slideLayouts/slideLayout73.xml"/><Relationship Id="rId12" Type="http://schemas.openxmlformats.org/officeDocument/2006/relationships/theme" Target="../theme/theme7.xml"/><Relationship Id="rId2" Type="http://schemas.openxmlformats.org/officeDocument/2006/relationships/slideLayout" Target="../slideLayouts/slideLayout68.xml"/><Relationship Id="rId1" Type="http://schemas.openxmlformats.org/officeDocument/2006/relationships/slideLayout" Target="../slideLayouts/slideLayout67.xml"/><Relationship Id="rId6" Type="http://schemas.openxmlformats.org/officeDocument/2006/relationships/slideLayout" Target="../slideLayouts/slideLayout72.xml"/><Relationship Id="rId11" Type="http://schemas.openxmlformats.org/officeDocument/2006/relationships/slideLayout" Target="../slideLayouts/slideLayout77.xml"/><Relationship Id="rId5" Type="http://schemas.openxmlformats.org/officeDocument/2006/relationships/slideLayout" Target="../slideLayouts/slideLayout71.xml"/><Relationship Id="rId10" Type="http://schemas.openxmlformats.org/officeDocument/2006/relationships/slideLayout" Target="../slideLayouts/slideLayout76.xml"/><Relationship Id="rId4" Type="http://schemas.openxmlformats.org/officeDocument/2006/relationships/slideLayout" Target="../slideLayouts/slideLayout70.xml"/><Relationship Id="rId9" Type="http://schemas.openxmlformats.org/officeDocument/2006/relationships/slideLayout" Target="../slideLayouts/slideLayout75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122238"/>
            <a:ext cx="109728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Place Your Topic Here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1"/>
            <a:ext cx="109728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Your description goes here</a:t>
            </a:r>
          </a:p>
        </p:txBody>
      </p:sp>
      <p:sp>
        <p:nvSpPr>
          <p:cNvPr id="395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95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395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B8E94B-0BD1-4974-A88A-46BDD37C6E2B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4583112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spcBef>
          <a:spcPct val="0"/>
        </a:spcBef>
        <a:spcAft>
          <a:spcPct val="0"/>
        </a:spcAft>
        <a:defRPr sz="3800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5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122238"/>
            <a:ext cx="109728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Place Your Topic Here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1"/>
            <a:ext cx="109728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Your description goes here</a:t>
            </a:r>
          </a:p>
        </p:txBody>
      </p:sp>
      <p:sp>
        <p:nvSpPr>
          <p:cNvPr id="395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95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395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B8E94B-0BD1-4974-A88A-46BDD37C6E2B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990919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spcBef>
          <a:spcPct val="0"/>
        </a:spcBef>
        <a:spcAft>
          <a:spcPct val="0"/>
        </a:spcAft>
        <a:defRPr sz="3800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5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122238"/>
            <a:ext cx="109728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Place Your Topic Here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1"/>
            <a:ext cx="109728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Your description goes here</a:t>
            </a:r>
          </a:p>
        </p:txBody>
      </p:sp>
      <p:sp>
        <p:nvSpPr>
          <p:cNvPr id="395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95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395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B8E94B-0BD1-4974-A88A-46BDD37C6E2B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0922517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spcBef>
          <a:spcPct val="0"/>
        </a:spcBef>
        <a:spcAft>
          <a:spcPct val="0"/>
        </a:spcAft>
        <a:defRPr sz="3800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5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122238"/>
            <a:ext cx="109728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Place Your Topic Here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1"/>
            <a:ext cx="109728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Your description goes here</a:t>
            </a:r>
          </a:p>
        </p:txBody>
      </p:sp>
      <p:sp>
        <p:nvSpPr>
          <p:cNvPr id="395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95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395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B8E94B-0BD1-4974-A88A-46BDD37C6E2B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4620679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spcBef>
          <a:spcPct val="0"/>
        </a:spcBef>
        <a:spcAft>
          <a:spcPct val="0"/>
        </a:spcAft>
        <a:defRPr sz="3800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5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122238"/>
            <a:ext cx="109728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Place Your Topic Here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1"/>
            <a:ext cx="109728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Your description goes here</a:t>
            </a:r>
          </a:p>
        </p:txBody>
      </p:sp>
      <p:sp>
        <p:nvSpPr>
          <p:cNvPr id="395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95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395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B8E94B-0BD1-4974-A88A-46BDD37C6E2B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88574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09" r:id="rId1"/>
    <p:sldLayoutId id="2147483710" r:id="rId2"/>
    <p:sldLayoutId id="2147483711" r:id="rId3"/>
    <p:sldLayoutId id="2147483712" r:id="rId4"/>
    <p:sldLayoutId id="2147483713" r:id="rId5"/>
    <p:sldLayoutId id="2147483714" r:id="rId6"/>
    <p:sldLayoutId id="2147483715" r:id="rId7"/>
    <p:sldLayoutId id="2147483716" r:id="rId8"/>
    <p:sldLayoutId id="2147483717" r:id="rId9"/>
    <p:sldLayoutId id="2147483718" r:id="rId10"/>
    <p:sldLayoutId id="2147483719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spcBef>
          <a:spcPct val="0"/>
        </a:spcBef>
        <a:spcAft>
          <a:spcPct val="0"/>
        </a:spcAft>
        <a:defRPr sz="3800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5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122238"/>
            <a:ext cx="109728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Place Your Topic Here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1"/>
            <a:ext cx="109728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Your description goes here</a:t>
            </a:r>
          </a:p>
        </p:txBody>
      </p:sp>
      <p:sp>
        <p:nvSpPr>
          <p:cNvPr id="395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95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395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B8E94B-0BD1-4974-A88A-46BDD37C6E2B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166149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21" r:id="rId1"/>
    <p:sldLayoutId id="2147483722" r:id="rId2"/>
    <p:sldLayoutId id="2147483723" r:id="rId3"/>
    <p:sldLayoutId id="2147483724" r:id="rId4"/>
    <p:sldLayoutId id="2147483725" r:id="rId5"/>
    <p:sldLayoutId id="2147483726" r:id="rId6"/>
    <p:sldLayoutId id="2147483727" r:id="rId7"/>
    <p:sldLayoutId id="2147483728" r:id="rId8"/>
    <p:sldLayoutId id="2147483729" r:id="rId9"/>
    <p:sldLayoutId id="2147483730" r:id="rId10"/>
    <p:sldLayoutId id="2147483731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spcBef>
          <a:spcPct val="0"/>
        </a:spcBef>
        <a:spcAft>
          <a:spcPct val="0"/>
        </a:spcAft>
        <a:defRPr sz="3800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5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7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812800" y="122238"/>
            <a:ext cx="10972800" cy="8683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Place Your Topic Here</a:t>
            </a: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09600" y="1295401"/>
            <a:ext cx="10972800" cy="48307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Your description goes here</a:t>
            </a:r>
          </a:p>
        </p:txBody>
      </p:sp>
      <p:sp>
        <p:nvSpPr>
          <p:cNvPr id="39526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altLang="en-US">
              <a:solidFill>
                <a:srgbClr val="000000"/>
              </a:solidFill>
            </a:endParaRPr>
          </a:p>
        </p:txBody>
      </p:sp>
      <p:sp>
        <p:nvSpPr>
          <p:cNvPr id="39526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>
                <a:solidFill>
                  <a:srgbClr val="000000"/>
                </a:solidFill>
              </a:rPr>
              <a:t>GV : Lâm Hiền Lễ - THCS Bình Khánh - TPLX - An Giang</a:t>
            </a:r>
          </a:p>
        </p:txBody>
      </p:sp>
      <p:sp>
        <p:nvSpPr>
          <p:cNvPr id="39527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 fontAlgn="base">
              <a:spcBef>
                <a:spcPct val="0"/>
              </a:spcBef>
              <a:spcAft>
                <a:spcPct val="0"/>
              </a:spcAft>
            </a:pPr>
            <a:fld id="{0FB8E94B-0BD1-4974-A88A-46BDD37C6E2B}" type="slidenum">
              <a:rPr lang="en-US" altLang="en-US">
                <a:solidFill>
                  <a:srgbClr val="000000"/>
                </a:solidFill>
              </a:rPr>
              <a:pPr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alt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78732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iming>
    <p:tnLst>
      <p:par>
        <p:cTn id="1" dur="indefinite" restart="never" nodeType="tmRoot"/>
      </p:par>
    </p:tnLst>
  </p:timing>
  <p:txStyles>
    <p:titleStyle>
      <a:lvl1pPr algn="r" rtl="0" fontAlgn="base">
        <a:spcBef>
          <a:spcPct val="0"/>
        </a:spcBef>
        <a:spcAft>
          <a:spcPct val="0"/>
        </a:spcAft>
        <a:defRPr sz="3800" kern="12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+mj-lt"/>
          <a:ea typeface="+mj-ea"/>
          <a:cs typeface="+mj-cs"/>
        </a:defRPr>
      </a:lvl1pPr>
      <a:lvl2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2pPr>
      <a:lvl3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3pPr>
      <a:lvl4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4pPr>
      <a:lvl5pPr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5pPr>
      <a:lvl6pPr marL="4572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6pPr>
      <a:lvl7pPr marL="9144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7pPr>
      <a:lvl8pPr marL="13716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8pPr>
      <a:lvl9pPr marL="1828800" algn="r" rtl="0" fontAlgn="base">
        <a:spcBef>
          <a:spcPct val="0"/>
        </a:spcBef>
        <a:spcAft>
          <a:spcPct val="0"/>
        </a:spcAft>
        <a:defRPr sz="3800">
          <a:solidFill>
            <a:srgbClr val="000099"/>
          </a:solidFill>
          <a:effectLst>
            <a:outerShdw blurRad="38100" dist="38100" dir="2700000" algn="tl">
              <a:srgbClr val="C0C0C0"/>
            </a:outerShdw>
          </a:effectLst>
          <a:latin typeface="Tahoma" panose="020B0604030504040204" pitchFamily="34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2500" kern="1200">
          <a:solidFill>
            <a:srgbClr val="000099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4.jpe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12.xml"/><Relationship Id="rId4" Type="http://schemas.openxmlformats.org/officeDocument/2006/relationships/image" Target="../media/image6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gif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23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slide" Target="slide5.xml"/><Relationship Id="rId4" Type="http://schemas.openxmlformats.org/officeDocument/2006/relationships/slide" Target="slide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34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5.gif"/><Relationship Id="rId4" Type="http://schemas.openxmlformats.org/officeDocument/2006/relationships/slide" Target="slide5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4.bin"/><Relationship Id="rId3" Type="http://schemas.openxmlformats.org/officeDocument/2006/relationships/slide" Target="slide7.xml"/><Relationship Id="rId7" Type="http://schemas.openxmlformats.org/officeDocument/2006/relationships/image" Target="../media/image7.emf"/><Relationship Id="rId2" Type="http://schemas.openxmlformats.org/officeDocument/2006/relationships/slideLayout" Target="../slideLayouts/slideLayout45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3.bin"/><Relationship Id="rId5" Type="http://schemas.openxmlformats.org/officeDocument/2006/relationships/image" Target="../media/image5.gif"/><Relationship Id="rId4" Type="http://schemas.openxmlformats.org/officeDocument/2006/relationships/slide" Target="slide5.xml"/><Relationship Id="rId9" Type="http://schemas.openxmlformats.org/officeDocument/2006/relationships/image" Target="../media/image8.wmf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" Target="slide5.xml"/><Relationship Id="rId2" Type="http://schemas.openxmlformats.org/officeDocument/2006/relationships/slide" Target="slide7.xml"/><Relationship Id="rId1" Type="http://schemas.openxmlformats.org/officeDocument/2006/relationships/slideLayout" Target="../slideLayouts/slideLayout56.xml"/><Relationship Id="rId5" Type="http://schemas.openxmlformats.org/officeDocument/2006/relationships/image" Target="../media/image9.jpeg"/><Relationship Id="rId4" Type="http://schemas.openxmlformats.org/officeDocument/2006/relationships/image" Target="../media/image5.gif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slide" Target="slide7.xml"/><Relationship Id="rId7" Type="http://schemas.openxmlformats.org/officeDocument/2006/relationships/image" Target="../media/image10.wmf"/><Relationship Id="rId2" Type="http://schemas.openxmlformats.org/officeDocument/2006/relationships/slideLayout" Target="../slideLayouts/slideLayout67.xml"/><Relationship Id="rId1" Type="http://schemas.openxmlformats.org/officeDocument/2006/relationships/vmlDrawing" Target="../drawings/vmlDrawing4.vml"/><Relationship Id="rId6" Type="http://schemas.openxmlformats.org/officeDocument/2006/relationships/oleObject" Target="../embeddings/oleObject5.bin"/><Relationship Id="rId5" Type="http://schemas.openxmlformats.org/officeDocument/2006/relationships/image" Target="../media/image5.gif"/><Relationship Id="rId4" Type="http://schemas.openxmlformats.org/officeDocument/2006/relationships/slide" Target="slide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7123" name="Text Box 3" descr="Oak"/>
          <p:cNvSpPr txBox="1">
            <a:spLocks noChangeArrowheads="1"/>
          </p:cNvSpPr>
          <p:nvPr/>
        </p:nvSpPr>
        <p:spPr bwMode="auto">
          <a:xfrm>
            <a:off x="1524000" y="1"/>
            <a:ext cx="1905000" cy="830997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ffectLst>
            <a:outerShdw dist="74053" dir="3542175" algn="ctr" rotWithShape="0">
              <a:srgbClr val="000000">
                <a:alpha val="50000"/>
              </a:srgbClr>
            </a:outerShdw>
          </a:effectLst>
          <a:extLst>
            <a:ext uri="{91240B29-F687-4F45-9708-019B960494DF}">
              <a14:hiddenLine xmlns:a14="http://schemas.microsoft.com/office/drawing/2010/main" w="76200">
                <a:solidFill>
                  <a:srgbClr val="FFFF66"/>
                </a:solidFill>
                <a:miter lim="800000"/>
                <a:headEnd type="none" w="sm" len="sm"/>
                <a:tailEnd/>
              </a14:hiddenLine>
            </a:ext>
          </a:extLst>
        </p:spPr>
        <p:txBody>
          <a:bodyPr lIns="0" tIns="0" rIns="0" bIns="0"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sz="4000" b="1" i="1" u="sng">
                <a:solidFill>
                  <a:srgbClr val="99FF33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VNI-Ariston" pitchFamily="2" charset="0"/>
              </a:rPr>
              <a:t>Baøi 47</a:t>
            </a:r>
            <a:r>
              <a:rPr lang="en-US" altLang="en-US" sz="5400" b="1" i="1" u="sng">
                <a:solidFill>
                  <a:srgbClr val="99FF33"/>
                </a:solidFill>
                <a:latin typeface="VNI-Times" pitchFamily="2" charset="0"/>
              </a:rPr>
              <a:t> </a:t>
            </a:r>
          </a:p>
        </p:txBody>
      </p:sp>
      <p:sp>
        <p:nvSpPr>
          <p:cNvPr id="517124" name="WordArt 4"/>
          <p:cNvSpPr>
            <a:spLocks noChangeArrowheads="1" noChangeShapeType="1" noTextEdit="1"/>
          </p:cNvSpPr>
          <p:nvPr/>
        </p:nvSpPr>
        <p:spPr bwMode="auto">
          <a:xfrm>
            <a:off x="4114801" y="44450"/>
            <a:ext cx="6302375" cy="1098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 type="none" w="sm" len="sm"/>
                  <a:tailEnd/>
                </a:ln>
                <a:solidFill>
                  <a:srgbClr val="FF3300"/>
                </a:solidFill>
                <a:effectLst>
                  <a:outerShdw dist="45791" dir="3378596" algn="ctr" rotWithShape="0">
                    <a:srgbClr val="FFFF00"/>
                  </a:outerShdw>
                </a:effectLst>
                <a:latin typeface="VNI-Helve" pitchFamily="2" charset="0"/>
              </a:rPr>
              <a:t>SÖÏ TAÏO AÛNH TREÂN PHIM</a:t>
            </a:r>
          </a:p>
        </p:txBody>
      </p:sp>
      <p:sp>
        <p:nvSpPr>
          <p:cNvPr id="517125" name="WordArt 5"/>
          <p:cNvSpPr>
            <a:spLocks noChangeArrowheads="1" noChangeShapeType="1" noTextEdit="1"/>
          </p:cNvSpPr>
          <p:nvPr/>
        </p:nvSpPr>
        <p:spPr bwMode="auto">
          <a:xfrm>
            <a:off x="4572000" y="1143000"/>
            <a:ext cx="5486400" cy="76200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000000"/>
                  </a:solidFill>
                  <a:round/>
                  <a:headEnd type="none" w="sm" len="sm"/>
                  <a:tailEnd/>
                </a:ln>
                <a:solidFill>
                  <a:srgbClr val="FF3300"/>
                </a:solidFill>
                <a:effectLst>
                  <a:outerShdw dist="63500" dir="2212194" algn="ctr" rotWithShape="0">
                    <a:srgbClr val="000000">
                      <a:alpha val="50000"/>
                    </a:srgbClr>
                  </a:outerShdw>
                </a:effectLst>
                <a:latin typeface="VNI-Helve" pitchFamily="2" charset="0"/>
              </a:rPr>
              <a:t>TRONG MAÙY AÛNH</a:t>
            </a:r>
          </a:p>
        </p:txBody>
      </p:sp>
      <p:pic>
        <p:nvPicPr>
          <p:cNvPr id="517130" name="Picture 10" descr="d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43600" y="3984626"/>
            <a:ext cx="4419600" cy="28733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517131" name="Picture 11" descr="a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8000" y="4191001"/>
            <a:ext cx="2667000" cy="251142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17127" name="Text Box 7"/>
          <p:cNvSpPr txBox="1">
            <a:spLocks noChangeArrowheads="1"/>
          </p:cNvSpPr>
          <p:nvPr/>
        </p:nvSpPr>
        <p:spPr bwMode="auto">
          <a:xfrm>
            <a:off x="1905000" y="2266950"/>
            <a:ext cx="8458200" cy="20764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333399"/>
                </a:solidFill>
                <a:latin typeface="Times New Roman" panose="02020603050405020304" pitchFamily="18" charset="0"/>
              </a:rPr>
              <a:t>Việc sử dụng vi mạch trong các máy ảnh đã cho ra đời một loại máy ảnh rất hiện đại là máy ảnh kỹ thuật số . Nhưng dù máy ảnh có hiện đại đến đâu cũng không thể thiếu được một bộ phận quang học rất quan trọng, đó là vật kính .</a:t>
            </a:r>
            <a:endParaRPr lang="en-US" altLang="en-US" sz="3000" b="1">
              <a:solidFill>
                <a:srgbClr val="333399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6785574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9" presetClass="entr" presetSubtype="0" de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5171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5171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2000" fill="hold"/>
                                        <p:tgtEl>
                                          <p:spTgt spid="51712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36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2000"/>
                                        <p:tgtEl>
                                          <p:spTgt spid="517127"/>
                                        </p:tgtEl>
                                      </p:cBhvr>
                                    </p:animEffect>
                                  </p:childTnLst>
                                  <p:subTnLst>
                                    <p:audio>
                                      <p:cMediaNode>
                                        <p:cTn display="0" masterRel="sameClick">
                                          <p:stCondLst>
                                            <p:cond evt="begin" delay="0">
                                              <p:tn val="5"/>
                                            </p:cond>
                                          </p:stCondLst>
                                          <p:endCondLst>
                                            <p:cond evt="onStopAudio" delay="0">
                                              <p:tgtEl>
                                                <p:sldTgt/>
                                              </p:tgtEl>
                                            </p:cond>
                                          </p:endCondLst>
                                        </p:cTn>
                                        <p:tgtEl>
                                          <p:sndTgt r:embed="rId2" name="bomb.wav"/>
                                        </p:tgtEl>
                                      </p:cMediaNode>
                                    </p:audio>
                                  </p:subTnLst>
                                </p:cTn>
                              </p:par>
                            </p:childTnLst>
                          </p:cTn>
                        </p:par>
                        <p:par>
                          <p:cTn id="11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2" presetID="9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4" dur="2000"/>
                                        <p:tgtEl>
                                          <p:spTgt spid="5171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7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2000"/>
                                        <p:tgtEl>
                                          <p:spTgt spid="5171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7127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0674" name="Group 2"/>
          <p:cNvGrpSpPr>
            <a:grpSpLocks/>
          </p:cNvGrpSpPr>
          <p:nvPr/>
        </p:nvGrpSpPr>
        <p:grpSpPr bwMode="auto">
          <a:xfrm>
            <a:off x="1524001" y="152400"/>
            <a:ext cx="2079625" cy="6757988"/>
            <a:chOff x="0" y="0"/>
            <a:chExt cx="1104" cy="4344"/>
          </a:xfrm>
        </p:grpSpPr>
        <p:sp>
          <p:nvSpPr>
            <p:cNvPr id="540675" name="Rectangle 3"/>
            <p:cNvSpPr>
              <a:spLocks noChangeArrowheads="1"/>
            </p:cNvSpPr>
            <p:nvPr/>
          </p:nvSpPr>
          <p:spPr bwMode="auto">
            <a:xfrm rot="5400000">
              <a:off x="-1620" y="1620"/>
              <a:ext cx="4344" cy="1104"/>
            </a:xfrm>
            <a:prstGeom prst="rect">
              <a:avLst/>
            </a:prstGeom>
            <a:solidFill>
              <a:srgbClr val="6666FF"/>
            </a:solidFill>
            <a:ln>
              <a:noFill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0676" name="Rectangle 4"/>
            <p:cNvSpPr>
              <a:spLocks noChangeArrowheads="1"/>
            </p:cNvSpPr>
            <p:nvPr/>
          </p:nvSpPr>
          <p:spPr bwMode="auto">
            <a:xfrm rot="5400000">
              <a:off x="-1104" y="2112"/>
              <a:ext cx="432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40677" name="Group 5"/>
          <p:cNvGrpSpPr>
            <a:grpSpLocks/>
          </p:cNvGrpSpPr>
          <p:nvPr/>
        </p:nvGrpSpPr>
        <p:grpSpPr bwMode="auto">
          <a:xfrm>
            <a:off x="1524000" y="0"/>
            <a:ext cx="9144000" cy="685800"/>
            <a:chOff x="0" y="0"/>
            <a:chExt cx="5760" cy="576"/>
          </a:xfrm>
        </p:grpSpPr>
        <p:sp>
          <p:nvSpPr>
            <p:cNvPr id="540678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0679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540680" name="WordArt 8"/>
          <p:cNvSpPr>
            <a:spLocks noChangeArrowheads="1" noChangeShapeType="1" noTextEdit="1"/>
          </p:cNvSpPr>
          <p:nvPr/>
        </p:nvSpPr>
        <p:spPr bwMode="auto">
          <a:xfrm>
            <a:off x="3276600" y="28576"/>
            <a:ext cx="72390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VNI-Centur" pitchFamily="2" charset="0"/>
              </a:rPr>
              <a:t>SÖÏ TAÏO AÛNH TREÂN PHIM TRONG MAÙY AÛNH</a:t>
            </a:r>
          </a:p>
        </p:txBody>
      </p:sp>
      <p:grpSp>
        <p:nvGrpSpPr>
          <p:cNvPr id="540681" name="Group 9"/>
          <p:cNvGrpSpPr>
            <a:grpSpLocks/>
          </p:cNvGrpSpPr>
          <p:nvPr/>
        </p:nvGrpSpPr>
        <p:grpSpPr bwMode="auto">
          <a:xfrm>
            <a:off x="1524000" y="0"/>
            <a:ext cx="1676400" cy="457200"/>
            <a:chOff x="795" y="-9"/>
            <a:chExt cx="885" cy="414"/>
          </a:xfrm>
        </p:grpSpPr>
        <p:sp>
          <p:nvSpPr>
            <p:cNvPr id="540682" name="AutoShape 10"/>
            <p:cNvSpPr>
              <a:spLocks noChangeArrowheads="1"/>
            </p:cNvSpPr>
            <p:nvPr/>
          </p:nvSpPr>
          <p:spPr bwMode="auto">
            <a:xfrm>
              <a:off x="912" y="-9"/>
              <a:ext cx="768" cy="414"/>
            </a:xfrm>
            <a:prstGeom prst="foldedCorner">
              <a:avLst>
                <a:gd name="adj" fmla="val 1250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540683" name="Group 11"/>
            <p:cNvGrpSpPr>
              <a:grpSpLocks/>
            </p:cNvGrpSpPr>
            <p:nvPr/>
          </p:nvGrpSpPr>
          <p:grpSpPr bwMode="auto">
            <a:xfrm>
              <a:off x="795" y="66"/>
              <a:ext cx="288" cy="288"/>
              <a:chOff x="1401" y="1251"/>
              <a:chExt cx="288" cy="288"/>
            </a:xfrm>
          </p:grpSpPr>
          <p:sp>
            <p:nvSpPr>
              <p:cNvPr id="540684" name="Oval 12"/>
              <p:cNvSpPr>
                <a:spLocks noChangeArrowheads="1"/>
              </p:cNvSpPr>
              <p:nvPr/>
            </p:nvSpPr>
            <p:spPr bwMode="auto">
              <a:xfrm>
                <a:off x="1401" y="1251"/>
                <a:ext cx="288" cy="288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0685" name="Oval 13"/>
              <p:cNvSpPr>
                <a:spLocks noChangeArrowheads="1"/>
              </p:cNvSpPr>
              <p:nvPr/>
            </p:nvSpPr>
            <p:spPr bwMode="auto">
              <a:xfrm>
                <a:off x="1431" y="1266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0686" name="Oval 14"/>
              <p:cNvSpPr>
                <a:spLocks noChangeArrowheads="1"/>
              </p:cNvSpPr>
              <p:nvPr/>
            </p:nvSpPr>
            <p:spPr bwMode="auto">
              <a:xfrm>
                <a:off x="1461" y="1305"/>
                <a:ext cx="183" cy="183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540687" name="Text Box 15"/>
          <p:cNvSpPr txBox="1">
            <a:spLocks noChangeArrowheads="1"/>
          </p:cNvSpPr>
          <p:nvPr/>
        </p:nvSpPr>
        <p:spPr bwMode="auto">
          <a:xfrm>
            <a:off x="1908175" y="28576"/>
            <a:ext cx="1195388" cy="39687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FF33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FF00"/>
                </a:solidFill>
                <a:latin typeface="VNI-Helve" pitchFamily="2" charset="0"/>
                <a:cs typeface="Arial" panose="020B0604020202020204" pitchFamily="34" charset="0"/>
              </a:rPr>
              <a:t>  BAØI 47</a:t>
            </a:r>
          </a:p>
        </p:txBody>
      </p:sp>
      <p:grpSp>
        <p:nvGrpSpPr>
          <p:cNvPr id="540688" name="Group 16"/>
          <p:cNvGrpSpPr>
            <a:grpSpLocks/>
          </p:cNvGrpSpPr>
          <p:nvPr/>
        </p:nvGrpSpPr>
        <p:grpSpPr bwMode="auto">
          <a:xfrm>
            <a:off x="1552575" y="914400"/>
            <a:ext cx="1752600" cy="762000"/>
            <a:chOff x="18" y="576"/>
            <a:chExt cx="1104" cy="480"/>
          </a:xfrm>
        </p:grpSpPr>
        <p:sp>
          <p:nvSpPr>
            <p:cNvPr id="540689" name="AutoShape 17"/>
            <p:cNvSpPr>
              <a:spLocks noChangeArrowheads="1"/>
            </p:cNvSpPr>
            <p:nvPr/>
          </p:nvSpPr>
          <p:spPr bwMode="auto">
            <a:xfrm>
              <a:off x="18" y="576"/>
              <a:ext cx="1104" cy="480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400">
                <a:solidFill>
                  <a:srgbClr val="000000"/>
                </a:solidFill>
                <a:latin typeface="VNI-Centur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540690" name="Rectangle 18"/>
            <p:cNvSpPr>
              <a:spLocks noChangeArrowheads="1"/>
            </p:cNvSpPr>
            <p:nvPr/>
          </p:nvSpPr>
          <p:spPr bwMode="auto">
            <a:xfrm>
              <a:off x="27" y="686"/>
              <a:ext cx="105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Centur" pitchFamily="2" charset="0"/>
                  <a:cs typeface="Arial" panose="020B0604020202020204" pitchFamily="34" charset="0"/>
                </a:rPr>
                <a:t>NOÄI DUNG</a:t>
              </a:r>
            </a:p>
          </p:txBody>
        </p:sp>
      </p:grpSp>
      <p:pic>
        <p:nvPicPr>
          <p:cNvPr id="540691" name="Picture 19" descr="aflash"/>
          <p:cNvPicPr>
            <a:picLocks noChangeAspect="1" noChangeArrowheads="1" noCrop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1981200"/>
            <a:ext cx="185738" cy="18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0692" name="Text Box 20"/>
          <p:cNvSpPr txBox="1">
            <a:spLocks noChangeArrowheads="1"/>
          </p:cNvSpPr>
          <p:nvPr/>
        </p:nvSpPr>
        <p:spPr bwMode="auto">
          <a:xfrm>
            <a:off x="3810001" y="1143000"/>
            <a:ext cx="3660775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FF3300"/>
                </a:solidFill>
                <a:latin typeface="Times New Roman" panose="02020603050405020304" pitchFamily="18" charset="0"/>
              </a:rPr>
              <a:t>I. </a:t>
            </a:r>
            <a:r>
              <a:rPr lang="en-US" altLang="en-US" sz="2600" b="1" u="sng">
                <a:solidFill>
                  <a:srgbClr val="FF3300"/>
                </a:solidFill>
                <a:latin typeface="Times New Roman" panose="02020603050405020304" pitchFamily="18" charset="0"/>
              </a:rPr>
              <a:t>Cấu tạo của máy ảnh</a:t>
            </a:r>
            <a:r>
              <a:rPr lang="en-US" altLang="en-US" sz="2600" b="1">
                <a:solidFill>
                  <a:srgbClr val="FF3300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540694" name="Line 22"/>
          <p:cNvSpPr>
            <a:spLocks noChangeShapeType="1"/>
          </p:cNvSpPr>
          <p:nvPr/>
        </p:nvSpPr>
        <p:spPr bwMode="auto">
          <a:xfrm>
            <a:off x="1509713" y="1752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0695" name="Line 23"/>
          <p:cNvSpPr>
            <a:spLocks noChangeShapeType="1"/>
          </p:cNvSpPr>
          <p:nvPr/>
        </p:nvSpPr>
        <p:spPr bwMode="auto">
          <a:xfrm>
            <a:off x="1524000" y="56388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0696" name="Line 24"/>
          <p:cNvSpPr>
            <a:spLocks noChangeShapeType="1"/>
          </p:cNvSpPr>
          <p:nvPr/>
        </p:nvSpPr>
        <p:spPr bwMode="auto">
          <a:xfrm>
            <a:off x="1524000" y="2362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0697" name="Line 25"/>
          <p:cNvSpPr>
            <a:spLocks noChangeShapeType="1"/>
          </p:cNvSpPr>
          <p:nvPr/>
        </p:nvSpPr>
        <p:spPr bwMode="auto">
          <a:xfrm>
            <a:off x="1490663" y="4419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0699" name="Line 27"/>
          <p:cNvSpPr>
            <a:spLocks noChangeShapeType="1"/>
          </p:cNvSpPr>
          <p:nvPr/>
        </p:nvSpPr>
        <p:spPr bwMode="auto">
          <a:xfrm>
            <a:off x="1524000" y="3124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0700" name="Line 28"/>
          <p:cNvSpPr>
            <a:spLocks noChangeShapeType="1"/>
          </p:cNvSpPr>
          <p:nvPr/>
        </p:nvSpPr>
        <p:spPr bwMode="auto">
          <a:xfrm>
            <a:off x="1524000" y="38100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0701" name="Text Box 29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524001" y="1781175"/>
            <a:ext cx="18383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I. CAÁU TAÏO CUÛA</a:t>
            </a:r>
            <a:b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</a:b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      MAÙY AÛNH</a:t>
            </a:r>
            <a:endParaRPr lang="en-US" altLang="en-US" sz="1400">
              <a:solidFill>
                <a:srgbClr val="FFFF00"/>
              </a:solidFill>
              <a:latin typeface="VNI-Centur" pitchFamily="2" charset="0"/>
              <a:cs typeface="Arial" panose="020B0604020202020204" pitchFamily="34" charset="0"/>
            </a:endParaRPr>
          </a:p>
        </p:txBody>
      </p:sp>
      <p:sp>
        <p:nvSpPr>
          <p:cNvPr id="540705" name="Text Box 33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676400" y="5105400"/>
            <a:ext cx="1600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900" b="1">
                <a:solidFill>
                  <a:srgbClr val="0066FF"/>
                </a:solidFill>
                <a:latin typeface="VNI-Centur" pitchFamily="2" charset="0"/>
                <a:cs typeface="Arial" panose="020B0604020202020204" pitchFamily="34" charset="0"/>
              </a:rPr>
              <a:t>* </a:t>
            </a:r>
            <a:r>
              <a:rPr lang="en-US" altLang="en-US" sz="1900" b="1" u="sng">
                <a:solidFill>
                  <a:srgbClr val="0066FF"/>
                </a:solidFill>
                <a:latin typeface="VNI-Centur" pitchFamily="2" charset="0"/>
                <a:cs typeface="Arial" panose="020B0604020202020204" pitchFamily="34" charset="0"/>
              </a:rPr>
              <a:t>Ghi nhớ</a:t>
            </a:r>
            <a:r>
              <a:rPr lang="en-US" altLang="en-US" sz="1900" b="1">
                <a:solidFill>
                  <a:srgbClr val="0066FF"/>
                </a:solidFill>
                <a:latin typeface="VNI-Centur" pitchFamily="2" charset="0"/>
                <a:cs typeface="Arial" panose="020B0604020202020204" pitchFamily="34" charset="0"/>
              </a:rPr>
              <a:t> :</a:t>
            </a:r>
          </a:p>
        </p:txBody>
      </p:sp>
      <p:pic>
        <p:nvPicPr>
          <p:cNvPr id="540709" name="Picture 37" descr="Cau tao may anh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572250" y="2890839"/>
            <a:ext cx="3943350" cy="310038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0713" name="Text Box 41"/>
          <p:cNvSpPr txBox="1">
            <a:spLocks noChangeArrowheads="1"/>
          </p:cNvSpPr>
          <p:nvPr/>
        </p:nvSpPr>
        <p:spPr bwMode="auto">
          <a:xfrm>
            <a:off x="4800600" y="3871913"/>
            <a:ext cx="1371600" cy="369332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66FF"/>
                </a:solidFill>
              </a:rPr>
              <a:t>Buồng tối</a:t>
            </a:r>
          </a:p>
        </p:txBody>
      </p:sp>
      <p:sp>
        <p:nvSpPr>
          <p:cNvPr id="540714" name="Text Box 42"/>
          <p:cNvSpPr txBox="1">
            <a:spLocks noChangeArrowheads="1"/>
          </p:cNvSpPr>
          <p:nvPr/>
        </p:nvSpPr>
        <p:spPr bwMode="auto">
          <a:xfrm>
            <a:off x="4953000" y="4862513"/>
            <a:ext cx="1143000" cy="369332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66FF"/>
                </a:solidFill>
              </a:rPr>
              <a:t>Vật kính</a:t>
            </a:r>
          </a:p>
        </p:txBody>
      </p:sp>
      <p:sp>
        <p:nvSpPr>
          <p:cNvPr id="540715" name="Text Box 43"/>
          <p:cNvSpPr txBox="1">
            <a:spLocks noChangeArrowheads="1"/>
          </p:cNvSpPr>
          <p:nvPr/>
        </p:nvSpPr>
        <p:spPr bwMode="auto">
          <a:xfrm>
            <a:off x="4648200" y="3033713"/>
            <a:ext cx="1752600" cy="369332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66FF"/>
                </a:solidFill>
              </a:rPr>
              <a:t>Vị trí đặt phim</a:t>
            </a:r>
          </a:p>
        </p:txBody>
      </p:sp>
      <p:sp>
        <p:nvSpPr>
          <p:cNvPr id="540720" name="Line 48"/>
          <p:cNvSpPr>
            <a:spLocks noChangeShapeType="1"/>
          </p:cNvSpPr>
          <p:nvPr/>
        </p:nvSpPr>
        <p:spPr bwMode="auto">
          <a:xfrm flipH="1">
            <a:off x="6110288" y="4572001"/>
            <a:ext cx="3109912" cy="493713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0721" name="Line 49"/>
          <p:cNvSpPr>
            <a:spLocks noChangeShapeType="1"/>
          </p:cNvSpPr>
          <p:nvPr/>
        </p:nvSpPr>
        <p:spPr bwMode="auto">
          <a:xfrm flipH="1">
            <a:off x="6191250" y="4038601"/>
            <a:ext cx="3486150" cy="28575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0722" name="Line 50"/>
          <p:cNvSpPr>
            <a:spLocks noChangeShapeType="1"/>
          </p:cNvSpPr>
          <p:nvPr/>
        </p:nvSpPr>
        <p:spPr bwMode="auto">
          <a:xfrm flipH="1" flipV="1">
            <a:off x="6400800" y="3200400"/>
            <a:ext cx="3810000" cy="762000"/>
          </a:xfrm>
          <a:prstGeom prst="line">
            <a:avLst/>
          </a:prstGeom>
          <a:noFill/>
          <a:ln w="28575">
            <a:solidFill>
              <a:srgbClr val="FF00FF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584265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after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2000"/>
                                        <p:tgtEl>
                                          <p:spTgt spid="5407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0" dur="2000"/>
                                        <p:tgtEl>
                                          <p:spTgt spid="5407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3" dur="2000"/>
                                        <p:tgtEl>
                                          <p:spTgt spid="5407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6" dur="2000"/>
                                        <p:tgtEl>
                                          <p:spTgt spid="54070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22" presetClass="entr" presetSubtype="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1" dur="2000"/>
                                        <p:tgtEl>
                                          <p:spTgt spid="5407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4" dur="2000"/>
                                        <p:tgtEl>
                                          <p:spTgt spid="5407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22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07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27" dur="2000"/>
                                        <p:tgtEl>
                                          <p:spTgt spid="5407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0713" grpId="0" animBg="1"/>
      <p:bldP spid="540714" grpId="0" animBg="1"/>
      <p:bldP spid="540715" grpId="0" animBg="1"/>
      <p:bldP spid="540720" grpId="0" animBg="1"/>
      <p:bldP spid="540721" grpId="0" animBg="1"/>
      <p:bldP spid="540722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3746" name="Group 2"/>
          <p:cNvGrpSpPr>
            <a:grpSpLocks/>
          </p:cNvGrpSpPr>
          <p:nvPr/>
        </p:nvGrpSpPr>
        <p:grpSpPr bwMode="auto">
          <a:xfrm>
            <a:off x="1524001" y="152400"/>
            <a:ext cx="2079625" cy="6757988"/>
            <a:chOff x="0" y="0"/>
            <a:chExt cx="1104" cy="4344"/>
          </a:xfrm>
        </p:grpSpPr>
        <p:sp>
          <p:nvSpPr>
            <p:cNvPr id="543747" name="Rectangle 3"/>
            <p:cNvSpPr>
              <a:spLocks noChangeArrowheads="1"/>
            </p:cNvSpPr>
            <p:nvPr/>
          </p:nvSpPr>
          <p:spPr bwMode="auto">
            <a:xfrm rot="5400000">
              <a:off x="-1620" y="1620"/>
              <a:ext cx="4344" cy="1104"/>
            </a:xfrm>
            <a:prstGeom prst="rect">
              <a:avLst/>
            </a:prstGeom>
            <a:solidFill>
              <a:srgbClr val="6666FF"/>
            </a:solidFill>
            <a:ln>
              <a:noFill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3748" name="Rectangle 4"/>
            <p:cNvSpPr>
              <a:spLocks noChangeArrowheads="1"/>
            </p:cNvSpPr>
            <p:nvPr/>
          </p:nvSpPr>
          <p:spPr bwMode="auto">
            <a:xfrm rot="5400000">
              <a:off x="-1104" y="2112"/>
              <a:ext cx="432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43749" name="Group 5"/>
          <p:cNvGrpSpPr>
            <a:grpSpLocks/>
          </p:cNvGrpSpPr>
          <p:nvPr/>
        </p:nvGrpSpPr>
        <p:grpSpPr bwMode="auto">
          <a:xfrm>
            <a:off x="1524000" y="0"/>
            <a:ext cx="9144000" cy="685800"/>
            <a:chOff x="0" y="0"/>
            <a:chExt cx="5760" cy="576"/>
          </a:xfrm>
        </p:grpSpPr>
        <p:sp>
          <p:nvSpPr>
            <p:cNvPr id="543750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3751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543752" name="WordArt 8"/>
          <p:cNvSpPr>
            <a:spLocks noChangeArrowheads="1" noChangeShapeType="1" noTextEdit="1"/>
          </p:cNvSpPr>
          <p:nvPr/>
        </p:nvSpPr>
        <p:spPr bwMode="auto">
          <a:xfrm>
            <a:off x="3276600" y="28576"/>
            <a:ext cx="72390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VNI-Centur" pitchFamily="2" charset="0"/>
              </a:rPr>
              <a:t>SÖÏ TAÏO AÛNH TREÂN PHIM TRONG MAÙY AÛNH</a:t>
            </a:r>
          </a:p>
        </p:txBody>
      </p:sp>
      <p:grpSp>
        <p:nvGrpSpPr>
          <p:cNvPr id="543753" name="Group 9"/>
          <p:cNvGrpSpPr>
            <a:grpSpLocks/>
          </p:cNvGrpSpPr>
          <p:nvPr/>
        </p:nvGrpSpPr>
        <p:grpSpPr bwMode="auto">
          <a:xfrm>
            <a:off x="1524000" y="0"/>
            <a:ext cx="1676400" cy="457200"/>
            <a:chOff x="795" y="-9"/>
            <a:chExt cx="885" cy="414"/>
          </a:xfrm>
        </p:grpSpPr>
        <p:sp>
          <p:nvSpPr>
            <p:cNvPr id="543754" name="AutoShape 10"/>
            <p:cNvSpPr>
              <a:spLocks noChangeArrowheads="1"/>
            </p:cNvSpPr>
            <p:nvPr/>
          </p:nvSpPr>
          <p:spPr bwMode="auto">
            <a:xfrm>
              <a:off x="912" y="-9"/>
              <a:ext cx="768" cy="414"/>
            </a:xfrm>
            <a:prstGeom prst="foldedCorner">
              <a:avLst>
                <a:gd name="adj" fmla="val 1250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543755" name="Group 11"/>
            <p:cNvGrpSpPr>
              <a:grpSpLocks/>
            </p:cNvGrpSpPr>
            <p:nvPr/>
          </p:nvGrpSpPr>
          <p:grpSpPr bwMode="auto">
            <a:xfrm>
              <a:off x="795" y="66"/>
              <a:ext cx="288" cy="288"/>
              <a:chOff x="1401" y="1251"/>
              <a:chExt cx="288" cy="288"/>
            </a:xfrm>
          </p:grpSpPr>
          <p:sp>
            <p:nvSpPr>
              <p:cNvPr id="543756" name="Oval 12"/>
              <p:cNvSpPr>
                <a:spLocks noChangeArrowheads="1"/>
              </p:cNvSpPr>
              <p:nvPr/>
            </p:nvSpPr>
            <p:spPr bwMode="auto">
              <a:xfrm>
                <a:off x="1401" y="1251"/>
                <a:ext cx="288" cy="288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3757" name="Oval 13"/>
              <p:cNvSpPr>
                <a:spLocks noChangeArrowheads="1"/>
              </p:cNvSpPr>
              <p:nvPr/>
            </p:nvSpPr>
            <p:spPr bwMode="auto">
              <a:xfrm>
                <a:off x="1431" y="1266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3758" name="Oval 14"/>
              <p:cNvSpPr>
                <a:spLocks noChangeArrowheads="1"/>
              </p:cNvSpPr>
              <p:nvPr/>
            </p:nvSpPr>
            <p:spPr bwMode="auto">
              <a:xfrm>
                <a:off x="1461" y="1305"/>
                <a:ext cx="183" cy="183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543759" name="Text Box 15"/>
          <p:cNvSpPr txBox="1">
            <a:spLocks noChangeArrowheads="1"/>
          </p:cNvSpPr>
          <p:nvPr/>
        </p:nvSpPr>
        <p:spPr bwMode="auto">
          <a:xfrm>
            <a:off x="1908175" y="28576"/>
            <a:ext cx="1195388" cy="39687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FF33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FF00"/>
                </a:solidFill>
                <a:latin typeface="VNI-Helve" pitchFamily="2" charset="0"/>
                <a:cs typeface="Arial" panose="020B0604020202020204" pitchFamily="34" charset="0"/>
              </a:rPr>
              <a:t>  BAØI 47</a:t>
            </a:r>
          </a:p>
        </p:txBody>
      </p:sp>
      <p:grpSp>
        <p:nvGrpSpPr>
          <p:cNvPr id="543760" name="Group 16"/>
          <p:cNvGrpSpPr>
            <a:grpSpLocks/>
          </p:cNvGrpSpPr>
          <p:nvPr/>
        </p:nvGrpSpPr>
        <p:grpSpPr bwMode="auto">
          <a:xfrm>
            <a:off x="1552575" y="914400"/>
            <a:ext cx="1752600" cy="762000"/>
            <a:chOff x="18" y="576"/>
            <a:chExt cx="1104" cy="480"/>
          </a:xfrm>
        </p:grpSpPr>
        <p:sp>
          <p:nvSpPr>
            <p:cNvPr id="543761" name="AutoShape 17"/>
            <p:cNvSpPr>
              <a:spLocks noChangeArrowheads="1"/>
            </p:cNvSpPr>
            <p:nvPr/>
          </p:nvSpPr>
          <p:spPr bwMode="auto">
            <a:xfrm>
              <a:off x="18" y="576"/>
              <a:ext cx="1104" cy="480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400">
                <a:solidFill>
                  <a:srgbClr val="000000"/>
                </a:solidFill>
                <a:latin typeface="VNI-Centur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543762" name="Rectangle 18"/>
            <p:cNvSpPr>
              <a:spLocks noChangeArrowheads="1"/>
            </p:cNvSpPr>
            <p:nvPr/>
          </p:nvSpPr>
          <p:spPr bwMode="auto">
            <a:xfrm>
              <a:off x="27" y="686"/>
              <a:ext cx="105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Centur" pitchFamily="2" charset="0"/>
                  <a:cs typeface="Arial" panose="020B0604020202020204" pitchFamily="34" charset="0"/>
                </a:rPr>
                <a:t>NOÄI DUNG</a:t>
              </a:r>
            </a:p>
          </p:txBody>
        </p:sp>
      </p:grpSp>
      <p:pic>
        <p:nvPicPr>
          <p:cNvPr id="543763" name="Picture 19" descr="aflash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9000" y="3352800"/>
            <a:ext cx="185738" cy="185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3764" name="Text Box 20"/>
          <p:cNvSpPr txBox="1">
            <a:spLocks noChangeArrowheads="1"/>
          </p:cNvSpPr>
          <p:nvPr/>
        </p:nvSpPr>
        <p:spPr bwMode="auto">
          <a:xfrm>
            <a:off x="3810000" y="1066800"/>
            <a:ext cx="4622800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FF3300"/>
                </a:solidFill>
                <a:latin typeface="Times New Roman" panose="02020603050405020304" pitchFamily="18" charset="0"/>
              </a:rPr>
              <a:t>II. </a:t>
            </a:r>
            <a:r>
              <a:rPr lang="en-US" altLang="en-US" sz="2600" b="1" u="sng">
                <a:solidFill>
                  <a:srgbClr val="FF3300"/>
                </a:solidFill>
                <a:latin typeface="Times New Roman" panose="02020603050405020304" pitchFamily="18" charset="0"/>
              </a:rPr>
              <a:t>Ảnh của một vật trên phim</a:t>
            </a:r>
            <a:r>
              <a:rPr lang="en-US" altLang="en-US" sz="2600" b="1">
                <a:solidFill>
                  <a:srgbClr val="FF3300"/>
                </a:solidFill>
                <a:latin typeface="Times New Roman" panose="02020603050405020304" pitchFamily="18" charset="0"/>
              </a:rPr>
              <a:t> :</a:t>
            </a:r>
          </a:p>
        </p:txBody>
      </p:sp>
      <p:sp>
        <p:nvSpPr>
          <p:cNvPr id="543765" name="Text Box 21"/>
          <p:cNvSpPr txBox="1">
            <a:spLocks noChangeArrowheads="1"/>
          </p:cNvSpPr>
          <p:nvPr/>
        </p:nvSpPr>
        <p:spPr bwMode="auto">
          <a:xfrm>
            <a:off x="3713164" y="1447800"/>
            <a:ext cx="360203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 1. </a:t>
            </a:r>
            <a:r>
              <a:rPr lang="en-US" altLang="en-US" sz="2600" b="1" u="sng">
                <a:solidFill>
                  <a:srgbClr val="0066FF"/>
                </a:solidFill>
                <a:latin typeface="Times New Roman" panose="02020603050405020304" pitchFamily="18" charset="0"/>
              </a:rPr>
              <a:t>Trả lời các câu hỏi</a:t>
            </a: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:</a:t>
            </a:r>
            <a:endParaRPr lang="en-US" altLang="en-US" sz="2600" b="1" i="1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3766" name="Line 22"/>
          <p:cNvSpPr>
            <a:spLocks noChangeShapeType="1"/>
          </p:cNvSpPr>
          <p:nvPr/>
        </p:nvSpPr>
        <p:spPr bwMode="auto">
          <a:xfrm>
            <a:off x="1509713" y="1752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3767" name="Line 23"/>
          <p:cNvSpPr>
            <a:spLocks noChangeShapeType="1"/>
          </p:cNvSpPr>
          <p:nvPr/>
        </p:nvSpPr>
        <p:spPr bwMode="auto">
          <a:xfrm>
            <a:off x="1524000" y="56388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3768" name="Line 24"/>
          <p:cNvSpPr>
            <a:spLocks noChangeShapeType="1"/>
          </p:cNvSpPr>
          <p:nvPr/>
        </p:nvSpPr>
        <p:spPr bwMode="auto">
          <a:xfrm>
            <a:off x="1524000" y="2362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3769" name="Line 25"/>
          <p:cNvSpPr>
            <a:spLocks noChangeShapeType="1"/>
          </p:cNvSpPr>
          <p:nvPr/>
        </p:nvSpPr>
        <p:spPr bwMode="auto">
          <a:xfrm>
            <a:off x="1490663" y="4419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3770" name="Line 26"/>
          <p:cNvSpPr>
            <a:spLocks noChangeShapeType="1"/>
          </p:cNvSpPr>
          <p:nvPr/>
        </p:nvSpPr>
        <p:spPr bwMode="auto">
          <a:xfrm>
            <a:off x="1490663" y="501015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3771" name="Line 27"/>
          <p:cNvSpPr>
            <a:spLocks noChangeShapeType="1"/>
          </p:cNvSpPr>
          <p:nvPr/>
        </p:nvSpPr>
        <p:spPr bwMode="auto">
          <a:xfrm>
            <a:off x="1524000" y="3124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3772" name="Line 28"/>
          <p:cNvSpPr>
            <a:spLocks noChangeShapeType="1"/>
          </p:cNvSpPr>
          <p:nvPr/>
        </p:nvSpPr>
        <p:spPr bwMode="auto">
          <a:xfrm>
            <a:off x="1524000" y="38100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3773" name="Text Box 29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524001" y="1781175"/>
            <a:ext cx="18383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I. CAÁU TAÏO CUÛA</a:t>
            </a:r>
            <a:b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</a:b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      MAÙY AÛNH</a:t>
            </a:r>
            <a:endParaRPr lang="en-US" altLang="en-US" sz="1400">
              <a:solidFill>
                <a:srgbClr val="FFFF00"/>
              </a:solidFill>
              <a:latin typeface="VNI-Centur" pitchFamily="2" charset="0"/>
              <a:cs typeface="Arial" panose="020B0604020202020204" pitchFamily="34" charset="0"/>
            </a:endParaRPr>
          </a:p>
        </p:txBody>
      </p:sp>
      <p:sp>
        <p:nvSpPr>
          <p:cNvPr id="543774" name="Text Box 3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95425" y="2498725"/>
            <a:ext cx="19621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II. AÛNH CUÛA MOÄT VAÄT TREÂN PHIM</a:t>
            </a:r>
          </a:p>
        </p:txBody>
      </p:sp>
      <p:sp>
        <p:nvSpPr>
          <p:cNvPr id="543775" name="Text Box 31">
            <a:hlinkClick r:id="rId5" action="ppaction://hlinksldjump"/>
          </p:cNvPr>
          <p:cNvSpPr txBox="1">
            <a:spLocks noChangeArrowheads="1"/>
          </p:cNvSpPr>
          <p:nvPr/>
        </p:nvSpPr>
        <p:spPr bwMode="auto">
          <a:xfrm>
            <a:off x="1452563" y="3184526"/>
            <a:ext cx="1962151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 b="1">
                <a:solidFill>
                  <a:srgbClr val="0066FF"/>
                </a:solidFill>
                <a:latin typeface="VNI-Centur" pitchFamily="2" charset="0"/>
                <a:cs typeface="Arial" panose="020B0604020202020204" pitchFamily="34" charset="0"/>
              </a:rPr>
              <a:t> </a:t>
            </a:r>
            <a: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1. Traû lôøi caùc</a:t>
            </a:r>
            <a:b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</a:br>
            <a: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    caâu hoûi</a:t>
            </a:r>
          </a:p>
        </p:txBody>
      </p:sp>
      <p:sp>
        <p:nvSpPr>
          <p:cNvPr id="543776" name="Text Box 3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81138" y="3838575"/>
            <a:ext cx="22098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2. Veõ aûnh cuûa 1 vaät ñaët tröôùc maùy aûnh</a:t>
            </a:r>
          </a:p>
        </p:txBody>
      </p:sp>
      <p:sp>
        <p:nvSpPr>
          <p:cNvPr id="543780" name="Text Box 36"/>
          <p:cNvSpPr txBox="1">
            <a:spLocks noChangeArrowheads="1"/>
          </p:cNvSpPr>
          <p:nvPr/>
        </p:nvSpPr>
        <p:spPr bwMode="auto">
          <a:xfrm>
            <a:off x="3713164" y="2362200"/>
            <a:ext cx="6726237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</a:rPr>
              <a:t>C3.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Vẽ ảnh của một vật có dạng một đoạn thẳng, đặt vuông góc với trục chính của vật kính . Trong hình này AB là vật, O là quang tâm của vật kính, PQ là vị trí đặt phim, khoảng cách từ vật đến vật kính là 2m, từ phim đến vật kính là 5cm . Hình vẽ không cần đúng tỉ lệ .</a:t>
            </a:r>
            <a:endParaRPr lang="en-US" altLang="en-US" sz="22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3784" name="Text Box 40"/>
          <p:cNvSpPr txBox="1">
            <a:spLocks noChangeArrowheads="1"/>
          </p:cNvSpPr>
          <p:nvPr/>
        </p:nvSpPr>
        <p:spPr bwMode="auto">
          <a:xfrm>
            <a:off x="3713164" y="1905000"/>
            <a:ext cx="642143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 2. </a:t>
            </a:r>
            <a:r>
              <a:rPr lang="en-US" altLang="en-US" sz="2600" b="1" u="sng">
                <a:solidFill>
                  <a:srgbClr val="0066FF"/>
                </a:solidFill>
                <a:latin typeface="Times New Roman" panose="02020603050405020304" pitchFamily="18" charset="0"/>
              </a:rPr>
              <a:t>Vẽ ảnh của một vật đặt trước máy ảnh</a:t>
            </a: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:</a:t>
            </a:r>
            <a:endParaRPr lang="en-US" altLang="en-US" sz="2600" b="1" i="1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43787" name="Object 43"/>
          <p:cNvGraphicFramePr>
            <a:graphicFrameLocks noChangeAspect="1"/>
          </p:cNvGraphicFramePr>
          <p:nvPr/>
        </p:nvGraphicFramePr>
        <p:xfrm>
          <a:off x="4267201" y="4267201"/>
          <a:ext cx="5148263" cy="185737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Visio" r:id="rId6" imgW="5148095" imgH="1857268" progId="Visio.Drawing.11">
                  <p:embed/>
                </p:oleObj>
              </mc:Choice>
              <mc:Fallback>
                <p:oleObj name="Visio" r:id="rId6" imgW="5148095" imgH="1857268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267201" y="4267201"/>
                        <a:ext cx="5148263" cy="185737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9059920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6 4.68208E-6 L -2.77778E-6 0.10867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4376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5434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0" dur="500"/>
                                        <p:tgtEl>
                                          <p:spTgt spid="543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5" dur="1000"/>
                                        <p:tgtEl>
                                          <p:spTgt spid="5437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17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37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2000" fill="hold"/>
                                        <p:tgtEl>
                                          <p:spTgt spid="54378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2000" fill="hold"/>
                                        <p:tgtEl>
                                          <p:spTgt spid="54378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3780" grpId="0"/>
      <p:bldP spid="543784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4770" name="Group 2"/>
          <p:cNvGrpSpPr>
            <a:grpSpLocks/>
          </p:cNvGrpSpPr>
          <p:nvPr/>
        </p:nvGrpSpPr>
        <p:grpSpPr bwMode="auto">
          <a:xfrm>
            <a:off x="1524001" y="152400"/>
            <a:ext cx="2079625" cy="6757988"/>
            <a:chOff x="0" y="0"/>
            <a:chExt cx="1104" cy="4344"/>
          </a:xfrm>
        </p:grpSpPr>
        <p:sp>
          <p:nvSpPr>
            <p:cNvPr id="544771" name="Rectangle 3"/>
            <p:cNvSpPr>
              <a:spLocks noChangeArrowheads="1"/>
            </p:cNvSpPr>
            <p:nvPr/>
          </p:nvSpPr>
          <p:spPr bwMode="auto">
            <a:xfrm rot="5400000">
              <a:off x="-1620" y="1620"/>
              <a:ext cx="4344" cy="1104"/>
            </a:xfrm>
            <a:prstGeom prst="rect">
              <a:avLst/>
            </a:prstGeom>
            <a:solidFill>
              <a:srgbClr val="6666FF"/>
            </a:solidFill>
            <a:ln>
              <a:noFill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4772" name="Rectangle 4"/>
            <p:cNvSpPr>
              <a:spLocks noChangeArrowheads="1"/>
            </p:cNvSpPr>
            <p:nvPr/>
          </p:nvSpPr>
          <p:spPr bwMode="auto">
            <a:xfrm rot="5400000">
              <a:off x="-1104" y="2112"/>
              <a:ext cx="432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44773" name="Group 5"/>
          <p:cNvGrpSpPr>
            <a:grpSpLocks/>
          </p:cNvGrpSpPr>
          <p:nvPr/>
        </p:nvGrpSpPr>
        <p:grpSpPr bwMode="auto">
          <a:xfrm>
            <a:off x="1524000" y="0"/>
            <a:ext cx="9144000" cy="685800"/>
            <a:chOff x="0" y="0"/>
            <a:chExt cx="5760" cy="576"/>
          </a:xfrm>
        </p:grpSpPr>
        <p:sp>
          <p:nvSpPr>
            <p:cNvPr id="544774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4775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544776" name="WordArt 8"/>
          <p:cNvSpPr>
            <a:spLocks noChangeArrowheads="1" noChangeShapeType="1" noTextEdit="1"/>
          </p:cNvSpPr>
          <p:nvPr/>
        </p:nvSpPr>
        <p:spPr bwMode="auto">
          <a:xfrm>
            <a:off x="3276600" y="28576"/>
            <a:ext cx="72390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VNI-Centur" pitchFamily="2" charset="0"/>
              </a:rPr>
              <a:t>SÖÏ TAÏO AÛNH TREÂN PHIM TRONG MAÙY AÛNH</a:t>
            </a:r>
          </a:p>
        </p:txBody>
      </p:sp>
      <p:grpSp>
        <p:nvGrpSpPr>
          <p:cNvPr id="544777" name="Group 9"/>
          <p:cNvGrpSpPr>
            <a:grpSpLocks/>
          </p:cNvGrpSpPr>
          <p:nvPr/>
        </p:nvGrpSpPr>
        <p:grpSpPr bwMode="auto">
          <a:xfrm>
            <a:off x="1524000" y="0"/>
            <a:ext cx="1676400" cy="457200"/>
            <a:chOff x="795" y="-9"/>
            <a:chExt cx="885" cy="414"/>
          </a:xfrm>
        </p:grpSpPr>
        <p:sp>
          <p:nvSpPr>
            <p:cNvPr id="544778" name="AutoShape 10"/>
            <p:cNvSpPr>
              <a:spLocks noChangeArrowheads="1"/>
            </p:cNvSpPr>
            <p:nvPr/>
          </p:nvSpPr>
          <p:spPr bwMode="auto">
            <a:xfrm>
              <a:off x="912" y="-9"/>
              <a:ext cx="768" cy="414"/>
            </a:xfrm>
            <a:prstGeom prst="foldedCorner">
              <a:avLst>
                <a:gd name="adj" fmla="val 1250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544779" name="Group 11"/>
            <p:cNvGrpSpPr>
              <a:grpSpLocks/>
            </p:cNvGrpSpPr>
            <p:nvPr/>
          </p:nvGrpSpPr>
          <p:grpSpPr bwMode="auto">
            <a:xfrm>
              <a:off x="795" y="66"/>
              <a:ext cx="288" cy="288"/>
              <a:chOff x="1401" y="1251"/>
              <a:chExt cx="288" cy="288"/>
            </a:xfrm>
          </p:grpSpPr>
          <p:sp>
            <p:nvSpPr>
              <p:cNvPr id="544780" name="Oval 12"/>
              <p:cNvSpPr>
                <a:spLocks noChangeArrowheads="1"/>
              </p:cNvSpPr>
              <p:nvPr/>
            </p:nvSpPr>
            <p:spPr bwMode="auto">
              <a:xfrm>
                <a:off x="1401" y="1251"/>
                <a:ext cx="288" cy="288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4781" name="Oval 13"/>
              <p:cNvSpPr>
                <a:spLocks noChangeArrowheads="1"/>
              </p:cNvSpPr>
              <p:nvPr/>
            </p:nvSpPr>
            <p:spPr bwMode="auto">
              <a:xfrm>
                <a:off x="1431" y="1266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4782" name="Oval 14"/>
              <p:cNvSpPr>
                <a:spLocks noChangeArrowheads="1"/>
              </p:cNvSpPr>
              <p:nvPr/>
            </p:nvSpPr>
            <p:spPr bwMode="auto">
              <a:xfrm>
                <a:off x="1461" y="1305"/>
                <a:ext cx="183" cy="183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544783" name="Text Box 15"/>
          <p:cNvSpPr txBox="1">
            <a:spLocks noChangeArrowheads="1"/>
          </p:cNvSpPr>
          <p:nvPr/>
        </p:nvSpPr>
        <p:spPr bwMode="auto">
          <a:xfrm>
            <a:off x="1908175" y="28576"/>
            <a:ext cx="1195388" cy="39687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FF33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FF00"/>
                </a:solidFill>
                <a:latin typeface="VNI-Helve" pitchFamily="2" charset="0"/>
                <a:cs typeface="Arial" panose="020B0604020202020204" pitchFamily="34" charset="0"/>
              </a:rPr>
              <a:t>  BAØI 47</a:t>
            </a:r>
          </a:p>
        </p:txBody>
      </p:sp>
      <p:grpSp>
        <p:nvGrpSpPr>
          <p:cNvPr id="544784" name="Group 16"/>
          <p:cNvGrpSpPr>
            <a:grpSpLocks/>
          </p:cNvGrpSpPr>
          <p:nvPr/>
        </p:nvGrpSpPr>
        <p:grpSpPr bwMode="auto">
          <a:xfrm>
            <a:off x="1552575" y="914400"/>
            <a:ext cx="1752600" cy="762000"/>
            <a:chOff x="18" y="576"/>
            <a:chExt cx="1104" cy="480"/>
          </a:xfrm>
        </p:grpSpPr>
        <p:sp>
          <p:nvSpPr>
            <p:cNvPr id="544785" name="AutoShape 17"/>
            <p:cNvSpPr>
              <a:spLocks noChangeArrowheads="1"/>
            </p:cNvSpPr>
            <p:nvPr/>
          </p:nvSpPr>
          <p:spPr bwMode="auto">
            <a:xfrm>
              <a:off x="18" y="576"/>
              <a:ext cx="1104" cy="480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400">
                <a:solidFill>
                  <a:srgbClr val="000000"/>
                </a:solidFill>
                <a:latin typeface="VNI-Centur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544786" name="Rectangle 18"/>
            <p:cNvSpPr>
              <a:spLocks noChangeArrowheads="1"/>
            </p:cNvSpPr>
            <p:nvPr/>
          </p:nvSpPr>
          <p:spPr bwMode="auto">
            <a:xfrm>
              <a:off x="27" y="686"/>
              <a:ext cx="105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Centur" pitchFamily="2" charset="0"/>
                  <a:cs typeface="Arial" panose="020B0604020202020204" pitchFamily="34" charset="0"/>
                </a:rPr>
                <a:t>NOÄI DUNG</a:t>
              </a:r>
            </a:p>
          </p:txBody>
        </p:sp>
      </p:grpSp>
      <p:sp>
        <p:nvSpPr>
          <p:cNvPr id="544790" name="Line 22"/>
          <p:cNvSpPr>
            <a:spLocks noChangeShapeType="1"/>
          </p:cNvSpPr>
          <p:nvPr/>
        </p:nvSpPr>
        <p:spPr bwMode="auto">
          <a:xfrm>
            <a:off x="1509713" y="1752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4791" name="Line 23"/>
          <p:cNvSpPr>
            <a:spLocks noChangeShapeType="1"/>
          </p:cNvSpPr>
          <p:nvPr/>
        </p:nvSpPr>
        <p:spPr bwMode="auto">
          <a:xfrm>
            <a:off x="1524000" y="56388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4792" name="Line 24"/>
          <p:cNvSpPr>
            <a:spLocks noChangeShapeType="1"/>
          </p:cNvSpPr>
          <p:nvPr/>
        </p:nvSpPr>
        <p:spPr bwMode="auto">
          <a:xfrm>
            <a:off x="1524000" y="2362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4793" name="Line 25"/>
          <p:cNvSpPr>
            <a:spLocks noChangeShapeType="1"/>
          </p:cNvSpPr>
          <p:nvPr/>
        </p:nvSpPr>
        <p:spPr bwMode="auto">
          <a:xfrm>
            <a:off x="1490663" y="4419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4794" name="Line 26"/>
          <p:cNvSpPr>
            <a:spLocks noChangeShapeType="1"/>
          </p:cNvSpPr>
          <p:nvPr/>
        </p:nvSpPr>
        <p:spPr bwMode="auto">
          <a:xfrm>
            <a:off x="1490663" y="501015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4795" name="Line 27"/>
          <p:cNvSpPr>
            <a:spLocks noChangeShapeType="1"/>
          </p:cNvSpPr>
          <p:nvPr/>
        </p:nvSpPr>
        <p:spPr bwMode="auto">
          <a:xfrm>
            <a:off x="1524000" y="3124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4796" name="Line 28"/>
          <p:cNvSpPr>
            <a:spLocks noChangeShapeType="1"/>
          </p:cNvSpPr>
          <p:nvPr/>
        </p:nvSpPr>
        <p:spPr bwMode="auto">
          <a:xfrm>
            <a:off x="1524000" y="38100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4797" name="Text Box 29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524001" y="1781175"/>
            <a:ext cx="18383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I. CAÁU TAÏO CUÛA</a:t>
            </a:r>
            <a:b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</a:b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      MAÙY AÛNH</a:t>
            </a:r>
            <a:endParaRPr lang="en-US" altLang="en-US" sz="1400">
              <a:solidFill>
                <a:srgbClr val="FFFF00"/>
              </a:solidFill>
              <a:latin typeface="VNI-Centur" pitchFamily="2" charset="0"/>
              <a:cs typeface="Arial" panose="020B0604020202020204" pitchFamily="34" charset="0"/>
            </a:endParaRPr>
          </a:p>
        </p:txBody>
      </p:sp>
      <p:sp>
        <p:nvSpPr>
          <p:cNvPr id="544798" name="Text Box 3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95425" y="2498725"/>
            <a:ext cx="19621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II. AÛNH CUÛA MOÄT VAÄT TREÂN PHIM</a:t>
            </a:r>
          </a:p>
        </p:txBody>
      </p:sp>
      <p:sp>
        <p:nvSpPr>
          <p:cNvPr id="544799" name="Text Box 31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452563" y="3184526"/>
            <a:ext cx="1962151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 b="1">
                <a:solidFill>
                  <a:srgbClr val="0066FF"/>
                </a:solidFill>
                <a:latin typeface="VNI-Centur" pitchFamily="2" charset="0"/>
                <a:cs typeface="Arial" panose="020B0604020202020204" pitchFamily="34" charset="0"/>
              </a:rPr>
              <a:t> </a:t>
            </a:r>
            <a: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1. Traû lôøi caùc</a:t>
            </a:r>
            <a:b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</a:br>
            <a: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    caâu hoûi</a:t>
            </a:r>
          </a:p>
        </p:txBody>
      </p:sp>
      <p:sp>
        <p:nvSpPr>
          <p:cNvPr id="544800" name="Text Box 32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81138" y="3838575"/>
            <a:ext cx="22098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2. Veõ aûnh cuûa 1 vaät ñaët tröôùc maùy aûnh</a:t>
            </a:r>
          </a:p>
        </p:txBody>
      </p:sp>
      <p:pic>
        <p:nvPicPr>
          <p:cNvPr id="544803" name="Picture 35" descr="aflash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4" y="4005264"/>
            <a:ext cx="185737" cy="18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4804" name="Text Box 36"/>
          <p:cNvSpPr txBox="1">
            <a:spLocks noChangeArrowheads="1"/>
          </p:cNvSpPr>
          <p:nvPr/>
        </p:nvSpPr>
        <p:spPr bwMode="auto">
          <a:xfrm>
            <a:off x="3713164" y="1919288"/>
            <a:ext cx="67262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 </a:t>
            </a:r>
            <a:r>
              <a:rPr lang="en-US" altLang="en-US" sz="2200" b="1">
                <a:solidFill>
                  <a:srgbClr val="000000"/>
                </a:solidFill>
                <a:latin typeface="Times New Roman" panose="02020603050405020304" pitchFamily="18" charset="0"/>
              </a:rPr>
              <a:t>+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Kẻ tia sáng từ B qua quang tâm O truyền thẳng tới cắt</a:t>
            </a:r>
            <a:b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      phim PQ tại ảnh B’ của B .</a:t>
            </a:r>
            <a:endParaRPr lang="en-US" altLang="en-US" sz="22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4805" name="Text Box 37"/>
          <p:cNvSpPr txBox="1">
            <a:spLocks noChangeArrowheads="1"/>
          </p:cNvSpPr>
          <p:nvPr/>
        </p:nvSpPr>
        <p:spPr bwMode="auto">
          <a:xfrm>
            <a:off x="3713164" y="1035050"/>
            <a:ext cx="642143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 2. </a:t>
            </a:r>
            <a:r>
              <a:rPr lang="en-US" altLang="en-US" sz="2600" b="1" u="sng">
                <a:solidFill>
                  <a:srgbClr val="0066FF"/>
                </a:solidFill>
                <a:latin typeface="Times New Roman" panose="02020603050405020304" pitchFamily="18" charset="0"/>
              </a:rPr>
              <a:t>Vẽ ảnh của một vật đặt trước máy ảnh</a:t>
            </a: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:</a:t>
            </a:r>
            <a:endParaRPr lang="en-US" altLang="en-US" sz="2600" b="1" i="1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44806" name="Object 38"/>
          <p:cNvGraphicFramePr>
            <a:graphicFrameLocks noChangeAspect="1"/>
          </p:cNvGraphicFramePr>
          <p:nvPr/>
        </p:nvGraphicFramePr>
        <p:xfrm>
          <a:off x="4191000" y="4314825"/>
          <a:ext cx="5562600" cy="200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Visio" r:id="rId6" imgW="5148095" imgH="1857268" progId="Visio.Drawing.11">
                  <p:embed/>
                </p:oleObj>
              </mc:Choice>
              <mc:Fallback>
                <p:oleObj name="Visio" r:id="rId6" imgW="5148095" imgH="1857268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4314825"/>
                        <a:ext cx="5562600" cy="200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4807" name="Text Box 39"/>
          <p:cNvSpPr txBox="1">
            <a:spLocks noChangeArrowheads="1"/>
          </p:cNvSpPr>
          <p:nvPr/>
        </p:nvSpPr>
        <p:spPr bwMode="auto">
          <a:xfrm>
            <a:off x="3698875" y="2724150"/>
            <a:ext cx="67262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000000"/>
                </a:solidFill>
                <a:latin typeface="Times New Roman" panose="02020603050405020304" pitchFamily="18" charset="0"/>
              </a:rPr>
              <a:t>   +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Từ B kẻ tia tới BI song song với trục chính cho tia ló</a:t>
            </a:r>
            <a:b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       IB’ . Tia ló này cắt trục chính tại tiêu điểm F .</a:t>
            </a:r>
            <a:endParaRPr lang="en-US" altLang="en-US" sz="22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4808" name="Text Box 40"/>
          <p:cNvSpPr txBox="1">
            <a:spLocks noChangeArrowheads="1"/>
          </p:cNvSpPr>
          <p:nvPr/>
        </p:nvSpPr>
        <p:spPr bwMode="auto">
          <a:xfrm>
            <a:off x="3698875" y="3452813"/>
            <a:ext cx="6726238" cy="762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000000"/>
                </a:solidFill>
                <a:latin typeface="Times New Roman" panose="02020603050405020304" pitchFamily="18" charset="0"/>
              </a:rPr>
              <a:t>   +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Hạ B’ vuông góc với trục chính thì A’B’ là ảnh của</a:t>
            </a:r>
            <a:b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</a:b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      AB tạo bởi vật kính .</a:t>
            </a:r>
            <a:endParaRPr lang="en-US" altLang="en-US" sz="22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pSp>
        <p:nvGrpSpPr>
          <p:cNvPr id="544812" name="Group 44"/>
          <p:cNvGrpSpPr>
            <a:grpSpLocks/>
          </p:cNvGrpSpPr>
          <p:nvPr/>
        </p:nvGrpSpPr>
        <p:grpSpPr bwMode="auto">
          <a:xfrm>
            <a:off x="4267200" y="4724401"/>
            <a:ext cx="4083050" cy="4763"/>
            <a:chOff x="1739" y="2964"/>
            <a:chExt cx="2572" cy="3"/>
          </a:xfrm>
        </p:grpSpPr>
        <p:sp>
          <p:nvSpPr>
            <p:cNvPr id="544809" name="Line 41"/>
            <p:cNvSpPr>
              <a:spLocks noChangeShapeType="1"/>
            </p:cNvSpPr>
            <p:nvPr/>
          </p:nvSpPr>
          <p:spPr bwMode="auto">
            <a:xfrm>
              <a:off x="1739" y="2967"/>
              <a:ext cx="257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4810" name="Line 42"/>
            <p:cNvSpPr>
              <a:spLocks noChangeShapeType="1"/>
            </p:cNvSpPr>
            <p:nvPr/>
          </p:nvSpPr>
          <p:spPr bwMode="auto">
            <a:xfrm>
              <a:off x="3408" y="2964"/>
              <a:ext cx="9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44824" name="Group 56"/>
          <p:cNvGrpSpPr>
            <a:grpSpLocks/>
          </p:cNvGrpSpPr>
          <p:nvPr/>
        </p:nvGrpSpPr>
        <p:grpSpPr bwMode="auto">
          <a:xfrm>
            <a:off x="4286250" y="4724400"/>
            <a:ext cx="5441950" cy="793750"/>
            <a:chOff x="1740" y="2976"/>
            <a:chExt cx="3428" cy="500"/>
          </a:xfrm>
        </p:grpSpPr>
        <p:sp>
          <p:nvSpPr>
            <p:cNvPr id="544813" name="Line 45"/>
            <p:cNvSpPr>
              <a:spLocks noChangeShapeType="1"/>
            </p:cNvSpPr>
            <p:nvPr/>
          </p:nvSpPr>
          <p:spPr bwMode="auto">
            <a:xfrm>
              <a:off x="1740" y="2976"/>
              <a:ext cx="3428" cy="5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544817" name="Group 49"/>
            <p:cNvGrpSpPr>
              <a:grpSpLocks/>
            </p:cNvGrpSpPr>
            <p:nvPr/>
          </p:nvGrpSpPr>
          <p:grpSpPr bwMode="auto">
            <a:xfrm>
              <a:off x="3212" y="3188"/>
              <a:ext cx="240" cy="36"/>
              <a:chOff x="3212" y="3188"/>
              <a:chExt cx="240" cy="36"/>
            </a:xfrm>
          </p:grpSpPr>
          <p:sp>
            <p:nvSpPr>
              <p:cNvPr id="544814" name="Line 46"/>
              <p:cNvSpPr>
                <a:spLocks noChangeShapeType="1"/>
              </p:cNvSpPr>
              <p:nvPr/>
            </p:nvSpPr>
            <p:spPr bwMode="auto">
              <a:xfrm>
                <a:off x="3212" y="3188"/>
                <a:ext cx="156" cy="2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4815" name="Line 47"/>
              <p:cNvSpPr>
                <a:spLocks noChangeShapeType="1"/>
              </p:cNvSpPr>
              <p:nvPr/>
            </p:nvSpPr>
            <p:spPr bwMode="auto">
              <a:xfrm>
                <a:off x="3296" y="3200"/>
                <a:ext cx="156" cy="2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44818" name="Group 50"/>
            <p:cNvGrpSpPr>
              <a:grpSpLocks/>
            </p:cNvGrpSpPr>
            <p:nvPr/>
          </p:nvGrpSpPr>
          <p:grpSpPr bwMode="auto">
            <a:xfrm>
              <a:off x="4584" y="3388"/>
              <a:ext cx="240" cy="36"/>
              <a:chOff x="3212" y="3188"/>
              <a:chExt cx="240" cy="36"/>
            </a:xfrm>
          </p:grpSpPr>
          <p:sp>
            <p:nvSpPr>
              <p:cNvPr id="544819" name="Line 51"/>
              <p:cNvSpPr>
                <a:spLocks noChangeShapeType="1"/>
              </p:cNvSpPr>
              <p:nvPr/>
            </p:nvSpPr>
            <p:spPr bwMode="auto">
              <a:xfrm>
                <a:off x="3212" y="3188"/>
                <a:ext cx="156" cy="2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4820" name="Line 52"/>
              <p:cNvSpPr>
                <a:spLocks noChangeShapeType="1"/>
              </p:cNvSpPr>
              <p:nvPr/>
            </p:nvSpPr>
            <p:spPr bwMode="auto">
              <a:xfrm>
                <a:off x="3296" y="3200"/>
                <a:ext cx="156" cy="2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544832" name="Group 64"/>
          <p:cNvGrpSpPr>
            <a:grpSpLocks/>
          </p:cNvGrpSpPr>
          <p:nvPr/>
        </p:nvGrpSpPr>
        <p:grpSpPr bwMode="auto">
          <a:xfrm>
            <a:off x="8350250" y="4718050"/>
            <a:ext cx="1377950" cy="812800"/>
            <a:chOff x="4300" y="2972"/>
            <a:chExt cx="868" cy="512"/>
          </a:xfrm>
        </p:grpSpPr>
        <p:sp>
          <p:nvSpPr>
            <p:cNvPr id="544816" name="Line 48"/>
            <p:cNvSpPr>
              <a:spLocks noChangeShapeType="1"/>
            </p:cNvSpPr>
            <p:nvPr/>
          </p:nvSpPr>
          <p:spPr bwMode="auto">
            <a:xfrm>
              <a:off x="4300" y="2972"/>
              <a:ext cx="868" cy="5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4822" name="Line 54"/>
            <p:cNvSpPr>
              <a:spLocks noChangeShapeType="1"/>
            </p:cNvSpPr>
            <p:nvPr/>
          </p:nvSpPr>
          <p:spPr bwMode="auto">
            <a:xfrm>
              <a:off x="4660" y="3188"/>
              <a:ext cx="96" cy="4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544825" name="Line 57"/>
          <p:cNvSpPr>
            <a:spLocks noChangeShapeType="1"/>
          </p:cNvSpPr>
          <p:nvPr/>
        </p:nvSpPr>
        <p:spPr bwMode="auto">
          <a:xfrm>
            <a:off x="9728200" y="5314950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4826" name="Text Box 58"/>
          <p:cNvSpPr txBox="1">
            <a:spLocks noChangeArrowheads="1"/>
          </p:cNvSpPr>
          <p:nvPr/>
        </p:nvSpPr>
        <p:spPr bwMode="auto">
          <a:xfrm>
            <a:off x="8062913" y="4376738"/>
            <a:ext cx="228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VNI-Times" pitchFamily="2" charset="0"/>
              </a:rPr>
              <a:t>I</a:t>
            </a:r>
          </a:p>
        </p:txBody>
      </p:sp>
      <p:sp>
        <p:nvSpPr>
          <p:cNvPr id="544827" name="Text Box 59"/>
          <p:cNvSpPr txBox="1">
            <a:spLocks noChangeArrowheads="1"/>
          </p:cNvSpPr>
          <p:nvPr/>
        </p:nvSpPr>
        <p:spPr bwMode="auto">
          <a:xfrm>
            <a:off x="9220200" y="4948238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VNI-Times" pitchFamily="2" charset="0"/>
              </a:rPr>
              <a:t>F</a:t>
            </a:r>
          </a:p>
        </p:txBody>
      </p:sp>
      <p:sp>
        <p:nvSpPr>
          <p:cNvPr id="544828" name="Text Box 60"/>
          <p:cNvSpPr txBox="1">
            <a:spLocks noChangeArrowheads="1"/>
          </p:cNvSpPr>
          <p:nvPr/>
        </p:nvSpPr>
        <p:spPr bwMode="auto">
          <a:xfrm>
            <a:off x="9710738" y="5010151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VNI-Times" pitchFamily="2" charset="0"/>
              </a:rPr>
              <a:t>A’</a:t>
            </a:r>
          </a:p>
        </p:txBody>
      </p:sp>
      <p:sp>
        <p:nvSpPr>
          <p:cNvPr id="544829" name="Text Box 61"/>
          <p:cNvSpPr txBox="1">
            <a:spLocks noChangeArrowheads="1"/>
          </p:cNvSpPr>
          <p:nvPr/>
        </p:nvSpPr>
        <p:spPr bwMode="auto">
          <a:xfrm>
            <a:off x="9710738" y="5334001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VNI-Times" pitchFamily="2" charset="0"/>
              </a:rPr>
              <a:t>B’</a:t>
            </a:r>
          </a:p>
        </p:txBody>
      </p:sp>
      <p:sp>
        <p:nvSpPr>
          <p:cNvPr id="544831" name="Text Box 63"/>
          <p:cNvSpPr txBox="1">
            <a:spLocks noChangeArrowheads="1"/>
          </p:cNvSpPr>
          <p:nvPr/>
        </p:nvSpPr>
        <p:spPr bwMode="auto">
          <a:xfrm>
            <a:off x="3962400" y="1600201"/>
            <a:ext cx="152400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FF0000"/>
                </a:solidFill>
              </a:rPr>
              <a:t>* </a:t>
            </a:r>
            <a:r>
              <a:rPr lang="en-US" altLang="en-US" b="1" u="sng">
                <a:solidFill>
                  <a:srgbClr val="FF0000"/>
                </a:solidFill>
              </a:rPr>
              <a:t>Cách vẽ</a:t>
            </a:r>
            <a:r>
              <a:rPr lang="en-US" altLang="en-US" b="1">
                <a:solidFill>
                  <a:srgbClr val="FF0000"/>
                </a:solidFill>
              </a:rPr>
              <a:t> :</a:t>
            </a:r>
          </a:p>
        </p:txBody>
      </p:sp>
    </p:spTree>
    <p:extLst>
      <p:ext uri="{BB962C8B-B14F-4D97-AF65-F5344CB8AC3E}">
        <p14:creationId xmlns:p14="http://schemas.microsoft.com/office/powerpoint/2010/main" val="19383644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5448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" presetClass="entr" presetSubtype="12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0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2000" fill="hold"/>
                                        <p:tgtEl>
                                          <p:spTgt spid="54480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2000" fill="hold"/>
                                        <p:tgtEl>
                                          <p:spTgt spid="54480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5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2000"/>
                                        <p:tgtEl>
                                          <p:spTgt spid="5448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19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21" dur="500"/>
                                        <p:tgtEl>
                                          <p:spTgt spid="5448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6" dur="2000"/>
                                        <p:tgtEl>
                                          <p:spTgt spid="5448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8" presetID="22" presetClass="entr" presetSubtype="8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0" dur="2000"/>
                                        <p:tgtEl>
                                          <p:spTgt spid="5448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1" fill="hold" nodeType="afterGroup">
                            <p:stCondLst>
                              <p:cond delay="4000"/>
                            </p:stCondLst>
                            <p:childTnLst>
                              <p:par>
                                <p:cTn id="32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34" dur="500"/>
                                        <p:tgtEl>
                                          <p:spTgt spid="5448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 nodeType="afterGroup">
                            <p:stCondLst>
                              <p:cond delay="4500"/>
                            </p:stCondLst>
                            <p:childTnLst>
                              <p:par>
                                <p:cTn id="36" presetID="22" presetClass="entr" presetSubtype="1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8" dur="2000"/>
                                        <p:tgtEl>
                                          <p:spTgt spid="5448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 nodeType="afterGroup">
                            <p:stCondLst>
                              <p:cond delay="6500"/>
                            </p:stCondLst>
                            <p:childTnLst>
                              <p:par>
                                <p:cTn id="40" presetID="4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1000"/>
                                        <p:tgtEl>
                                          <p:spTgt spid="5448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47" dur="2000"/>
                                        <p:tgtEl>
                                          <p:spTgt spid="54480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49" presetID="2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48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2000"/>
                                        <p:tgtEl>
                                          <p:spTgt spid="5448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4804" grpId="0"/>
      <p:bldP spid="544807" grpId="0"/>
      <p:bldP spid="544808" grpId="0"/>
      <p:bldP spid="544825" grpId="0" animBg="1"/>
      <p:bldP spid="544826" grpId="0"/>
      <p:bldP spid="544827" grpId="0"/>
      <p:bldP spid="544829" grpId="0"/>
      <p:bldP spid="544831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5794" name="Group 2"/>
          <p:cNvGrpSpPr>
            <a:grpSpLocks/>
          </p:cNvGrpSpPr>
          <p:nvPr/>
        </p:nvGrpSpPr>
        <p:grpSpPr bwMode="auto">
          <a:xfrm>
            <a:off x="1524001" y="152400"/>
            <a:ext cx="2079625" cy="6757988"/>
            <a:chOff x="0" y="0"/>
            <a:chExt cx="1104" cy="4344"/>
          </a:xfrm>
        </p:grpSpPr>
        <p:sp>
          <p:nvSpPr>
            <p:cNvPr id="545795" name="Rectangle 3"/>
            <p:cNvSpPr>
              <a:spLocks noChangeArrowheads="1"/>
            </p:cNvSpPr>
            <p:nvPr/>
          </p:nvSpPr>
          <p:spPr bwMode="auto">
            <a:xfrm rot="5400000">
              <a:off x="-1620" y="1620"/>
              <a:ext cx="4344" cy="1104"/>
            </a:xfrm>
            <a:prstGeom prst="rect">
              <a:avLst/>
            </a:prstGeom>
            <a:solidFill>
              <a:srgbClr val="6666FF"/>
            </a:solidFill>
            <a:ln>
              <a:noFill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5796" name="Rectangle 4"/>
            <p:cNvSpPr>
              <a:spLocks noChangeArrowheads="1"/>
            </p:cNvSpPr>
            <p:nvPr/>
          </p:nvSpPr>
          <p:spPr bwMode="auto">
            <a:xfrm rot="5400000">
              <a:off x="-1104" y="2112"/>
              <a:ext cx="432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45797" name="Group 5"/>
          <p:cNvGrpSpPr>
            <a:grpSpLocks/>
          </p:cNvGrpSpPr>
          <p:nvPr/>
        </p:nvGrpSpPr>
        <p:grpSpPr bwMode="auto">
          <a:xfrm>
            <a:off x="1524000" y="0"/>
            <a:ext cx="9144000" cy="685800"/>
            <a:chOff x="0" y="0"/>
            <a:chExt cx="5760" cy="576"/>
          </a:xfrm>
        </p:grpSpPr>
        <p:sp>
          <p:nvSpPr>
            <p:cNvPr id="545798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5799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545800" name="WordArt 8"/>
          <p:cNvSpPr>
            <a:spLocks noChangeArrowheads="1" noChangeShapeType="1" noTextEdit="1"/>
          </p:cNvSpPr>
          <p:nvPr/>
        </p:nvSpPr>
        <p:spPr bwMode="auto">
          <a:xfrm>
            <a:off x="3276600" y="28576"/>
            <a:ext cx="72390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VNI-Centur" pitchFamily="2" charset="0"/>
              </a:rPr>
              <a:t>SÖÏ TAÏO AÛNH TREÂN PHIM TRONG MAÙY AÛNH</a:t>
            </a:r>
          </a:p>
        </p:txBody>
      </p:sp>
      <p:grpSp>
        <p:nvGrpSpPr>
          <p:cNvPr id="545801" name="Group 9"/>
          <p:cNvGrpSpPr>
            <a:grpSpLocks/>
          </p:cNvGrpSpPr>
          <p:nvPr/>
        </p:nvGrpSpPr>
        <p:grpSpPr bwMode="auto">
          <a:xfrm>
            <a:off x="1524000" y="0"/>
            <a:ext cx="1676400" cy="457200"/>
            <a:chOff x="795" y="-9"/>
            <a:chExt cx="885" cy="414"/>
          </a:xfrm>
        </p:grpSpPr>
        <p:sp>
          <p:nvSpPr>
            <p:cNvPr id="545802" name="AutoShape 10"/>
            <p:cNvSpPr>
              <a:spLocks noChangeArrowheads="1"/>
            </p:cNvSpPr>
            <p:nvPr/>
          </p:nvSpPr>
          <p:spPr bwMode="auto">
            <a:xfrm>
              <a:off x="912" y="-9"/>
              <a:ext cx="768" cy="414"/>
            </a:xfrm>
            <a:prstGeom prst="foldedCorner">
              <a:avLst>
                <a:gd name="adj" fmla="val 1250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545803" name="Group 11"/>
            <p:cNvGrpSpPr>
              <a:grpSpLocks/>
            </p:cNvGrpSpPr>
            <p:nvPr/>
          </p:nvGrpSpPr>
          <p:grpSpPr bwMode="auto">
            <a:xfrm>
              <a:off x="795" y="66"/>
              <a:ext cx="288" cy="288"/>
              <a:chOff x="1401" y="1251"/>
              <a:chExt cx="288" cy="288"/>
            </a:xfrm>
          </p:grpSpPr>
          <p:sp>
            <p:nvSpPr>
              <p:cNvPr id="545804" name="Oval 12"/>
              <p:cNvSpPr>
                <a:spLocks noChangeArrowheads="1"/>
              </p:cNvSpPr>
              <p:nvPr/>
            </p:nvSpPr>
            <p:spPr bwMode="auto">
              <a:xfrm>
                <a:off x="1401" y="1251"/>
                <a:ext cx="288" cy="288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5805" name="Oval 13"/>
              <p:cNvSpPr>
                <a:spLocks noChangeArrowheads="1"/>
              </p:cNvSpPr>
              <p:nvPr/>
            </p:nvSpPr>
            <p:spPr bwMode="auto">
              <a:xfrm>
                <a:off x="1431" y="1266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5806" name="Oval 14"/>
              <p:cNvSpPr>
                <a:spLocks noChangeArrowheads="1"/>
              </p:cNvSpPr>
              <p:nvPr/>
            </p:nvSpPr>
            <p:spPr bwMode="auto">
              <a:xfrm>
                <a:off x="1461" y="1305"/>
                <a:ext cx="183" cy="183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545807" name="Text Box 15"/>
          <p:cNvSpPr txBox="1">
            <a:spLocks noChangeArrowheads="1"/>
          </p:cNvSpPr>
          <p:nvPr/>
        </p:nvSpPr>
        <p:spPr bwMode="auto">
          <a:xfrm>
            <a:off x="1908175" y="28576"/>
            <a:ext cx="1195388" cy="39687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FF33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FF00"/>
                </a:solidFill>
                <a:latin typeface="VNI-Helve" pitchFamily="2" charset="0"/>
                <a:cs typeface="Arial" panose="020B0604020202020204" pitchFamily="34" charset="0"/>
              </a:rPr>
              <a:t>  BAØI 47</a:t>
            </a:r>
          </a:p>
        </p:txBody>
      </p:sp>
      <p:grpSp>
        <p:nvGrpSpPr>
          <p:cNvPr id="545808" name="Group 16"/>
          <p:cNvGrpSpPr>
            <a:grpSpLocks/>
          </p:cNvGrpSpPr>
          <p:nvPr/>
        </p:nvGrpSpPr>
        <p:grpSpPr bwMode="auto">
          <a:xfrm>
            <a:off x="1552575" y="914400"/>
            <a:ext cx="1752600" cy="762000"/>
            <a:chOff x="18" y="576"/>
            <a:chExt cx="1104" cy="480"/>
          </a:xfrm>
        </p:grpSpPr>
        <p:sp>
          <p:nvSpPr>
            <p:cNvPr id="545809" name="AutoShape 17"/>
            <p:cNvSpPr>
              <a:spLocks noChangeArrowheads="1"/>
            </p:cNvSpPr>
            <p:nvPr/>
          </p:nvSpPr>
          <p:spPr bwMode="auto">
            <a:xfrm>
              <a:off x="18" y="576"/>
              <a:ext cx="1104" cy="480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400">
                <a:solidFill>
                  <a:srgbClr val="000000"/>
                </a:solidFill>
                <a:latin typeface="VNI-Centur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545810" name="Rectangle 18"/>
            <p:cNvSpPr>
              <a:spLocks noChangeArrowheads="1"/>
            </p:cNvSpPr>
            <p:nvPr/>
          </p:nvSpPr>
          <p:spPr bwMode="auto">
            <a:xfrm>
              <a:off x="27" y="686"/>
              <a:ext cx="105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Centur" pitchFamily="2" charset="0"/>
                  <a:cs typeface="Arial" panose="020B0604020202020204" pitchFamily="34" charset="0"/>
                </a:rPr>
                <a:t>NOÄI DUNG</a:t>
              </a:r>
            </a:p>
          </p:txBody>
        </p:sp>
      </p:grpSp>
      <p:sp>
        <p:nvSpPr>
          <p:cNvPr id="545811" name="Line 19"/>
          <p:cNvSpPr>
            <a:spLocks noChangeShapeType="1"/>
          </p:cNvSpPr>
          <p:nvPr/>
        </p:nvSpPr>
        <p:spPr bwMode="auto">
          <a:xfrm>
            <a:off x="1509713" y="1752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5812" name="Line 20"/>
          <p:cNvSpPr>
            <a:spLocks noChangeShapeType="1"/>
          </p:cNvSpPr>
          <p:nvPr/>
        </p:nvSpPr>
        <p:spPr bwMode="auto">
          <a:xfrm>
            <a:off x="1524000" y="56388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5813" name="Line 21"/>
          <p:cNvSpPr>
            <a:spLocks noChangeShapeType="1"/>
          </p:cNvSpPr>
          <p:nvPr/>
        </p:nvSpPr>
        <p:spPr bwMode="auto">
          <a:xfrm>
            <a:off x="1524000" y="2362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5814" name="Line 22"/>
          <p:cNvSpPr>
            <a:spLocks noChangeShapeType="1"/>
          </p:cNvSpPr>
          <p:nvPr/>
        </p:nvSpPr>
        <p:spPr bwMode="auto">
          <a:xfrm>
            <a:off x="1490663" y="4419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5815" name="Line 23"/>
          <p:cNvSpPr>
            <a:spLocks noChangeShapeType="1"/>
          </p:cNvSpPr>
          <p:nvPr/>
        </p:nvSpPr>
        <p:spPr bwMode="auto">
          <a:xfrm>
            <a:off x="1490663" y="501015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5816" name="Line 24"/>
          <p:cNvSpPr>
            <a:spLocks noChangeShapeType="1"/>
          </p:cNvSpPr>
          <p:nvPr/>
        </p:nvSpPr>
        <p:spPr bwMode="auto">
          <a:xfrm>
            <a:off x="1524000" y="3124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5817" name="Line 25"/>
          <p:cNvSpPr>
            <a:spLocks noChangeShapeType="1"/>
          </p:cNvSpPr>
          <p:nvPr/>
        </p:nvSpPr>
        <p:spPr bwMode="auto">
          <a:xfrm>
            <a:off x="1524000" y="38100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5818" name="Text Box 2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524001" y="1781175"/>
            <a:ext cx="18383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I. CAÁU TAÏO CUÛA</a:t>
            </a:r>
            <a:b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</a:b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      MAÙY AÛNH</a:t>
            </a:r>
            <a:endParaRPr lang="en-US" altLang="en-US" sz="1400">
              <a:solidFill>
                <a:srgbClr val="FFFF00"/>
              </a:solidFill>
              <a:latin typeface="VNI-Centur" pitchFamily="2" charset="0"/>
              <a:cs typeface="Arial" panose="020B0604020202020204" pitchFamily="34" charset="0"/>
            </a:endParaRPr>
          </a:p>
        </p:txBody>
      </p:sp>
      <p:sp>
        <p:nvSpPr>
          <p:cNvPr id="545819" name="Text Box 2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95425" y="2498725"/>
            <a:ext cx="19621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II. AÛNH CUÛA MOÄT VAÄT TREÂN PHIM</a:t>
            </a:r>
          </a:p>
        </p:txBody>
      </p:sp>
      <p:sp>
        <p:nvSpPr>
          <p:cNvPr id="545820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452563" y="3184526"/>
            <a:ext cx="1962151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 b="1">
                <a:solidFill>
                  <a:srgbClr val="0066FF"/>
                </a:solidFill>
                <a:latin typeface="VNI-Centur" pitchFamily="2" charset="0"/>
                <a:cs typeface="Arial" panose="020B0604020202020204" pitchFamily="34" charset="0"/>
              </a:rPr>
              <a:t> </a:t>
            </a:r>
            <a: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1. Traû lôøi caùc</a:t>
            </a:r>
            <a:b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</a:br>
            <a: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    caâu hoûi</a:t>
            </a:r>
          </a:p>
        </p:txBody>
      </p:sp>
      <p:sp>
        <p:nvSpPr>
          <p:cNvPr id="545821" name="Text Box 2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81138" y="3838575"/>
            <a:ext cx="22098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2. Veõ aûnh cuûa 1 vaät ñaët tröôùc maùy aûnh</a:t>
            </a:r>
          </a:p>
        </p:txBody>
      </p:sp>
      <p:pic>
        <p:nvPicPr>
          <p:cNvPr id="545824" name="Picture 32" descr="aflash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4" y="4005264"/>
            <a:ext cx="185737" cy="18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5825" name="Text Box 33"/>
          <p:cNvSpPr txBox="1">
            <a:spLocks noChangeArrowheads="1"/>
          </p:cNvSpPr>
          <p:nvPr/>
        </p:nvSpPr>
        <p:spPr bwMode="auto">
          <a:xfrm>
            <a:off x="3713164" y="1519239"/>
            <a:ext cx="672623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</a:rPr>
              <a:t>C4 :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Dựa vào hình vẽ hãy tính tỉ số giữa chiều cao của ảnh với chiều cao của vật và để khẳng định những nhận xét của em trong </a:t>
            </a:r>
            <a:r>
              <a:rPr lang="en-US" altLang="en-US" sz="2200">
                <a:solidFill>
                  <a:srgbClr val="FF0000"/>
                </a:solidFill>
                <a:latin typeface="Times New Roman" panose="02020603050405020304" pitchFamily="18" charset="0"/>
              </a:rPr>
              <a:t>C1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 .</a:t>
            </a:r>
            <a:endParaRPr lang="en-US" altLang="en-US" sz="22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5826" name="Text Box 34"/>
          <p:cNvSpPr txBox="1">
            <a:spLocks noChangeArrowheads="1"/>
          </p:cNvSpPr>
          <p:nvPr/>
        </p:nvSpPr>
        <p:spPr bwMode="auto">
          <a:xfrm>
            <a:off x="3713164" y="1035050"/>
            <a:ext cx="642143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 2. </a:t>
            </a:r>
            <a:r>
              <a:rPr lang="en-US" altLang="en-US" sz="2600" b="1" u="sng">
                <a:solidFill>
                  <a:srgbClr val="0066FF"/>
                </a:solidFill>
                <a:latin typeface="Times New Roman" panose="02020603050405020304" pitchFamily="18" charset="0"/>
              </a:rPr>
              <a:t>Vẽ ảnh của một vật đặt trước máy ảnh</a:t>
            </a: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:</a:t>
            </a:r>
            <a:endParaRPr lang="en-US" altLang="en-US" sz="2600" b="1" i="1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45827" name="Object 35"/>
          <p:cNvGraphicFramePr>
            <a:graphicFrameLocks noChangeAspect="1"/>
          </p:cNvGraphicFramePr>
          <p:nvPr/>
        </p:nvGraphicFramePr>
        <p:xfrm>
          <a:off x="4191000" y="2794000"/>
          <a:ext cx="5562600" cy="200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Visio" r:id="rId6" imgW="5148095" imgH="1857268" progId="Visio.Drawing.11">
                  <p:embed/>
                </p:oleObj>
              </mc:Choice>
              <mc:Fallback>
                <p:oleObj name="Visio" r:id="rId6" imgW="5148095" imgH="1857268" progId="Visio.Drawing.11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191000" y="2794000"/>
                        <a:ext cx="5562600" cy="2006600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chemeClr val="accent1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chemeClr val="tx1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chemeClr val="bg2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grpSp>
        <p:nvGrpSpPr>
          <p:cNvPr id="545830" name="Group 38"/>
          <p:cNvGrpSpPr>
            <a:grpSpLocks/>
          </p:cNvGrpSpPr>
          <p:nvPr/>
        </p:nvGrpSpPr>
        <p:grpSpPr bwMode="auto">
          <a:xfrm>
            <a:off x="4267200" y="3203576"/>
            <a:ext cx="4083050" cy="4763"/>
            <a:chOff x="1739" y="2964"/>
            <a:chExt cx="2572" cy="3"/>
          </a:xfrm>
        </p:grpSpPr>
        <p:sp>
          <p:nvSpPr>
            <p:cNvPr id="545831" name="Line 39"/>
            <p:cNvSpPr>
              <a:spLocks noChangeShapeType="1"/>
            </p:cNvSpPr>
            <p:nvPr/>
          </p:nvSpPr>
          <p:spPr bwMode="auto">
            <a:xfrm>
              <a:off x="1739" y="2967"/>
              <a:ext cx="2572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5832" name="Line 40"/>
            <p:cNvSpPr>
              <a:spLocks noChangeShapeType="1"/>
            </p:cNvSpPr>
            <p:nvPr/>
          </p:nvSpPr>
          <p:spPr bwMode="auto">
            <a:xfrm>
              <a:off x="3408" y="2964"/>
              <a:ext cx="96" cy="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45833" name="Group 41"/>
          <p:cNvGrpSpPr>
            <a:grpSpLocks/>
          </p:cNvGrpSpPr>
          <p:nvPr/>
        </p:nvGrpSpPr>
        <p:grpSpPr bwMode="auto">
          <a:xfrm>
            <a:off x="4286250" y="3203575"/>
            <a:ext cx="5441950" cy="793750"/>
            <a:chOff x="1740" y="2976"/>
            <a:chExt cx="3428" cy="500"/>
          </a:xfrm>
        </p:grpSpPr>
        <p:sp>
          <p:nvSpPr>
            <p:cNvPr id="545834" name="Line 42"/>
            <p:cNvSpPr>
              <a:spLocks noChangeShapeType="1"/>
            </p:cNvSpPr>
            <p:nvPr/>
          </p:nvSpPr>
          <p:spPr bwMode="auto">
            <a:xfrm>
              <a:off x="1740" y="2976"/>
              <a:ext cx="3428" cy="500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545835" name="Group 43"/>
            <p:cNvGrpSpPr>
              <a:grpSpLocks/>
            </p:cNvGrpSpPr>
            <p:nvPr/>
          </p:nvGrpSpPr>
          <p:grpSpPr bwMode="auto">
            <a:xfrm>
              <a:off x="3212" y="3188"/>
              <a:ext cx="240" cy="36"/>
              <a:chOff x="3212" y="3188"/>
              <a:chExt cx="240" cy="36"/>
            </a:xfrm>
          </p:grpSpPr>
          <p:sp>
            <p:nvSpPr>
              <p:cNvPr id="545836" name="Line 44"/>
              <p:cNvSpPr>
                <a:spLocks noChangeShapeType="1"/>
              </p:cNvSpPr>
              <p:nvPr/>
            </p:nvSpPr>
            <p:spPr bwMode="auto">
              <a:xfrm>
                <a:off x="3212" y="3188"/>
                <a:ext cx="156" cy="2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5837" name="Line 45"/>
              <p:cNvSpPr>
                <a:spLocks noChangeShapeType="1"/>
              </p:cNvSpPr>
              <p:nvPr/>
            </p:nvSpPr>
            <p:spPr bwMode="auto">
              <a:xfrm>
                <a:off x="3296" y="3200"/>
                <a:ext cx="156" cy="2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  <p:grpSp>
          <p:nvGrpSpPr>
            <p:cNvPr id="545838" name="Group 46"/>
            <p:cNvGrpSpPr>
              <a:grpSpLocks/>
            </p:cNvGrpSpPr>
            <p:nvPr/>
          </p:nvGrpSpPr>
          <p:grpSpPr bwMode="auto">
            <a:xfrm>
              <a:off x="4584" y="3388"/>
              <a:ext cx="240" cy="36"/>
              <a:chOff x="3212" y="3188"/>
              <a:chExt cx="240" cy="36"/>
            </a:xfrm>
          </p:grpSpPr>
          <p:sp>
            <p:nvSpPr>
              <p:cNvPr id="545839" name="Line 47"/>
              <p:cNvSpPr>
                <a:spLocks noChangeShapeType="1"/>
              </p:cNvSpPr>
              <p:nvPr/>
            </p:nvSpPr>
            <p:spPr bwMode="auto">
              <a:xfrm>
                <a:off x="3212" y="3188"/>
                <a:ext cx="156" cy="2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5840" name="Line 48"/>
              <p:cNvSpPr>
                <a:spLocks noChangeShapeType="1"/>
              </p:cNvSpPr>
              <p:nvPr/>
            </p:nvSpPr>
            <p:spPr bwMode="auto">
              <a:xfrm>
                <a:off x="3296" y="3200"/>
                <a:ext cx="156" cy="24"/>
              </a:xfrm>
              <a:prstGeom prst="line">
                <a:avLst/>
              </a:prstGeom>
              <a:noFill/>
              <a:ln w="28575">
                <a:solidFill>
                  <a:srgbClr val="FF0000"/>
                </a:solidFill>
                <a:round/>
                <a:headEnd/>
                <a:tailEnd type="arrow" w="med" len="med"/>
              </a:ln>
              <a:effectLst/>
              <a:extLst>
                <a:ext uri="{909E8E84-426E-40DD-AFC4-6F175D3DCCD1}">
                  <a14:hiddenFill xmlns:a14="http://schemas.microsoft.com/office/drawing/2010/main">
                    <a:noFill/>
                  </a14:hiddenFill>
                </a:ex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grpSp>
        <p:nvGrpSpPr>
          <p:cNvPr id="545841" name="Group 49"/>
          <p:cNvGrpSpPr>
            <a:grpSpLocks/>
          </p:cNvGrpSpPr>
          <p:nvPr/>
        </p:nvGrpSpPr>
        <p:grpSpPr bwMode="auto">
          <a:xfrm>
            <a:off x="8350250" y="3197225"/>
            <a:ext cx="1377950" cy="812800"/>
            <a:chOff x="4300" y="2972"/>
            <a:chExt cx="868" cy="512"/>
          </a:xfrm>
        </p:grpSpPr>
        <p:sp>
          <p:nvSpPr>
            <p:cNvPr id="545842" name="Line 50"/>
            <p:cNvSpPr>
              <a:spLocks noChangeShapeType="1"/>
            </p:cNvSpPr>
            <p:nvPr/>
          </p:nvSpPr>
          <p:spPr bwMode="auto">
            <a:xfrm>
              <a:off x="4300" y="2972"/>
              <a:ext cx="868" cy="512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5843" name="Line 51"/>
            <p:cNvSpPr>
              <a:spLocks noChangeShapeType="1"/>
            </p:cNvSpPr>
            <p:nvPr/>
          </p:nvSpPr>
          <p:spPr bwMode="auto">
            <a:xfrm>
              <a:off x="4660" y="3188"/>
              <a:ext cx="96" cy="48"/>
            </a:xfrm>
            <a:prstGeom prst="line">
              <a:avLst/>
            </a:prstGeom>
            <a:noFill/>
            <a:ln w="28575">
              <a:solidFill>
                <a:srgbClr val="FF0000"/>
              </a:solidFill>
              <a:round/>
              <a:headEnd/>
              <a:tailEnd type="arrow" w="med" len="med"/>
            </a:ln>
            <a:effectLst/>
            <a:extLst>
              <a:ext uri="{909E8E84-426E-40DD-AFC4-6F175D3DCCD1}">
                <a14:hiddenFill xmlns:a14="http://schemas.microsoft.com/office/drawing/2010/main">
                  <a:noFill/>
                </a14:hiddenFill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545844" name="Line 52"/>
          <p:cNvSpPr>
            <a:spLocks noChangeShapeType="1"/>
          </p:cNvSpPr>
          <p:nvPr/>
        </p:nvSpPr>
        <p:spPr bwMode="auto">
          <a:xfrm>
            <a:off x="9728200" y="3794125"/>
            <a:ext cx="0" cy="2286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arrow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5845" name="Text Box 53"/>
          <p:cNvSpPr txBox="1">
            <a:spLocks noChangeArrowheads="1"/>
          </p:cNvSpPr>
          <p:nvPr/>
        </p:nvSpPr>
        <p:spPr bwMode="auto">
          <a:xfrm>
            <a:off x="8062913" y="2855913"/>
            <a:ext cx="2286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VNI-Times" pitchFamily="2" charset="0"/>
              </a:rPr>
              <a:t>I</a:t>
            </a:r>
          </a:p>
        </p:txBody>
      </p:sp>
      <p:sp>
        <p:nvSpPr>
          <p:cNvPr id="545846" name="Text Box 54"/>
          <p:cNvSpPr txBox="1">
            <a:spLocks noChangeArrowheads="1"/>
          </p:cNvSpPr>
          <p:nvPr/>
        </p:nvSpPr>
        <p:spPr bwMode="auto">
          <a:xfrm>
            <a:off x="9220200" y="3427413"/>
            <a:ext cx="304800" cy="3667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VNI-Times" pitchFamily="2" charset="0"/>
              </a:rPr>
              <a:t>F</a:t>
            </a:r>
          </a:p>
        </p:txBody>
      </p:sp>
      <p:sp>
        <p:nvSpPr>
          <p:cNvPr id="545847" name="Text Box 55"/>
          <p:cNvSpPr txBox="1">
            <a:spLocks noChangeArrowheads="1"/>
          </p:cNvSpPr>
          <p:nvPr/>
        </p:nvSpPr>
        <p:spPr bwMode="auto">
          <a:xfrm>
            <a:off x="9710738" y="3489326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VNI-Times" pitchFamily="2" charset="0"/>
              </a:rPr>
              <a:t>A’</a:t>
            </a:r>
          </a:p>
        </p:txBody>
      </p:sp>
      <p:sp>
        <p:nvSpPr>
          <p:cNvPr id="545848" name="Text Box 56"/>
          <p:cNvSpPr txBox="1">
            <a:spLocks noChangeArrowheads="1"/>
          </p:cNvSpPr>
          <p:nvPr/>
        </p:nvSpPr>
        <p:spPr bwMode="auto">
          <a:xfrm>
            <a:off x="9710738" y="3813176"/>
            <a:ext cx="488950" cy="3667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0000"/>
                </a:solidFill>
                <a:latin typeface="VNI-Times" pitchFamily="2" charset="0"/>
              </a:rPr>
              <a:t>B’</a:t>
            </a:r>
          </a:p>
        </p:txBody>
      </p:sp>
      <p:sp>
        <p:nvSpPr>
          <p:cNvPr id="545851" name="Text Box 59"/>
          <p:cNvSpPr txBox="1">
            <a:spLocks noChangeArrowheads="1"/>
          </p:cNvSpPr>
          <p:nvPr/>
        </p:nvSpPr>
        <p:spPr bwMode="auto">
          <a:xfrm>
            <a:off x="3657600" y="4754564"/>
            <a:ext cx="6838950" cy="42703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</a:rPr>
              <a:t>TL :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Tỉ số giữa chiều cao của ảnh và chiều cao của vật là :</a:t>
            </a:r>
            <a:endParaRPr lang="en-US" altLang="en-US" sz="22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45852" name="Object 60"/>
          <p:cNvGraphicFramePr>
            <a:graphicFrameLocks noChangeAspect="1"/>
          </p:cNvGraphicFramePr>
          <p:nvPr/>
        </p:nvGraphicFramePr>
        <p:xfrm>
          <a:off x="4724400" y="5181601"/>
          <a:ext cx="4603750" cy="11414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8" imgW="1587240" imgH="393480" progId="Equation.DSMT4">
                  <p:embed/>
                </p:oleObj>
              </mc:Choice>
              <mc:Fallback>
                <p:oleObj name="Equation" r:id="rId8" imgW="158724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9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4724400" y="5181601"/>
                        <a:ext cx="4603750" cy="1141413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545853" name="Text Box 61"/>
          <p:cNvSpPr txBox="1">
            <a:spLocks noChangeArrowheads="1"/>
          </p:cNvSpPr>
          <p:nvPr/>
        </p:nvSpPr>
        <p:spPr bwMode="auto">
          <a:xfrm>
            <a:off x="3810000" y="5013326"/>
            <a:ext cx="6610350" cy="10064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</a:rPr>
              <a:t>* </a:t>
            </a:r>
            <a:r>
              <a:rPr lang="en-US" altLang="en-US" sz="3000" b="1" u="sng">
                <a:solidFill>
                  <a:srgbClr val="FF0000"/>
                </a:solidFill>
                <a:latin typeface="Times New Roman" panose="02020603050405020304" pitchFamily="18" charset="0"/>
              </a:rPr>
              <a:t>Kết luận</a:t>
            </a:r>
            <a:r>
              <a:rPr lang="en-US" altLang="en-US" sz="3000" b="1">
                <a:solidFill>
                  <a:srgbClr val="FF0000"/>
                </a:solidFill>
                <a:latin typeface="Times New Roman" panose="02020603050405020304" pitchFamily="18" charset="0"/>
              </a:rPr>
              <a:t> : </a:t>
            </a:r>
            <a:r>
              <a:rPr lang="en-US" altLang="en-US" sz="3000">
                <a:solidFill>
                  <a:srgbClr val="FF0000"/>
                </a:solidFill>
                <a:latin typeface="Times New Roman" panose="02020603050405020304" pitchFamily="18" charset="0"/>
              </a:rPr>
              <a:t>Ảnh trên phim là ảnh thật, ngược chiều và nhỏ hơn vật</a:t>
            </a:r>
            <a:endParaRPr lang="en-US" altLang="en-US" sz="3000" i="1">
              <a:solidFill>
                <a:srgbClr val="FF0000"/>
              </a:solidFill>
              <a:latin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997030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2000" fill="hold"/>
                                        <p:tgtEl>
                                          <p:spTgt spid="54585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2000" fill="hold"/>
                                        <p:tgtEl>
                                          <p:spTgt spid="54585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10" presetID="34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from="(-#ppt_w/2)" to="(#ppt_x)" calcmode="lin" valueType="num">
                                      <p:cBhvr>
                                        <p:cTn id="12" dur="12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  <p:anim from="0" to="-1.0" calcmode="lin" valueType="num">
                                      <p:cBhvr>
                                        <p:cTn id="13" dur="400" decel="5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45852"/>
                                        </p:tgtEl>
                                        <p:attrNameLst>
                                          <p:attrName>xshear</p:attrName>
                                        </p:attrNameLst>
                                      </p:cBhvr>
                                    </p:anim>
                                    <p:animScale>
                                      <p:cBhvr>
                                        <p:cTn id="14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45852"/>
                                        </p:tgtEl>
                                      </p:cBhvr>
                                      <p:from x="100000" y="100000"/>
                                      <p:to x="80000" y="100000"/>
                                    </p:animScale>
                                    <p:anim by="(#ppt_h/3+#ppt_w*0.1)" calcmode="lin" valueType="num">
                                      <p:cBhvr additive="sum">
                                        <p:cTn id="15" dur="400" decel="100000" autoRev="1" fill="hold">
                                          <p:stCondLst>
                                            <p:cond delay="1200"/>
                                          </p:stCondLst>
                                        </p:cTn>
                                        <p:tgtEl>
                                          <p:spTgt spid="54585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3" presetClass="exit" presetSubtype="16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19" dur="2000"/>
                                        <p:tgtEl>
                                          <p:spTgt spid="5458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58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3" presetClass="exit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plus(in)">
                                      <p:cBhvr>
                                        <p:cTn id="22" dur="2000"/>
                                        <p:tgtEl>
                                          <p:spTgt spid="545852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458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2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58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2000" fill="hold"/>
                                        <p:tgtEl>
                                          <p:spTgt spid="54585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2000" fill="hold"/>
                                        <p:tgtEl>
                                          <p:spTgt spid="54585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5851" grpId="0"/>
      <p:bldP spid="545851" grpId="1"/>
      <p:bldP spid="545853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6818" name="Group 2"/>
          <p:cNvGrpSpPr>
            <a:grpSpLocks/>
          </p:cNvGrpSpPr>
          <p:nvPr/>
        </p:nvGrpSpPr>
        <p:grpSpPr bwMode="auto">
          <a:xfrm>
            <a:off x="1524001" y="152400"/>
            <a:ext cx="2079625" cy="6757988"/>
            <a:chOff x="0" y="0"/>
            <a:chExt cx="1104" cy="4344"/>
          </a:xfrm>
        </p:grpSpPr>
        <p:sp>
          <p:nvSpPr>
            <p:cNvPr id="546819" name="Rectangle 3"/>
            <p:cNvSpPr>
              <a:spLocks noChangeArrowheads="1"/>
            </p:cNvSpPr>
            <p:nvPr/>
          </p:nvSpPr>
          <p:spPr bwMode="auto">
            <a:xfrm rot="5400000">
              <a:off x="-1620" y="1620"/>
              <a:ext cx="4344" cy="1104"/>
            </a:xfrm>
            <a:prstGeom prst="rect">
              <a:avLst/>
            </a:prstGeom>
            <a:solidFill>
              <a:srgbClr val="6666FF"/>
            </a:solidFill>
            <a:ln>
              <a:noFill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6820" name="Rectangle 4"/>
            <p:cNvSpPr>
              <a:spLocks noChangeArrowheads="1"/>
            </p:cNvSpPr>
            <p:nvPr/>
          </p:nvSpPr>
          <p:spPr bwMode="auto">
            <a:xfrm rot="5400000">
              <a:off x="-1104" y="2112"/>
              <a:ext cx="432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46821" name="Group 5"/>
          <p:cNvGrpSpPr>
            <a:grpSpLocks/>
          </p:cNvGrpSpPr>
          <p:nvPr/>
        </p:nvGrpSpPr>
        <p:grpSpPr bwMode="auto">
          <a:xfrm>
            <a:off x="1524000" y="0"/>
            <a:ext cx="9144000" cy="685800"/>
            <a:chOff x="0" y="0"/>
            <a:chExt cx="5760" cy="576"/>
          </a:xfrm>
        </p:grpSpPr>
        <p:sp>
          <p:nvSpPr>
            <p:cNvPr id="546822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6823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546824" name="WordArt 8"/>
          <p:cNvSpPr>
            <a:spLocks noChangeArrowheads="1" noChangeShapeType="1" noTextEdit="1"/>
          </p:cNvSpPr>
          <p:nvPr/>
        </p:nvSpPr>
        <p:spPr bwMode="auto">
          <a:xfrm>
            <a:off x="3276600" y="28576"/>
            <a:ext cx="72390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VNI-Centur" pitchFamily="2" charset="0"/>
              </a:rPr>
              <a:t>SÖÏ TAÏO AÛNH TREÂN PHIM TRONG MAÙY AÛNH</a:t>
            </a:r>
          </a:p>
        </p:txBody>
      </p:sp>
      <p:grpSp>
        <p:nvGrpSpPr>
          <p:cNvPr id="546825" name="Group 9"/>
          <p:cNvGrpSpPr>
            <a:grpSpLocks/>
          </p:cNvGrpSpPr>
          <p:nvPr/>
        </p:nvGrpSpPr>
        <p:grpSpPr bwMode="auto">
          <a:xfrm>
            <a:off x="1524000" y="0"/>
            <a:ext cx="1676400" cy="457200"/>
            <a:chOff x="795" y="-9"/>
            <a:chExt cx="885" cy="414"/>
          </a:xfrm>
        </p:grpSpPr>
        <p:sp>
          <p:nvSpPr>
            <p:cNvPr id="546826" name="AutoShape 10"/>
            <p:cNvSpPr>
              <a:spLocks noChangeArrowheads="1"/>
            </p:cNvSpPr>
            <p:nvPr/>
          </p:nvSpPr>
          <p:spPr bwMode="auto">
            <a:xfrm>
              <a:off x="912" y="-9"/>
              <a:ext cx="768" cy="414"/>
            </a:xfrm>
            <a:prstGeom prst="foldedCorner">
              <a:avLst>
                <a:gd name="adj" fmla="val 1250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546827" name="Group 11"/>
            <p:cNvGrpSpPr>
              <a:grpSpLocks/>
            </p:cNvGrpSpPr>
            <p:nvPr/>
          </p:nvGrpSpPr>
          <p:grpSpPr bwMode="auto">
            <a:xfrm>
              <a:off x="795" y="66"/>
              <a:ext cx="288" cy="288"/>
              <a:chOff x="1401" y="1251"/>
              <a:chExt cx="288" cy="288"/>
            </a:xfrm>
          </p:grpSpPr>
          <p:sp>
            <p:nvSpPr>
              <p:cNvPr id="546828" name="Oval 12"/>
              <p:cNvSpPr>
                <a:spLocks noChangeArrowheads="1"/>
              </p:cNvSpPr>
              <p:nvPr/>
            </p:nvSpPr>
            <p:spPr bwMode="auto">
              <a:xfrm>
                <a:off x="1401" y="1251"/>
                <a:ext cx="288" cy="288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6829" name="Oval 13"/>
              <p:cNvSpPr>
                <a:spLocks noChangeArrowheads="1"/>
              </p:cNvSpPr>
              <p:nvPr/>
            </p:nvSpPr>
            <p:spPr bwMode="auto">
              <a:xfrm>
                <a:off x="1431" y="1266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6830" name="Oval 14"/>
              <p:cNvSpPr>
                <a:spLocks noChangeArrowheads="1"/>
              </p:cNvSpPr>
              <p:nvPr/>
            </p:nvSpPr>
            <p:spPr bwMode="auto">
              <a:xfrm>
                <a:off x="1461" y="1305"/>
                <a:ext cx="183" cy="183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546831" name="Text Box 15"/>
          <p:cNvSpPr txBox="1">
            <a:spLocks noChangeArrowheads="1"/>
          </p:cNvSpPr>
          <p:nvPr/>
        </p:nvSpPr>
        <p:spPr bwMode="auto">
          <a:xfrm>
            <a:off x="1908175" y="28576"/>
            <a:ext cx="1195388" cy="39687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FF33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FF00"/>
                </a:solidFill>
                <a:latin typeface="VNI-Helve" pitchFamily="2" charset="0"/>
                <a:cs typeface="Arial" panose="020B0604020202020204" pitchFamily="34" charset="0"/>
              </a:rPr>
              <a:t>  BAØI 47</a:t>
            </a:r>
          </a:p>
        </p:txBody>
      </p:sp>
      <p:grpSp>
        <p:nvGrpSpPr>
          <p:cNvPr id="546832" name="Group 16"/>
          <p:cNvGrpSpPr>
            <a:grpSpLocks/>
          </p:cNvGrpSpPr>
          <p:nvPr/>
        </p:nvGrpSpPr>
        <p:grpSpPr bwMode="auto">
          <a:xfrm>
            <a:off x="1552575" y="914400"/>
            <a:ext cx="1752600" cy="762000"/>
            <a:chOff x="18" y="576"/>
            <a:chExt cx="1104" cy="480"/>
          </a:xfrm>
        </p:grpSpPr>
        <p:sp>
          <p:nvSpPr>
            <p:cNvPr id="546833" name="AutoShape 17"/>
            <p:cNvSpPr>
              <a:spLocks noChangeArrowheads="1"/>
            </p:cNvSpPr>
            <p:nvPr/>
          </p:nvSpPr>
          <p:spPr bwMode="auto">
            <a:xfrm>
              <a:off x="18" y="576"/>
              <a:ext cx="1104" cy="480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400">
                <a:solidFill>
                  <a:srgbClr val="000000"/>
                </a:solidFill>
                <a:latin typeface="VNI-Centur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546834" name="Rectangle 18"/>
            <p:cNvSpPr>
              <a:spLocks noChangeArrowheads="1"/>
            </p:cNvSpPr>
            <p:nvPr/>
          </p:nvSpPr>
          <p:spPr bwMode="auto">
            <a:xfrm>
              <a:off x="27" y="686"/>
              <a:ext cx="105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Centur" pitchFamily="2" charset="0"/>
                  <a:cs typeface="Arial" panose="020B0604020202020204" pitchFamily="34" charset="0"/>
                </a:rPr>
                <a:t>NOÄI DUNG</a:t>
              </a:r>
            </a:p>
          </p:txBody>
        </p:sp>
      </p:grpSp>
      <p:sp>
        <p:nvSpPr>
          <p:cNvPr id="546835" name="Line 19"/>
          <p:cNvSpPr>
            <a:spLocks noChangeShapeType="1"/>
          </p:cNvSpPr>
          <p:nvPr/>
        </p:nvSpPr>
        <p:spPr bwMode="auto">
          <a:xfrm>
            <a:off x="1509713" y="1752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6836" name="Line 20"/>
          <p:cNvSpPr>
            <a:spLocks noChangeShapeType="1"/>
          </p:cNvSpPr>
          <p:nvPr/>
        </p:nvSpPr>
        <p:spPr bwMode="auto">
          <a:xfrm>
            <a:off x="1524000" y="56388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6837" name="Line 21"/>
          <p:cNvSpPr>
            <a:spLocks noChangeShapeType="1"/>
          </p:cNvSpPr>
          <p:nvPr/>
        </p:nvSpPr>
        <p:spPr bwMode="auto">
          <a:xfrm>
            <a:off x="1524000" y="2362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6838" name="Line 22"/>
          <p:cNvSpPr>
            <a:spLocks noChangeShapeType="1"/>
          </p:cNvSpPr>
          <p:nvPr/>
        </p:nvSpPr>
        <p:spPr bwMode="auto">
          <a:xfrm>
            <a:off x="1490663" y="4419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6839" name="Line 23"/>
          <p:cNvSpPr>
            <a:spLocks noChangeShapeType="1"/>
          </p:cNvSpPr>
          <p:nvPr/>
        </p:nvSpPr>
        <p:spPr bwMode="auto">
          <a:xfrm>
            <a:off x="1490663" y="501015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6840" name="Line 24"/>
          <p:cNvSpPr>
            <a:spLocks noChangeShapeType="1"/>
          </p:cNvSpPr>
          <p:nvPr/>
        </p:nvSpPr>
        <p:spPr bwMode="auto">
          <a:xfrm>
            <a:off x="1524000" y="3124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6841" name="Line 25"/>
          <p:cNvSpPr>
            <a:spLocks noChangeShapeType="1"/>
          </p:cNvSpPr>
          <p:nvPr/>
        </p:nvSpPr>
        <p:spPr bwMode="auto">
          <a:xfrm>
            <a:off x="1524000" y="38100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6842" name="Text Box 26">
            <a:hlinkClick r:id="rId2" action="ppaction://hlinksldjump"/>
          </p:cNvPr>
          <p:cNvSpPr txBox="1">
            <a:spLocks noChangeArrowheads="1"/>
          </p:cNvSpPr>
          <p:nvPr/>
        </p:nvSpPr>
        <p:spPr bwMode="auto">
          <a:xfrm>
            <a:off x="1524001" y="1781175"/>
            <a:ext cx="18383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I. CAÁU TAÏO CUÛA</a:t>
            </a:r>
            <a:b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</a:b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      MAÙY AÛNH</a:t>
            </a:r>
            <a:endParaRPr lang="en-US" altLang="en-US" sz="1400">
              <a:solidFill>
                <a:srgbClr val="FFFF00"/>
              </a:solidFill>
              <a:latin typeface="VNI-Centur" pitchFamily="2" charset="0"/>
              <a:cs typeface="Arial" panose="020B0604020202020204" pitchFamily="34" charset="0"/>
            </a:endParaRPr>
          </a:p>
        </p:txBody>
      </p:sp>
      <p:sp>
        <p:nvSpPr>
          <p:cNvPr id="546843" name="Text Box 2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95425" y="2498725"/>
            <a:ext cx="19621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II. AÛNH CUÛA MOÄT VAÄT TREÂN PHIM</a:t>
            </a:r>
          </a:p>
        </p:txBody>
      </p:sp>
      <p:sp>
        <p:nvSpPr>
          <p:cNvPr id="546844" name="Text Box 28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452563" y="3184526"/>
            <a:ext cx="1962151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 b="1">
                <a:solidFill>
                  <a:srgbClr val="0066FF"/>
                </a:solidFill>
                <a:latin typeface="VNI-Centur" pitchFamily="2" charset="0"/>
                <a:cs typeface="Arial" panose="020B0604020202020204" pitchFamily="34" charset="0"/>
              </a:rPr>
              <a:t> </a:t>
            </a:r>
            <a: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1. Traû lôøi caùc</a:t>
            </a:r>
            <a:b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</a:br>
            <a: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    caâu hoûi</a:t>
            </a:r>
          </a:p>
        </p:txBody>
      </p:sp>
      <p:sp>
        <p:nvSpPr>
          <p:cNvPr id="546845" name="Text Box 2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81138" y="3838575"/>
            <a:ext cx="22098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2. Veõ aûnh cuûa 1 vaät ñaët tröôùc maùy aûnh</a:t>
            </a:r>
          </a:p>
        </p:txBody>
      </p:sp>
      <p:sp>
        <p:nvSpPr>
          <p:cNvPr id="546847" name="Text Box 3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47801" y="4495800"/>
            <a:ext cx="1984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III. VAÄN DUÏNG :</a:t>
            </a:r>
          </a:p>
        </p:txBody>
      </p:sp>
      <p:pic>
        <p:nvPicPr>
          <p:cNvPr id="546848" name="Picture 32" descr="aflash"/>
          <p:cNvPicPr>
            <a:picLocks noChangeAspect="1" noChangeArrowheads="1" noCrop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4" y="4005264"/>
            <a:ext cx="185737" cy="18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6849" name="Text Box 33"/>
          <p:cNvSpPr txBox="1">
            <a:spLocks noChangeArrowheads="1"/>
          </p:cNvSpPr>
          <p:nvPr/>
        </p:nvSpPr>
        <p:spPr bwMode="auto">
          <a:xfrm>
            <a:off x="3713164" y="1519238"/>
            <a:ext cx="6726237" cy="823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</a:rPr>
              <a:t>C5 :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Hãy tìm hiểu một máy ảnh để nhận ra vật kính, buồng tối và chỗ đặt phim .</a:t>
            </a:r>
            <a:endParaRPr lang="en-US" altLang="en-US" sz="22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6850" name="Text Box 34"/>
          <p:cNvSpPr txBox="1">
            <a:spLocks noChangeArrowheads="1"/>
          </p:cNvSpPr>
          <p:nvPr/>
        </p:nvSpPr>
        <p:spPr bwMode="auto">
          <a:xfrm>
            <a:off x="3713164" y="1035050"/>
            <a:ext cx="284003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 III. </a:t>
            </a:r>
            <a:r>
              <a:rPr lang="en-US" altLang="en-US" sz="2600" b="1" u="sng">
                <a:solidFill>
                  <a:srgbClr val="0066FF"/>
                </a:solidFill>
                <a:latin typeface="Times New Roman" panose="02020603050405020304" pitchFamily="18" charset="0"/>
              </a:rPr>
              <a:t>Vận dụng</a:t>
            </a: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:</a:t>
            </a:r>
            <a:endParaRPr lang="en-US" altLang="en-US" sz="2600" b="1" i="1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  <p:pic>
        <p:nvPicPr>
          <p:cNvPr id="546875" name="Picture 59" descr="b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953000" y="3352800"/>
            <a:ext cx="3810000" cy="20637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6876" name="Text Box 60"/>
          <p:cNvSpPr txBox="1">
            <a:spLocks noChangeArrowheads="1"/>
          </p:cNvSpPr>
          <p:nvPr/>
        </p:nvSpPr>
        <p:spPr bwMode="auto">
          <a:xfrm>
            <a:off x="7239000" y="3200400"/>
            <a:ext cx="1371600" cy="369332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66FF"/>
                </a:solidFill>
              </a:rPr>
              <a:t>Buồng tối</a:t>
            </a:r>
          </a:p>
        </p:txBody>
      </p:sp>
      <p:sp>
        <p:nvSpPr>
          <p:cNvPr id="546877" name="Text Box 61"/>
          <p:cNvSpPr txBox="1">
            <a:spLocks noChangeArrowheads="1"/>
          </p:cNvSpPr>
          <p:nvPr/>
        </p:nvSpPr>
        <p:spPr bwMode="auto">
          <a:xfrm>
            <a:off x="6858000" y="5562600"/>
            <a:ext cx="1143000" cy="369332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66FF"/>
                </a:solidFill>
              </a:rPr>
              <a:t>Vật kính</a:t>
            </a:r>
          </a:p>
        </p:txBody>
      </p:sp>
      <p:sp>
        <p:nvSpPr>
          <p:cNvPr id="546878" name="Text Box 62"/>
          <p:cNvSpPr txBox="1">
            <a:spLocks noChangeArrowheads="1"/>
          </p:cNvSpPr>
          <p:nvPr/>
        </p:nvSpPr>
        <p:spPr bwMode="auto">
          <a:xfrm>
            <a:off x="5638800" y="2667000"/>
            <a:ext cx="1752600" cy="369332"/>
          </a:xfrm>
          <a:prstGeom prst="rect">
            <a:avLst/>
          </a:prstGeom>
          <a:noFill/>
          <a:ln w="28575">
            <a:solidFill>
              <a:srgbClr val="008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 fontAlgn="base">
              <a:spcBef>
                <a:spcPct val="50000"/>
              </a:spcBef>
              <a:spcAft>
                <a:spcPct val="0"/>
              </a:spcAft>
            </a:pPr>
            <a:r>
              <a:rPr lang="en-US" altLang="en-US" b="1">
                <a:solidFill>
                  <a:srgbClr val="0066FF"/>
                </a:solidFill>
              </a:rPr>
              <a:t>Vị trí đặt phim</a:t>
            </a:r>
          </a:p>
        </p:txBody>
      </p:sp>
      <p:sp>
        <p:nvSpPr>
          <p:cNvPr id="546879" name="Line 63"/>
          <p:cNvSpPr>
            <a:spLocks noChangeShapeType="1"/>
          </p:cNvSpPr>
          <p:nvPr/>
        </p:nvSpPr>
        <p:spPr bwMode="auto">
          <a:xfrm flipH="1">
            <a:off x="7304088" y="4648201"/>
            <a:ext cx="163512" cy="925513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6880" name="Line 64"/>
          <p:cNvSpPr>
            <a:spLocks noChangeShapeType="1"/>
          </p:cNvSpPr>
          <p:nvPr/>
        </p:nvSpPr>
        <p:spPr bwMode="auto">
          <a:xfrm flipV="1">
            <a:off x="6934200" y="3581400"/>
            <a:ext cx="838200" cy="762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6881" name="Line 65"/>
          <p:cNvSpPr>
            <a:spLocks noChangeShapeType="1"/>
          </p:cNvSpPr>
          <p:nvPr/>
        </p:nvSpPr>
        <p:spPr bwMode="auto">
          <a:xfrm flipH="1" flipV="1">
            <a:off x="6477000" y="3048000"/>
            <a:ext cx="304800" cy="15240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6882" name="Line 66"/>
          <p:cNvSpPr>
            <a:spLocks noChangeShapeType="1"/>
          </p:cNvSpPr>
          <p:nvPr/>
        </p:nvSpPr>
        <p:spPr bwMode="auto">
          <a:xfrm flipH="1" flipV="1">
            <a:off x="6519864" y="3048000"/>
            <a:ext cx="1633537" cy="1447800"/>
          </a:xfrm>
          <a:prstGeom prst="line">
            <a:avLst/>
          </a:prstGeom>
          <a:noFill/>
          <a:ln w="28575">
            <a:solidFill>
              <a:srgbClr val="FF0000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676305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2.77778E-7 -3.00578E-6 L -2.77778E-7 0.08763 " pathEditMode="relative" rAng="0" ptsTypes="AA">
                                      <p:cBhvr>
                                        <p:cTn id="6" dur="2000" fill="hold"/>
                                        <p:tgtEl>
                                          <p:spTgt spid="54684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0" y="437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8" presetID="27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0" dur="80"/>
                                        <p:tgtEl>
                                          <p:spTgt spid="54685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1" dur="80"/>
                                        <p:tgtEl>
                                          <p:spTgt spid="54685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2" dur="80"/>
                                        <p:tgtEl>
                                          <p:spTgt spid="54685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54684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9" presetID="9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1" dur="2000"/>
                                        <p:tgtEl>
                                          <p:spTgt spid="5468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4" dur="2000"/>
                                        <p:tgtEl>
                                          <p:spTgt spid="5468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5" presetID="9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7" dur="2000"/>
                                        <p:tgtEl>
                                          <p:spTgt spid="5468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8" presetID="9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7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30" dur="2000"/>
                                        <p:tgtEl>
                                          <p:spTgt spid="54687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2000"/>
                                        <p:tgtEl>
                                          <p:spTgt spid="5468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6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8" dur="2000"/>
                                        <p:tgtEl>
                                          <p:spTgt spid="5468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9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1" dur="500"/>
                                        <p:tgtEl>
                                          <p:spTgt spid="5468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2" presetID="2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68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4" dur="2000"/>
                                        <p:tgtEl>
                                          <p:spTgt spid="5468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6849" grpId="0"/>
      <p:bldP spid="546850" grpId="0"/>
      <p:bldP spid="546876" grpId="0" animBg="1"/>
      <p:bldP spid="546877" grpId="0" animBg="1"/>
      <p:bldP spid="546878" grpId="0" animBg="1"/>
      <p:bldP spid="546879" grpId="0" animBg="1"/>
      <p:bldP spid="546880" grpId="0" animBg="1"/>
      <p:bldP spid="546881" grpId="0" animBg="1"/>
      <p:bldP spid="546882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7842" name="Group 2"/>
          <p:cNvGrpSpPr>
            <a:grpSpLocks/>
          </p:cNvGrpSpPr>
          <p:nvPr/>
        </p:nvGrpSpPr>
        <p:grpSpPr bwMode="auto">
          <a:xfrm>
            <a:off x="1524001" y="152400"/>
            <a:ext cx="2079625" cy="6757988"/>
            <a:chOff x="0" y="0"/>
            <a:chExt cx="1104" cy="4344"/>
          </a:xfrm>
        </p:grpSpPr>
        <p:sp>
          <p:nvSpPr>
            <p:cNvPr id="547843" name="Rectangle 3"/>
            <p:cNvSpPr>
              <a:spLocks noChangeArrowheads="1"/>
            </p:cNvSpPr>
            <p:nvPr/>
          </p:nvSpPr>
          <p:spPr bwMode="auto">
            <a:xfrm rot="5400000">
              <a:off x="-1620" y="1620"/>
              <a:ext cx="4344" cy="1104"/>
            </a:xfrm>
            <a:prstGeom prst="rect">
              <a:avLst/>
            </a:prstGeom>
            <a:solidFill>
              <a:srgbClr val="6666FF"/>
            </a:solidFill>
            <a:ln>
              <a:noFill/>
            </a:ln>
            <a:effectLst>
              <a:outerShdw dist="107763" dir="18900000" algn="ctr" rotWithShape="0">
                <a:srgbClr val="808080">
                  <a:alpha val="50000"/>
                </a:srgb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7844" name="Rectangle 4"/>
            <p:cNvSpPr>
              <a:spLocks noChangeArrowheads="1"/>
            </p:cNvSpPr>
            <p:nvPr/>
          </p:nvSpPr>
          <p:spPr bwMode="auto">
            <a:xfrm rot="5400000">
              <a:off x="-1104" y="2112"/>
              <a:ext cx="432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grpSp>
        <p:nvGrpSpPr>
          <p:cNvPr id="547845" name="Group 5"/>
          <p:cNvGrpSpPr>
            <a:grpSpLocks/>
          </p:cNvGrpSpPr>
          <p:nvPr/>
        </p:nvGrpSpPr>
        <p:grpSpPr bwMode="auto">
          <a:xfrm>
            <a:off x="1524000" y="0"/>
            <a:ext cx="9144000" cy="685800"/>
            <a:chOff x="0" y="0"/>
            <a:chExt cx="5760" cy="576"/>
          </a:xfrm>
        </p:grpSpPr>
        <p:sp>
          <p:nvSpPr>
            <p:cNvPr id="547846" name="Rectangle 6"/>
            <p:cNvSpPr>
              <a:spLocks noChangeArrowheads="1"/>
            </p:cNvSpPr>
            <p:nvPr/>
          </p:nvSpPr>
          <p:spPr bwMode="auto">
            <a:xfrm>
              <a:off x="0" y="480"/>
              <a:ext cx="5760" cy="9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sp>
          <p:nvSpPr>
            <p:cNvPr id="547847" name="Rectangle 7"/>
            <p:cNvSpPr>
              <a:spLocks noChangeArrowheads="1"/>
            </p:cNvSpPr>
            <p:nvPr/>
          </p:nvSpPr>
          <p:spPr bwMode="auto">
            <a:xfrm>
              <a:off x="0" y="0"/>
              <a:ext cx="5760" cy="480"/>
            </a:xfrm>
            <a:prstGeom prst="rect">
              <a:avLst/>
            </a:prstGeom>
            <a:solidFill>
              <a:srgbClr val="0099CC"/>
            </a:solidFill>
            <a:ln>
              <a:noFill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  <a:extLs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</p:grpSp>
      <p:sp>
        <p:nvSpPr>
          <p:cNvPr id="547848" name="WordArt 8"/>
          <p:cNvSpPr>
            <a:spLocks noChangeArrowheads="1" noChangeShapeType="1" noTextEdit="1"/>
          </p:cNvSpPr>
          <p:nvPr/>
        </p:nvSpPr>
        <p:spPr bwMode="auto">
          <a:xfrm>
            <a:off x="3276600" y="28576"/>
            <a:ext cx="7239000" cy="504825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r>
              <a:rPr lang="en-US" sz="3600" b="1" kern="10">
                <a:ln w="9525">
                  <a:solidFill>
                    <a:srgbClr val="FFFFFF"/>
                  </a:solidFill>
                  <a:round/>
                  <a:headEnd/>
                  <a:tailEnd/>
                </a:ln>
                <a:solidFill>
                  <a:srgbClr val="FFFFFF"/>
                </a:solidFill>
                <a:effectLst>
                  <a:outerShdw dist="35921" dir="2700000" algn="ctr" rotWithShape="0">
                    <a:srgbClr val="C0C0C0">
                      <a:alpha val="80000"/>
                    </a:srgbClr>
                  </a:outerShdw>
                </a:effectLst>
                <a:latin typeface="VNI-Centur" pitchFamily="2" charset="0"/>
              </a:rPr>
              <a:t>SÖÏ TAÏO AÛNH TREÂN PHIM TRONG MAÙY AÛNH</a:t>
            </a:r>
          </a:p>
        </p:txBody>
      </p:sp>
      <p:grpSp>
        <p:nvGrpSpPr>
          <p:cNvPr id="547849" name="Group 9"/>
          <p:cNvGrpSpPr>
            <a:grpSpLocks/>
          </p:cNvGrpSpPr>
          <p:nvPr/>
        </p:nvGrpSpPr>
        <p:grpSpPr bwMode="auto">
          <a:xfrm>
            <a:off x="1524000" y="0"/>
            <a:ext cx="1676400" cy="457200"/>
            <a:chOff x="795" y="-9"/>
            <a:chExt cx="885" cy="414"/>
          </a:xfrm>
        </p:grpSpPr>
        <p:sp>
          <p:nvSpPr>
            <p:cNvPr id="547850" name="AutoShape 10"/>
            <p:cNvSpPr>
              <a:spLocks noChangeArrowheads="1"/>
            </p:cNvSpPr>
            <p:nvPr/>
          </p:nvSpPr>
          <p:spPr bwMode="auto">
            <a:xfrm>
              <a:off x="912" y="-9"/>
              <a:ext cx="768" cy="414"/>
            </a:xfrm>
            <a:prstGeom prst="foldedCorner">
              <a:avLst>
                <a:gd name="adj" fmla="val 1250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chemeClr val="bg1"/>
              </a:solidFill>
              <a:round/>
              <a:headEnd/>
              <a:tailEnd/>
            </a:ln>
            <a:effectLst>
              <a:outerShdw dist="107763" dir="2700000" algn="ctr" rotWithShape="0">
                <a:schemeClr val="bg2">
                  <a:alpha val="50000"/>
                </a:schemeClr>
              </a:outerShdw>
            </a:effectLst>
          </p:spPr>
          <p:txBody>
            <a:bodyPr wrap="none" anchor="ctr"/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endParaRPr lang="en-US">
                <a:solidFill>
                  <a:srgbClr val="000000"/>
                </a:solidFill>
              </a:endParaRPr>
            </a:p>
          </p:txBody>
        </p:sp>
        <p:grpSp>
          <p:nvGrpSpPr>
            <p:cNvPr id="547851" name="Group 11"/>
            <p:cNvGrpSpPr>
              <a:grpSpLocks/>
            </p:cNvGrpSpPr>
            <p:nvPr/>
          </p:nvGrpSpPr>
          <p:grpSpPr bwMode="auto">
            <a:xfrm>
              <a:off x="795" y="66"/>
              <a:ext cx="288" cy="288"/>
              <a:chOff x="1401" y="1251"/>
              <a:chExt cx="288" cy="288"/>
            </a:xfrm>
          </p:grpSpPr>
          <p:sp>
            <p:nvSpPr>
              <p:cNvPr id="547852" name="Oval 12"/>
              <p:cNvSpPr>
                <a:spLocks noChangeArrowheads="1"/>
              </p:cNvSpPr>
              <p:nvPr/>
            </p:nvSpPr>
            <p:spPr bwMode="auto">
              <a:xfrm>
                <a:off x="1401" y="1251"/>
                <a:ext cx="288" cy="288"/>
              </a:xfrm>
              <a:prstGeom prst="ellipse">
                <a:avLst/>
              </a:prstGeom>
              <a:solidFill>
                <a:srgbClr val="FF3300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7853" name="Oval 13"/>
              <p:cNvSpPr>
                <a:spLocks noChangeArrowheads="1"/>
              </p:cNvSpPr>
              <p:nvPr/>
            </p:nvSpPr>
            <p:spPr bwMode="auto">
              <a:xfrm>
                <a:off x="1431" y="1266"/>
                <a:ext cx="240" cy="240"/>
              </a:xfrm>
              <a:prstGeom prst="ellipse">
                <a:avLst/>
              </a:prstGeom>
              <a:solidFill>
                <a:schemeClr val="bg1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  <p:sp>
            <p:nvSpPr>
              <p:cNvPr id="547854" name="Oval 14"/>
              <p:cNvSpPr>
                <a:spLocks noChangeArrowheads="1"/>
              </p:cNvSpPr>
              <p:nvPr/>
            </p:nvSpPr>
            <p:spPr bwMode="auto">
              <a:xfrm>
                <a:off x="1461" y="1305"/>
                <a:ext cx="183" cy="183"/>
              </a:xfrm>
              <a:prstGeom prst="ellipse">
                <a:avLst/>
              </a:prstGeom>
              <a:solidFill>
                <a:srgbClr val="FFFF66"/>
              </a:solidFill>
              <a:ln w="9525">
                <a:solidFill>
                  <a:schemeClr val="bg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>
                    <a:effectLst>
                      <a:outerShdw dist="35921" dir="2700000" algn="ctr" rotWithShape="0">
                        <a:schemeClr val="bg2"/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pPr fontAlgn="base">
                  <a:spcBef>
                    <a:spcPct val="0"/>
                  </a:spcBef>
                  <a:spcAft>
                    <a:spcPct val="0"/>
                  </a:spcAft>
                </a:pPr>
                <a:endParaRPr lang="en-US">
                  <a:solidFill>
                    <a:srgbClr val="000000"/>
                  </a:solidFill>
                </a:endParaRPr>
              </a:p>
            </p:txBody>
          </p:sp>
        </p:grpSp>
      </p:grpSp>
      <p:sp>
        <p:nvSpPr>
          <p:cNvPr id="547855" name="Text Box 15"/>
          <p:cNvSpPr txBox="1">
            <a:spLocks noChangeArrowheads="1"/>
          </p:cNvSpPr>
          <p:nvPr/>
        </p:nvSpPr>
        <p:spPr bwMode="auto">
          <a:xfrm>
            <a:off x="1908175" y="28576"/>
            <a:ext cx="1195388" cy="396875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FF3300">
                <a:alpha val="50000"/>
              </a:srgbClr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000" b="1">
                <a:solidFill>
                  <a:srgbClr val="FFFF00"/>
                </a:solidFill>
                <a:latin typeface="VNI-Helve" pitchFamily="2" charset="0"/>
                <a:cs typeface="Arial" panose="020B0604020202020204" pitchFamily="34" charset="0"/>
              </a:rPr>
              <a:t>  BAØI 47</a:t>
            </a:r>
          </a:p>
        </p:txBody>
      </p:sp>
      <p:grpSp>
        <p:nvGrpSpPr>
          <p:cNvPr id="547856" name="Group 16"/>
          <p:cNvGrpSpPr>
            <a:grpSpLocks/>
          </p:cNvGrpSpPr>
          <p:nvPr/>
        </p:nvGrpSpPr>
        <p:grpSpPr bwMode="auto">
          <a:xfrm>
            <a:off x="1552575" y="914400"/>
            <a:ext cx="1752600" cy="762000"/>
            <a:chOff x="18" y="576"/>
            <a:chExt cx="1104" cy="480"/>
          </a:xfrm>
        </p:grpSpPr>
        <p:sp>
          <p:nvSpPr>
            <p:cNvPr id="547857" name="AutoShape 17"/>
            <p:cNvSpPr>
              <a:spLocks noChangeArrowheads="1"/>
            </p:cNvSpPr>
            <p:nvPr/>
          </p:nvSpPr>
          <p:spPr bwMode="auto">
            <a:xfrm>
              <a:off x="18" y="576"/>
              <a:ext cx="1104" cy="480"/>
            </a:xfrm>
            <a:prstGeom prst="wave">
              <a:avLst>
                <a:gd name="adj1" fmla="val 13005"/>
                <a:gd name="adj2" fmla="val 0"/>
              </a:avLst>
            </a:prstGeom>
            <a:gradFill rotWithShape="1">
              <a:gsLst>
                <a:gs pos="0">
                  <a:srgbClr val="FF3300"/>
                </a:gs>
                <a:gs pos="100000">
                  <a:schemeClr val="bg1"/>
                </a:gs>
              </a:gsLst>
              <a:lin ang="5400000" scaled="1"/>
            </a:gradFill>
            <a:ln w="9525">
              <a:solidFill>
                <a:srgbClr val="6666FF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fontAlgn="base">
                <a:spcBef>
                  <a:spcPct val="0"/>
                </a:spcBef>
                <a:spcAft>
                  <a:spcPct val="0"/>
                </a:spcAft>
              </a:pPr>
              <a:endParaRPr lang="en-US" altLang="en-US" sz="2400">
                <a:solidFill>
                  <a:srgbClr val="000000"/>
                </a:solidFill>
                <a:latin typeface="VNI-Centur" pitchFamily="2" charset="0"/>
                <a:cs typeface="Arial" panose="020B0604020202020204" pitchFamily="34" charset="0"/>
              </a:endParaRPr>
            </a:p>
          </p:txBody>
        </p:sp>
        <p:sp>
          <p:nvSpPr>
            <p:cNvPr id="547858" name="Rectangle 18"/>
            <p:cNvSpPr>
              <a:spLocks noChangeArrowheads="1"/>
            </p:cNvSpPr>
            <p:nvPr/>
          </p:nvSpPr>
          <p:spPr bwMode="auto">
            <a:xfrm>
              <a:off x="27" y="686"/>
              <a:ext cx="1059" cy="25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>
                  <a:effectLst>
                    <a:outerShdw dist="35921" dir="2700000" algn="ctr" rotWithShape="0">
                      <a:schemeClr val="bg2"/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pPr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altLang="en-US" sz="2000" b="1">
                  <a:solidFill>
                    <a:srgbClr val="000000"/>
                  </a:solidFill>
                  <a:effectLst>
                    <a:outerShdw blurRad="38100" dist="38100" dir="2700000" algn="tl">
                      <a:srgbClr val="C0C0C0"/>
                    </a:outerShdw>
                  </a:effectLst>
                  <a:latin typeface="VNI-Centur" pitchFamily="2" charset="0"/>
                  <a:cs typeface="Arial" panose="020B0604020202020204" pitchFamily="34" charset="0"/>
                </a:rPr>
                <a:t>NOÄI DUNG</a:t>
              </a:r>
            </a:p>
          </p:txBody>
        </p:sp>
      </p:grpSp>
      <p:sp>
        <p:nvSpPr>
          <p:cNvPr id="547859" name="Line 19"/>
          <p:cNvSpPr>
            <a:spLocks noChangeShapeType="1"/>
          </p:cNvSpPr>
          <p:nvPr/>
        </p:nvSpPr>
        <p:spPr bwMode="auto">
          <a:xfrm>
            <a:off x="1509713" y="1752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7860" name="Line 20"/>
          <p:cNvSpPr>
            <a:spLocks noChangeShapeType="1"/>
          </p:cNvSpPr>
          <p:nvPr/>
        </p:nvSpPr>
        <p:spPr bwMode="auto">
          <a:xfrm>
            <a:off x="1524000" y="56388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7861" name="Line 21"/>
          <p:cNvSpPr>
            <a:spLocks noChangeShapeType="1"/>
          </p:cNvSpPr>
          <p:nvPr/>
        </p:nvSpPr>
        <p:spPr bwMode="auto">
          <a:xfrm>
            <a:off x="1524000" y="2362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7862" name="Line 22"/>
          <p:cNvSpPr>
            <a:spLocks noChangeShapeType="1"/>
          </p:cNvSpPr>
          <p:nvPr/>
        </p:nvSpPr>
        <p:spPr bwMode="auto">
          <a:xfrm>
            <a:off x="1490663" y="441960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7863" name="Line 23"/>
          <p:cNvSpPr>
            <a:spLocks noChangeShapeType="1"/>
          </p:cNvSpPr>
          <p:nvPr/>
        </p:nvSpPr>
        <p:spPr bwMode="auto">
          <a:xfrm>
            <a:off x="1490663" y="5010150"/>
            <a:ext cx="1828801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7864" name="Line 24"/>
          <p:cNvSpPr>
            <a:spLocks noChangeShapeType="1"/>
          </p:cNvSpPr>
          <p:nvPr/>
        </p:nvSpPr>
        <p:spPr bwMode="auto">
          <a:xfrm>
            <a:off x="1524000" y="31242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7865" name="Line 25"/>
          <p:cNvSpPr>
            <a:spLocks noChangeShapeType="1"/>
          </p:cNvSpPr>
          <p:nvPr/>
        </p:nvSpPr>
        <p:spPr bwMode="auto">
          <a:xfrm>
            <a:off x="1524000" y="3810000"/>
            <a:ext cx="1828800" cy="0"/>
          </a:xfrm>
          <a:prstGeom prst="line">
            <a:avLst/>
          </a:prstGeom>
          <a:noFill/>
          <a:ln w="57150" cmpd="thinThick">
            <a:solidFill>
              <a:schemeClr val="bg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>
              <a:solidFill>
                <a:srgbClr val="000000"/>
              </a:solidFill>
            </a:endParaRPr>
          </a:p>
        </p:txBody>
      </p:sp>
      <p:sp>
        <p:nvSpPr>
          <p:cNvPr id="547866" name="Text Box 26">
            <a:hlinkClick r:id="rId3" action="ppaction://hlinksldjump"/>
          </p:cNvPr>
          <p:cNvSpPr txBox="1">
            <a:spLocks noChangeArrowheads="1"/>
          </p:cNvSpPr>
          <p:nvPr/>
        </p:nvSpPr>
        <p:spPr bwMode="auto">
          <a:xfrm>
            <a:off x="1524001" y="1781175"/>
            <a:ext cx="1838325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I. CAÁU TAÏO CUÛA</a:t>
            </a:r>
            <a:b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</a:br>
            <a:r>
              <a:rPr lang="en-US" altLang="en-US" sz="1400" b="1">
                <a:solidFill>
                  <a:srgbClr val="FFFF00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VNI-Centur" pitchFamily="2" charset="0"/>
                <a:cs typeface="Arial" panose="020B0604020202020204" pitchFamily="34" charset="0"/>
              </a:rPr>
              <a:t>      MAÙY AÛNH</a:t>
            </a:r>
            <a:endParaRPr lang="en-US" altLang="en-US" sz="1400">
              <a:solidFill>
                <a:srgbClr val="FFFF00"/>
              </a:solidFill>
              <a:latin typeface="VNI-Centur" pitchFamily="2" charset="0"/>
              <a:cs typeface="Arial" panose="020B0604020202020204" pitchFamily="34" charset="0"/>
            </a:endParaRPr>
          </a:p>
        </p:txBody>
      </p:sp>
      <p:sp>
        <p:nvSpPr>
          <p:cNvPr id="547867" name="Text Box 27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95425" y="2498725"/>
            <a:ext cx="1962150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II. AÛNH CUÛA MOÄT VAÄT TREÂN PHIM</a:t>
            </a:r>
          </a:p>
        </p:txBody>
      </p:sp>
      <p:sp>
        <p:nvSpPr>
          <p:cNvPr id="547868" name="Text Box 28">
            <a:hlinkClick r:id="rId4" action="ppaction://hlinksldjump"/>
          </p:cNvPr>
          <p:cNvSpPr txBox="1">
            <a:spLocks noChangeArrowheads="1"/>
          </p:cNvSpPr>
          <p:nvPr/>
        </p:nvSpPr>
        <p:spPr bwMode="auto">
          <a:xfrm>
            <a:off x="1452563" y="3184526"/>
            <a:ext cx="1962151" cy="5492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500" b="1">
                <a:solidFill>
                  <a:srgbClr val="0066FF"/>
                </a:solidFill>
                <a:latin typeface="VNI-Centur" pitchFamily="2" charset="0"/>
                <a:cs typeface="Arial" panose="020B0604020202020204" pitchFamily="34" charset="0"/>
              </a:rPr>
              <a:t> </a:t>
            </a:r>
            <a: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1. Traû lôøi caùc</a:t>
            </a:r>
            <a:b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</a:br>
            <a:r>
              <a:rPr lang="en-US" altLang="en-US" sz="15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    caâu hoûi</a:t>
            </a:r>
          </a:p>
        </p:txBody>
      </p:sp>
      <p:sp>
        <p:nvSpPr>
          <p:cNvPr id="547869" name="Text Box 29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81138" y="3838575"/>
            <a:ext cx="2209801" cy="52322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4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2. Veõ aûnh cuûa 1 vaät ñaët tröôùc maùy aûnh</a:t>
            </a:r>
          </a:p>
        </p:txBody>
      </p:sp>
      <p:sp>
        <p:nvSpPr>
          <p:cNvPr id="547870" name="Text Box 30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676400" y="5105400"/>
            <a:ext cx="1600200" cy="381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900" b="1">
                <a:solidFill>
                  <a:srgbClr val="0066FF"/>
                </a:solidFill>
                <a:latin typeface="VNI-Centur" pitchFamily="2" charset="0"/>
                <a:cs typeface="Arial" panose="020B0604020202020204" pitchFamily="34" charset="0"/>
              </a:rPr>
              <a:t>* </a:t>
            </a:r>
            <a:r>
              <a:rPr lang="en-US" altLang="en-US" sz="1900" b="1" u="sng">
                <a:solidFill>
                  <a:srgbClr val="0066FF"/>
                </a:solidFill>
                <a:latin typeface="VNI-Centur" pitchFamily="2" charset="0"/>
                <a:cs typeface="Arial" panose="020B0604020202020204" pitchFamily="34" charset="0"/>
              </a:rPr>
              <a:t>Ghi nhớ</a:t>
            </a:r>
            <a:r>
              <a:rPr lang="en-US" altLang="en-US" sz="1900" b="1">
                <a:solidFill>
                  <a:srgbClr val="0066FF"/>
                </a:solidFill>
                <a:latin typeface="VNI-Centur" pitchFamily="2" charset="0"/>
                <a:cs typeface="Arial" panose="020B0604020202020204" pitchFamily="34" charset="0"/>
              </a:rPr>
              <a:t> :</a:t>
            </a:r>
          </a:p>
        </p:txBody>
      </p:sp>
      <p:sp>
        <p:nvSpPr>
          <p:cNvPr id="547871" name="Text Box 31">
            <a:hlinkClick r:id="" action="ppaction://noaction"/>
          </p:cNvPr>
          <p:cNvSpPr txBox="1">
            <a:spLocks noChangeArrowheads="1"/>
          </p:cNvSpPr>
          <p:nvPr/>
        </p:nvSpPr>
        <p:spPr bwMode="auto">
          <a:xfrm>
            <a:off x="1447801" y="4495800"/>
            <a:ext cx="1984375" cy="336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1600" b="1">
                <a:solidFill>
                  <a:srgbClr val="FFFF00"/>
                </a:solidFill>
                <a:latin typeface="VNI-Centur" pitchFamily="2" charset="0"/>
                <a:cs typeface="Arial" panose="020B0604020202020204" pitchFamily="34" charset="0"/>
              </a:rPr>
              <a:t>III. VAÄN DUÏNG :</a:t>
            </a:r>
          </a:p>
        </p:txBody>
      </p:sp>
      <p:pic>
        <p:nvPicPr>
          <p:cNvPr id="547872" name="Picture 32" descr="aflash"/>
          <p:cNvPicPr>
            <a:picLocks noChangeAspect="1" noChangeArrowheads="1" noCrop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14714" y="4567239"/>
            <a:ext cx="185737" cy="185737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47873" name="Text Box 33"/>
          <p:cNvSpPr txBox="1">
            <a:spLocks noChangeArrowheads="1"/>
          </p:cNvSpPr>
          <p:nvPr/>
        </p:nvSpPr>
        <p:spPr bwMode="auto">
          <a:xfrm>
            <a:off x="3713164" y="1519239"/>
            <a:ext cx="6726237" cy="11588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</a:rPr>
              <a:t>C6 :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Một người cao 1,6m được chụp ảnh và đứng cách vật kính của máy ảnh là 3m . Phim cách vật kính 6cm . Hỏi ảnh người ấy trên phim cao bao nhiêu cm ?</a:t>
            </a:r>
            <a:endParaRPr lang="en-US" altLang="en-US" sz="22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7874" name="Text Box 34"/>
          <p:cNvSpPr txBox="1">
            <a:spLocks noChangeArrowheads="1"/>
          </p:cNvSpPr>
          <p:nvPr/>
        </p:nvSpPr>
        <p:spPr bwMode="auto">
          <a:xfrm>
            <a:off x="3713164" y="1035050"/>
            <a:ext cx="2840037" cy="4889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 III. </a:t>
            </a:r>
            <a:r>
              <a:rPr lang="en-US" altLang="en-US" sz="2600" b="1" u="sng">
                <a:solidFill>
                  <a:srgbClr val="0066FF"/>
                </a:solidFill>
                <a:latin typeface="Times New Roman" panose="02020603050405020304" pitchFamily="18" charset="0"/>
              </a:rPr>
              <a:t>Vận dụng</a:t>
            </a: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:</a:t>
            </a:r>
            <a:endParaRPr lang="en-US" altLang="en-US" sz="2600" b="1" i="1">
              <a:solidFill>
                <a:srgbClr val="0066FF"/>
              </a:solidFill>
              <a:latin typeface="Times New Roman" panose="02020603050405020304" pitchFamily="18" charset="0"/>
            </a:endParaRPr>
          </a:p>
        </p:txBody>
      </p:sp>
      <p:sp>
        <p:nvSpPr>
          <p:cNvPr id="547883" name="Text Box 43"/>
          <p:cNvSpPr txBox="1">
            <a:spLocks noChangeArrowheads="1"/>
          </p:cNvSpPr>
          <p:nvPr/>
        </p:nvSpPr>
        <p:spPr bwMode="auto">
          <a:xfrm>
            <a:off x="3713164" y="2743201"/>
            <a:ext cx="6726237" cy="82391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just" fontAlgn="base">
              <a:spcBef>
                <a:spcPct val="0"/>
              </a:spcBef>
              <a:spcAft>
                <a:spcPct val="0"/>
              </a:spcAft>
            </a:pPr>
            <a:r>
              <a:rPr lang="en-US" altLang="en-US" sz="26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 b="1" u="sng">
                <a:solidFill>
                  <a:srgbClr val="FF0000"/>
                </a:solidFill>
                <a:latin typeface="Times New Roman" panose="02020603050405020304" pitchFamily="18" charset="0"/>
              </a:rPr>
              <a:t>TL</a:t>
            </a:r>
            <a:r>
              <a:rPr lang="en-US" altLang="en-US" sz="2200" b="1">
                <a:solidFill>
                  <a:srgbClr val="FF0000"/>
                </a:solidFill>
                <a:latin typeface="Times New Roman" panose="02020603050405020304" pitchFamily="18" charset="0"/>
              </a:rPr>
              <a:t> :</a:t>
            </a:r>
            <a:r>
              <a:rPr lang="en-US" altLang="en-US" sz="2200" b="1">
                <a:solidFill>
                  <a:srgbClr val="0066FF"/>
                </a:solidFill>
                <a:latin typeface="Times New Roman" panose="02020603050405020304" pitchFamily="18" charset="0"/>
              </a:rPr>
              <a:t> 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Áp dụng kết quả của </a:t>
            </a:r>
            <a:r>
              <a:rPr lang="en-US" altLang="en-US" sz="2200">
                <a:solidFill>
                  <a:srgbClr val="FF0000"/>
                </a:solidFill>
                <a:latin typeface="Times New Roman" panose="02020603050405020304" pitchFamily="18" charset="0"/>
              </a:rPr>
              <a:t>C4</a:t>
            </a:r>
            <a:r>
              <a:rPr lang="en-US" altLang="en-US" sz="2200">
                <a:solidFill>
                  <a:srgbClr val="000000"/>
                </a:solidFill>
                <a:latin typeface="Times New Roman" panose="02020603050405020304" pitchFamily="18" charset="0"/>
              </a:rPr>
              <a:t> ta có ảnh A’B’ của người ấy trên phim có chiều cao là :</a:t>
            </a:r>
            <a:endParaRPr lang="en-US" altLang="en-US" sz="2200" i="1">
              <a:solidFill>
                <a:srgbClr val="000000"/>
              </a:solidFill>
              <a:latin typeface="Times New Roman" panose="02020603050405020304" pitchFamily="18" charset="0"/>
            </a:endParaRPr>
          </a:p>
        </p:txBody>
      </p:sp>
      <p:graphicFrame>
        <p:nvGraphicFramePr>
          <p:cNvPr id="547884" name="Object 44"/>
          <p:cNvGraphicFramePr>
            <a:graphicFrameLocks noChangeAspect="1"/>
          </p:cNvGraphicFramePr>
          <p:nvPr/>
        </p:nvGraphicFramePr>
        <p:xfrm>
          <a:off x="3886200" y="4054476"/>
          <a:ext cx="6248400" cy="11271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6" imgW="2184120" imgH="393480" progId="Equation.DSMT4">
                  <p:embed/>
                </p:oleObj>
              </mc:Choice>
              <mc:Fallback>
                <p:oleObj name="Equation" r:id="rId6" imgW="2184120" imgH="393480" progId="Equation.DSMT4">
                  <p:embed/>
                  <p:pic>
                    <p:nvPicPr>
                      <p:cNvPr id="0" name="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7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/>
                      <a:stretch>
                        <a:fillRect/>
                      </a:stretch>
                    </p:blipFill>
                    <p:spPr bwMode="auto">
                      <a:xfrm>
                        <a:off x="3886200" y="4054476"/>
                        <a:ext cx="6248400" cy="1127125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ffectLst/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  <a:ext uri="{AF507438-7753-43E0-B8FC-AC1667EBCBE1}">
                          <a14:hiddenEffects xmlns:a14="http://schemas.microsoft.com/office/drawing/2010/main">
                            <a:effectLst>
                              <a:outerShdw dist="35921" dir="2700000" algn="ctr" rotWithShape="0">
                                <a:srgbClr val="808080"/>
                              </a:outerShdw>
                            </a:effectLst>
                          </a14:hiddenEffects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3344748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2000"/>
                                        <p:tgtEl>
                                          <p:spTgt spid="5478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 nodeType="afterGroup">
                            <p:stCondLst>
                              <p:cond delay="2000"/>
                            </p:stCondLst>
                            <p:childTnLst>
                              <p:par>
                                <p:cTn id="9" presetID="12" presetClass="entr" presetSubtype="4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78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2000"/>
                                        <p:tgtEl>
                                          <p:spTgt spid="5478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47883" grpId="0"/>
    </p:bldLst>
  </p:timing>
</p:sld>
</file>

<file path=ppt/theme/theme1.xml><?xml version="1.0" encoding="utf-8"?>
<a:theme xmlns:a="http://schemas.openxmlformats.org/drawingml/2006/main" name="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2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3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5.xml><?xml version="1.0" encoding="utf-8"?>
<a:theme xmlns:a="http://schemas.openxmlformats.org/drawingml/2006/main" name="4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6.xml><?xml version="1.0" encoding="utf-8"?>
<a:theme xmlns:a="http://schemas.openxmlformats.org/drawingml/2006/main" name="5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7.xml><?xml version="1.0" encoding="utf-8"?>
<a:theme xmlns:a="http://schemas.openxmlformats.org/drawingml/2006/main" name="6_Custom Design">
  <a:themeElements>
    <a:clrScheme name="Custom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Custom Design">
      <a:majorFont>
        <a:latin typeface="Tahoma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Custom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Custom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Custom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36</TotalTime>
  <Words>694</Words>
  <Application>Microsoft Office PowerPoint</Application>
  <PresentationFormat>Widescreen</PresentationFormat>
  <Paragraphs>80</Paragraphs>
  <Slides>7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7</vt:i4>
      </vt:variant>
      <vt:variant>
        <vt:lpstr>Theme</vt:lpstr>
      </vt:variant>
      <vt:variant>
        <vt:i4>7</vt:i4>
      </vt:variant>
      <vt:variant>
        <vt:lpstr>Embedded OLE Servers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23" baseType="lpstr">
      <vt:lpstr>Arial</vt:lpstr>
      <vt:lpstr>Tahoma</vt:lpstr>
      <vt:lpstr>Times New Roman</vt:lpstr>
      <vt:lpstr>VNI-Ariston</vt:lpstr>
      <vt:lpstr>VNI-Centur</vt:lpstr>
      <vt:lpstr>VNI-Helve</vt:lpstr>
      <vt:lpstr>VNI-Times</vt:lpstr>
      <vt:lpstr>Custom Design</vt:lpstr>
      <vt:lpstr>1_Custom Design</vt:lpstr>
      <vt:lpstr>2_Custom Design</vt:lpstr>
      <vt:lpstr>3_Custom Design</vt:lpstr>
      <vt:lpstr>4_Custom Design</vt:lpstr>
      <vt:lpstr>5_Custom Design</vt:lpstr>
      <vt:lpstr>6_Custom Design</vt:lpstr>
      <vt:lpstr>Microsoft Visio Drawing</vt:lpstr>
      <vt:lpstr>MathType 5.0 Equation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2</cp:revision>
  <dcterms:created xsi:type="dcterms:W3CDTF">2018-02-21T14:29:41Z</dcterms:created>
  <dcterms:modified xsi:type="dcterms:W3CDTF">2018-02-21T15:06:21Z</dcterms:modified>
</cp:coreProperties>
</file>