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64" r:id="rId5"/>
    <p:sldId id="265" r:id="rId6"/>
    <p:sldId id="262" r:id="rId7"/>
    <p:sldId id="267" r:id="rId8"/>
    <p:sldId id="268" r:id="rId9"/>
    <p:sldId id="269" r:id="rId10"/>
    <p:sldId id="271" r:id="rId11"/>
    <p:sldId id="273" r:id="rId12"/>
    <p:sldId id="274" r:id="rId13"/>
    <p:sldId id="275" r:id="rId14"/>
    <p:sldId id="276" r:id="rId15"/>
    <p:sldId id="277" r:id="rId16"/>
    <p:sldId id="27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50886-4009-4F0B-B122-071D1D5A02BF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E42A5-3AEB-4FBA-B411-AD9C1FC1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Program%20Files\HuongViet\My%20Documents\Package%20-%20BIEN\BIEN.ex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533400" y="1981200"/>
            <a:ext cx="7924800" cy="2384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38: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34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MÁY PHÁT ĐIỆN XOAY CHIỀU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81000" y="304800"/>
            <a:ext cx="236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VẬT LÍ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28600" y="609600"/>
            <a:ext cx="4800600" cy="4603750"/>
            <a:chOff x="144" y="384"/>
            <a:chExt cx="3024" cy="2900"/>
          </a:xfrm>
        </p:grpSpPr>
        <p:pic>
          <p:nvPicPr>
            <p:cNvPr id="179208" name="Picture 8" descr="Nhiet dien"/>
            <p:cNvPicPr>
              <a:picLocks noChangeAspect="1" noChangeArrowheads="1"/>
            </p:cNvPicPr>
            <p:nvPr/>
          </p:nvPicPr>
          <p:blipFill>
            <a:blip r:embed="rId2">
              <a:lum contrast="20000"/>
            </a:blip>
            <a:srcRect/>
            <a:stretch>
              <a:fillRect/>
            </a:stretch>
          </p:blipFill>
          <p:spPr bwMode="auto">
            <a:xfrm>
              <a:off x="144" y="384"/>
              <a:ext cx="3024" cy="2468"/>
            </a:xfrm>
            <a:prstGeom prst="rect">
              <a:avLst/>
            </a:prstGeom>
            <a:noFill/>
          </p:spPr>
        </p:pic>
        <p:sp>
          <p:nvSpPr>
            <p:cNvPr id="179209" name="Text Box 9"/>
            <p:cNvSpPr txBox="1">
              <a:spLocks noChangeArrowheads="1"/>
            </p:cNvSpPr>
            <p:nvPr/>
          </p:nvSpPr>
          <p:spPr bwMode="auto">
            <a:xfrm>
              <a:off x="432" y="2976"/>
              <a:ext cx="2256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Nhà máy nhiệt điện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105400" y="609600"/>
            <a:ext cx="3657600" cy="4527550"/>
            <a:chOff x="3216" y="384"/>
            <a:chExt cx="2304" cy="2852"/>
          </a:xfrm>
        </p:grpSpPr>
        <p:pic>
          <p:nvPicPr>
            <p:cNvPr id="179210" name="Picture 10" descr="tua bin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16" y="384"/>
              <a:ext cx="2304" cy="2448"/>
            </a:xfrm>
            <a:prstGeom prst="rect">
              <a:avLst/>
            </a:prstGeom>
            <a:noFill/>
          </p:spPr>
        </p:pic>
        <p:sp>
          <p:nvSpPr>
            <p:cNvPr id="179211" name="Text Box 11"/>
            <p:cNvSpPr txBox="1">
              <a:spLocks noChangeArrowheads="1"/>
            </p:cNvSpPr>
            <p:nvPr/>
          </p:nvSpPr>
          <p:spPr bwMode="auto">
            <a:xfrm>
              <a:off x="3504" y="2928"/>
              <a:ext cx="1847" cy="308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6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Tua bin hơi nước</a:t>
              </a:r>
              <a:endParaRPr lang="vi-VN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37" name="Text Box 21"/>
          <p:cNvSpPr txBox="1">
            <a:spLocks noChangeArrowheads="1"/>
          </p:cNvSpPr>
          <p:nvPr/>
        </p:nvSpPr>
        <p:spPr bwMode="auto">
          <a:xfrm>
            <a:off x="2667000" y="5638800"/>
            <a:ext cx="3267075" cy="4889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Dùng cánh quạt gió</a:t>
            </a:r>
            <a:endParaRPr lang="vi-VN" sz="26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pic>
        <p:nvPicPr>
          <p:cNvPr id="111638" name="Picture 22" descr="009"/>
          <p:cNvPicPr>
            <a:picLocks noChangeAspect="1" noChangeArrowheads="1"/>
          </p:cNvPicPr>
          <p:nvPr/>
        </p:nvPicPr>
        <p:blipFill>
          <a:blip r:embed="rId2"/>
          <a:srcRect t="13210"/>
          <a:stretch>
            <a:fillRect/>
          </a:stretch>
        </p:blipFill>
        <p:spPr bwMode="auto">
          <a:xfrm>
            <a:off x="228600" y="685800"/>
            <a:ext cx="8534400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1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81000" y="152400"/>
            <a:ext cx="8229600" cy="4495800"/>
            <a:chOff x="240" y="96"/>
            <a:chExt cx="5184" cy="2832"/>
          </a:xfrm>
        </p:grpSpPr>
        <p:pic>
          <p:nvPicPr>
            <p:cNvPr id="187396" name="Picture 4" descr="images (12)"/>
            <p:cNvPicPr>
              <a:picLocks noChangeAspect="1" noChangeArrowheads="1"/>
            </p:cNvPicPr>
            <p:nvPr/>
          </p:nvPicPr>
          <p:blipFill>
            <a:blip r:embed="rId2">
              <a:lum contrast="16000"/>
            </a:blip>
            <a:srcRect/>
            <a:stretch>
              <a:fillRect/>
            </a:stretch>
          </p:blipFill>
          <p:spPr bwMode="auto">
            <a:xfrm>
              <a:off x="240" y="424"/>
              <a:ext cx="2499" cy="2499"/>
            </a:xfrm>
            <a:prstGeom prst="rect">
              <a:avLst/>
            </a:prstGeom>
            <a:noFill/>
          </p:spPr>
        </p:pic>
        <p:pic>
          <p:nvPicPr>
            <p:cNvPr id="187397" name="Picture 5" descr="images (4)"/>
            <p:cNvPicPr>
              <a:picLocks noChangeAspect="1" noChangeArrowheads="1"/>
            </p:cNvPicPr>
            <p:nvPr/>
          </p:nvPicPr>
          <p:blipFill>
            <a:blip r:embed="rId3">
              <a:lum contrast="20000"/>
            </a:blip>
            <a:srcRect/>
            <a:stretch>
              <a:fillRect/>
            </a:stretch>
          </p:blipFill>
          <p:spPr bwMode="auto">
            <a:xfrm>
              <a:off x="2736" y="424"/>
              <a:ext cx="2688" cy="2504"/>
            </a:xfrm>
            <a:prstGeom prst="rect">
              <a:avLst/>
            </a:prstGeom>
            <a:noFill/>
          </p:spPr>
        </p:pic>
        <p:sp>
          <p:nvSpPr>
            <p:cNvPr id="187398" name="Text Box 6"/>
            <p:cNvSpPr txBox="1">
              <a:spLocks noChangeArrowheads="1"/>
            </p:cNvSpPr>
            <p:nvPr/>
          </p:nvSpPr>
          <p:spPr bwMode="auto">
            <a:xfrm>
              <a:off x="432" y="96"/>
              <a:ext cx="4896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26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Máy</a:t>
              </a:r>
              <a:r>
                <a:rPr lang="en-US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ph</a:t>
              </a:r>
              <a:r>
                <a:rPr lang="vi-VN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á</a:t>
              </a:r>
              <a:r>
                <a:rPr lang="en-US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 </a:t>
              </a:r>
              <a:r>
                <a:rPr lang="en-US" sz="26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en-US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cơ</a:t>
              </a:r>
              <a:r>
                <a:rPr lang="en-US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6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xăng</a:t>
              </a:r>
              <a:r>
                <a:rPr lang="en-US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6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cơ</a:t>
              </a:r>
              <a:r>
                <a:rPr lang="en-US" sz="2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dầu</a:t>
              </a:r>
              <a:endParaRPr lang="vi-VN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7399" name="Text Box 7"/>
          <p:cNvSpPr txBox="1">
            <a:spLocks noChangeArrowheads="1"/>
          </p:cNvSpPr>
          <p:nvPr/>
        </p:nvSpPr>
        <p:spPr bwMode="auto">
          <a:xfrm>
            <a:off x="762000" y="4876800"/>
            <a:ext cx="7162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9144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C3.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đinamô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7" descr="images (3)"/>
          <p:cNvPicPr>
            <a:picLocks noChangeAspect="1" noChangeArrowheads="1"/>
          </p:cNvPicPr>
          <p:nvPr/>
        </p:nvPicPr>
        <p:blipFill>
          <a:blip r:embed="rId2">
            <a:lum contrast="16000"/>
          </a:blip>
          <a:srcRect/>
          <a:stretch>
            <a:fillRect/>
          </a:stretch>
        </p:blipFill>
        <p:spPr bwMode="auto">
          <a:xfrm>
            <a:off x="838200" y="1826452"/>
            <a:ext cx="3200400" cy="2514600"/>
          </a:xfrm>
          <a:prstGeom prst="rect">
            <a:avLst/>
          </a:prstGeom>
          <a:noFill/>
        </p:spPr>
      </p:pic>
      <p:pic>
        <p:nvPicPr>
          <p:cNvPr id="5" name="Picture 5" descr="15-01-08_1044"/>
          <p:cNvPicPr>
            <a:picLocks noChangeAspect="1" noChangeArrowheads="1"/>
          </p:cNvPicPr>
          <p:nvPr/>
        </p:nvPicPr>
        <p:blipFill>
          <a:blip r:embed="rId3">
            <a:lum contrast="36000"/>
          </a:blip>
          <a:srcRect/>
          <a:stretch>
            <a:fillRect/>
          </a:stretch>
        </p:blipFill>
        <p:spPr bwMode="auto">
          <a:xfrm>
            <a:off x="5105400" y="1826452"/>
            <a:ext cx="3429000" cy="2590800"/>
          </a:xfrm>
          <a:prstGeom prst="rect">
            <a:avLst/>
          </a:prstGeom>
          <a:noFill/>
        </p:spPr>
      </p:pic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28600" y="4431320"/>
            <a:ext cx="8610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7C8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srgbClr val="FF7C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7C8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FF7C8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Đinamô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6"/>
          <p:cNvSpPr txBox="1">
            <a:spLocks noChangeArrowheads="1"/>
          </p:cNvSpPr>
          <p:nvPr/>
        </p:nvSpPr>
        <p:spPr bwMode="auto">
          <a:xfrm>
            <a:off x="457200" y="533400"/>
            <a:ext cx="8153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1377651"/>
            <a:ext cx="784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 . . 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1447800" y="2286000"/>
            <a:ext cx="601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3300"/>
                </a:solidFill>
              </a:rPr>
              <a:t>Ghi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nhớ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533400" y="3124200"/>
            <a:ext cx="8305800" cy="18097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3300"/>
                </a:solidFill>
              </a:rPr>
              <a:t>Một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máy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phát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điện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xoay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chiều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có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hai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bộ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phận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chính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là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nam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châm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và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cuộn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dây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dẫn</a:t>
            </a:r>
            <a:r>
              <a:rPr lang="en-US" sz="2800" b="1" i="1" dirty="0">
                <a:solidFill>
                  <a:srgbClr val="FF3300"/>
                </a:solidFill>
              </a:rPr>
              <a:t>. </a:t>
            </a:r>
            <a:r>
              <a:rPr lang="en-US" sz="2800" b="1" i="1" dirty="0" err="1">
                <a:solidFill>
                  <a:srgbClr val="FF3300"/>
                </a:solidFill>
              </a:rPr>
              <a:t>Một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trong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hai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bộ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phận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đó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đứng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yên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gọi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là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Stato</a:t>
            </a:r>
            <a:r>
              <a:rPr lang="en-US" sz="2800" b="1" i="1" dirty="0">
                <a:solidFill>
                  <a:srgbClr val="FF3300"/>
                </a:solidFill>
              </a:rPr>
              <a:t>, </a:t>
            </a:r>
            <a:r>
              <a:rPr lang="en-US" sz="2800" b="1" i="1" dirty="0" err="1">
                <a:solidFill>
                  <a:srgbClr val="FF3300"/>
                </a:solidFill>
              </a:rPr>
              <a:t>bộ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phận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còn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lại</a:t>
            </a:r>
            <a:r>
              <a:rPr lang="en-US" sz="2800" b="1" i="1" dirty="0">
                <a:solidFill>
                  <a:srgbClr val="FF3300"/>
                </a:solidFill>
              </a:rPr>
              <a:t> quay </a:t>
            </a:r>
            <a:r>
              <a:rPr lang="en-US" sz="2800" b="1" i="1" dirty="0" err="1">
                <a:solidFill>
                  <a:srgbClr val="FF3300"/>
                </a:solidFill>
              </a:rPr>
              <a:t>gọi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là</a:t>
            </a:r>
            <a:r>
              <a:rPr lang="en-US" sz="2800" b="1" i="1" dirty="0">
                <a:solidFill>
                  <a:srgbClr val="FF3300"/>
                </a:solidFill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</a:rPr>
              <a:t>Rôto</a:t>
            </a:r>
            <a:endParaRPr lang="en-US" sz="2800" b="1" i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CÓ THỂ  EM CHƯA BIẾT: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8686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vĩnh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cửu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(hay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than)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quay,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xoắn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276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62000" y="609600"/>
            <a:ext cx="7848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sbt</a:t>
            </a: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286000" y="609600"/>
            <a:ext cx="4343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723900" y="1447800"/>
            <a:ext cx="5486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85800" y="2133600"/>
            <a:ext cx="716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57200" y="228600"/>
            <a:ext cx="8458200" cy="5373688"/>
            <a:chOff x="288" y="144"/>
            <a:chExt cx="5328" cy="3385"/>
          </a:xfrm>
        </p:grpSpPr>
        <p:sp>
          <p:nvSpPr>
            <p:cNvPr id="188420" name="Text Box 4"/>
            <p:cNvSpPr txBox="1">
              <a:spLocks noChangeArrowheads="1"/>
            </p:cNvSpPr>
            <p:nvPr/>
          </p:nvSpPr>
          <p:spPr bwMode="auto">
            <a:xfrm>
              <a:off x="288" y="144"/>
              <a:ext cx="5328" cy="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Cái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đinamô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đạp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nhỏ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xíu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máy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thủy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Hòa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Bình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khổng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lồ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đều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dòng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xoay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cấu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tạo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hoạt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máy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phát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xoay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thế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88421" name="Picture 5" descr="15-01-08_1044"/>
            <p:cNvPicPr>
              <a:picLocks noChangeAspect="1" noChangeArrowheads="1"/>
            </p:cNvPicPr>
            <p:nvPr/>
          </p:nvPicPr>
          <p:blipFill>
            <a:blip r:embed="rId2">
              <a:lum contrast="36000"/>
            </a:blip>
            <a:srcRect/>
            <a:stretch>
              <a:fillRect/>
            </a:stretch>
          </p:blipFill>
          <p:spPr bwMode="auto">
            <a:xfrm>
              <a:off x="2832" y="1248"/>
              <a:ext cx="2736" cy="2281"/>
            </a:xfrm>
            <a:prstGeom prst="rect">
              <a:avLst/>
            </a:prstGeom>
            <a:noFill/>
          </p:spPr>
        </p:pic>
        <p:pic>
          <p:nvPicPr>
            <p:cNvPr id="188423" name="Picture 7" descr="images (3)"/>
            <p:cNvPicPr>
              <a:picLocks noChangeAspect="1" noChangeArrowheads="1"/>
            </p:cNvPicPr>
            <p:nvPr/>
          </p:nvPicPr>
          <p:blipFill>
            <a:blip r:embed="rId3">
              <a:lum contrast="16000"/>
            </a:blip>
            <a:srcRect/>
            <a:stretch>
              <a:fillRect/>
            </a:stretch>
          </p:blipFill>
          <p:spPr bwMode="auto">
            <a:xfrm>
              <a:off x="336" y="1248"/>
              <a:ext cx="2496" cy="2256"/>
            </a:xfrm>
            <a:prstGeom prst="rect">
              <a:avLst/>
            </a:prstGeom>
            <a:noFill/>
          </p:spPr>
        </p:pic>
        <p:sp>
          <p:nvSpPr>
            <p:cNvPr id="188424" name="AutoShape 8"/>
            <p:cNvSpPr>
              <a:spLocks noChangeArrowheads="1"/>
            </p:cNvSpPr>
            <p:nvPr/>
          </p:nvSpPr>
          <p:spPr bwMode="auto">
            <a:xfrm>
              <a:off x="1056" y="2256"/>
              <a:ext cx="240" cy="432"/>
            </a:xfrm>
            <a:prstGeom prst="curvedRightArrow">
              <a:avLst>
                <a:gd name="adj1" fmla="val 36000"/>
                <a:gd name="adj2" fmla="val 72000"/>
                <a:gd name="adj3" fmla="val 33333"/>
              </a:avLst>
            </a:prstGeom>
            <a:solidFill>
              <a:srgbClr val="0000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15-01-08_16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6377" y="1295400"/>
            <a:ext cx="524668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 descr="15-01-08_165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1295400"/>
            <a:ext cx="4800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0" y="58674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C1.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2895600" y="54102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Hình 34.1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7772400" y="5410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Hình 34.2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0000"/>
                </a:solidFill>
              </a:rPr>
              <a:t>Tiết</a:t>
            </a:r>
            <a:r>
              <a:rPr lang="en-US" sz="2800" b="1" dirty="0" smtClean="0">
                <a:solidFill>
                  <a:srgbClr val="FF0000"/>
                </a:solidFill>
              </a:rPr>
              <a:t> 38: </a:t>
            </a:r>
            <a:r>
              <a:rPr lang="en-US" sz="2800" b="1" dirty="0" err="1" smtClean="0">
                <a:solidFill>
                  <a:srgbClr val="FF0000"/>
                </a:solidFill>
              </a:rPr>
              <a:t>Bài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 smtClean="0">
                <a:solidFill>
                  <a:srgbClr val="FF0000"/>
                </a:solidFill>
              </a:rPr>
              <a:t>34</a:t>
            </a:r>
            <a:r>
              <a:rPr lang="en-US" sz="2800" b="1" smtClean="0">
                <a:solidFill>
                  <a:srgbClr val="FF0000"/>
                </a:solidFill>
              </a:rPr>
              <a:t>: </a:t>
            </a:r>
            <a:r>
              <a:rPr lang="en-US" sz="2800" b="1" dirty="0">
                <a:solidFill>
                  <a:srgbClr val="FF0000"/>
                </a:solidFill>
              </a:rPr>
              <a:t>MÁY PHÁT ĐIỆN XOAY CHIỀU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 –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0" y="838200"/>
            <a:ext cx="449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 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  <p:bldP spid="12298" grpId="0"/>
      <p:bldP spid="12299" grpId="0"/>
      <p:bldP spid="12300" grpId="0"/>
      <p:bldP spid="123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2371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15-01-08_16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14400"/>
            <a:ext cx="4978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15-01-08_165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906192"/>
            <a:ext cx="4572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3124200" y="4169888"/>
            <a:ext cx="259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0" y="4648200"/>
            <a:ext cx="457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34.1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quay)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Stato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): Nam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4495800" y="4648200"/>
            <a:ext cx="4495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34.2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quay) 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Stato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dây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76200" y="5715000"/>
            <a:ext cx="38973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chổi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than).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4419600" y="4801394"/>
            <a:ext cx="794" cy="1904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may phat dien xoay chie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5975" y="23622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4388" y="236378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3" name="Rectangle 6" descr="Papyrus"/>
          <p:cNvSpPr>
            <a:spLocks noChangeArrowheads="1"/>
          </p:cNvSpPr>
          <p:nvPr/>
        </p:nvSpPr>
        <p:spPr bwMode="auto">
          <a:xfrm rot="2700000" flipV="1">
            <a:off x="4814888" y="3835400"/>
            <a:ext cx="658812" cy="1243013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PerspectiveFront">
              <a:rot lat="18000000" lon="0" rev="0"/>
            </a:camera>
            <a:lightRig rig="legacyFlat4" dir="b"/>
          </a:scene3d>
          <a:sp3d extrusionH="23800" prstMaterial="legacyMatte">
            <a:bevelT w="13500" h="13500" prst="angle"/>
            <a:bevelB w="13500" h="13500" prst="angle"/>
            <a:extrusionClr>
              <a:srgbClr val="FF6600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4824" name="Oval 7"/>
          <p:cNvSpPr>
            <a:spLocks noChangeArrowheads="1"/>
          </p:cNvSpPr>
          <p:nvPr/>
        </p:nvSpPr>
        <p:spPr bwMode="auto">
          <a:xfrm>
            <a:off x="4752975" y="4579938"/>
            <a:ext cx="120650" cy="80962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AutoShape 8"/>
          <p:cNvSpPr>
            <a:spLocks noChangeArrowheads="1"/>
          </p:cNvSpPr>
          <p:nvPr/>
        </p:nvSpPr>
        <p:spPr bwMode="auto">
          <a:xfrm>
            <a:off x="4772025" y="4522788"/>
            <a:ext cx="79375" cy="112712"/>
          </a:xfrm>
          <a:prstGeom prst="can">
            <a:avLst>
              <a:gd name="adj" fmla="val 71000"/>
            </a:avLst>
          </a:prstGeom>
          <a:solidFill>
            <a:srgbClr val="FF00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968875" y="3883025"/>
            <a:ext cx="328613" cy="666750"/>
            <a:chOff x="2496" y="2064"/>
            <a:chExt cx="276" cy="561"/>
          </a:xfrm>
        </p:grpSpPr>
        <p:sp>
          <p:nvSpPr>
            <p:cNvPr id="25610" name="Oval 10"/>
            <p:cNvSpPr>
              <a:spLocks noChangeArrowheads="1"/>
            </p:cNvSpPr>
            <p:nvPr/>
          </p:nvSpPr>
          <p:spPr bwMode="auto">
            <a:xfrm>
              <a:off x="2496" y="2487"/>
              <a:ext cx="276" cy="138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175">
              <a:solidFill>
                <a:srgbClr val="4D4D4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Oval 11"/>
            <p:cNvSpPr>
              <a:spLocks noChangeArrowheads="1"/>
            </p:cNvSpPr>
            <p:nvPr/>
          </p:nvSpPr>
          <p:spPr bwMode="auto">
            <a:xfrm>
              <a:off x="2496" y="2469"/>
              <a:ext cx="276" cy="139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3175">
              <a:solidFill>
                <a:srgbClr val="4D4D4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AutoShape 12"/>
            <p:cNvSpPr>
              <a:spLocks noChangeArrowheads="1"/>
            </p:cNvSpPr>
            <p:nvPr/>
          </p:nvSpPr>
          <p:spPr bwMode="auto">
            <a:xfrm>
              <a:off x="2565" y="2415"/>
              <a:ext cx="137" cy="144"/>
            </a:xfrm>
            <a:prstGeom prst="can">
              <a:avLst>
                <a:gd name="adj" fmla="val 52174"/>
              </a:avLst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175">
              <a:solidFill>
                <a:srgbClr val="4D4D4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Oval 13"/>
            <p:cNvSpPr>
              <a:spLocks noChangeArrowheads="1"/>
            </p:cNvSpPr>
            <p:nvPr/>
          </p:nvSpPr>
          <p:spPr bwMode="auto">
            <a:xfrm>
              <a:off x="2586" y="2427"/>
              <a:ext cx="96" cy="48"/>
            </a:xfrm>
            <a:prstGeom prst="ellipse">
              <a:avLst/>
            </a:prstGeom>
            <a:noFill/>
            <a:ln w="3175">
              <a:solidFill>
                <a:srgbClr val="4D4D4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2514" y="2064"/>
              <a:ext cx="242" cy="391"/>
              <a:chOff x="2928" y="2163"/>
              <a:chExt cx="242" cy="391"/>
            </a:xfrm>
          </p:grpSpPr>
          <p:sp>
            <p:nvSpPr>
              <p:cNvPr id="34832" name="Freeform 15"/>
              <p:cNvSpPr>
                <a:spLocks/>
              </p:cNvSpPr>
              <p:nvPr/>
            </p:nvSpPr>
            <p:spPr bwMode="auto">
              <a:xfrm flipH="1">
                <a:off x="3096" y="2352"/>
                <a:ext cx="69" cy="202"/>
              </a:xfrm>
              <a:custGeom>
                <a:avLst/>
                <a:gdLst>
                  <a:gd name="T0" fmla="*/ 0 w 96"/>
                  <a:gd name="T1" fmla="*/ 0 h 240"/>
                  <a:gd name="T2" fmla="*/ 96 w 96"/>
                  <a:gd name="T3" fmla="*/ 240 h 240"/>
                  <a:gd name="T4" fmla="*/ 0 60000 65536"/>
                  <a:gd name="T5" fmla="*/ 0 60000 65536"/>
                  <a:gd name="T6" fmla="*/ 0 w 96"/>
                  <a:gd name="T7" fmla="*/ 0 h 240"/>
                  <a:gd name="T8" fmla="*/ 96 w 96"/>
                  <a:gd name="T9" fmla="*/ 240 h 24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240">
                    <a:moveTo>
                      <a:pt x="0" y="0"/>
                    </a:moveTo>
                    <a:cubicBezTo>
                      <a:pt x="67" y="103"/>
                      <a:pt x="76" y="120"/>
                      <a:pt x="96" y="240"/>
                    </a:cubicBezTo>
                  </a:path>
                </a:pathLst>
              </a:custGeom>
              <a:noFill/>
              <a:ln w="31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33" name="Freeform 16"/>
              <p:cNvSpPr>
                <a:spLocks/>
              </p:cNvSpPr>
              <p:nvPr/>
            </p:nvSpPr>
            <p:spPr bwMode="auto">
              <a:xfrm>
                <a:off x="2931" y="2352"/>
                <a:ext cx="69" cy="202"/>
              </a:xfrm>
              <a:custGeom>
                <a:avLst/>
                <a:gdLst>
                  <a:gd name="T0" fmla="*/ 0 w 96"/>
                  <a:gd name="T1" fmla="*/ 0 h 240"/>
                  <a:gd name="T2" fmla="*/ 96 w 96"/>
                  <a:gd name="T3" fmla="*/ 240 h 240"/>
                  <a:gd name="T4" fmla="*/ 0 60000 65536"/>
                  <a:gd name="T5" fmla="*/ 0 60000 65536"/>
                  <a:gd name="T6" fmla="*/ 0 w 96"/>
                  <a:gd name="T7" fmla="*/ 0 h 240"/>
                  <a:gd name="T8" fmla="*/ 96 w 96"/>
                  <a:gd name="T9" fmla="*/ 240 h 24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" h="240">
                    <a:moveTo>
                      <a:pt x="0" y="0"/>
                    </a:moveTo>
                    <a:cubicBezTo>
                      <a:pt x="67" y="103"/>
                      <a:pt x="76" y="120"/>
                      <a:pt x="96" y="240"/>
                    </a:cubicBezTo>
                  </a:path>
                </a:pathLst>
              </a:custGeom>
              <a:noFill/>
              <a:ln w="31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34" name="Arc 17"/>
              <p:cNvSpPr>
                <a:spLocks/>
              </p:cNvSpPr>
              <p:nvPr/>
            </p:nvSpPr>
            <p:spPr bwMode="auto">
              <a:xfrm>
                <a:off x="2928" y="2163"/>
                <a:ext cx="242" cy="212"/>
              </a:xfrm>
              <a:custGeom>
                <a:avLst/>
                <a:gdLst>
                  <a:gd name="T0" fmla="*/ 15 w 43200"/>
                  <a:gd name="T1" fmla="*/ 212 h 31944"/>
                  <a:gd name="T2" fmla="*/ 232 w 43200"/>
                  <a:gd name="T3" fmla="*/ 200 h 31944"/>
                  <a:gd name="T4" fmla="*/ 121 w 43200"/>
                  <a:gd name="T5" fmla="*/ 143 h 31944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1944"/>
                  <a:gd name="T11" fmla="*/ 43200 w 43200"/>
                  <a:gd name="T12" fmla="*/ 31944 h 319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1944" fill="none" extrusionOk="0">
                    <a:moveTo>
                      <a:pt x="2637" y="31944"/>
                    </a:moveTo>
                    <a:cubicBezTo>
                      <a:pt x="907" y="28771"/>
                      <a:pt x="0" y="25214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4512"/>
                      <a:pt x="42610" y="27395"/>
                      <a:pt x="41468" y="30074"/>
                    </a:cubicBezTo>
                  </a:path>
                  <a:path w="43200" h="31944" stroke="0" extrusionOk="0">
                    <a:moveTo>
                      <a:pt x="2637" y="31944"/>
                    </a:moveTo>
                    <a:cubicBezTo>
                      <a:pt x="907" y="28771"/>
                      <a:pt x="0" y="25214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4512"/>
                      <a:pt x="42610" y="27395"/>
                      <a:pt x="41468" y="30074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4835" name="AutoShape 18"/>
            <p:cNvSpPr>
              <a:spLocks noChangeArrowheads="1"/>
            </p:cNvSpPr>
            <p:nvPr/>
          </p:nvSpPr>
          <p:spPr bwMode="auto">
            <a:xfrm>
              <a:off x="2617" y="2327"/>
              <a:ext cx="35" cy="127"/>
            </a:xfrm>
            <a:prstGeom prst="can">
              <a:avLst>
                <a:gd name="adj" fmla="val 45357"/>
              </a:avLst>
            </a:prstGeom>
            <a:solidFill>
              <a:srgbClr val="FFFFFF">
                <a:alpha val="39999"/>
              </a:srgbClr>
            </a:solidFill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19"/>
            <p:cNvGrpSpPr>
              <a:grpSpLocks/>
            </p:cNvGrpSpPr>
            <p:nvPr/>
          </p:nvGrpSpPr>
          <p:grpSpPr bwMode="auto">
            <a:xfrm>
              <a:off x="2604" y="2196"/>
              <a:ext cx="63" cy="142"/>
              <a:chOff x="2991" y="2278"/>
              <a:chExt cx="115" cy="129"/>
            </a:xfrm>
          </p:grpSpPr>
          <p:sp>
            <p:nvSpPr>
              <p:cNvPr id="34837" name="Line 20"/>
              <p:cNvSpPr>
                <a:spLocks noChangeShapeType="1"/>
              </p:cNvSpPr>
              <p:nvPr/>
            </p:nvSpPr>
            <p:spPr bwMode="auto">
              <a:xfrm>
                <a:off x="2991" y="2297"/>
                <a:ext cx="13" cy="0"/>
              </a:xfrm>
              <a:prstGeom prst="line">
                <a:avLst/>
              </a:pr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38" name="Arc 21"/>
              <p:cNvSpPr>
                <a:spLocks/>
              </p:cNvSpPr>
              <p:nvPr/>
            </p:nvSpPr>
            <p:spPr bwMode="auto">
              <a:xfrm>
                <a:off x="3004" y="2286"/>
                <a:ext cx="14" cy="21"/>
              </a:xfrm>
              <a:custGeom>
                <a:avLst/>
                <a:gdLst>
                  <a:gd name="T0" fmla="*/ 0 w 42428"/>
                  <a:gd name="T1" fmla="*/ 10 h 32940"/>
                  <a:gd name="T2" fmla="*/ 13 w 42428"/>
                  <a:gd name="T3" fmla="*/ 21 h 32940"/>
                  <a:gd name="T4" fmla="*/ 7 w 42428"/>
                  <a:gd name="T5" fmla="*/ 14 h 32940"/>
                  <a:gd name="T6" fmla="*/ 0 60000 65536"/>
                  <a:gd name="T7" fmla="*/ 0 60000 65536"/>
                  <a:gd name="T8" fmla="*/ 0 60000 65536"/>
                  <a:gd name="T9" fmla="*/ 0 w 42428"/>
                  <a:gd name="T10" fmla="*/ 0 h 32940"/>
                  <a:gd name="T11" fmla="*/ 42428 w 42428"/>
                  <a:gd name="T12" fmla="*/ 32940 h 329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28" h="32940" fill="none" extrusionOk="0">
                    <a:moveTo>
                      <a:pt x="-1" y="15876"/>
                    </a:moveTo>
                    <a:cubicBezTo>
                      <a:pt x="2576" y="6499"/>
                      <a:pt x="11102" y="-1"/>
                      <a:pt x="20828" y="0"/>
                    </a:cubicBezTo>
                    <a:cubicBezTo>
                      <a:pt x="32757" y="0"/>
                      <a:pt x="42428" y="9670"/>
                      <a:pt x="42428" y="21600"/>
                    </a:cubicBezTo>
                    <a:cubicBezTo>
                      <a:pt x="42428" y="25605"/>
                      <a:pt x="41314" y="29531"/>
                      <a:pt x="39211" y="32939"/>
                    </a:cubicBezTo>
                  </a:path>
                  <a:path w="42428" h="32940" stroke="0" extrusionOk="0">
                    <a:moveTo>
                      <a:pt x="-1" y="15876"/>
                    </a:moveTo>
                    <a:cubicBezTo>
                      <a:pt x="2576" y="6499"/>
                      <a:pt x="11102" y="-1"/>
                      <a:pt x="20828" y="0"/>
                    </a:cubicBezTo>
                    <a:cubicBezTo>
                      <a:pt x="32757" y="0"/>
                      <a:pt x="42428" y="9670"/>
                      <a:pt x="42428" y="21600"/>
                    </a:cubicBezTo>
                    <a:cubicBezTo>
                      <a:pt x="42428" y="25605"/>
                      <a:pt x="41314" y="29531"/>
                      <a:pt x="39211" y="32939"/>
                    </a:cubicBezTo>
                    <a:lnTo>
                      <a:pt x="20828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39" name="Arc 22"/>
              <p:cNvSpPr>
                <a:spLocks/>
              </p:cNvSpPr>
              <p:nvPr/>
            </p:nvSpPr>
            <p:spPr bwMode="auto">
              <a:xfrm>
                <a:off x="3015" y="2283"/>
                <a:ext cx="14" cy="21"/>
              </a:xfrm>
              <a:custGeom>
                <a:avLst/>
                <a:gdLst>
                  <a:gd name="T0" fmla="*/ 1 w 43200"/>
                  <a:gd name="T1" fmla="*/ 21 h 33271"/>
                  <a:gd name="T2" fmla="*/ 13 w 43200"/>
                  <a:gd name="T3" fmla="*/ 21 h 33271"/>
                  <a:gd name="T4" fmla="*/ 7 w 43200"/>
                  <a:gd name="T5" fmla="*/ 14 h 33271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3271"/>
                  <a:gd name="T11" fmla="*/ 43200 w 43200"/>
                  <a:gd name="T12" fmla="*/ 33271 h 3327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0" name="Arc 23"/>
              <p:cNvSpPr>
                <a:spLocks/>
              </p:cNvSpPr>
              <p:nvPr/>
            </p:nvSpPr>
            <p:spPr bwMode="auto">
              <a:xfrm>
                <a:off x="3026" y="2280"/>
                <a:ext cx="13" cy="21"/>
              </a:xfrm>
              <a:custGeom>
                <a:avLst/>
                <a:gdLst>
                  <a:gd name="T0" fmla="*/ 1 w 43200"/>
                  <a:gd name="T1" fmla="*/ 21 h 33271"/>
                  <a:gd name="T2" fmla="*/ 12 w 43200"/>
                  <a:gd name="T3" fmla="*/ 21 h 33271"/>
                  <a:gd name="T4" fmla="*/ 7 w 43200"/>
                  <a:gd name="T5" fmla="*/ 14 h 33271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3271"/>
                  <a:gd name="T11" fmla="*/ 43200 w 43200"/>
                  <a:gd name="T12" fmla="*/ 33271 h 3327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1" name="Arc 24"/>
              <p:cNvSpPr>
                <a:spLocks/>
              </p:cNvSpPr>
              <p:nvPr/>
            </p:nvSpPr>
            <p:spPr bwMode="auto">
              <a:xfrm>
                <a:off x="3037" y="2278"/>
                <a:ext cx="14" cy="21"/>
              </a:xfrm>
              <a:custGeom>
                <a:avLst/>
                <a:gdLst>
                  <a:gd name="T0" fmla="*/ 1 w 43200"/>
                  <a:gd name="T1" fmla="*/ 21 h 33271"/>
                  <a:gd name="T2" fmla="*/ 13 w 43200"/>
                  <a:gd name="T3" fmla="*/ 21 h 33271"/>
                  <a:gd name="T4" fmla="*/ 7 w 43200"/>
                  <a:gd name="T5" fmla="*/ 14 h 33271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3271"/>
                  <a:gd name="T11" fmla="*/ 43200 w 43200"/>
                  <a:gd name="T12" fmla="*/ 33271 h 3327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2" name="Arc 25"/>
              <p:cNvSpPr>
                <a:spLocks/>
              </p:cNvSpPr>
              <p:nvPr/>
            </p:nvSpPr>
            <p:spPr bwMode="auto">
              <a:xfrm>
                <a:off x="3047" y="2279"/>
                <a:ext cx="14" cy="21"/>
              </a:xfrm>
              <a:custGeom>
                <a:avLst/>
                <a:gdLst>
                  <a:gd name="T0" fmla="*/ 1 w 43200"/>
                  <a:gd name="T1" fmla="*/ 21 h 33271"/>
                  <a:gd name="T2" fmla="*/ 13 w 43200"/>
                  <a:gd name="T3" fmla="*/ 21 h 33271"/>
                  <a:gd name="T4" fmla="*/ 7 w 43200"/>
                  <a:gd name="T5" fmla="*/ 14 h 33271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3271"/>
                  <a:gd name="T11" fmla="*/ 43200 w 43200"/>
                  <a:gd name="T12" fmla="*/ 33271 h 3327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3" name="Arc 26"/>
              <p:cNvSpPr>
                <a:spLocks/>
              </p:cNvSpPr>
              <p:nvPr/>
            </p:nvSpPr>
            <p:spPr bwMode="auto">
              <a:xfrm>
                <a:off x="3057" y="2280"/>
                <a:ext cx="14" cy="21"/>
              </a:xfrm>
              <a:custGeom>
                <a:avLst/>
                <a:gdLst>
                  <a:gd name="T0" fmla="*/ 1 w 43200"/>
                  <a:gd name="T1" fmla="*/ 21 h 33271"/>
                  <a:gd name="T2" fmla="*/ 13 w 43200"/>
                  <a:gd name="T3" fmla="*/ 21 h 33271"/>
                  <a:gd name="T4" fmla="*/ 7 w 43200"/>
                  <a:gd name="T5" fmla="*/ 14 h 33271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3271"/>
                  <a:gd name="T11" fmla="*/ 43200 w 43200"/>
                  <a:gd name="T12" fmla="*/ 33271 h 3327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4" name="Arc 27"/>
              <p:cNvSpPr>
                <a:spLocks/>
              </p:cNvSpPr>
              <p:nvPr/>
            </p:nvSpPr>
            <p:spPr bwMode="auto">
              <a:xfrm>
                <a:off x="3068" y="2282"/>
                <a:ext cx="14" cy="21"/>
              </a:xfrm>
              <a:custGeom>
                <a:avLst/>
                <a:gdLst>
                  <a:gd name="T0" fmla="*/ 1 w 43200"/>
                  <a:gd name="T1" fmla="*/ 21 h 33271"/>
                  <a:gd name="T2" fmla="*/ 13 w 43200"/>
                  <a:gd name="T3" fmla="*/ 21 h 33271"/>
                  <a:gd name="T4" fmla="*/ 7 w 43200"/>
                  <a:gd name="T5" fmla="*/ 14 h 33271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3271"/>
                  <a:gd name="T11" fmla="*/ 43200 w 43200"/>
                  <a:gd name="T12" fmla="*/ 33271 h 3327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5" name="Arc 28"/>
              <p:cNvSpPr>
                <a:spLocks/>
              </p:cNvSpPr>
              <p:nvPr/>
            </p:nvSpPr>
            <p:spPr bwMode="auto">
              <a:xfrm>
                <a:off x="3079" y="2285"/>
                <a:ext cx="14" cy="21"/>
              </a:xfrm>
              <a:custGeom>
                <a:avLst/>
                <a:gdLst>
                  <a:gd name="T0" fmla="*/ 1 w 42799"/>
                  <a:gd name="T1" fmla="*/ 21 h 33271"/>
                  <a:gd name="T2" fmla="*/ 14 w 42799"/>
                  <a:gd name="T3" fmla="*/ 11 h 33271"/>
                  <a:gd name="T4" fmla="*/ 7 w 42799"/>
                  <a:gd name="T5" fmla="*/ 14 h 33271"/>
                  <a:gd name="T6" fmla="*/ 0 60000 65536"/>
                  <a:gd name="T7" fmla="*/ 0 60000 65536"/>
                  <a:gd name="T8" fmla="*/ 0 60000 65536"/>
                  <a:gd name="T9" fmla="*/ 0 w 42799"/>
                  <a:gd name="T10" fmla="*/ 0 h 33271"/>
                  <a:gd name="T11" fmla="*/ 42799 w 42799"/>
                  <a:gd name="T12" fmla="*/ 33271 h 3327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799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1932" y="-1"/>
                      <a:pt x="40817" y="7316"/>
                      <a:pt x="42798" y="17457"/>
                    </a:cubicBezTo>
                  </a:path>
                  <a:path w="42799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1932" y="-1"/>
                      <a:pt x="40817" y="7316"/>
                      <a:pt x="42798" y="1745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6" name="Line 29"/>
              <p:cNvSpPr>
                <a:spLocks noChangeShapeType="1"/>
              </p:cNvSpPr>
              <p:nvPr/>
            </p:nvSpPr>
            <p:spPr bwMode="auto">
              <a:xfrm>
                <a:off x="3093" y="2296"/>
                <a:ext cx="13" cy="0"/>
              </a:xfrm>
              <a:prstGeom prst="line">
                <a:avLst/>
              </a:pr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47" name="Freeform 30"/>
              <p:cNvSpPr>
                <a:spLocks/>
              </p:cNvSpPr>
              <p:nvPr/>
            </p:nvSpPr>
            <p:spPr bwMode="auto">
              <a:xfrm>
                <a:off x="2997" y="2292"/>
                <a:ext cx="33" cy="115"/>
              </a:xfrm>
              <a:custGeom>
                <a:avLst/>
                <a:gdLst>
                  <a:gd name="T0" fmla="*/ 0 w 33"/>
                  <a:gd name="T1" fmla="*/ 0 h 115"/>
                  <a:gd name="T2" fmla="*/ 33 w 33"/>
                  <a:gd name="T3" fmla="*/ 115 h 115"/>
                  <a:gd name="T4" fmla="*/ 0 60000 65536"/>
                  <a:gd name="T5" fmla="*/ 0 60000 65536"/>
                  <a:gd name="T6" fmla="*/ 0 w 33"/>
                  <a:gd name="T7" fmla="*/ 0 h 115"/>
                  <a:gd name="T8" fmla="*/ 33 w 33"/>
                  <a:gd name="T9" fmla="*/ 115 h 11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3" h="115">
                    <a:moveTo>
                      <a:pt x="0" y="0"/>
                    </a:moveTo>
                    <a:cubicBezTo>
                      <a:pt x="15" y="42"/>
                      <a:pt x="33" y="92"/>
                      <a:pt x="33" y="115"/>
                    </a:cubicBezTo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48" name="Freeform 31"/>
              <p:cNvSpPr>
                <a:spLocks/>
              </p:cNvSpPr>
              <p:nvPr/>
            </p:nvSpPr>
            <p:spPr bwMode="auto">
              <a:xfrm flipH="1">
                <a:off x="3069" y="2291"/>
                <a:ext cx="33" cy="115"/>
              </a:xfrm>
              <a:custGeom>
                <a:avLst/>
                <a:gdLst>
                  <a:gd name="T0" fmla="*/ 0 w 33"/>
                  <a:gd name="T1" fmla="*/ 0 h 115"/>
                  <a:gd name="T2" fmla="*/ 33 w 33"/>
                  <a:gd name="T3" fmla="*/ 115 h 115"/>
                  <a:gd name="T4" fmla="*/ 0 60000 65536"/>
                  <a:gd name="T5" fmla="*/ 0 60000 65536"/>
                  <a:gd name="T6" fmla="*/ 0 w 33"/>
                  <a:gd name="T7" fmla="*/ 0 h 115"/>
                  <a:gd name="T8" fmla="*/ 33 w 33"/>
                  <a:gd name="T9" fmla="*/ 115 h 11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3" h="115">
                    <a:moveTo>
                      <a:pt x="0" y="0"/>
                    </a:moveTo>
                    <a:cubicBezTo>
                      <a:pt x="15" y="42"/>
                      <a:pt x="33" y="92"/>
                      <a:pt x="33" y="115"/>
                    </a:cubicBezTo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849" name="Oval 32"/>
          <p:cNvSpPr>
            <a:spLocks noChangeArrowheads="1"/>
          </p:cNvSpPr>
          <p:nvPr/>
        </p:nvSpPr>
        <p:spPr bwMode="auto">
          <a:xfrm>
            <a:off x="5370513" y="4260850"/>
            <a:ext cx="120650" cy="80963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AutoShape 33"/>
          <p:cNvSpPr>
            <a:spLocks noChangeArrowheads="1"/>
          </p:cNvSpPr>
          <p:nvPr/>
        </p:nvSpPr>
        <p:spPr bwMode="auto">
          <a:xfrm>
            <a:off x="5394325" y="4203700"/>
            <a:ext cx="79375" cy="112713"/>
          </a:xfrm>
          <a:prstGeom prst="can">
            <a:avLst>
              <a:gd name="adj" fmla="val 71000"/>
            </a:avLst>
          </a:prstGeom>
          <a:solidFill>
            <a:srgbClr val="FF00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Freeform 34"/>
          <p:cNvSpPr>
            <a:spLocks/>
          </p:cNvSpPr>
          <p:nvPr/>
        </p:nvSpPr>
        <p:spPr bwMode="auto">
          <a:xfrm>
            <a:off x="3802063" y="3324225"/>
            <a:ext cx="963612" cy="1512888"/>
          </a:xfrm>
          <a:custGeom>
            <a:avLst/>
            <a:gdLst>
              <a:gd name="T0" fmla="*/ 451 w 607"/>
              <a:gd name="T1" fmla="*/ 6 h 953"/>
              <a:gd name="T2" fmla="*/ 451 w 607"/>
              <a:gd name="T3" fmla="*/ 84 h 953"/>
              <a:gd name="T4" fmla="*/ 327 w 607"/>
              <a:gd name="T5" fmla="*/ 514 h 953"/>
              <a:gd name="T6" fmla="*/ 47 w 607"/>
              <a:gd name="T7" fmla="*/ 626 h 953"/>
              <a:gd name="T8" fmla="*/ 47 w 607"/>
              <a:gd name="T9" fmla="*/ 858 h 953"/>
              <a:gd name="T10" fmla="*/ 303 w 607"/>
              <a:gd name="T11" fmla="*/ 946 h 953"/>
              <a:gd name="T12" fmla="*/ 607 w 607"/>
              <a:gd name="T13" fmla="*/ 816 h 9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07"/>
              <a:gd name="T22" fmla="*/ 0 h 953"/>
              <a:gd name="T23" fmla="*/ 607 w 607"/>
              <a:gd name="T24" fmla="*/ 953 h 95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07" h="953">
                <a:moveTo>
                  <a:pt x="451" y="6"/>
                </a:moveTo>
                <a:cubicBezTo>
                  <a:pt x="451" y="19"/>
                  <a:pt x="472" y="0"/>
                  <a:pt x="451" y="84"/>
                </a:cubicBezTo>
                <a:cubicBezTo>
                  <a:pt x="430" y="168"/>
                  <a:pt x="394" y="424"/>
                  <a:pt x="327" y="514"/>
                </a:cubicBezTo>
                <a:cubicBezTo>
                  <a:pt x="260" y="604"/>
                  <a:pt x="94" y="569"/>
                  <a:pt x="47" y="626"/>
                </a:cubicBezTo>
                <a:cubicBezTo>
                  <a:pt x="0" y="683"/>
                  <a:pt x="4" y="805"/>
                  <a:pt x="47" y="858"/>
                </a:cubicBezTo>
                <a:cubicBezTo>
                  <a:pt x="90" y="911"/>
                  <a:pt x="210" y="953"/>
                  <a:pt x="303" y="946"/>
                </a:cubicBezTo>
                <a:cubicBezTo>
                  <a:pt x="396" y="939"/>
                  <a:pt x="544" y="843"/>
                  <a:pt x="607" y="816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5" name="Oval 35"/>
          <p:cNvSpPr>
            <a:spLocks noChangeArrowheads="1"/>
          </p:cNvSpPr>
          <p:nvPr/>
        </p:nvSpPr>
        <p:spPr bwMode="auto">
          <a:xfrm>
            <a:off x="4827588" y="3733800"/>
            <a:ext cx="609600" cy="609600"/>
          </a:xfrm>
          <a:prstGeom prst="ellipse">
            <a:avLst/>
          </a:prstGeom>
          <a:gradFill rotWithShape="1">
            <a:gsLst>
              <a:gs pos="0">
                <a:srgbClr val="FF3300">
                  <a:alpha val="79999"/>
                </a:srgb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317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3" name="Freeform 36"/>
          <p:cNvSpPr>
            <a:spLocks/>
          </p:cNvSpPr>
          <p:nvPr/>
        </p:nvSpPr>
        <p:spPr bwMode="auto">
          <a:xfrm>
            <a:off x="4565650" y="3190875"/>
            <a:ext cx="1230313" cy="1076325"/>
          </a:xfrm>
          <a:custGeom>
            <a:avLst/>
            <a:gdLst>
              <a:gd name="T0" fmla="*/ 0 w 775"/>
              <a:gd name="T1" fmla="*/ 0 h 678"/>
              <a:gd name="T2" fmla="*/ 240 w 775"/>
              <a:gd name="T3" fmla="*/ 24 h 678"/>
              <a:gd name="T4" fmla="*/ 492 w 775"/>
              <a:gd name="T5" fmla="*/ 42 h 678"/>
              <a:gd name="T6" fmla="*/ 588 w 775"/>
              <a:gd name="T7" fmla="*/ 150 h 678"/>
              <a:gd name="T8" fmla="*/ 437 w 775"/>
              <a:gd name="T9" fmla="*/ 288 h 678"/>
              <a:gd name="T10" fmla="*/ 750 w 775"/>
              <a:gd name="T11" fmla="*/ 576 h 678"/>
              <a:gd name="T12" fmla="*/ 588 w 775"/>
              <a:gd name="T13" fmla="*/ 678 h 67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75"/>
              <a:gd name="T22" fmla="*/ 0 h 678"/>
              <a:gd name="T23" fmla="*/ 775 w 775"/>
              <a:gd name="T24" fmla="*/ 678 h 67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75" h="678">
                <a:moveTo>
                  <a:pt x="0" y="0"/>
                </a:moveTo>
                <a:cubicBezTo>
                  <a:pt x="40" y="5"/>
                  <a:pt x="158" y="17"/>
                  <a:pt x="240" y="24"/>
                </a:cubicBezTo>
                <a:cubicBezTo>
                  <a:pt x="322" y="31"/>
                  <a:pt x="434" y="21"/>
                  <a:pt x="492" y="42"/>
                </a:cubicBezTo>
                <a:cubicBezTo>
                  <a:pt x="550" y="63"/>
                  <a:pt x="597" y="109"/>
                  <a:pt x="588" y="150"/>
                </a:cubicBezTo>
                <a:cubicBezTo>
                  <a:pt x="579" y="191"/>
                  <a:pt x="410" y="217"/>
                  <a:pt x="437" y="288"/>
                </a:cubicBezTo>
                <a:cubicBezTo>
                  <a:pt x="464" y="359"/>
                  <a:pt x="725" y="511"/>
                  <a:pt x="750" y="576"/>
                </a:cubicBezTo>
                <a:cubicBezTo>
                  <a:pt x="775" y="641"/>
                  <a:pt x="622" y="657"/>
                  <a:pt x="588" y="678"/>
                </a:cubicBezTo>
              </a:path>
            </a:pathLst>
          </a:cu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04800" y="5334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C2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 quay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/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228600" y="5334000"/>
            <a:ext cx="845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5" grpId="0" animBg="1"/>
      <p:bldP spid="25635" grpId="1" animBg="1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457200" y="838200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Stato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to.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04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381000" y="609600"/>
            <a:ext cx="609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1430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228600" y="1676400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 2000 A,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300 MW.</a:t>
            </a:r>
          </a:p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25000 V,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50 Hz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6500" y="3378588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457200" y="3886200"/>
            <a:ext cx="777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Rôto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tua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bin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04800" y="152400"/>
            <a:ext cx="8229600" cy="3048000"/>
            <a:chOff x="192" y="96"/>
            <a:chExt cx="5184" cy="1920"/>
          </a:xfrm>
        </p:grpSpPr>
        <p:sp>
          <p:nvSpPr>
            <p:cNvPr id="186370" name="Text Box 2"/>
            <p:cNvSpPr txBox="1">
              <a:spLocks noChangeArrowheads="1"/>
            </p:cNvSpPr>
            <p:nvPr/>
          </p:nvSpPr>
          <p:spPr bwMode="auto">
            <a:xfrm>
              <a:off x="288" y="96"/>
              <a:ext cx="2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Nhà máy thủy điện:</a:t>
              </a: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</a:t>
              </a:r>
            </a:p>
          </p:txBody>
        </p:sp>
        <p:pic>
          <p:nvPicPr>
            <p:cNvPr id="186371" name="Picture 3" descr="22"/>
            <p:cNvPicPr>
              <a:picLocks noChangeAspect="1" noChangeArrowheads="1"/>
            </p:cNvPicPr>
            <p:nvPr/>
          </p:nvPicPr>
          <p:blipFill>
            <a:blip r:embed="rId2">
              <a:lum contrast="12000"/>
            </a:blip>
            <a:srcRect/>
            <a:stretch>
              <a:fillRect/>
            </a:stretch>
          </p:blipFill>
          <p:spPr bwMode="auto">
            <a:xfrm>
              <a:off x="192" y="384"/>
              <a:ext cx="2544" cy="1632"/>
            </a:xfrm>
            <a:prstGeom prst="rect">
              <a:avLst/>
            </a:prstGeom>
            <a:noFill/>
          </p:spPr>
        </p:pic>
        <p:pic>
          <p:nvPicPr>
            <p:cNvPr id="186372" name="Picture 4" descr="thuy dien1"/>
            <p:cNvPicPr>
              <a:picLocks noChangeAspect="1" noChangeArrowheads="1"/>
            </p:cNvPicPr>
            <p:nvPr/>
          </p:nvPicPr>
          <p:blipFill>
            <a:blip r:embed="rId3">
              <a:lum contrast="32000"/>
            </a:blip>
            <a:srcRect/>
            <a:stretch>
              <a:fillRect/>
            </a:stretch>
          </p:blipFill>
          <p:spPr bwMode="auto">
            <a:xfrm>
              <a:off x="2736" y="384"/>
              <a:ext cx="2640" cy="1632"/>
            </a:xfrm>
            <a:prstGeom prst="rect">
              <a:avLst/>
            </a:prstGeom>
            <a:noFill/>
          </p:spPr>
        </p:pic>
        <p:sp>
          <p:nvSpPr>
            <p:cNvPr id="186375" name="Text Box 7"/>
            <p:cNvSpPr txBox="1">
              <a:spLocks noChangeArrowheads="1"/>
            </p:cNvSpPr>
            <p:nvPr/>
          </p:nvSpPr>
          <p:spPr bwMode="auto">
            <a:xfrm>
              <a:off x="288" y="96"/>
              <a:ext cx="2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Nhà</a:t>
              </a:r>
              <a:r>
                <a:rPr lang="en-US" sz="2400" b="1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</a:t>
              </a:r>
              <a:r>
                <a:rPr lang="en-US" sz="2400" b="1" dirty="0" err="1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máy</a:t>
              </a:r>
              <a:r>
                <a:rPr lang="en-US" sz="2400" b="1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</a:t>
              </a:r>
              <a:r>
                <a:rPr lang="en-US" sz="2400" b="1" dirty="0" err="1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thủy</a:t>
              </a:r>
              <a:r>
                <a:rPr lang="en-US" sz="2400" b="1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</a:t>
              </a:r>
              <a:r>
                <a:rPr lang="en-US" sz="2400" b="1" dirty="0" err="1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điện</a:t>
              </a:r>
              <a:r>
                <a:rPr lang="en-US" sz="2400" b="1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: </a:t>
              </a:r>
            </a:p>
          </p:txBody>
        </p:sp>
        <p:pic>
          <p:nvPicPr>
            <p:cNvPr id="186376" name="Picture 8" descr="22"/>
            <p:cNvPicPr>
              <a:picLocks noChangeAspect="1" noChangeArrowheads="1"/>
            </p:cNvPicPr>
            <p:nvPr/>
          </p:nvPicPr>
          <p:blipFill>
            <a:blip r:embed="rId2">
              <a:lum contrast="12000"/>
            </a:blip>
            <a:srcRect/>
            <a:stretch>
              <a:fillRect/>
            </a:stretch>
          </p:blipFill>
          <p:spPr bwMode="auto">
            <a:xfrm>
              <a:off x="192" y="384"/>
              <a:ext cx="2544" cy="1632"/>
            </a:xfrm>
            <a:prstGeom prst="rect">
              <a:avLst/>
            </a:prstGeom>
            <a:noFill/>
          </p:spPr>
        </p:pic>
        <p:pic>
          <p:nvPicPr>
            <p:cNvPr id="186377" name="Picture 9" descr="thuy dien1"/>
            <p:cNvPicPr>
              <a:picLocks noChangeAspect="1" noChangeArrowheads="1"/>
            </p:cNvPicPr>
            <p:nvPr/>
          </p:nvPicPr>
          <p:blipFill>
            <a:blip r:embed="rId3">
              <a:lum contrast="32000"/>
            </a:blip>
            <a:srcRect/>
            <a:stretch>
              <a:fillRect/>
            </a:stretch>
          </p:blipFill>
          <p:spPr bwMode="auto">
            <a:xfrm>
              <a:off x="2736" y="384"/>
              <a:ext cx="2640" cy="1632"/>
            </a:xfrm>
            <a:prstGeom prst="rect">
              <a:avLst/>
            </a:prstGeom>
            <a:noFill/>
          </p:spPr>
        </p:pic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981200" y="3200400"/>
            <a:ext cx="4529138" cy="3090863"/>
            <a:chOff x="1248" y="2016"/>
            <a:chExt cx="2853" cy="1947"/>
          </a:xfrm>
        </p:grpSpPr>
        <p:pic>
          <p:nvPicPr>
            <p:cNvPr id="186373" name="Picture 5" descr="tua bin3"/>
            <p:cNvPicPr>
              <a:picLocks noChangeAspect="1" noChangeArrowheads="1"/>
            </p:cNvPicPr>
            <p:nvPr/>
          </p:nvPicPr>
          <p:blipFill>
            <a:blip r:embed="rId4">
              <a:lum contrast="16000"/>
            </a:blip>
            <a:srcRect/>
            <a:stretch>
              <a:fillRect/>
            </a:stretch>
          </p:blipFill>
          <p:spPr bwMode="auto">
            <a:xfrm>
              <a:off x="1248" y="2016"/>
              <a:ext cx="2853" cy="1947"/>
            </a:xfrm>
            <a:prstGeom prst="rect">
              <a:avLst/>
            </a:prstGeom>
            <a:noFill/>
          </p:spPr>
        </p:pic>
        <p:pic>
          <p:nvPicPr>
            <p:cNvPr id="186378" name="Picture 10" descr="tua bin3"/>
            <p:cNvPicPr>
              <a:picLocks noChangeAspect="1" noChangeArrowheads="1"/>
            </p:cNvPicPr>
            <p:nvPr/>
          </p:nvPicPr>
          <p:blipFill>
            <a:blip r:embed="rId4">
              <a:lum contrast="16000"/>
            </a:blip>
            <a:srcRect/>
            <a:stretch>
              <a:fillRect/>
            </a:stretch>
          </p:blipFill>
          <p:spPr bwMode="auto">
            <a:xfrm>
              <a:off x="1248" y="2016"/>
              <a:ext cx="2853" cy="1947"/>
            </a:xfrm>
            <a:prstGeom prst="rect">
              <a:avLst/>
            </a:prstGeom>
            <a:noFill/>
          </p:spPr>
        </p:pic>
        <p:sp>
          <p:nvSpPr>
            <p:cNvPr id="186379" name="Text Box 11"/>
            <p:cNvSpPr txBox="1">
              <a:spLocks noChangeArrowheads="1"/>
            </p:cNvSpPr>
            <p:nvPr/>
          </p:nvSpPr>
          <p:spPr bwMode="auto">
            <a:xfrm>
              <a:off x="1662" y="3354"/>
              <a:ext cx="2208" cy="558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2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Tuabin thủy lực</a:t>
              </a:r>
            </a:p>
            <a:p>
              <a:pPr algn="ctr" eaLnBrk="1" hangingPunct="1"/>
              <a:r>
                <a:rPr lang="en-US" sz="2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(Tuabin nước)</a:t>
              </a:r>
              <a:endParaRPr lang="vi-VN" sz="2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</p:grp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774</Words>
  <Application>Microsoft Office PowerPoint</Application>
  <PresentationFormat>On-screen Show (4:3)</PresentationFormat>
  <Paragraphs>55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CNTT</dc:creator>
  <cp:lastModifiedBy>Windows User</cp:lastModifiedBy>
  <cp:revision>23</cp:revision>
  <dcterms:created xsi:type="dcterms:W3CDTF">2017-01-07T14:13:11Z</dcterms:created>
  <dcterms:modified xsi:type="dcterms:W3CDTF">2022-01-22T02:23:12Z</dcterms:modified>
</cp:coreProperties>
</file>