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Lst>
  <p:sldIdLst>
    <p:sldId id="258" r:id="rId2"/>
    <p:sldId id="262" r:id="rId3"/>
    <p:sldId id="263" r:id="rId4"/>
    <p:sldId id="271" r:id="rId5"/>
    <p:sldId id="264" r:id="rId6"/>
    <p:sldId id="282" r:id="rId7"/>
    <p:sldId id="277" r:id="rId8"/>
    <p:sldId id="275" r:id="rId9"/>
    <p:sldId id="276" r:id="rId10"/>
    <p:sldId id="280" r:id="rId11"/>
    <p:sldId id="284" r:id="rId12"/>
    <p:sldId id="281" r:id="rId13"/>
    <p:sldId id="272" r:id="rId14"/>
    <p:sldId id="265" r:id="rId15"/>
    <p:sldId id="286" r:id="rId16"/>
    <p:sldId id="288" r:id="rId17"/>
    <p:sldId id="289" r:id="rId18"/>
    <p:sldId id="28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3EC40D-F920-412B-B36A-669C5E31215D}"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37455-FB5E-4EB7-968B-81AFE4BFC7D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793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3EC40D-F920-412B-B36A-669C5E31215D}"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37455-FB5E-4EB7-968B-81AFE4BFC7DF}" type="slidenum">
              <a:rPr lang="en-US" smtClean="0"/>
              <a:t>‹#›</a:t>
            </a:fld>
            <a:endParaRPr lang="en-US"/>
          </a:p>
        </p:txBody>
      </p:sp>
    </p:spTree>
    <p:extLst>
      <p:ext uri="{BB962C8B-B14F-4D97-AF65-F5344CB8AC3E}">
        <p14:creationId xmlns:p14="http://schemas.microsoft.com/office/powerpoint/2010/main" val="439247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3EC40D-F920-412B-B36A-669C5E31215D}"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37455-FB5E-4EB7-968B-81AFE4BFC7DF}" type="slidenum">
              <a:rPr lang="en-US" smtClean="0"/>
              <a:t>‹#›</a:t>
            </a:fld>
            <a:endParaRPr lang="en-US"/>
          </a:p>
        </p:txBody>
      </p:sp>
    </p:spTree>
    <p:extLst>
      <p:ext uri="{BB962C8B-B14F-4D97-AF65-F5344CB8AC3E}">
        <p14:creationId xmlns:p14="http://schemas.microsoft.com/office/powerpoint/2010/main" val="4020220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3EC40D-F920-412B-B36A-669C5E31215D}"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37455-FB5E-4EB7-968B-81AFE4BFC7DF}" type="slidenum">
              <a:rPr lang="en-US" smtClean="0"/>
              <a:t>‹#›</a:t>
            </a:fld>
            <a:endParaRPr lang="en-US"/>
          </a:p>
        </p:txBody>
      </p:sp>
    </p:spTree>
    <p:extLst>
      <p:ext uri="{BB962C8B-B14F-4D97-AF65-F5344CB8AC3E}">
        <p14:creationId xmlns:p14="http://schemas.microsoft.com/office/powerpoint/2010/main" val="59419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3EC40D-F920-412B-B36A-669C5E31215D}"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37455-FB5E-4EB7-968B-81AFE4BFC7D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1694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3EC40D-F920-412B-B36A-669C5E31215D}" type="datetimeFigureOut">
              <a:rPr lang="en-US" smtClean="0"/>
              <a:t>4/23/2021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37455-FB5E-4EB7-968B-81AFE4BFC7DF}" type="slidenum">
              <a:rPr lang="en-US" smtClean="0"/>
              <a:t>‹#›</a:t>
            </a:fld>
            <a:endParaRPr lang="en-US"/>
          </a:p>
        </p:txBody>
      </p:sp>
    </p:spTree>
    <p:extLst>
      <p:ext uri="{BB962C8B-B14F-4D97-AF65-F5344CB8AC3E}">
        <p14:creationId xmlns:p14="http://schemas.microsoft.com/office/powerpoint/2010/main" val="3347468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3EC40D-F920-412B-B36A-669C5E31215D}" type="datetimeFigureOut">
              <a:rPr lang="en-US" smtClean="0"/>
              <a:t>4/23/2021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137455-FB5E-4EB7-968B-81AFE4BFC7DF}" type="slidenum">
              <a:rPr lang="en-US" smtClean="0"/>
              <a:t>‹#›</a:t>
            </a:fld>
            <a:endParaRPr lang="en-US"/>
          </a:p>
        </p:txBody>
      </p:sp>
    </p:spTree>
    <p:extLst>
      <p:ext uri="{BB962C8B-B14F-4D97-AF65-F5344CB8AC3E}">
        <p14:creationId xmlns:p14="http://schemas.microsoft.com/office/powerpoint/2010/main" val="4106089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3EC40D-F920-412B-B36A-669C5E31215D}" type="datetimeFigureOut">
              <a:rPr lang="en-US" smtClean="0"/>
              <a:t>4/23/2021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137455-FB5E-4EB7-968B-81AFE4BFC7DF}" type="slidenum">
              <a:rPr lang="en-US" smtClean="0"/>
              <a:t>‹#›</a:t>
            </a:fld>
            <a:endParaRPr lang="en-US"/>
          </a:p>
        </p:txBody>
      </p:sp>
    </p:spTree>
    <p:extLst>
      <p:ext uri="{BB962C8B-B14F-4D97-AF65-F5344CB8AC3E}">
        <p14:creationId xmlns:p14="http://schemas.microsoft.com/office/powerpoint/2010/main" val="3603057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D3EC40D-F920-412B-B36A-669C5E31215D}" type="datetimeFigureOut">
              <a:rPr lang="en-US" smtClean="0"/>
              <a:t>4/23/2021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6137455-FB5E-4EB7-968B-81AFE4BFC7DF}" type="slidenum">
              <a:rPr lang="en-US" smtClean="0"/>
              <a:t>‹#›</a:t>
            </a:fld>
            <a:endParaRPr lang="en-US"/>
          </a:p>
        </p:txBody>
      </p:sp>
    </p:spTree>
    <p:extLst>
      <p:ext uri="{BB962C8B-B14F-4D97-AF65-F5344CB8AC3E}">
        <p14:creationId xmlns:p14="http://schemas.microsoft.com/office/powerpoint/2010/main" val="2313134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D3EC40D-F920-412B-B36A-669C5E31215D}" type="datetimeFigureOut">
              <a:rPr lang="en-US" smtClean="0"/>
              <a:t>4/23/2021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6137455-FB5E-4EB7-968B-81AFE4BFC7DF}" type="slidenum">
              <a:rPr lang="en-US" smtClean="0"/>
              <a:t>‹#›</a:t>
            </a:fld>
            <a:endParaRPr lang="en-US"/>
          </a:p>
        </p:txBody>
      </p:sp>
    </p:spTree>
    <p:extLst>
      <p:ext uri="{BB962C8B-B14F-4D97-AF65-F5344CB8AC3E}">
        <p14:creationId xmlns:p14="http://schemas.microsoft.com/office/powerpoint/2010/main" val="39722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3EC40D-F920-412B-B36A-669C5E31215D}" type="datetimeFigureOut">
              <a:rPr lang="en-US" smtClean="0"/>
              <a:t>4/23/2021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137455-FB5E-4EB7-968B-81AFE4BFC7DF}" type="slidenum">
              <a:rPr lang="en-US" smtClean="0"/>
              <a:t>‹#›</a:t>
            </a:fld>
            <a:endParaRPr lang="en-US"/>
          </a:p>
        </p:txBody>
      </p:sp>
    </p:spTree>
    <p:extLst>
      <p:ext uri="{BB962C8B-B14F-4D97-AF65-F5344CB8AC3E}">
        <p14:creationId xmlns:p14="http://schemas.microsoft.com/office/powerpoint/2010/main" val="531206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D3EC40D-F920-412B-B36A-669C5E31215D}" type="datetimeFigureOut">
              <a:rPr lang="en-US" smtClean="0"/>
              <a:t>4/23/2021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6137455-FB5E-4EB7-968B-81AFE4BFC7D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4238457"/>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6D75EE5-57FF-4D1E-B105-A6036B0FE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C913828F-06C6-4172-B0DE-BAB0120201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0CB2A3A6-962C-4D7A-8272-EDEDD881F0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21348D5E-A2F9-4457-85D6-EF33B01C1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408B99E-8C6D-4E5D-B217-F38841F5049A}"/>
              </a:ext>
            </a:extLst>
          </p:cNvPr>
          <p:cNvPicPr>
            <a:picLocks noChangeAspect="1"/>
          </p:cNvPicPr>
          <p:nvPr/>
        </p:nvPicPr>
        <p:blipFill>
          <a:blip r:embed="rId2"/>
          <a:stretch>
            <a:fillRect/>
          </a:stretch>
        </p:blipFill>
        <p:spPr>
          <a:xfrm>
            <a:off x="6640606" y="928974"/>
            <a:ext cx="5038792" cy="3602736"/>
          </a:xfrm>
          <a:prstGeom prst="rect">
            <a:avLst/>
          </a:prstGeom>
        </p:spPr>
      </p:pic>
      <p:sp>
        <p:nvSpPr>
          <p:cNvPr id="24" name="Rectangle 23">
            <a:extLst>
              <a:ext uri="{FF2B5EF4-FFF2-40B4-BE49-F238E27FC236}">
                <a16:creationId xmlns:a16="http://schemas.microsoft.com/office/drawing/2014/main" id="{62E5679E-AF9A-4675-8EB9-82F877C47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agram&#10;&#10;Description automatically generated">
            <a:extLst>
              <a:ext uri="{FF2B5EF4-FFF2-40B4-BE49-F238E27FC236}">
                <a16:creationId xmlns:a16="http://schemas.microsoft.com/office/drawing/2014/main" id="{479FDBE7-018F-48FF-AC24-2E208E9F4E40}"/>
              </a:ext>
            </a:extLst>
          </p:cNvPr>
          <p:cNvPicPr>
            <a:picLocks noChangeAspect="1"/>
          </p:cNvPicPr>
          <p:nvPr/>
        </p:nvPicPr>
        <p:blipFill>
          <a:blip r:embed="rId3"/>
          <a:stretch>
            <a:fillRect/>
          </a:stretch>
        </p:blipFill>
        <p:spPr>
          <a:xfrm>
            <a:off x="473682" y="843889"/>
            <a:ext cx="4986485" cy="3602736"/>
          </a:xfrm>
          <a:prstGeom prst="rect">
            <a:avLst/>
          </a:prstGeom>
        </p:spPr>
      </p:pic>
      <p:cxnSp>
        <p:nvCxnSpPr>
          <p:cNvPr id="26" name="Straight Connector 25">
            <a:extLst>
              <a:ext uri="{FF2B5EF4-FFF2-40B4-BE49-F238E27FC236}">
                <a16:creationId xmlns:a16="http://schemas.microsoft.com/office/drawing/2014/main" id="{A4193D27-0DF9-4485-90D7-D8E69A3F44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7EF5A4DD-17B0-415A-8F3A-0DEE3FF8F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4AA73B4A-2570-4D18-9566-12E68828C4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9094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5D1E9C-24EC-4690-AED4-7093C0D2E105}"/>
              </a:ext>
            </a:extLst>
          </p:cNvPr>
          <p:cNvSpPr txBox="1"/>
          <p:nvPr/>
        </p:nvSpPr>
        <p:spPr>
          <a:xfrm>
            <a:off x="525779" y="1743154"/>
            <a:ext cx="7970521" cy="1685846"/>
          </a:xfrm>
          <a:prstGeom prst="rect">
            <a:avLst/>
          </a:prstGeom>
          <a:noFill/>
        </p:spPr>
        <p:txBody>
          <a:bodyPr wrap="square">
            <a:spAutoFit/>
          </a:bodyPr>
          <a:lstStyle/>
          <a:p>
            <a:pPr algn="just">
              <a:lnSpc>
                <a:spcPct val="150000"/>
              </a:lnSpc>
            </a:pPr>
            <a:r>
              <a:rPr lang="en-US" sz="2400" dirty="0" err="1">
                <a:effectLst/>
                <a:latin typeface="Arial" panose="020B0604020202020204" pitchFamily="34" charset="0"/>
                <a:ea typeface="Calibri" panose="020F0502020204030204" pitchFamily="34" charset="0"/>
                <a:cs typeface="Arial" panose="020B0604020202020204" pitchFamily="34" charset="0"/>
              </a:rPr>
              <a:t>Một</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em</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bé</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đang</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chơi</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xích</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đu</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trong</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sân</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Muốn</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cho</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xích</a:t>
            </a:r>
            <a:r>
              <a:rPr lang="en-US" sz="2400" dirty="0">
                <a:effectLst/>
                <a:latin typeface="Arial" panose="020B0604020202020204" pitchFamily="34" charset="0"/>
                <a:ea typeface="Calibri" panose="020F0502020204030204" pitchFamily="34" charset="0"/>
                <a:cs typeface="Arial" panose="020B0604020202020204" pitchFamily="34" charset="0"/>
              </a:rPr>
              <a:t> du </a:t>
            </a:r>
            <a:r>
              <a:rPr lang="en-US" sz="2400" dirty="0" err="1">
                <a:effectLst/>
                <a:latin typeface="Arial" panose="020B0604020202020204" pitchFamily="34" charset="0"/>
                <a:ea typeface="Calibri" panose="020F0502020204030204" pitchFamily="34" charset="0"/>
                <a:cs typeface="Arial" panose="020B0604020202020204" pitchFamily="34" charset="0"/>
              </a:rPr>
              <a:t>luôn</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lên</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tới</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độ</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cao</a:t>
            </a:r>
            <a:r>
              <a:rPr lang="en-US" sz="2400" dirty="0">
                <a:effectLst/>
                <a:latin typeface="Arial" panose="020B0604020202020204" pitchFamily="34" charset="0"/>
                <a:ea typeface="Calibri" panose="020F0502020204030204" pitchFamily="34" charset="0"/>
                <a:cs typeface="Arial" panose="020B0604020202020204" pitchFamily="34" charset="0"/>
              </a:rPr>
              <a:t> ban </a:t>
            </a:r>
            <a:r>
              <a:rPr lang="en-US" sz="2400" dirty="0" err="1">
                <a:effectLst/>
                <a:latin typeface="Arial" panose="020B0604020202020204" pitchFamily="34" charset="0"/>
                <a:ea typeface="Calibri" panose="020F0502020204030204" pitchFamily="34" charset="0"/>
                <a:cs typeface="Arial" panose="020B0604020202020204" pitchFamily="34" charset="0"/>
              </a:rPr>
              <a:t>đầu</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thỉnh</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thoảng</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người</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bố</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lại</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phải</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đẩy</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vào</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xích</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đu</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Tại</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sao</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cần</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phải</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làm</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như</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vậy</a:t>
            </a:r>
            <a:r>
              <a:rPr lang="en-US" sz="2400" dirty="0">
                <a:effectLst/>
                <a:latin typeface="Arial" panose="020B0604020202020204" pitchFamily="34" charset="0"/>
                <a:ea typeface="Calibri" panose="020F0502020204030204" pitchFamily="34" charset="0"/>
                <a:cs typeface="Arial" panose="020B0604020202020204" pitchFamily="34" charset="0"/>
              </a:rPr>
              <a:t> ?</a:t>
            </a:r>
          </a:p>
        </p:txBody>
      </p:sp>
      <p:sp>
        <p:nvSpPr>
          <p:cNvPr id="6" name="Title 1">
            <a:extLst>
              <a:ext uri="{FF2B5EF4-FFF2-40B4-BE49-F238E27FC236}">
                <a16:creationId xmlns:a16="http://schemas.microsoft.com/office/drawing/2014/main" id="{08950EF2-8207-45BD-BD65-5DD2AE87C1DD}"/>
              </a:ext>
            </a:extLst>
          </p:cNvPr>
          <p:cNvSpPr>
            <a:spLocks noGrp="1"/>
          </p:cNvSpPr>
          <p:nvPr>
            <p:ph type="title"/>
          </p:nvPr>
        </p:nvSpPr>
        <p:spPr>
          <a:xfrm>
            <a:off x="668654" y="704850"/>
            <a:ext cx="11256645" cy="641985"/>
          </a:xfrm>
        </p:spPr>
        <p:txBody>
          <a:bodyPr>
            <a:normAutofit/>
          </a:bodyPr>
          <a:lstStyle/>
          <a:p>
            <a:r>
              <a:rPr lang="en-US" sz="2600" b="1" dirty="0" err="1">
                <a:solidFill>
                  <a:schemeClr val="tx1"/>
                </a:solidFill>
                <a:latin typeface="Arial" panose="020B0604020202020204" pitchFamily="34" charset="0"/>
                <a:cs typeface="Arial" panose="020B0604020202020204" pitchFamily="34" charset="0"/>
              </a:rPr>
              <a:t>Vận</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dụng</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định</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luật</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bảo</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toàn</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năng</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lượng</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để</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giải</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thích</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hiện</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tượng</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sau</a:t>
            </a:r>
            <a:endParaRPr lang="en-US" sz="2600" b="1" dirty="0">
              <a:solidFill>
                <a:schemeClr val="tx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C7D6F79-0A50-48D8-92E2-79BF2A81C400}"/>
              </a:ext>
            </a:extLst>
          </p:cNvPr>
          <p:cNvPicPr>
            <a:picLocks noChangeAspect="1"/>
          </p:cNvPicPr>
          <p:nvPr/>
        </p:nvPicPr>
        <p:blipFill rotWithShape="1">
          <a:blip r:embed="rId2"/>
          <a:srcRect l="62187" t="25695" r="14530" b="51112"/>
          <a:stretch/>
        </p:blipFill>
        <p:spPr>
          <a:xfrm>
            <a:off x="8715376" y="1945474"/>
            <a:ext cx="2838450" cy="1590596"/>
          </a:xfrm>
          <a:prstGeom prst="rect">
            <a:avLst/>
          </a:prstGeom>
        </p:spPr>
      </p:pic>
      <p:sp>
        <p:nvSpPr>
          <p:cNvPr id="9" name="TextBox 8">
            <a:extLst>
              <a:ext uri="{FF2B5EF4-FFF2-40B4-BE49-F238E27FC236}">
                <a16:creationId xmlns:a16="http://schemas.microsoft.com/office/drawing/2014/main" id="{72AFA090-FA11-4FBC-9FF1-E513C6B5220C}"/>
              </a:ext>
            </a:extLst>
          </p:cNvPr>
          <p:cNvSpPr txBox="1"/>
          <p:nvPr/>
        </p:nvSpPr>
        <p:spPr>
          <a:xfrm>
            <a:off x="421003" y="3867101"/>
            <a:ext cx="10904221" cy="1694695"/>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en-US" sz="2400" b="0" i="0" dirty="0">
                <a:solidFill>
                  <a:srgbClr val="000000"/>
                </a:solidFill>
                <a:effectLst/>
              </a:rPr>
              <a:t>T</a:t>
            </a:r>
            <a:r>
              <a:rPr lang="vi-VN" sz="2400" b="0" i="0" dirty="0">
                <a:solidFill>
                  <a:srgbClr val="000000"/>
                </a:solidFill>
                <a:effectLst/>
              </a:rPr>
              <a:t>rong quá trình chuyển động, xích đu và cậu bé va chạm với không khí và lực cản của không khí làm tiêu hao một phần năng lượng của cậu bé và xích đu. Do đó </a:t>
            </a:r>
            <a:r>
              <a:rPr lang="en-US" sz="2400" b="0" i="0" dirty="0" err="1">
                <a:solidFill>
                  <a:srgbClr val="000000"/>
                </a:solidFill>
                <a:effectLst/>
                <a:latin typeface="Arial" panose="020B0604020202020204" pitchFamily="34" charset="0"/>
                <a:cs typeface="Arial" panose="020B0604020202020204" pitchFamily="34" charset="0"/>
              </a:rPr>
              <a:t>thỉnh</a:t>
            </a:r>
            <a:r>
              <a:rPr lang="en-US" sz="2400" b="0" i="0" dirty="0">
                <a:solidFill>
                  <a:srgbClr val="000000"/>
                </a:solidFill>
                <a:effectLst/>
              </a:rPr>
              <a:t> </a:t>
            </a:r>
            <a:r>
              <a:rPr lang="vi-VN" sz="2400" b="0" i="0" dirty="0">
                <a:solidFill>
                  <a:srgbClr val="000000"/>
                </a:solidFill>
                <a:effectLst/>
              </a:rPr>
              <a:t>thoảng cần phải đẩy vào xích đu để nó lên độ cao ban đầu.</a:t>
            </a:r>
            <a:endParaRPr lang="en-US" sz="2400" dirty="0"/>
          </a:p>
        </p:txBody>
      </p:sp>
    </p:spTree>
    <p:extLst>
      <p:ext uri="{BB962C8B-B14F-4D97-AF65-F5344CB8AC3E}">
        <p14:creationId xmlns:p14="http://schemas.microsoft.com/office/powerpoint/2010/main" val="116084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9CDCB21-A52F-4D09-8F49-A4D16E39731B}"/>
              </a:ext>
            </a:extLst>
          </p:cNvPr>
          <p:cNvSpPr txBox="1">
            <a:spLocks/>
          </p:cNvSpPr>
          <p:nvPr/>
        </p:nvSpPr>
        <p:spPr>
          <a:xfrm>
            <a:off x="295275" y="474555"/>
            <a:ext cx="11153775" cy="81131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50000"/>
              </a:lnSpc>
            </a:pPr>
            <a:r>
              <a:rPr lang="en-US" sz="2800" b="1" dirty="0">
                <a:solidFill>
                  <a:schemeClr val="accent3">
                    <a:lumMod val="75000"/>
                  </a:schemeClr>
                </a:solidFill>
                <a:latin typeface="Arial" panose="020B0604020202020204" pitchFamily="34" charset="0"/>
                <a:cs typeface="Arial" panose="020B0604020202020204" pitchFamily="34" charset="0"/>
              </a:rPr>
              <a:t>THÍ NGHIỆM QUẢ BÓNG NẢY</a:t>
            </a:r>
          </a:p>
        </p:txBody>
      </p:sp>
      <p:sp>
        <p:nvSpPr>
          <p:cNvPr id="5" name="Content Placeholder 2">
            <a:extLst>
              <a:ext uri="{FF2B5EF4-FFF2-40B4-BE49-F238E27FC236}">
                <a16:creationId xmlns:a16="http://schemas.microsoft.com/office/drawing/2014/main" id="{604B1B18-8E1C-447F-9895-9DA01CB35B3F}"/>
              </a:ext>
            </a:extLst>
          </p:cNvPr>
          <p:cNvSpPr txBox="1">
            <a:spLocks/>
          </p:cNvSpPr>
          <p:nvPr/>
        </p:nvSpPr>
        <p:spPr>
          <a:xfrm>
            <a:off x="497205" y="1886318"/>
            <a:ext cx="8551545" cy="336195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30000"/>
              </a:lnSpc>
              <a:spcBef>
                <a:spcPts val="400"/>
              </a:spcBef>
              <a:spcAft>
                <a:spcPts val="0"/>
              </a:spcAft>
              <a:buClr>
                <a:schemeClr val="tx1"/>
              </a:buClr>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Nhiệm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vụ</a:t>
            </a:r>
            <a:r>
              <a:rPr lang="en-US" sz="2400" dirty="0">
                <a:solidFill>
                  <a:schemeClr val="tx1"/>
                </a:solidFill>
                <a:latin typeface="Arial" panose="020B0604020202020204" pitchFamily="34" charset="0"/>
                <a:cs typeface="Arial" panose="020B0604020202020204" pitchFamily="34" charset="0"/>
              </a:rPr>
              <a:t>: </a:t>
            </a:r>
          </a:p>
          <a:p>
            <a:pPr marL="0" indent="0">
              <a:lnSpc>
                <a:spcPct val="130000"/>
              </a:lnSpc>
              <a:spcBef>
                <a:spcPts val="400"/>
              </a:spcBef>
              <a:spcAft>
                <a:spcPts val="0"/>
              </a:spcAft>
              <a:buClr>
                <a:schemeClr val="tx1"/>
              </a:buClr>
              <a:buNone/>
            </a:pP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Bố</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trí</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và</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tiến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hành</a:t>
            </a:r>
            <a:r>
              <a:rPr lang="en-US" sz="2400" dirty="0">
                <a:solidFill>
                  <a:schemeClr val="tx1"/>
                </a:solidFill>
                <a:latin typeface="Arial" panose="020B0604020202020204" pitchFamily="34" charset="0"/>
                <a:cs typeface="Arial" panose="020B0604020202020204" pitchFamily="34" charset="0"/>
              </a:rPr>
              <a:t> TN </a:t>
            </a:r>
            <a:r>
              <a:rPr lang="en-US" sz="2400" dirty="0" err="1">
                <a:solidFill>
                  <a:schemeClr val="tx1"/>
                </a:solidFill>
                <a:latin typeface="Arial" panose="020B0604020202020204" pitchFamily="34" charset="0"/>
                <a:cs typeface="Arial" panose="020B0604020202020204" pitchFamily="34" charset="0"/>
              </a:rPr>
              <a:t>như</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Hình</a:t>
            </a:r>
            <a:r>
              <a:rPr lang="en-US" sz="2400" dirty="0">
                <a:solidFill>
                  <a:schemeClr val="tx1"/>
                </a:solidFill>
                <a:latin typeface="Arial" panose="020B0604020202020204" pitchFamily="34" charset="0"/>
                <a:cs typeface="Arial" panose="020B0604020202020204" pitchFamily="34" charset="0"/>
              </a:rPr>
              <a:t> 3.7 </a:t>
            </a:r>
            <a:r>
              <a:rPr lang="en-US" sz="2400" dirty="0" err="1">
                <a:solidFill>
                  <a:schemeClr val="tx1"/>
                </a:solidFill>
                <a:latin typeface="Arial" panose="020B0604020202020204" pitchFamily="34" charset="0"/>
                <a:cs typeface="Arial" panose="020B0604020202020204" pitchFamily="34" charset="0"/>
              </a:rPr>
              <a:t>để</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ghi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lại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độ</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cao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mà</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quả</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bóng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đạt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được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trong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lần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nảy</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đầu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tiên</a:t>
            </a:r>
            <a:r>
              <a:rPr lang="en-US" sz="2400" dirty="0">
                <a:solidFill>
                  <a:schemeClr val="tx1"/>
                </a:solidFill>
                <a:latin typeface="Arial" panose="020B0604020202020204" pitchFamily="34" charset="0"/>
                <a:cs typeface="Arial" panose="020B0604020202020204" pitchFamily="34" charset="0"/>
              </a:rPr>
              <a:t>.</a:t>
            </a:r>
          </a:p>
          <a:p>
            <a:pPr marL="0" indent="0">
              <a:lnSpc>
                <a:spcPct val="130000"/>
              </a:lnSpc>
              <a:spcBef>
                <a:spcPts val="400"/>
              </a:spcBef>
              <a:spcAft>
                <a:spcPts val="0"/>
              </a:spcAft>
              <a:buClr>
                <a:schemeClr val="tx1"/>
              </a:buClr>
              <a:buNone/>
            </a:pP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Hoàn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thành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bài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tập</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điện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từ</a:t>
            </a:r>
            <a:r>
              <a:rPr lang="en-US" sz="2400" dirty="0">
                <a:solidFill>
                  <a:schemeClr val="tx1"/>
                </a:solidFill>
                <a:latin typeface="Arial" panose="020B0604020202020204" pitchFamily="34" charset="0"/>
                <a:cs typeface="Arial" panose="020B0604020202020204" pitchFamily="34" charset="0"/>
              </a:rPr>
              <a:t> SGK </a:t>
            </a:r>
            <a:r>
              <a:rPr lang="en-US" sz="2400" dirty="0" err="1">
                <a:solidFill>
                  <a:schemeClr val="tx1"/>
                </a:solidFill>
                <a:latin typeface="Arial" panose="020B0604020202020204" pitchFamily="34" charset="0"/>
                <a:cs typeface="Arial" panose="020B0604020202020204" pitchFamily="34" charset="0"/>
              </a:rPr>
              <a:t>trang</a:t>
            </a:r>
            <a:r>
              <a:rPr lang="en-US" sz="2400" dirty="0">
                <a:solidFill>
                  <a:schemeClr val="tx1"/>
                </a:solidFill>
                <a:latin typeface="Arial" panose="020B0604020202020204" pitchFamily="34" charset="0"/>
                <a:cs typeface="Arial" panose="020B0604020202020204" pitchFamily="34" charset="0"/>
              </a:rPr>
              <a:t> 200 </a:t>
            </a:r>
            <a:r>
              <a:rPr lang="en-US" sz="2400" dirty="0" err="1">
                <a:solidFill>
                  <a:schemeClr val="tx1"/>
                </a:solidFill>
                <a:latin typeface="Arial" panose="020B0604020202020204" pitchFamily="34" charset="0"/>
                <a:cs typeface="Arial" panose="020B0604020202020204" pitchFamily="34" charset="0"/>
              </a:rPr>
              <a:t>vào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vở</a:t>
            </a:r>
            <a:endParaRPr lang="en-US" sz="2400" dirty="0">
              <a:solidFill>
                <a:schemeClr val="tx1"/>
              </a:solidFill>
              <a:latin typeface="Arial" panose="020B0604020202020204" pitchFamily="34" charset="0"/>
              <a:cs typeface="Arial" panose="020B0604020202020204" pitchFamily="34" charset="0"/>
            </a:endParaRPr>
          </a:p>
          <a:p>
            <a:pPr>
              <a:lnSpc>
                <a:spcPct val="130000"/>
              </a:lnSpc>
              <a:spcBef>
                <a:spcPts val="400"/>
              </a:spcBef>
              <a:spcAft>
                <a:spcPts val="0"/>
              </a:spcAft>
              <a:buClr>
                <a:schemeClr val="tx1"/>
              </a:buClr>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Hình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thức</a:t>
            </a:r>
            <a:r>
              <a:rPr lang="en-US" sz="2400" dirty="0">
                <a:solidFill>
                  <a:schemeClr val="tx1"/>
                </a:solidFill>
                <a:latin typeface="Arial" panose="020B0604020202020204" pitchFamily="34" charset="0"/>
                <a:cs typeface="Arial" panose="020B0604020202020204" pitchFamily="34" charset="0"/>
              </a:rPr>
              <a:t> : </a:t>
            </a:r>
            <a:r>
              <a:rPr lang="en-US" sz="2400" dirty="0" err="1">
                <a:solidFill>
                  <a:schemeClr val="tx1"/>
                </a:solidFill>
                <a:latin typeface="Arial" panose="020B0604020202020204" pitchFamily="34" charset="0"/>
                <a:cs typeface="Arial" panose="020B0604020202020204" pitchFamily="34" charset="0"/>
              </a:rPr>
              <a:t>Làm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việc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theo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nhóm</a:t>
            </a:r>
            <a:r>
              <a:rPr lang="en-US" sz="2400" dirty="0">
                <a:solidFill>
                  <a:schemeClr val="tx1"/>
                </a:solidFill>
                <a:latin typeface="Arial" panose="020B0604020202020204" pitchFamily="34" charset="0"/>
                <a:cs typeface="Arial" panose="020B0604020202020204" pitchFamily="34" charset="0"/>
              </a:rPr>
              <a:t> </a:t>
            </a:r>
          </a:p>
          <a:p>
            <a:pPr>
              <a:lnSpc>
                <a:spcPct val="130000"/>
              </a:lnSpc>
              <a:spcBef>
                <a:spcPts val="400"/>
              </a:spcBef>
              <a:spcAft>
                <a:spcPts val="0"/>
              </a:spcAft>
              <a:buClr>
                <a:schemeClr val="tx1"/>
              </a:buClr>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Thời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gian</a:t>
            </a:r>
            <a:r>
              <a:rPr lang="en-US" sz="2400" dirty="0">
                <a:solidFill>
                  <a:schemeClr val="tx1"/>
                </a:solidFill>
                <a:latin typeface="Arial" panose="020B0604020202020204" pitchFamily="34" charset="0"/>
                <a:cs typeface="Arial" panose="020B0604020202020204" pitchFamily="34" charset="0"/>
              </a:rPr>
              <a:t>: 3 </a:t>
            </a:r>
            <a:r>
              <a:rPr lang="en-US" sz="2400" dirty="0" err="1">
                <a:solidFill>
                  <a:schemeClr val="tx1"/>
                </a:solidFill>
                <a:latin typeface="Arial" panose="020B0604020202020204" pitchFamily="34" charset="0"/>
                <a:cs typeface="Arial" panose="020B0604020202020204" pitchFamily="34" charset="0"/>
              </a:rPr>
              <a:t>phút</a:t>
            </a:r>
            <a:endParaRPr lang="en-US" sz="2400" dirty="0">
              <a:solidFill>
                <a:schemeClr val="tx1"/>
              </a:solidFill>
              <a:latin typeface="Arial" panose="020B0604020202020204" pitchFamily="34" charset="0"/>
              <a:cs typeface="Arial" panose="020B0604020202020204" pitchFamily="34" charset="0"/>
            </a:endParaRPr>
          </a:p>
          <a:p>
            <a:pPr marL="0" indent="0">
              <a:lnSpc>
                <a:spcPct val="130000"/>
              </a:lnSpc>
              <a:spcBef>
                <a:spcPts val="400"/>
              </a:spcBef>
              <a:spcAft>
                <a:spcPts val="0"/>
              </a:spcAft>
              <a:buClr>
                <a:schemeClr val="tx1"/>
              </a:buClr>
              <a:buFont typeface="Calibri" panose="020F0502020204030204" pitchFamily="34" charset="0"/>
              <a:buNone/>
            </a:pPr>
            <a:endParaRPr lang="en-US" sz="2400" dirty="0">
              <a:solidFill>
                <a:schemeClr val="tx1"/>
              </a:solidFill>
              <a:latin typeface="Arial" panose="020B0604020202020204" pitchFamily="34" charset="0"/>
              <a:cs typeface="Arial" panose="020B0604020202020204" pitchFamily="34" charset="0"/>
            </a:endParaRPr>
          </a:p>
          <a:p>
            <a:pPr>
              <a:lnSpc>
                <a:spcPct val="130000"/>
              </a:lnSpc>
              <a:spcBef>
                <a:spcPts val="400"/>
              </a:spcBef>
              <a:spcAft>
                <a:spcPts val="0"/>
              </a:spcAft>
              <a:buClr>
                <a:schemeClr val="tx1"/>
              </a:buClr>
              <a:buFont typeface="Wingdings" panose="05000000000000000000" pitchFamily="2" charset="2"/>
              <a:buChar char="Ø"/>
            </a:pPr>
            <a:endParaRPr lang="en-US" sz="2400" dirty="0">
              <a:solidFill>
                <a:schemeClr val="tx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ADD55F0-AAD4-4C12-B045-3D63C884DF8B}"/>
              </a:ext>
            </a:extLst>
          </p:cNvPr>
          <p:cNvPicPr>
            <a:picLocks noChangeAspect="1"/>
          </p:cNvPicPr>
          <p:nvPr/>
        </p:nvPicPr>
        <p:blipFill rotWithShape="1">
          <a:blip r:embed="rId2"/>
          <a:srcRect l="69333" t="35704" r="13750" b="23558"/>
          <a:stretch/>
        </p:blipFill>
        <p:spPr>
          <a:xfrm>
            <a:off x="9550818" y="2168524"/>
            <a:ext cx="2364956" cy="3203576"/>
          </a:xfrm>
          <a:prstGeom prst="rect">
            <a:avLst/>
          </a:prstGeom>
        </p:spPr>
      </p:pic>
      <p:pic>
        <p:nvPicPr>
          <p:cNvPr id="7" name="Picture 6">
            <a:extLst>
              <a:ext uri="{FF2B5EF4-FFF2-40B4-BE49-F238E27FC236}">
                <a16:creationId xmlns:a16="http://schemas.microsoft.com/office/drawing/2014/main" id="{B5983E55-4FAA-4E6D-A47A-1679917D93ED}"/>
              </a:ext>
            </a:extLst>
          </p:cNvPr>
          <p:cNvPicPr>
            <a:picLocks noChangeAspect="1"/>
          </p:cNvPicPr>
          <p:nvPr/>
        </p:nvPicPr>
        <p:blipFill>
          <a:blip r:embed="rId3"/>
          <a:stretch>
            <a:fillRect/>
          </a:stretch>
        </p:blipFill>
        <p:spPr>
          <a:xfrm>
            <a:off x="82211" y="42024"/>
            <a:ext cx="1032213" cy="1032213"/>
          </a:xfrm>
          <a:prstGeom prst="rect">
            <a:avLst/>
          </a:prstGeom>
        </p:spPr>
      </p:pic>
    </p:spTree>
    <p:extLst>
      <p:ext uri="{BB962C8B-B14F-4D97-AF65-F5344CB8AC3E}">
        <p14:creationId xmlns:p14="http://schemas.microsoft.com/office/powerpoint/2010/main" val="302784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8A722F3-4BE7-4062-B5B3-FB02079DBEED}"/>
              </a:ext>
            </a:extLst>
          </p:cNvPr>
          <p:cNvSpPr txBox="1"/>
          <p:nvPr/>
        </p:nvSpPr>
        <p:spPr>
          <a:xfrm>
            <a:off x="914400" y="2032079"/>
            <a:ext cx="6772276" cy="2793842"/>
          </a:xfrm>
          <a:prstGeom prst="rect">
            <a:avLst/>
          </a:prstGeom>
          <a:noFill/>
        </p:spPr>
        <p:txBody>
          <a:bodyPr wrap="square">
            <a:spAutoFit/>
          </a:bodyPr>
          <a:lstStyle/>
          <a:p>
            <a:pPr algn="l">
              <a:lnSpc>
                <a:spcPct val="150000"/>
              </a:lnSpc>
            </a:pPr>
            <a:r>
              <a:rPr lang="vi-VN" sz="2400" b="0" i="0" dirty="0">
                <a:solidFill>
                  <a:srgbClr val="000000"/>
                </a:solidFill>
                <a:effectLst/>
              </a:rPr>
              <a:t>(1) - thế năng                          (2) - thế năng</a:t>
            </a:r>
          </a:p>
          <a:p>
            <a:pPr algn="l">
              <a:lnSpc>
                <a:spcPct val="150000"/>
              </a:lnSpc>
            </a:pPr>
            <a:r>
              <a:rPr lang="vi-VN" sz="2400" b="0" i="0" dirty="0">
                <a:solidFill>
                  <a:srgbClr val="000000"/>
                </a:solidFill>
                <a:effectLst/>
              </a:rPr>
              <a:t>(3) - động năng                       (4) - động năng</a:t>
            </a:r>
          </a:p>
          <a:p>
            <a:pPr algn="l">
              <a:lnSpc>
                <a:spcPct val="150000"/>
              </a:lnSpc>
            </a:pPr>
            <a:r>
              <a:rPr lang="vi-VN" sz="2400" b="0" i="0" dirty="0">
                <a:solidFill>
                  <a:srgbClr val="000000"/>
                </a:solidFill>
                <a:effectLst/>
              </a:rPr>
              <a:t>(5) - thế năng                          (6) – </a:t>
            </a:r>
            <a:r>
              <a:rPr lang="en-US" sz="2400" b="0" i="0" dirty="0" err="1">
                <a:solidFill>
                  <a:srgbClr val="000000"/>
                </a:solidFill>
                <a:effectLst/>
                <a:latin typeface="Arial" panose="020B0604020202020204" pitchFamily="34" charset="0"/>
                <a:cs typeface="Arial" panose="020B0604020202020204" pitchFamily="34" charset="0"/>
              </a:rPr>
              <a:t>nhiệt</a:t>
            </a:r>
            <a:r>
              <a:rPr lang="vi-VN" sz="2400" b="0" i="0" dirty="0">
                <a:solidFill>
                  <a:srgbClr val="000000"/>
                </a:solidFill>
                <a:effectLst/>
                <a:latin typeface="Arial" panose="020B0604020202020204" pitchFamily="34" charset="0"/>
                <a:cs typeface="Arial" panose="020B0604020202020204" pitchFamily="34" charset="0"/>
              </a:rPr>
              <a:t> </a:t>
            </a:r>
            <a:r>
              <a:rPr lang="vi-VN" sz="2400" b="0" i="0" dirty="0">
                <a:solidFill>
                  <a:srgbClr val="000000"/>
                </a:solidFill>
                <a:effectLst/>
              </a:rPr>
              <a:t>năng</a:t>
            </a:r>
          </a:p>
          <a:p>
            <a:pPr algn="l">
              <a:lnSpc>
                <a:spcPct val="150000"/>
              </a:lnSpc>
            </a:pPr>
            <a:r>
              <a:rPr lang="vi-VN" sz="2400" b="0" i="0" dirty="0">
                <a:solidFill>
                  <a:srgbClr val="000000"/>
                </a:solidFill>
                <a:effectLst/>
              </a:rPr>
              <a:t>(7) - năng lượng âm                (8) - chuyển hóa</a:t>
            </a:r>
          </a:p>
          <a:p>
            <a:pPr algn="l">
              <a:lnSpc>
                <a:spcPct val="150000"/>
              </a:lnSpc>
            </a:pPr>
            <a:r>
              <a:rPr lang="vi-VN" sz="2400" b="0" i="0" dirty="0">
                <a:solidFill>
                  <a:srgbClr val="000000"/>
                </a:solidFill>
                <a:effectLst/>
              </a:rPr>
              <a:t>(9) - bảo toàn                          (10) - tự mất đi</a:t>
            </a:r>
          </a:p>
        </p:txBody>
      </p:sp>
      <p:pic>
        <p:nvPicPr>
          <p:cNvPr id="15" name="Picture 14">
            <a:extLst>
              <a:ext uri="{FF2B5EF4-FFF2-40B4-BE49-F238E27FC236}">
                <a16:creationId xmlns:a16="http://schemas.microsoft.com/office/drawing/2014/main" id="{9622227E-BB67-44AA-B928-0687EB8D2FD0}"/>
              </a:ext>
            </a:extLst>
          </p:cNvPr>
          <p:cNvPicPr>
            <a:picLocks noChangeAspect="1"/>
          </p:cNvPicPr>
          <p:nvPr/>
        </p:nvPicPr>
        <p:blipFill rotWithShape="1">
          <a:blip r:embed="rId2"/>
          <a:srcRect l="69333" t="35704" r="13750" b="23558"/>
          <a:stretch/>
        </p:blipFill>
        <p:spPr>
          <a:xfrm>
            <a:off x="8405494" y="1908253"/>
            <a:ext cx="2948305" cy="3993783"/>
          </a:xfrm>
          <a:prstGeom prst="rect">
            <a:avLst/>
          </a:prstGeom>
        </p:spPr>
      </p:pic>
    </p:spTree>
    <p:extLst>
      <p:ext uri="{BB962C8B-B14F-4D97-AF65-F5344CB8AC3E}">
        <p14:creationId xmlns:p14="http://schemas.microsoft.com/office/powerpoint/2010/main" val="771602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74C5028-BA62-4072-B991-9746372C3B24}"/>
              </a:ext>
            </a:extLst>
          </p:cNvPr>
          <p:cNvSpPr/>
          <p:nvPr/>
        </p:nvSpPr>
        <p:spPr>
          <a:xfrm>
            <a:off x="819150" y="1485900"/>
            <a:ext cx="10058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D990802-05EE-4040-A5CD-1552DE7D80DF}"/>
              </a:ext>
            </a:extLst>
          </p:cNvPr>
          <p:cNvPicPr>
            <a:picLocks noChangeAspect="1"/>
          </p:cNvPicPr>
          <p:nvPr/>
        </p:nvPicPr>
        <p:blipFill rotWithShape="1">
          <a:blip r:embed="rId2"/>
          <a:srcRect l="39375" t="1945" r="1172" b="10972"/>
          <a:stretch/>
        </p:blipFill>
        <p:spPr>
          <a:xfrm>
            <a:off x="5553075" y="347662"/>
            <a:ext cx="6664713" cy="5491163"/>
          </a:xfrm>
          <a:prstGeom prst="rect">
            <a:avLst/>
          </a:prstGeom>
        </p:spPr>
      </p:pic>
      <p:sp>
        <p:nvSpPr>
          <p:cNvPr id="7" name="Title 1">
            <a:extLst>
              <a:ext uri="{FF2B5EF4-FFF2-40B4-BE49-F238E27FC236}">
                <a16:creationId xmlns:a16="http://schemas.microsoft.com/office/drawing/2014/main" id="{BA37D4B1-E821-412D-81B0-AB767490384F}"/>
              </a:ext>
            </a:extLst>
          </p:cNvPr>
          <p:cNvSpPr txBox="1">
            <a:spLocks/>
          </p:cNvSpPr>
          <p:nvPr/>
        </p:nvSpPr>
        <p:spPr>
          <a:xfrm>
            <a:off x="426209" y="1336294"/>
            <a:ext cx="5126866" cy="2891188"/>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just" defTabSz="914400" rtl="0" eaLnBrk="1" fontAlgn="auto" latinLnBrk="0" hangingPunct="1">
              <a:lnSpc>
                <a:spcPct val="150000"/>
              </a:lnSpc>
              <a:spcBef>
                <a:spcPts val="400"/>
              </a:spcBef>
              <a:spcAft>
                <a:spcPts val="0"/>
              </a:spcAft>
              <a:buClrTx/>
              <a:buSzTx/>
              <a:buFontTx/>
              <a:buNone/>
              <a:tabLst/>
              <a:defRPr/>
            </a:pP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1.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Hình</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thức</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HS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làm</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việc</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cá</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nhân</a:t>
            </a:r>
            <a:endPar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150000"/>
              </a:lnSpc>
              <a:spcBef>
                <a:spcPts val="400"/>
              </a:spcBef>
              <a:spcAft>
                <a:spcPts val="0"/>
              </a:spcAft>
              <a:buClrTx/>
              <a:buSzTx/>
              <a:buFontTx/>
              <a:buNone/>
              <a:tabLst/>
              <a:defRPr/>
            </a:pP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2.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Thời</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gian</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2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phút</a:t>
            </a:r>
            <a:endPar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150000"/>
              </a:lnSpc>
              <a:spcBef>
                <a:spcPts val="400"/>
              </a:spcBef>
              <a:spcAft>
                <a:spcPts val="0"/>
              </a:spcAft>
              <a:buClrTx/>
              <a:buSzTx/>
              <a:buFontTx/>
              <a:buNone/>
              <a:tabLst/>
              <a:defRPr/>
            </a:pP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3.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Nhiệm</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vụ</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Gọi</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tên</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các</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dạng</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năng</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lượng</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được</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đánh</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số</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từ</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(1)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đến</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(8)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trong</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sơ</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đồ</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Bài</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1 _PBT) </a:t>
            </a:r>
          </a:p>
        </p:txBody>
      </p:sp>
      <p:sp>
        <p:nvSpPr>
          <p:cNvPr id="6" name="TextBox 5">
            <a:extLst>
              <a:ext uri="{FF2B5EF4-FFF2-40B4-BE49-F238E27FC236}">
                <a16:creationId xmlns:a16="http://schemas.microsoft.com/office/drawing/2014/main" id="{D959C3A3-8A39-4F13-8DBA-B139BEE6300B}"/>
              </a:ext>
            </a:extLst>
          </p:cNvPr>
          <p:cNvSpPr txBox="1"/>
          <p:nvPr/>
        </p:nvSpPr>
        <p:spPr>
          <a:xfrm>
            <a:off x="66675" y="39619"/>
            <a:ext cx="3015141" cy="584775"/>
          </a:xfrm>
          <a:prstGeom prst="rect">
            <a:avLst/>
          </a:prstGeom>
          <a:solidFill>
            <a:schemeClr val="bg1"/>
          </a:solidFill>
        </p:spPr>
        <p:txBody>
          <a:bodyPr wrap="square" rtlCol="0">
            <a:spAutoFit/>
          </a:bodyPr>
          <a:lstStyle/>
          <a:p>
            <a:pPr>
              <a:spcBef>
                <a:spcPts val="600"/>
              </a:spcBef>
              <a:spcAft>
                <a:spcPts val="600"/>
              </a:spcAft>
            </a:pPr>
            <a:r>
              <a:rPr lang="en-US" sz="3200" b="1" dirty="0">
                <a:solidFill>
                  <a:srgbClr val="C00000"/>
                </a:solidFill>
                <a:latin typeface="Cambria" panose="02040503050406030204" pitchFamily="18" charset="0"/>
                <a:ea typeface="Cambria" panose="02040503050406030204" pitchFamily="18" charset="0"/>
                <a:cs typeface="Arial" panose="020B0604020202020204" pitchFamily="34" charset="0"/>
              </a:rPr>
              <a:t>LUYỆN TẬP</a:t>
            </a:r>
          </a:p>
        </p:txBody>
      </p:sp>
    </p:spTree>
    <p:extLst>
      <p:ext uri="{BB962C8B-B14F-4D97-AF65-F5344CB8AC3E}">
        <p14:creationId xmlns:p14="http://schemas.microsoft.com/office/powerpoint/2010/main" val="479785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1992E2-8CA8-46C0-927C-6E64BCC69900}"/>
              </a:ext>
            </a:extLst>
          </p:cNvPr>
          <p:cNvSpPr/>
          <p:nvPr/>
        </p:nvSpPr>
        <p:spPr>
          <a:xfrm>
            <a:off x="1114425" y="1457325"/>
            <a:ext cx="10248900" cy="447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picture containing chart&#10;&#10;Description automatically generated">
            <a:extLst>
              <a:ext uri="{FF2B5EF4-FFF2-40B4-BE49-F238E27FC236}">
                <a16:creationId xmlns:a16="http://schemas.microsoft.com/office/drawing/2014/main" id="{01E08756-5D91-4A75-A18A-1A359CA6AE46}"/>
              </a:ext>
            </a:extLst>
          </p:cNvPr>
          <p:cNvPicPr>
            <a:picLocks noChangeAspect="1"/>
          </p:cNvPicPr>
          <p:nvPr/>
        </p:nvPicPr>
        <p:blipFill rotWithShape="1">
          <a:blip r:embed="rId2">
            <a:extLst>
              <a:ext uri="{28A0092B-C50C-407E-A947-70E740481C1C}">
                <a14:useLocalDpi xmlns:a14="http://schemas.microsoft.com/office/drawing/2010/main" val="0"/>
              </a:ext>
            </a:extLst>
          </a:blip>
          <a:srcRect l="2128" t="7916" r="68248" b="16209"/>
          <a:stretch/>
        </p:blipFill>
        <p:spPr>
          <a:xfrm>
            <a:off x="2861605" y="84797"/>
            <a:ext cx="5206070" cy="5527694"/>
          </a:xfrm>
          <a:prstGeom prst="rect">
            <a:avLst/>
          </a:prstGeom>
        </p:spPr>
      </p:pic>
      <p:sp>
        <p:nvSpPr>
          <p:cNvPr id="5" name="TextBox 4">
            <a:extLst>
              <a:ext uri="{FF2B5EF4-FFF2-40B4-BE49-F238E27FC236}">
                <a16:creationId xmlns:a16="http://schemas.microsoft.com/office/drawing/2014/main" id="{E637CB3B-FFCD-48EC-8711-2A6506FB0A90}"/>
              </a:ext>
            </a:extLst>
          </p:cNvPr>
          <p:cNvSpPr txBox="1"/>
          <p:nvPr/>
        </p:nvSpPr>
        <p:spPr>
          <a:xfrm>
            <a:off x="4295776" y="993394"/>
            <a:ext cx="158114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Hóa</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năng</a:t>
            </a:r>
            <a:endPar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9A554267-2176-4AD0-A0C3-9AC3447A5BDD}"/>
              </a:ext>
            </a:extLst>
          </p:cNvPr>
          <p:cNvSpPr txBox="1"/>
          <p:nvPr/>
        </p:nvSpPr>
        <p:spPr>
          <a:xfrm>
            <a:off x="1543049" y="1905000"/>
            <a:ext cx="1514475"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Điện</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năng</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7940F555-6B94-4BA1-8824-A6CF3A5E9670}"/>
              </a:ext>
            </a:extLst>
          </p:cNvPr>
          <p:cNvSpPr txBox="1"/>
          <p:nvPr/>
        </p:nvSpPr>
        <p:spPr>
          <a:xfrm>
            <a:off x="3609975" y="4351751"/>
            <a:ext cx="174718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Động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năng</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3CC91601-2AD5-4EB0-A4A8-2FA96026C488}"/>
              </a:ext>
            </a:extLst>
          </p:cNvPr>
          <p:cNvSpPr txBox="1"/>
          <p:nvPr/>
        </p:nvSpPr>
        <p:spPr>
          <a:xfrm>
            <a:off x="5063196" y="5143197"/>
            <a:ext cx="117567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Quang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năng</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6C8AF4B7-566F-4BCA-9B14-4E63B6048060}"/>
              </a:ext>
            </a:extLst>
          </p:cNvPr>
          <p:cNvSpPr txBox="1"/>
          <p:nvPr/>
        </p:nvSpPr>
        <p:spPr>
          <a:xfrm>
            <a:off x="5806148" y="2721114"/>
            <a:ext cx="8763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Điện</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năng</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58E29456-C58D-4DE1-AFB3-56102F33C12C}"/>
              </a:ext>
            </a:extLst>
          </p:cNvPr>
          <p:cNvSpPr txBox="1"/>
          <p:nvPr/>
        </p:nvSpPr>
        <p:spPr>
          <a:xfrm>
            <a:off x="5907883" y="5407760"/>
            <a:ext cx="2395536"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Quang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lượng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âm</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4C492294-8198-42A5-B759-96B6393FE52A}"/>
              </a:ext>
            </a:extLst>
          </p:cNvPr>
          <p:cNvSpPr txBox="1"/>
          <p:nvPr/>
        </p:nvSpPr>
        <p:spPr>
          <a:xfrm>
            <a:off x="7124701" y="2848644"/>
            <a:ext cx="8762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Động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năng</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0" name="Picture 19">
            <a:extLst>
              <a:ext uri="{FF2B5EF4-FFF2-40B4-BE49-F238E27FC236}">
                <a16:creationId xmlns:a16="http://schemas.microsoft.com/office/drawing/2014/main" id="{5A5FD059-3372-4CFA-8038-22D0F644FD6C}"/>
              </a:ext>
            </a:extLst>
          </p:cNvPr>
          <p:cNvPicPr>
            <a:picLocks noChangeAspect="1"/>
          </p:cNvPicPr>
          <p:nvPr/>
        </p:nvPicPr>
        <p:blipFill rotWithShape="1">
          <a:blip r:embed="rId3"/>
          <a:srcRect l="67500" t="8000" r="22584" b="17482"/>
          <a:stretch/>
        </p:blipFill>
        <p:spPr>
          <a:xfrm>
            <a:off x="8739164" y="290195"/>
            <a:ext cx="1209040" cy="5110480"/>
          </a:xfrm>
          <a:prstGeom prst="rect">
            <a:avLst/>
          </a:prstGeom>
        </p:spPr>
      </p:pic>
      <p:sp>
        <p:nvSpPr>
          <p:cNvPr id="12" name="TextBox 11">
            <a:extLst>
              <a:ext uri="{FF2B5EF4-FFF2-40B4-BE49-F238E27FC236}">
                <a16:creationId xmlns:a16="http://schemas.microsoft.com/office/drawing/2014/main" id="{08198804-9FA2-4D4C-A658-BA1E926952A2}"/>
              </a:ext>
            </a:extLst>
          </p:cNvPr>
          <p:cNvSpPr txBox="1"/>
          <p:nvPr/>
        </p:nvSpPr>
        <p:spPr>
          <a:xfrm>
            <a:off x="8539163" y="1193449"/>
            <a:ext cx="1514475"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Hóa</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năng</a:t>
            </a:r>
            <a:endPar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C43804FD-7614-4688-BEAC-C894A454A636}"/>
              </a:ext>
            </a:extLst>
          </p:cNvPr>
          <p:cNvSpPr txBox="1"/>
          <p:nvPr/>
        </p:nvSpPr>
        <p:spPr>
          <a:xfrm>
            <a:off x="8602798" y="5361087"/>
            <a:ext cx="1281112"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Động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năng</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615D7FE-399D-4DDB-BAA7-8509AF194F28}"/>
              </a:ext>
            </a:extLst>
          </p:cNvPr>
          <p:cNvSpPr txBox="1"/>
          <p:nvPr/>
        </p:nvSpPr>
        <p:spPr>
          <a:xfrm>
            <a:off x="66675" y="39619"/>
            <a:ext cx="3015141" cy="584775"/>
          </a:xfrm>
          <a:prstGeom prst="rect">
            <a:avLst/>
          </a:prstGeom>
          <a:solidFill>
            <a:schemeClr val="bg1"/>
          </a:solidFill>
        </p:spPr>
        <p:txBody>
          <a:bodyPr wrap="square" rtlCol="0">
            <a:spAutoFit/>
          </a:bodyPr>
          <a:lstStyle/>
          <a:p>
            <a:pPr>
              <a:spcBef>
                <a:spcPts val="600"/>
              </a:spcBef>
              <a:spcAft>
                <a:spcPts val="600"/>
              </a:spcAft>
            </a:pPr>
            <a:r>
              <a:rPr lang="en-US" sz="3200" b="1" dirty="0">
                <a:solidFill>
                  <a:srgbClr val="C00000"/>
                </a:solidFill>
                <a:latin typeface="Cambria" panose="02040503050406030204" pitchFamily="18" charset="0"/>
                <a:ea typeface="Cambria" panose="02040503050406030204" pitchFamily="18" charset="0"/>
                <a:cs typeface="Arial" panose="020B0604020202020204" pitchFamily="34" charset="0"/>
              </a:rPr>
              <a:t>LUYỆN TẬP</a:t>
            </a:r>
          </a:p>
        </p:txBody>
      </p:sp>
    </p:spTree>
    <p:extLst>
      <p:ext uri="{BB962C8B-B14F-4D97-AF65-F5344CB8AC3E}">
        <p14:creationId xmlns:p14="http://schemas.microsoft.com/office/powerpoint/2010/main" val="1238380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BEF8C-1DFF-47CE-9FFF-12A5C5F69A28}"/>
              </a:ext>
            </a:extLst>
          </p:cNvPr>
          <p:cNvSpPr>
            <a:spLocks noGrp="1"/>
          </p:cNvSpPr>
          <p:nvPr>
            <p:ph type="title"/>
          </p:nvPr>
        </p:nvSpPr>
        <p:spPr>
          <a:xfrm>
            <a:off x="2758440" y="682519"/>
            <a:ext cx="6858000" cy="748454"/>
          </a:xfrm>
        </p:spPr>
        <p:txBody>
          <a:bodyPr>
            <a:normAutofit/>
          </a:bodyPr>
          <a:lstStyle/>
          <a:p>
            <a:pPr algn="ctr"/>
            <a:r>
              <a:rPr lang="en-US" sz="3800" b="1" dirty="0">
                <a:solidFill>
                  <a:schemeClr val="accent3">
                    <a:lumMod val="75000"/>
                  </a:schemeClr>
                </a:solidFill>
                <a:latin typeface="Arial" panose="020B0604020202020204" pitchFamily="34" charset="0"/>
                <a:cs typeface="Arial" panose="020B0604020202020204" pitchFamily="34" charset="0"/>
              </a:rPr>
              <a:t>AI NHANH HƠN ?</a:t>
            </a:r>
          </a:p>
        </p:txBody>
      </p:sp>
      <p:sp>
        <p:nvSpPr>
          <p:cNvPr id="4" name="Content Placeholder 2">
            <a:extLst>
              <a:ext uri="{FF2B5EF4-FFF2-40B4-BE49-F238E27FC236}">
                <a16:creationId xmlns:a16="http://schemas.microsoft.com/office/drawing/2014/main" id="{48135CC4-1B88-4589-BA6F-D922ED4569FF}"/>
              </a:ext>
            </a:extLst>
          </p:cNvPr>
          <p:cNvSpPr txBox="1">
            <a:spLocks/>
          </p:cNvSpPr>
          <p:nvPr/>
        </p:nvSpPr>
        <p:spPr>
          <a:xfrm>
            <a:off x="763905" y="1810386"/>
            <a:ext cx="10828020" cy="386651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30000"/>
              </a:lnSpc>
              <a:spcBef>
                <a:spcPts val="400"/>
              </a:spcBef>
              <a:spcAft>
                <a:spcPts val="0"/>
              </a:spcAft>
              <a:buClr>
                <a:schemeClr val="tx1"/>
              </a:buClr>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Nhiệm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vụ</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Hãy</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ghép</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các</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bức</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tranh</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tương</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ứng</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với</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các</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quá</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trình</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chuyển</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hóa</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năng</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lượng</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đã</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cho</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Bài</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2_PBT).</a:t>
            </a:r>
            <a:endParaRPr lang="en-US" sz="2400" dirty="0">
              <a:solidFill>
                <a:schemeClr val="tx1"/>
              </a:solidFill>
              <a:latin typeface="Arial" panose="020B0604020202020204" pitchFamily="34" charset="0"/>
              <a:cs typeface="Arial" panose="020B0604020202020204" pitchFamily="34" charset="0"/>
            </a:endParaRPr>
          </a:p>
          <a:p>
            <a:pPr algn="just">
              <a:lnSpc>
                <a:spcPct val="130000"/>
              </a:lnSpc>
              <a:spcBef>
                <a:spcPts val="400"/>
              </a:spcBef>
              <a:spcAft>
                <a:spcPts val="0"/>
              </a:spcAft>
              <a:buClr>
                <a:schemeClr val="tx1"/>
              </a:buClr>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Hình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thức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Làm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việc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theo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nhóm</a:t>
            </a:r>
            <a:r>
              <a:rPr lang="en-US" sz="2400" dirty="0">
                <a:solidFill>
                  <a:schemeClr val="tx1"/>
                </a:solidFill>
                <a:latin typeface="Arial" panose="020B0604020202020204" pitchFamily="34" charset="0"/>
                <a:cs typeface="Arial" panose="020B0604020202020204" pitchFamily="34" charset="0"/>
              </a:rPr>
              <a:t>, chia </a:t>
            </a:r>
            <a:r>
              <a:rPr lang="en-US" sz="2400" dirty="0" err="1">
                <a:solidFill>
                  <a:schemeClr val="tx1"/>
                </a:solidFill>
                <a:latin typeface="Arial" panose="020B0604020202020204" pitchFamily="34" charset="0"/>
                <a:cs typeface="Arial" panose="020B0604020202020204" pitchFamily="34" charset="0"/>
              </a:rPr>
              <a:t>làm</a:t>
            </a:r>
            <a:r>
              <a:rPr lang="en-US" sz="2400" dirty="0">
                <a:solidFill>
                  <a:schemeClr val="tx1"/>
                </a:solidFill>
                <a:latin typeface="Arial" panose="020B0604020202020204" pitchFamily="34" charset="0"/>
                <a:cs typeface="Arial" panose="020B0604020202020204" pitchFamily="34" charset="0"/>
              </a:rPr>
              <a:t> 2 </a:t>
            </a:r>
            <a:r>
              <a:rPr lang="en-US" sz="2400" dirty="0" err="1">
                <a:solidFill>
                  <a:schemeClr val="tx1"/>
                </a:solidFill>
                <a:latin typeface="Arial" panose="020B0604020202020204" pitchFamily="34" charset="0"/>
                <a:cs typeface="Arial" panose="020B0604020202020204" pitchFamily="34" charset="0"/>
              </a:rPr>
              <a:t>chặng</a:t>
            </a:r>
            <a:r>
              <a:rPr lang="en-US" sz="2400" dirty="0">
                <a:solidFill>
                  <a:schemeClr val="tx1"/>
                </a:solidFill>
                <a:latin typeface="Arial" panose="020B0604020202020204" pitchFamily="34" charset="0"/>
                <a:cs typeface="Arial" panose="020B0604020202020204" pitchFamily="34" charset="0"/>
              </a:rPr>
              <a:t>:</a:t>
            </a:r>
          </a:p>
          <a:p>
            <a:pPr marL="0" indent="0" algn="just">
              <a:lnSpc>
                <a:spcPct val="130000"/>
              </a:lnSpc>
              <a:spcBef>
                <a:spcPts val="400"/>
              </a:spcBef>
              <a:spcAft>
                <a:spcPts val="0"/>
              </a:spcAft>
              <a:buClr>
                <a:schemeClr val="tx1"/>
              </a:buClr>
              <a:buNone/>
            </a:pP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Chặng</a:t>
            </a:r>
            <a:r>
              <a:rPr lang="en-US" sz="2400" dirty="0">
                <a:solidFill>
                  <a:schemeClr val="tx1"/>
                </a:solidFill>
                <a:latin typeface="Arial" panose="020B0604020202020204" pitchFamily="34" charset="0"/>
                <a:cs typeface="Arial" panose="020B0604020202020204" pitchFamily="34" charset="0"/>
              </a:rPr>
              <a:t> 1(2p): </a:t>
            </a:r>
            <a:r>
              <a:rPr lang="en-US" sz="2400" dirty="0" err="1">
                <a:solidFill>
                  <a:schemeClr val="tx1"/>
                </a:solidFill>
                <a:latin typeface="Arial" panose="020B0604020202020204" pitchFamily="34" charset="0"/>
                <a:cs typeface="Arial" panose="020B0604020202020204" pitchFamily="34" charset="0"/>
              </a:rPr>
              <a:t>Thảo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luận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kết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quả</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trong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nhóm</a:t>
            </a:r>
            <a:endParaRPr lang="en-US" sz="2400" dirty="0">
              <a:solidFill>
                <a:schemeClr val="tx1"/>
              </a:solidFill>
              <a:latin typeface="Arial" panose="020B0604020202020204" pitchFamily="34" charset="0"/>
              <a:cs typeface="Arial" panose="020B0604020202020204" pitchFamily="34" charset="0"/>
            </a:endParaRPr>
          </a:p>
          <a:p>
            <a:pPr marL="0" indent="0" algn="just">
              <a:lnSpc>
                <a:spcPct val="130000"/>
              </a:lnSpc>
              <a:spcBef>
                <a:spcPts val="400"/>
              </a:spcBef>
              <a:spcAft>
                <a:spcPts val="0"/>
              </a:spcAft>
              <a:buClr>
                <a:schemeClr val="tx1"/>
              </a:buClr>
              <a:buNone/>
            </a:pP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Chặng</a:t>
            </a:r>
            <a:r>
              <a:rPr lang="en-US" sz="2400" dirty="0">
                <a:solidFill>
                  <a:schemeClr val="tx1"/>
                </a:solidFill>
                <a:latin typeface="Arial" panose="020B0604020202020204" pitchFamily="34" charset="0"/>
                <a:cs typeface="Arial" panose="020B0604020202020204" pitchFamily="34" charset="0"/>
              </a:rPr>
              <a:t> 2(1p): </a:t>
            </a:r>
            <a:r>
              <a:rPr lang="en-US" sz="2400" dirty="0" err="1">
                <a:solidFill>
                  <a:schemeClr val="tx1"/>
                </a:solidFill>
                <a:latin typeface="Arial" panose="020B0604020202020204" pitchFamily="34" charset="0"/>
                <a:cs typeface="Arial" panose="020B0604020202020204" pitchFamily="34" charset="0"/>
              </a:rPr>
              <a:t>Mỗi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nhóm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cử</a:t>
            </a:r>
            <a:r>
              <a:rPr lang="en-US" sz="2400" dirty="0">
                <a:solidFill>
                  <a:schemeClr val="tx1"/>
                </a:solidFill>
                <a:latin typeface="Arial" panose="020B0604020202020204" pitchFamily="34" charset="0"/>
                <a:cs typeface="Arial" panose="020B0604020202020204" pitchFamily="34" charset="0"/>
              </a:rPr>
              <a:t> ra 3 </a:t>
            </a:r>
            <a:r>
              <a:rPr lang="en-US" sz="2400" dirty="0" err="1">
                <a:solidFill>
                  <a:schemeClr val="tx1"/>
                </a:solidFill>
                <a:latin typeface="Arial" panose="020B0604020202020204" pitchFamily="34" charset="0"/>
                <a:cs typeface="Arial" panose="020B0604020202020204" pitchFamily="34" charset="0"/>
              </a:rPr>
              <a:t>thành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viên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luân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phiên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nhau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dán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các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bức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tranh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tương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ứng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với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các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quá</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trình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chuyển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hóa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năng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lượng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vào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bảng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phụ</a:t>
            </a:r>
            <a:r>
              <a:rPr lang="en-US" sz="2400" dirty="0">
                <a:solidFill>
                  <a:schemeClr val="tx1"/>
                </a:solidFill>
                <a:latin typeface="Arial" panose="020B0604020202020204" pitchFamily="34" charset="0"/>
                <a:cs typeface="Arial" panose="020B0604020202020204" pitchFamily="34" charset="0"/>
              </a:rPr>
              <a:t>.</a:t>
            </a:r>
          </a:p>
          <a:p>
            <a:pPr algn="just">
              <a:lnSpc>
                <a:spcPct val="130000"/>
              </a:lnSpc>
              <a:spcBef>
                <a:spcPts val="400"/>
              </a:spcBef>
              <a:spcAft>
                <a:spcPts val="0"/>
              </a:spcAft>
              <a:buClr>
                <a:schemeClr val="tx1"/>
              </a:buClr>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Mỗi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bức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tranh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ghép</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đúng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được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tính</a:t>
            </a:r>
            <a:r>
              <a:rPr lang="en-US" sz="2400" dirty="0">
                <a:solidFill>
                  <a:schemeClr val="tx1"/>
                </a:solidFill>
                <a:latin typeface="Arial" panose="020B0604020202020204" pitchFamily="34" charset="0"/>
                <a:cs typeface="Arial" panose="020B0604020202020204" pitchFamily="34" charset="0"/>
              </a:rPr>
              <a:t> 1 </a:t>
            </a:r>
            <a:r>
              <a:rPr lang="en-US" sz="2400" dirty="0" err="1">
                <a:solidFill>
                  <a:schemeClr val="tx1"/>
                </a:solidFill>
                <a:latin typeface="Arial" panose="020B0604020202020204" pitchFamily="34" charset="0"/>
                <a:cs typeface="Arial" panose="020B0604020202020204" pitchFamily="34" charset="0"/>
              </a:rPr>
              <a:t>điểm</a:t>
            </a:r>
            <a:r>
              <a:rPr lang="en-US" sz="2400" dirty="0">
                <a:solidFill>
                  <a:schemeClr val="tx1"/>
                </a:solidFill>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69FAE29B-FF68-4C11-83F2-F7776967541E}"/>
              </a:ext>
            </a:extLst>
          </p:cNvPr>
          <p:cNvSpPr txBox="1"/>
          <p:nvPr/>
        </p:nvSpPr>
        <p:spPr>
          <a:xfrm>
            <a:off x="76200" y="10718"/>
            <a:ext cx="3015141" cy="584775"/>
          </a:xfrm>
          <a:prstGeom prst="rect">
            <a:avLst/>
          </a:prstGeom>
          <a:solidFill>
            <a:schemeClr val="bg1"/>
          </a:solidFill>
        </p:spPr>
        <p:txBody>
          <a:bodyPr wrap="square" rtlCol="0">
            <a:spAutoFit/>
          </a:bodyPr>
          <a:lstStyle/>
          <a:p>
            <a:pPr>
              <a:spcBef>
                <a:spcPts val="600"/>
              </a:spcBef>
              <a:spcAft>
                <a:spcPts val="600"/>
              </a:spcAft>
            </a:pPr>
            <a:r>
              <a:rPr lang="en-US" sz="3200" b="1" dirty="0">
                <a:solidFill>
                  <a:srgbClr val="C00000"/>
                </a:solidFill>
                <a:latin typeface="Cambria" panose="02040503050406030204" pitchFamily="18" charset="0"/>
                <a:ea typeface="Cambria" panose="02040503050406030204" pitchFamily="18" charset="0"/>
                <a:cs typeface="Arial" panose="020B0604020202020204" pitchFamily="34" charset="0"/>
              </a:rPr>
              <a:t>LUYỆN TẬP</a:t>
            </a:r>
          </a:p>
        </p:txBody>
      </p:sp>
    </p:spTree>
    <p:extLst>
      <p:ext uri="{BB962C8B-B14F-4D97-AF65-F5344CB8AC3E}">
        <p14:creationId xmlns:p14="http://schemas.microsoft.com/office/powerpoint/2010/main" val="4005650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E6AA15AE-DAFE-4E1E-B05F-F57962FD3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6BEF8C-1DFF-47CE-9FFF-12A5C5F69A28}"/>
              </a:ext>
            </a:extLst>
          </p:cNvPr>
          <p:cNvSpPr>
            <a:spLocks noGrp="1"/>
          </p:cNvSpPr>
          <p:nvPr>
            <p:ph type="title"/>
          </p:nvPr>
        </p:nvSpPr>
        <p:spPr>
          <a:xfrm>
            <a:off x="1043342" y="137601"/>
            <a:ext cx="3713149" cy="928764"/>
          </a:xfrm>
        </p:spPr>
        <p:txBody>
          <a:bodyPr vert="horz" lIns="91440" tIns="45720" rIns="91440" bIns="45720" rtlCol="0" anchor="b">
            <a:normAutofit fontScale="90000"/>
          </a:bodyPr>
          <a:lstStyle/>
          <a:p>
            <a:r>
              <a:rPr lang="en-US" sz="3800" b="1" dirty="0">
                <a:solidFill>
                  <a:schemeClr val="accent3">
                    <a:lumMod val="75000"/>
                  </a:schemeClr>
                </a:solidFill>
                <a:latin typeface="Arial" panose="020B0604020202020204" pitchFamily="34" charset="0"/>
                <a:cs typeface="Arial" panose="020B0604020202020204" pitchFamily="34" charset="0"/>
              </a:rPr>
              <a:t>AI NHANH HƠN?</a:t>
            </a:r>
          </a:p>
        </p:txBody>
      </p:sp>
      <p:cxnSp>
        <p:nvCxnSpPr>
          <p:cNvPr id="19" name="Straight Connector 18">
            <a:extLst>
              <a:ext uri="{FF2B5EF4-FFF2-40B4-BE49-F238E27FC236}">
                <a16:creationId xmlns:a16="http://schemas.microsoft.com/office/drawing/2014/main" id="{D07141D5-A57C-43F5-A655-5BA2D0D2AF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9DB1F97-BFF9-46CC-8EB4-BB63B98F1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88CAE6E3-39B4-4A16-97BC-9C376B9B7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10801028-FEBA-4B08-B803-0BA85EC686B8}"/>
              </a:ext>
            </a:extLst>
          </p:cNvPr>
          <p:cNvPicPr>
            <a:picLocks noChangeAspect="1"/>
          </p:cNvPicPr>
          <p:nvPr/>
        </p:nvPicPr>
        <p:blipFill>
          <a:blip r:embed="rId2"/>
          <a:stretch>
            <a:fillRect/>
          </a:stretch>
        </p:blipFill>
        <p:spPr>
          <a:xfrm>
            <a:off x="39880" y="83036"/>
            <a:ext cx="707552" cy="707552"/>
          </a:xfrm>
          <a:prstGeom prst="rect">
            <a:avLst/>
          </a:prstGeom>
        </p:spPr>
      </p:pic>
      <p:graphicFrame>
        <p:nvGraphicFramePr>
          <p:cNvPr id="5" name="Table 4">
            <a:extLst>
              <a:ext uri="{FF2B5EF4-FFF2-40B4-BE49-F238E27FC236}">
                <a16:creationId xmlns:a16="http://schemas.microsoft.com/office/drawing/2014/main" id="{18E39C44-ECB6-46A1-90B0-61D544399F3A}"/>
              </a:ext>
            </a:extLst>
          </p:cNvPr>
          <p:cNvGraphicFramePr>
            <a:graphicFrameLocks noGrp="1"/>
          </p:cNvGraphicFramePr>
          <p:nvPr>
            <p:extLst>
              <p:ext uri="{D42A27DB-BD31-4B8C-83A1-F6EECF244321}">
                <p14:modId xmlns:p14="http://schemas.microsoft.com/office/powerpoint/2010/main" val="1119295854"/>
              </p:ext>
            </p:extLst>
          </p:nvPr>
        </p:nvGraphicFramePr>
        <p:xfrm>
          <a:off x="5052401" y="271177"/>
          <a:ext cx="6912219" cy="6060663"/>
        </p:xfrm>
        <a:graphic>
          <a:graphicData uri="http://schemas.openxmlformats.org/drawingml/2006/table">
            <a:tbl>
              <a:tblPr firstRow="1" firstCol="1" bandRow="1"/>
              <a:tblGrid>
                <a:gridCol w="1973822">
                  <a:extLst>
                    <a:ext uri="{9D8B030D-6E8A-4147-A177-3AD203B41FA5}">
                      <a16:colId xmlns:a16="http://schemas.microsoft.com/office/drawing/2014/main" val="1678139059"/>
                    </a:ext>
                  </a:extLst>
                </a:gridCol>
                <a:gridCol w="2550338">
                  <a:extLst>
                    <a:ext uri="{9D8B030D-6E8A-4147-A177-3AD203B41FA5}">
                      <a16:colId xmlns:a16="http://schemas.microsoft.com/office/drawing/2014/main" val="3122944116"/>
                    </a:ext>
                  </a:extLst>
                </a:gridCol>
                <a:gridCol w="2388059">
                  <a:extLst>
                    <a:ext uri="{9D8B030D-6E8A-4147-A177-3AD203B41FA5}">
                      <a16:colId xmlns:a16="http://schemas.microsoft.com/office/drawing/2014/main" val="2409593445"/>
                    </a:ext>
                  </a:extLst>
                </a:gridCol>
              </a:tblGrid>
              <a:tr h="1369746">
                <a:tc>
                  <a:txBody>
                    <a:bodyPr/>
                    <a:lstStyle/>
                    <a:p>
                      <a:pPr algn="ctr" fontAlgn="t">
                        <a:lnSpc>
                          <a:spcPct val="112000"/>
                        </a:lnSpc>
                        <a:spcBef>
                          <a:spcPts val="400"/>
                        </a:spcBef>
                        <a:spcAft>
                          <a:spcPts val="800"/>
                        </a:spcAft>
                      </a:pP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Hóa</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điện</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quang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sáng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a:t>
                      </a:r>
                      <a:endParaRPr lang="en-US" sz="2000" b="0" i="0" u="none" strike="noStrike" dirty="0">
                        <a:effectLst/>
                        <a:latin typeface="Arial" panose="020B0604020202020204" pitchFamily="34" charset="0"/>
                        <a:cs typeface="Arial" panose="020B0604020202020204" pitchFamily="34" charset="0"/>
                      </a:endParaRPr>
                    </a:p>
                    <a:p>
                      <a:pPr algn="ctr" fontAlgn="t">
                        <a:lnSpc>
                          <a:spcPct val="112000"/>
                        </a:lnSpc>
                        <a:spcBef>
                          <a:spcPts val="400"/>
                        </a:spcBef>
                        <a:spcAft>
                          <a:spcPts val="800"/>
                        </a:spcAft>
                      </a:pP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2000" b="0" i="0" u="none" strike="noStrike" dirty="0">
                        <a:effectLst/>
                        <a:latin typeface="Arial" panose="020B0604020202020204" pitchFamily="34" charset="0"/>
                        <a:cs typeface="Arial" panose="020B0604020202020204" pitchFamily="34" charset="0"/>
                      </a:endParaRPr>
                    </a:p>
                    <a:p>
                      <a:pPr algn="ctr" fontAlgn="t">
                        <a:lnSpc>
                          <a:spcPct val="112000"/>
                        </a:lnSpc>
                        <a:spcBef>
                          <a:spcPts val="400"/>
                        </a:spcBef>
                        <a:spcAft>
                          <a:spcPts val="800"/>
                        </a:spcAft>
                      </a:pP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2000" b="0" i="0" u="none" strike="noStrike" dirty="0">
                        <a:effectLst/>
                        <a:latin typeface="Arial" panose="020B0604020202020204" pitchFamily="34" charset="0"/>
                        <a:cs typeface="Arial" panose="020B0604020202020204" pitchFamily="34"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Điện</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Nhiệt</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động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và</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NL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âm</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thanh</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a:t>
                      </a:r>
                      <a:endParaRPr lang="en-US" sz="2000" b="0" i="0" u="none" strike="noStrike" dirty="0">
                        <a:effectLst/>
                        <a:latin typeface="Arial" panose="020B0604020202020204" pitchFamily="34" charset="0"/>
                        <a:cs typeface="Arial" panose="020B0604020202020204" pitchFamily="34"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Hóa</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nhiệt</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năng,quang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và</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NL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âm</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thanh</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a:t>
                      </a:r>
                      <a:endParaRPr lang="en-US" sz="2000" b="0" i="0" u="none" strike="noStrike" dirty="0">
                        <a:effectLst/>
                        <a:latin typeface="Arial" panose="020B0604020202020204" pitchFamily="34" charset="0"/>
                        <a:cs typeface="Arial" panose="020B0604020202020204" pitchFamily="34"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56317695"/>
                  </a:ext>
                </a:extLst>
              </a:tr>
              <a:tr h="1690090">
                <a:tc>
                  <a:txBody>
                    <a:bodyPr/>
                    <a:lstStyle/>
                    <a:p>
                      <a:pPr algn="ctr" fontAlgn="t">
                        <a:lnSpc>
                          <a:spcPct val="112000"/>
                        </a:lnSpc>
                        <a:spcBef>
                          <a:spcPts val="400"/>
                        </a:spcBef>
                        <a:spcAft>
                          <a:spcPts val="800"/>
                        </a:spcAft>
                      </a:pP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Thế</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động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và</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NL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âm</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thanh</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a:t>
                      </a:r>
                      <a:endParaRPr lang="en-US" sz="2000" b="0" i="0" u="none" strike="noStrike" dirty="0">
                        <a:effectLst/>
                        <a:latin typeface="Arial" panose="020B0604020202020204" pitchFamily="34" charset="0"/>
                        <a:cs typeface="Arial" panose="020B0604020202020204" pitchFamily="34" charset="0"/>
                      </a:endParaRPr>
                    </a:p>
                    <a:p>
                      <a:pPr algn="ctr" fontAlgn="t">
                        <a:lnSpc>
                          <a:spcPct val="112000"/>
                        </a:lnSpc>
                        <a:spcBef>
                          <a:spcPts val="400"/>
                        </a:spcBef>
                        <a:spcAft>
                          <a:spcPts val="800"/>
                        </a:spcAft>
                      </a:pP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2000" b="0" i="0" u="none" strike="noStrike" dirty="0">
                        <a:effectLst/>
                        <a:latin typeface="Arial" panose="020B0604020202020204" pitchFamily="34" charset="0"/>
                        <a:cs typeface="Arial" panose="020B0604020202020204" pitchFamily="34" charset="0"/>
                      </a:endParaRPr>
                    </a:p>
                    <a:p>
                      <a:pPr algn="ctr" fontAlgn="t">
                        <a:lnSpc>
                          <a:spcPct val="112000"/>
                        </a:lnSpc>
                        <a:spcBef>
                          <a:spcPts val="400"/>
                        </a:spcBef>
                        <a:spcAft>
                          <a:spcPts val="800"/>
                        </a:spcAft>
                      </a:pPr>
                      <a:endParaRPr lang="en-US" sz="2000" b="0" i="0" u="none" strike="noStrike" dirty="0">
                        <a:effectLst/>
                        <a:latin typeface="Arial" panose="020B0604020202020204" pitchFamily="34" charset="0"/>
                        <a:cs typeface="Arial" panose="020B0604020202020204" pitchFamily="34"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000" b="0" i="0" u="none" strike="noStrike">
                          <a:effectLst/>
                          <a:latin typeface="Arial" panose="020B0604020202020204" pitchFamily="34" charset="0"/>
                          <a:ea typeface="Calibri" panose="020F0502020204030204" pitchFamily="34" charset="0"/>
                          <a:cs typeface="Arial" panose="020B0604020202020204" pitchFamily="34" charset="0"/>
                        </a:rPr>
                        <a:t>Động năng → thế năng đàn hồi → động năng.</a:t>
                      </a:r>
                      <a:endParaRPr lang="en-US" sz="2000" b="0" i="0" u="none" strike="noStrike">
                        <a:effectLst/>
                        <a:latin typeface="Arial" panose="020B0604020202020204" pitchFamily="34" charset="0"/>
                        <a:cs typeface="Arial" panose="020B0604020202020204" pitchFamily="34"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Điện</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 NL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âm</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thanh</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a:t>
                      </a:r>
                      <a:endParaRPr lang="en-US" sz="2000" b="0" i="0" u="none" strike="noStrike" dirty="0">
                        <a:effectLst/>
                        <a:latin typeface="Arial" panose="020B0604020202020204" pitchFamily="34" charset="0"/>
                        <a:cs typeface="Arial" panose="020B0604020202020204" pitchFamily="34"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22593898"/>
                  </a:ext>
                </a:extLst>
              </a:tr>
              <a:tr h="1690090">
                <a:tc>
                  <a:txBody>
                    <a:bodyPr/>
                    <a:lstStyle/>
                    <a:p>
                      <a:pPr algn="ctr" fontAlgn="t">
                        <a:lnSpc>
                          <a:spcPct val="112000"/>
                        </a:lnSpc>
                        <a:spcBef>
                          <a:spcPts val="400"/>
                        </a:spcBef>
                        <a:spcAft>
                          <a:spcPts val="800"/>
                        </a:spcAft>
                      </a:pP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Hóa</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nhiệt</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động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a:t>
                      </a:r>
                      <a:endParaRPr lang="en-US" sz="2000" b="0" i="0" u="none" strike="noStrike" dirty="0">
                        <a:effectLst/>
                        <a:latin typeface="Arial" panose="020B0604020202020204" pitchFamily="34" charset="0"/>
                        <a:cs typeface="Arial" panose="020B0604020202020204" pitchFamily="34" charset="0"/>
                      </a:endParaRPr>
                    </a:p>
                    <a:p>
                      <a:pPr algn="ctr" fontAlgn="t">
                        <a:lnSpc>
                          <a:spcPct val="112000"/>
                        </a:lnSpc>
                        <a:spcBef>
                          <a:spcPts val="400"/>
                        </a:spcBef>
                        <a:spcAft>
                          <a:spcPts val="800"/>
                        </a:spcAft>
                      </a:pP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2000" b="0" i="0" u="none" strike="noStrike" dirty="0">
                        <a:effectLst/>
                        <a:latin typeface="Arial" panose="020B0604020202020204" pitchFamily="34" charset="0"/>
                        <a:cs typeface="Arial" panose="020B0604020202020204" pitchFamily="34" charset="0"/>
                      </a:endParaRPr>
                    </a:p>
                    <a:p>
                      <a:pPr algn="ctr" fontAlgn="t">
                        <a:lnSpc>
                          <a:spcPct val="112000"/>
                        </a:lnSpc>
                        <a:spcBef>
                          <a:spcPts val="400"/>
                        </a:spcBef>
                        <a:spcAft>
                          <a:spcPts val="800"/>
                        </a:spcAft>
                      </a:pP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2000" b="0" i="0" u="none" strike="noStrike" dirty="0">
                        <a:effectLst/>
                        <a:latin typeface="Arial" panose="020B0604020202020204" pitchFamily="34" charset="0"/>
                        <a:cs typeface="Arial" panose="020B0604020202020204" pitchFamily="34"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000" b="0" i="0" u="none" strike="noStrike">
                          <a:effectLst/>
                          <a:latin typeface="Arial" panose="020B0604020202020204" pitchFamily="34" charset="0"/>
                          <a:ea typeface="Calibri" panose="020F0502020204030204" pitchFamily="34" charset="0"/>
                          <a:cs typeface="Arial" panose="020B0604020202020204" pitchFamily="34" charset="0"/>
                        </a:rPr>
                        <a:t>Quang năng → điện năng. </a:t>
                      </a:r>
                      <a:endParaRPr lang="en-US" sz="2000" b="0" i="0" u="none" strike="noStrike">
                        <a:effectLst/>
                        <a:latin typeface="Arial" panose="020B0604020202020204" pitchFamily="34" charset="0"/>
                        <a:cs typeface="Arial" panose="020B0604020202020204" pitchFamily="34"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Động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điện</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a:t>
                      </a:r>
                      <a:endParaRPr lang="en-US" sz="2000" b="0" i="0" u="none" strike="noStrike" dirty="0">
                        <a:effectLst/>
                        <a:latin typeface="Arial" panose="020B0604020202020204" pitchFamily="34" charset="0"/>
                        <a:cs typeface="Arial" panose="020B0604020202020204" pitchFamily="34"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35687216"/>
                  </a:ext>
                </a:extLst>
              </a:tr>
            </a:tbl>
          </a:graphicData>
        </a:graphic>
      </p:graphicFrame>
      <p:pic>
        <p:nvPicPr>
          <p:cNvPr id="7" name="Picture 6">
            <a:extLst>
              <a:ext uri="{FF2B5EF4-FFF2-40B4-BE49-F238E27FC236}">
                <a16:creationId xmlns:a16="http://schemas.microsoft.com/office/drawing/2014/main" id="{C9EFD751-A7F7-4149-AFD2-79BE32706098}"/>
              </a:ext>
            </a:extLst>
          </p:cNvPr>
          <p:cNvPicPr>
            <a:picLocks noChangeAspect="1"/>
          </p:cNvPicPr>
          <p:nvPr/>
        </p:nvPicPr>
        <p:blipFill>
          <a:blip r:embed="rId3"/>
          <a:stretch>
            <a:fillRect/>
          </a:stretch>
        </p:blipFill>
        <p:spPr>
          <a:xfrm>
            <a:off x="39880" y="1333549"/>
            <a:ext cx="4785140" cy="4250760"/>
          </a:xfrm>
          <a:prstGeom prst="rect">
            <a:avLst/>
          </a:prstGeom>
        </p:spPr>
      </p:pic>
    </p:spTree>
    <p:extLst>
      <p:ext uri="{BB962C8B-B14F-4D97-AF65-F5344CB8AC3E}">
        <p14:creationId xmlns:p14="http://schemas.microsoft.com/office/powerpoint/2010/main" val="1527745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E6AA15AE-DAFE-4E1E-B05F-F57962FD3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6BEF8C-1DFF-47CE-9FFF-12A5C5F69A28}"/>
              </a:ext>
            </a:extLst>
          </p:cNvPr>
          <p:cNvSpPr>
            <a:spLocks noGrp="1"/>
          </p:cNvSpPr>
          <p:nvPr>
            <p:ph type="title"/>
          </p:nvPr>
        </p:nvSpPr>
        <p:spPr>
          <a:xfrm>
            <a:off x="4355329" y="99114"/>
            <a:ext cx="3317256" cy="577319"/>
          </a:xfrm>
        </p:spPr>
        <p:txBody>
          <a:bodyPr vert="horz" lIns="91440" tIns="45720" rIns="91440" bIns="45720" rtlCol="0" anchor="b">
            <a:normAutofit/>
          </a:bodyPr>
          <a:lstStyle/>
          <a:p>
            <a:pPr algn="ctr"/>
            <a:r>
              <a:rPr lang="en-US" sz="3200" b="1" dirty="0">
                <a:solidFill>
                  <a:schemeClr val="accent3">
                    <a:lumMod val="75000"/>
                  </a:schemeClr>
                </a:solidFill>
                <a:latin typeface="Arial" panose="020B0604020202020204" pitchFamily="34" charset="0"/>
                <a:cs typeface="Arial" panose="020B0604020202020204" pitchFamily="34" charset="0"/>
              </a:rPr>
              <a:t>LUYỆN TẬP</a:t>
            </a:r>
          </a:p>
        </p:txBody>
      </p:sp>
      <p:cxnSp>
        <p:nvCxnSpPr>
          <p:cNvPr id="19" name="Straight Connector 18">
            <a:extLst>
              <a:ext uri="{FF2B5EF4-FFF2-40B4-BE49-F238E27FC236}">
                <a16:creationId xmlns:a16="http://schemas.microsoft.com/office/drawing/2014/main" id="{D07141D5-A57C-43F5-A655-5BA2D0D2AF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9DB1F97-BFF9-46CC-8EB4-BB63B98F1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88CAE6E3-39B4-4A16-97BC-9C376B9B7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Table 4">
            <a:extLst>
              <a:ext uri="{FF2B5EF4-FFF2-40B4-BE49-F238E27FC236}">
                <a16:creationId xmlns:a16="http://schemas.microsoft.com/office/drawing/2014/main" id="{18E39C44-ECB6-46A1-90B0-61D544399F3A}"/>
              </a:ext>
            </a:extLst>
          </p:cNvPr>
          <p:cNvGraphicFramePr>
            <a:graphicFrameLocks noGrp="1"/>
          </p:cNvGraphicFramePr>
          <p:nvPr>
            <p:extLst>
              <p:ext uri="{D42A27DB-BD31-4B8C-83A1-F6EECF244321}">
                <p14:modId xmlns:p14="http://schemas.microsoft.com/office/powerpoint/2010/main" val="1156513184"/>
              </p:ext>
            </p:extLst>
          </p:nvPr>
        </p:nvGraphicFramePr>
        <p:xfrm>
          <a:off x="701029" y="759467"/>
          <a:ext cx="10579454" cy="5898504"/>
        </p:xfrm>
        <a:graphic>
          <a:graphicData uri="http://schemas.openxmlformats.org/drawingml/2006/table">
            <a:tbl>
              <a:tblPr firstRow="1" firstCol="1" bandRow="1"/>
              <a:tblGrid>
                <a:gridCol w="3021021">
                  <a:extLst>
                    <a:ext uri="{9D8B030D-6E8A-4147-A177-3AD203B41FA5}">
                      <a16:colId xmlns:a16="http://schemas.microsoft.com/office/drawing/2014/main" val="1678139059"/>
                    </a:ext>
                  </a:extLst>
                </a:gridCol>
                <a:gridCol w="3903404">
                  <a:extLst>
                    <a:ext uri="{9D8B030D-6E8A-4147-A177-3AD203B41FA5}">
                      <a16:colId xmlns:a16="http://schemas.microsoft.com/office/drawing/2014/main" val="3122944116"/>
                    </a:ext>
                  </a:extLst>
                </a:gridCol>
                <a:gridCol w="3655029">
                  <a:extLst>
                    <a:ext uri="{9D8B030D-6E8A-4147-A177-3AD203B41FA5}">
                      <a16:colId xmlns:a16="http://schemas.microsoft.com/office/drawing/2014/main" val="2409593445"/>
                    </a:ext>
                  </a:extLst>
                </a:gridCol>
              </a:tblGrid>
              <a:tr h="1993308">
                <a:tc>
                  <a:txBody>
                    <a:bodyPr/>
                    <a:lstStyle/>
                    <a:p>
                      <a:pPr algn="ctr" fontAlgn="t">
                        <a:lnSpc>
                          <a:spcPct val="112000"/>
                        </a:lnSpc>
                        <a:spcBef>
                          <a:spcPts val="400"/>
                        </a:spcBef>
                        <a:spcAft>
                          <a:spcPts val="800"/>
                        </a:spcAft>
                      </a:pP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Hóa</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điện</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quang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sáng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a:t>
                      </a:r>
                      <a:endParaRPr lang="en-US" sz="2000" b="0" i="0" u="none" strike="noStrike" dirty="0">
                        <a:effectLst/>
                        <a:latin typeface="Arial" panose="020B0604020202020204" pitchFamily="34" charset="0"/>
                        <a:cs typeface="Arial" panose="020B0604020202020204" pitchFamily="34" charset="0"/>
                      </a:endParaRPr>
                    </a:p>
                    <a:p>
                      <a:pPr algn="ctr" fontAlgn="t">
                        <a:lnSpc>
                          <a:spcPct val="112000"/>
                        </a:lnSpc>
                        <a:spcBef>
                          <a:spcPts val="400"/>
                        </a:spcBef>
                        <a:spcAft>
                          <a:spcPts val="800"/>
                        </a:spcAft>
                      </a:pP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2000" b="0" i="0" u="none" strike="noStrike" dirty="0">
                        <a:effectLst/>
                        <a:latin typeface="Arial" panose="020B0604020202020204" pitchFamily="34" charset="0"/>
                        <a:cs typeface="Arial" panose="020B0604020202020204" pitchFamily="34" charset="0"/>
                      </a:endParaRPr>
                    </a:p>
                    <a:p>
                      <a:pPr algn="ctr" fontAlgn="t">
                        <a:lnSpc>
                          <a:spcPct val="112000"/>
                        </a:lnSpc>
                        <a:spcBef>
                          <a:spcPts val="400"/>
                        </a:spcBef>
                        <a:spcAft>
                          <a:spcPts val="800"/>
                        </a:spcAft>
                      </a:pP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2000" b="0" i="0" u="none" strike="noStrike" dirty="0">
                        <a:effectLst/>
                        <a:latin typeface="Arial" panose="020B0604020202020204" pitchFamily="34" charset="0"/>
                        <a:cs typeface="Arial" panose="020B0604020202020204" pitchFamily="34"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Điện</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Động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nhiệt</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và</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NL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âm</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thanh</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a:t>
                      </a:r>
                      <a:endParaRPr lang="en-US" sz="2000" b="0" i="0" u="none" strike="noStrike" dirty="0">
                        <a:effectLst/>
                        <a:latin typeface="Arial" panose="020B0604020202020204" pitchFamily="34" charset="0"/>
                        <a:cs typeface="Arial" panose="020B0604020202020204" pitchFamily="34"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Hóa</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nhiệt</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năng,quang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và</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NL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âm</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thanh</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a:t>
                      </a:r>
                      <a:endParaRPr lang="en-US" sz="2000" b="0" i="0" u="none" strike="noStrike" dirty="0">
                        <a:effectLst/>
                        <a:latin typeface="Arial" panose="020B0604020202020204" pitchFamily="34" charset="0"/>
                        <a:cs typeface="Arial" panose="020B0604020202020204" pitchFamily="34"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56317695"/>
                  </a:ext>
                </a:extLst>
              </a:tr>
              <a:tr h="1911888">
                <a:tc>
                  <a:txBody>
                    <a:bodyPr/>
                    <a:lstStyle/>
                    <a:p>
                      <a:pPr algn="just" fontAlgn="t">
                        <a:lnSpc>
                          <a:spcPct val="112000"/>
                        </a:lnSpc>
                        <a:spcBef>
                          <a:spcPts val="400"/>
                        </a:spcBef>
                        <a:spcAft>
                          <a:spcPts val="800"/>
                        </a:spcAft>
                      </a:pP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Thế</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động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điện</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2000" b="0" i="0" u="none" strike="noStrike" dirty="0">
                        <a:effectLst/>
                        <a:latin typeface="Arial" panose="020B0604020202020204" pitchFamily="34" charset="0"/>
                        <a:cs typeface="Arial" panose="020B0604020202020204" pitchFamily="34" charset="0"/>
                      </a:endParaRPr>
                    </a:p>
                    <a:p>
                      <a:pPr algn="ctr" fontAlgn="t">
                        <a:lnSpc>
                          <a:spcPct val="112000"/>
                        </a:lnSpc>
                        <a:spcBef>
                          <a:spcPts val="400"/>
                        </a:spcBef>
                        <a:spcAft>
                          <a:spcPts val="800"/>
                        </a:spcAft>
                      </a:pPr>
                      <a:endParaRPr lang="en-US" sz="2000" b="0" i="0" u="none" strike="noStrike" dirty="0">
                        <a:effectLst/>
                        <a:latin typeface="Arial" panose="020B0604020202020204" pitchFamily="34" charset="0"/>
                        <a:cs typeface="Arial" panose="020B0604020202020204" pitchFamily="34"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t">
                        <a:lnSpc>
                          <a:spcPct val="112000"/>
                        </a:lnSpc>
                        <a:spcBef>
                          <a:spcPts val="400"/>
                        </a:spcBef>
                        <a:spcAft>
                          <a:spcPts val="800"/>
                        </a:spcAft>
                      </a:pP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Động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thế</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đàn</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hồi</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động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a:t>
                      </a:r>
                      <a:endParaRPr lang="en-US" sz="2000" b="0" i="0" u="none" strike="noStrike" dirty="0">
                        <a:effectLst/>
                        <a:latin typeface="Arial" panose="020B0604020202020204" pitchFamily="34" charset="0"/>
                        <a:cs typeface="Arial" panose="020B0604020202020204" pitchFamily="34"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Điện</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 NL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âm</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thanh</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a:t>
                      </a:r>
                      <a:endParaRPr lang="en-US" sz="2000" b="0" i="0" u="none" strike="noStrike" dirty="0">
                        <a:effectLst/>
                        <a:latin typeface="Arial" panose="020B0604020202020204" pitchFamily="34" charset="0"/>
                        <a:cs typeface="Arial" panose="020B0604020202020204" pitchFamily="34"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22593898"/>
                  </a:ext>
                </a:extLst>
              </a:tr>
              <a:tr h="1993308">
                <a:tc>
                  <a:txBody>
                    <a:bodyPr/>
                    <a:lstStyle/>
                    <a:p>
                      <a:pPr algn="ctr" fontAlgn="t">
                        <a:lnSpc>
                          <a:spcPct val="112000"/>
                        </a:lnSpc>
                        <a:spcBef>
                          <a:spcPts val="400"/>
                        </a:spcBef>
                        <a:spcAft>
                          <a:spcPts val="800"/>
                        </a:spcAft>
                      </a:pP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Hóa</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nhiệt</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động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a:t>
                      </a:r>
                      <a:endParaRPr lang="en-US" sz="2000" b="0" i="0" u="none" strike="noStrike" dirty="0">
                        <a:effectLst/>
                        <a:latin typeface="Arial" panose="020B0604020202020204" pitchFamily="34" charset="0"/>
                        <a:cs typeface="Arial" panose="020B0604020202020204" pitchFamily="34" charset="0"/>
                      </a:endParaRPr>
                    </a:p>
                    <a:p>
                      <a:pPr algn="ctr" fontAlgn="t">
                        <a:lnSpc>
                          <a:spcPct val="112000"/>
                        </a:lnSpc>
                        <a:spcBef>
                          <a:spcPts val="400"/>
                        </a:spcBef>
                        <a:spcAft>
                          <a:spcPts val="800"/>
                        </a:spcAft>
                      </a:pP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2000" b="0" i="0" u="none" strike="noStrike" dirty="0">
                        <a:effectLst/>
                        <a:latin typeface="Arial" panose="020B0604020202020204" pitchFamily="34" charset="0"/>
                        <a:cs typeface="Arial" panose="020B0604020202020204" pitchFamily="34" charset="0"/>
                      </a:endParaRPr>
                    </a:p>
                    <a:p>
                      <a:pPr algn="ctr" fontAlgn="t">
                        <a:lnSpc>
                          <a:spcPct val="112000"/>
                        </a:lnSpc>
                        <a:spcBef>
                          <a:spcPts val="400"/>
                        </a:spcBef>
                        <a:spcAft>
                          <a:spcPts val="800"/>
                        </a:spcAft>
                      </a:pP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2000" b="0" i="0" u="none" strike="noStrike" dirty="0">
                        <a:effectLst/>
                        <a:latin typeface="Arial" panose="020B0604020202020204" pitchFamily="34" charset="0"/>
                        <a:cs typeface="Arial" panose="020B0604020202020204" pitchFamily="34"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Quang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điện</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2000" b="0" i="0" u="none" strike="noStrike" dirty="0">
                        <a:effectLst/>
                        <a:latin typeface="Arial" panose="020B0604020202020204" pitchFamily="34" charset="0"/>
                        <a:cs typeface="Arial" panose="020B0604020202020204" pitchFamily="34"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Động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điện</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a:t>
                      </a:r>
                      <a:endParaRPr lang="en-US" sz="2000" b="0" i="0" u="none" strike="noStrike" dirty="0">
                        <a:effectLst/>
                        <a:latin typeface="Arial" panose="020B0604020202020204" pitchFamily="34" charset="0"/>
                        <a:cs typeface="Arial" panose="020B0604020202020204" pitchFamily="34"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35687216"/>
                  </a:ext>
                </a:extLst>
              </a:tr>
            </a:tbl>
          </a:graphicData>
        </a:graphic>
      </p:graphicFrame>
      <p:pic>
        <p:nvPicPr>
          <p:cNvPr id="14" name="Picture 13">
            <a:extLst>
              <a:ext uri="{FF2B5EF4-FFF2-40B4-BE49-F238E27FC236}">
                <a16:creationId xmlns:a16="http://schemas.microsoft.com/office/drawing/2014/main" id="{F3BBC143-9394-4392-B81E-75C0BF865B28}"/>
              </a:ext>
            </a:extLst>
          </p:cNvPr>
          <p:cNvPicPr>
            <a:picLocks noChangeAspect="1"/>
          </p:cNvPicPr>
          <p:nvPr/>
        </p:nvPicPr>
        <p:blipFill rotWithShape="1">
          <a:blip r:embed="rId2"/>
          <a:srcRect l="68835" t="1264" b="70898"/>
          <a:stretch/>
        </p:blipFill>
        <p:spPr>
          <a:xfrm>
            <a:off x="1611716" y="1515894"/>
            <a:ext cx="1411717" cy="1120207"/>
          </a:xfrm>
          <a:prstGeom prst="rect">
            <a:avLst/>
          </a:prstGeom>
        </p:spPr>
      </p:pic>
      <p:pic>
        <p:nvPicPr>
          <p:cNvPr id="16" name="Picture 15">
            <a:extLst>
              <a:ext uri="{FF2B5EF4-FFF2-40B4-BE49-F238E27FC236}">
                <a16:creationId xmlns:a16="http://schemas.microsoft.com/office/drawing/2014/main" id="{BA12B39D-1065-419F-8E44-A25C7C7F9583}"/>
              </a:ext>
            </a:extLst>
          </p:cNvPr>
          <p:cNvPicPr>
            <a:picLocks noChangeAspect="1"/>
          </p:cNvPicPr>
          <p:nvPr/>
        </p:nvPicPr>
        <p:blipFill rotWithShape="1">
          <a:blip r:embed="rId2"/>
          <a:srcRect l="68242" t="66847" r="190" b="3320"/>
          <a:stretch/>
        </p:blipFill>
        <p:spPr>
          <a:xfrm>
            <a:off x="5044316" y="1473495"/>
            <a:ext cx="1346437" cy="1130270"/>
          </a:xfrm>
          <a:prstGeom prst="rect">
            <a:avLst/>
          </a:prstGeom>
        </p:spPr>
      </p:pic>
      <p:pic>
        <p:nvPicPr>
          <p:cNvPr id="18" name="Picture 17">
            <a:extLst>
              <a:ext uri="{FF2B5EF4-FFF2-40B4-BE49-F238E27FC236}">
                <a16:creationId xmlns:a16="http://schemas.microsoft.com/office/drawing/2014/main" id="{82272960-97A9-4273-A283-95FDB260EEDA}"/>
              </a:ext>
            </a:extLst>
          </p:cNvPr>
          <p:cNvPicPr>
            <a:picLocks noChangeAspect="1"/>
          </p:cNvPicPr>
          <p:nvPr/>
        </p:nvPicPr>
        <p:blipFill rotWithShape="1">
          <a:blip r:embed="rId2"/>
          <a:srcRect l="33118" t="65819" r="34876" b="1631"/>
          <a:stretch/>
        </p:blipFill>
        <p:spPr>
          <a:xfrm>
            <a:off x="1611715" y="5425412"/>
            <a:ext cx="1324293" cy="1196397"/>
          </a:xfrm>
          <a:prstGeom prst="rect">
            <a:avLst/>
          </a:prstGeom>
        </p:spPr>
      </p:pic>
      <p:pic>
        <p:nvPicPr>
          <p:cNvPr id="20" name="Picture 19">
            <a:extLst>
              <a:ext uri="{FF2B5EF4-FFF2-40B4-BE49-F238E27FC236}">
                <a16:creationId xmlns:a16="http://schemas.microsoft.com/office/drawing/2014/main" id="{DC15BEF6-067A-4928-90CD-04BF76C9D8C5}"/>
              </a:ext>
            </a:extLst>
          </p:cNvPr>
          <p:cNvPicPr>
            <a:picLocks noChangeAspect="1"/>
          </p:cNvPicPr>
          <p:nvPr/>
        </p:nvPicPr>
        <p:blipFill rotWithShape="1">
          <a:blip r:embed="rId2"/>
          <a:srcRect l="33118" t="31488" r="33992" b="36245"/>
          <a:stretch/>
        </p:blipFill>
        <p:spPr>
          <a:xfrm>
            <a:off x="5225291" y="5354147"/>
            <a:ext cx="1346438" cy="1173434"/>
          </a:xfrm>
          <a:prstGeom prst="rect">
            <a:avLst/>
          </a:prstGeom>
        </p:spPr>
      </p:pic>
      <p:pic>
        <p:nvPicPr>
          <p:cNvPr id="22" name="Picture 21">
            <a:extLst>
              <a:ext uri="{FF2B5EF4-FFF2-40B4-BE49-F238E27FC236}">
                <a16:creationId xmlns:a16="http://schemas.microsoft.com/office/drawing/2014/main" id="{AC568283-D907-4C5B-813C-FA5DF1B68F0B}"/>
              </a:ext>
            </a:extLst>
          </p:cNvPr>
          <p:cNvPicPr>
            <a:picLocks noChangeAspect="1"/>
          </p:cNvPicPr>
          <p:nvPr/>
        </p:nvPicPr>
        <p:blipFill rotWithShape="1">
          <a:blip r:embed="rId2"/>
          <a:srcRect t="65020" r="71186" b="3072"/>
          <a:stretch/>
        </p:blipFill>
        <p:spPr>
          <a:xfrm>
            <a:off x="1560027" y="3402103"/>
            <a:ext cx="1272605" cy="1251869"/>
          </a:xfrm>
          <a:prstGeom prst="rect">
            <a:avLst/>
          </a:prstGeom>
        </p:spPr>
      </p:pic>
      <p:pic>
        <p:nvPicPr>
          <p:cNvPr id="24" name="Picture 23">
            <a:extLst>
              <a:ext uri="{FF2B5EF4-FFF2-40B4-BE49-F238E27FC236}">
                <a16:creationId xmlns:a16="http://schemas.microsoft.com/office/drawing/2014/main" id="{210C7081-8F9A-4E40-8A3E-EEBC45929BE6}"/>
              </a:ext>
            </a:extLst>
          </p:cNvPr>
          <p:cNvPicPr>
            <a:picLocks noChangeAspect="1"/>
          </p:cNvPicPr>
          <p:nvPr/>
        </p:nvPicPr>
        <p:blipFill rotWithShape="1">
          <a:blip r:embed="rId2"/>
          <a:srcRect r="69156" b="71044"/>
          <a:stretch/>
        </p:blipFill>
        <p:spPr>
          <a:xfrm>
            <a:off x="8855744" y="3192153"/>
            <a:ext cx="1503745" cy="1254039"/>
          </a:xfrm>
          <a:prstGeom prst="rect">
            <a:avLst/>
          </a:prstGeom>
        </p:spPr>
      </p:pic>
      <p:pic>
        <p:nvPicPr>
          <p:cNvPr id="25" name="Picture 24">
            <a:extLst>
              <a:ext uri="{FF2B5EF4-FFF2-40B4-BE49-F238E27FC236}">
                <a16:creationId xmlns:a16="http://schemas.microsoft.com/office/drawing/2014/main" id="{C67928A4-745D-4D73-B086-2330097C229F}"/>
              </a:ext>
            </a:extLst>
          </p:cNvPr>
          <p:cNvPicPr>
            <a:picLocks noChangeAspect="1"/>
          </p:cNvPicPr>
          <p:nvPr/>
        </p:nvPicPr>
        <p:blipFill rotWithShape="1">
          <a:blip r:embed="rId2"/>
          <a:srcRect l="67514" t="30712" b="35514"/>
          <a:stretch/>
        </p:blipFill>
        <p:spPr>
          <a:xfrm>
            <a:off x="5262207" y="3419387"/>
            <a:ext cx="1272605" cy="1175293"/>
          </a:xfrm>
          <a:prstGeom prst="rect">
            <a:avLst/>
          </a:prstGeom>
        </p:spPr>
      </p:pic>
      <p:pic>
        <p:nvPicPr>
          <p:cNvPr id="26" name="Picture 25">
            <a:extLst>
              <a:ext uri="{FF2B5EF4-FFF2-40B4-BE49-F238E27FC236}">
                <a16:creationId xmlns:a16="http://schemas.microsoft.com/office/drawing/2014/main" id="{0804BB34-4575-4641-9C28-0685EEE14AF3}"/>
              </a:ext>
            </a:extLst>
          </p:cNvPr>
          <p:cNvPicPr>
            <a:picLocks noChangeAspect="1"/>
          </p:cNvPicPr>
          <p:nvPr/>
        </p:nvPicPr>
        <p:blipFill rotWithShape="1">
          <a:blip r:embed="rId2"/>
          <a:srcRect l="34549" t="771" r="34026" b="71754"/>
          <a:stretch/>
        </p:blipFill>
        <p:spPr>
          <a:xfrm>
            <a:off x="8991950" y="5274200"/>
            <a:ext cx="1503746" cy="1167880"/>
          </a:xfrm>
          <a:prstGeom prst="rect">
            <a:avLst/>
          </a:prstGeom>
        </p:spPr>
      </p:pic>
      <p:pic>
        <p:nvPicPr>
          <p:cNvPr id="28" name="Picture 27">
            <a:extLst>
              <a:ext uri="{FF2B5EF4-FFF2-40B4-BE49-F238E27FC236}">
                <a16:creationId xmlns:a16="http://schemas.microsoft.com/office/drawing/2014/main" id="{FFDFC4DB-D309-4D14-A461-130F5ADB163E}"/>
              </a:ext>
            </a:extLst>
          </p:cNvPr>
          <p:cNvPicPr>
            <a:picLocks noChangeAspect="1"/>
          </p:cNvPicPr>
          <p:nvPr/>
        </p:nvPicPr>
        <p:blipFill rotWithShape="1">
          <a:blip r:embed="rId2"/>
          <a:srcRect l="687" t="31702" r="69478" b="36520"/>
          <a:stretch/>
        </p:blipFill>
        <p:spPr>
          <a:xfrm>
            <a:off x="8991950" y="1564227"/>
            <a:ext cx="1194635" cy="1130270"/>
          </a:xfrm>
          <a:prstGeom prst="rect">
            <a:avLst/>
          </a:prstGeom>
        </p:spPr>
      </p:pic>
    </p:spTree>
    <p:extLst>
      <p:ext uri="{BB962C8B-B14F-4D97-AF65-F5344CB8AC3E}">
        <p14:creationId xmlns:p14="http://schemas.microsoft.com/office/powerpoint/2010/main" val="1304583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FAD65-EEF9-47FF-91D4-F3A8849AA0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9CD66E2-087A-447D-9AAA-586CF683B49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375F6B5-75FB-4604-8BD6-46BC7345ABF3}"/>
              </a:ext>
            </a:extLst>
          </p:cNvPr>
          <p:cNvPicPr>
            <a:picLocks noChangeAspect="1"/>
          </p:cNvPicPr>
          <p:nvPr/>
        </p:nvPicPr>
        <p:blipFill rotWithShape="1">
          <a:blip r:embed="rId2"/>
          <a:srcRect b="9445"/>
          <a:stretch/>
        </p:blipFill>
        <p:spPr>
          <a:xfrm>
            <a:off x="30480" y="123614"/>
            <a:ext cx="12192000" cy="6210300"/>
          </a:xfrm>
          <a:prstGeom prst="rect">
            <a:avLst/>
          </a:prstGeom>
        </p:spPr>
      </p:pic>
    </p:spTree>
    <p:extLst>
      <p:ext uri="{BB962C8B-B14F-4D97-AF65-F5344CB8AC3E}">
        <p14:creationId xmlns:p14="http://schemas.microsoft.com/office/powerpoint/2010/main" val="2258524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1B393-B09D-41FB-A92A-4EE3CAAE5C2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49F5E7F-DFFE-44A8-A615-8D648D7BAC5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373A534-DA69-4AC0-AB33-D68A403CE11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95171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A9886-5FBC-41D2-8F07-6208B3087BBD}"/>
              </a:ext>
            </a:extLst>
          </p:cNvPr>
          <p:cNvSpPr>
            <a:spLocks noGrp="1"/>
          </p:cNvSpPr>
          <p:nvPr>
            <p:ph type="title"/>
          </p:nvPr>
        </p:nvSpPr>
        <p:spPr>
          <a:xfrm>
            <a:off x="866774" y="166689"/>
            <a:ext cx="7284720" cy="661035"/>
          </a:xfrm>
        </p:spPr>
        <p:txBody>
          <a:bodyPr>
            <a:normAutofit/>
          </a:bodyPr>
          <a:lstStyle/>
          <a:p>
            <a:r>
              <a:rPr lang="en-US" sz="3200" b="1" dirty="0">
                <a:solidFill>
                  <a:schemeClr val="accent3">
                    <a:lumMod val="75000"/>
                  </a:schemeClr>
                </a:solidFill>
                <a:latin typeface="Arial" panose="020B0604020202020204" pitchFamily="34" charset="0"/>
                <a:cs typeface="Arial" panose="020B0604020202020204" pitchFamily="34" charset="0"/>
              </a:rPr>
              <a:t>I. SỰ CHUYỂN HÓA NĂNG LƯỢNG</a:t>
            </a:r>
          </a:p>
        </p:txBody>
      </p:sp>
      <p:pic>
        <p:nvPicPr>
          <p:cNvPr id="4" name="Picture 3">
            <a:extLst>
              <a:ext uri="{FF2B5EF4-FFF2-40B4-BE49-F238E27FC236}">
                <a16:creationId xmlns:a16="http://schemas.microsoft.com/office/drawing/2014/main" id="{AECC7359-060D-427E-AED2-C60E4A643BFA}"/>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l="60860" t="40000" r="25390" b="31250"/>
          <a:stretch/>
        </p:blipFill>
        <p:spPr>
          <a:xfrm>
            <a:off x="8778586" y="2646176"/>
            <a:ext cx="3131123" cy="3682628"/>
          </a:xfrm>
          <a:prstGeom prst="rect">
            <a:avLst/>
          </a:prstGeom>
        </p:spPr>
      </p:pic>
      <p:sp>
        <p:nvSpPr>
          <p:cNvPr id="7" name="TextBox 6">
            <a:extLst>
              <a:ext uri="{FF2B5EF4-FFF2-40B4-BE49-F238E27FC236}">
                <a16:creationId xmlns:a16="http://schemas.microsoft.com/office/drawing/2014/main" id="{62F598CC-3225-4A10-9C54-58AE5711B4B7}"/>
              </a:ext>
            </a:extLst>
          </p:cNvPr>
          <p:cNvSpPr txBox="1"/>
          <p:nvPr/>
        </p:nvSpPr>
        <p:spPr>
          <a:xfrm>
            <a:off x="866774" y="1800759"/>
            <a:ext cx="8782051" cy="461665"/>
          </a:xfrm>
          <a:prstGeom prst="rect">
            <a:avLst/>
          </a:prstGeom>
          <a:noFill/>
        </p:spPr>
        <p:txBody>
          <a:bodyPr wrap="square">
            <a:spAutoFit/>
          </a:bodyPr>
          <a:lstStyle/>
          <a:p>
            <a:pPr marL="457200" indent="-457200">
              <a:buFont typeface="Wingdings" panose="05000000000000000000" pitchFamily="2" charset="2"/>
              <a:buChar char="Ø"/>
            </a:pPr>
            <a:r>
              <a:rPr lang="en-US" sz="2400" dirty="0" err="1">
                <a:effectLst/>
                <a:latin typeface="Arial" panose="020B0604020202020204" pitchFamily="34" charset="0"/>
                <a:ea typeface="Arial" panose="020B0604020202020204" pitchFamily="34" charset="0"/>
                <a:cs typeface="Arial" panose="020B0604020202020204" pitchFamily="34" charset="0"/>
              </a:rPr>
              <a:t>Hãy</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mô</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tả</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sự</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biến</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đổi</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năng</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lượng</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của</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quả</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bóng</a:t>
            </a:r>
            <a:r>
              <a:rPr lang="en-US" sz="2400" dirty="0">
                <a:effectLst/>
                <a:latin typeface="Arial" panose="020B0604020202020204" pitchFamily="34" charset="0"/>
                <a:ea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6F079F8-F056-47FE-B97C-5F96983C967C}"/>
              </a:ext>
            </a:extLst>
          </p:cNvPr>
          <p:cNvSpPr txBox="1"/>
          <p:nvPr/>
        </p:nvSpPr>
        <p:spPr>
          <a:xfrm>
            <a:off x="866774" y="2270339"/>
            <a:ext cx="9477375" cy="461665"/>
          </a:xfrm>
          <a:prstGeom prst="rect">
            <a:avLst/>
          </a:prstGeom>
          <a:noFill/>
        </p:spPr>
        <p:txBody>
          <a:bodyPr wrap="square">
            <a:spAutoFit/>
          </a:bodyPr>
          <a:lstStyle/>
          <a:p>
            <a:pPr marL="457200" indent="-457200">
              <a:buFont typeface="Wingdings" panose="05000000000000000000" pitchFamily="2" charset="2"/>
              <a:buChar char="Ø"/>
            </a:pPr>
            <a:r>
              <a:rPr lang="en-US" sz="2400" dirty="0" err="1">
                <a:effectLst/>
                <a:latin typeface="Arial" panose="020B0604020202020204" pitchFamily="34" charset="0"/>
                <a:ea typeface="Arial" panose="020B0604020202020204" pitchFamily="34" charset="0"/>
                <a:cs typeface="Arial" panose="020B0604020202020204" pitchFamily="34" charset="0"/>
              </a:rPr>
              <a:t>Vẽ</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sơ</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đồ</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sự</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chuyển</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hóa</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năng</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lượng</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của</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quả</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bóng</a:t>
            </a:r>
            <a:r>
              <a:rPr lang="en-US" sz="2400" dirty="0">
                <a:effectLst/>
                <a:latin typeface="Arial" panose="020B0604020202020204" pitchFamily="34" charset="0"/>
                <a:ea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6102036A-FD1C-49A7-BC0E-CAF0EEE57784}"/>
              </a:ext>
            </a:extLst>
          </p:cNvPr>
          <p:cNvSpPr/>
          <p:nvPr/>
        </p:nvSpPr>
        <p:spPr>
          <a:xfrm>
            <a:off x="890585" y="4333510"/>
            <a:ext cx="2247900" cy="666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Arial" panose="020B0604020202020204" pitchFamily="34" charset="0"/>
                <a:cs typeface="Arial" panose="020B0604020202020204" pitchFamily="34" charset="0"/>
              </a:rPr>
              <a:t>Động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năng</a:t>
            </a:r>
            <a:r>
              <a:rPr lang="en-US" sz="2800" b="1" dirty="0">
                <a:latin typeface="Arial" panose="020B0604020202020204" pitchFamily="34" charset="0"/>
                <a:cs typeface="Arial" panose="020B0604020202020204" pitchFamily="34" charset="0"/>
              </a:rPr>
              <a:t> </a:t>
            </a:r>
          </a:p>
        </p:txBody>
      </p:sp>
      <p:sp>
        <p:nvSpPr>
          <p:cNvPr id="5" name="Arrow: Right 4">
            <a:extLst>
              <a:ext uri="{FF2B5EF4-FFF2-40B4-BE49-F238E27FC236}">
                <a16:creationId xmlns:a16="http://schemas.microsoft.com/office/drawing/2014/main" id="{6591772D-D84A-478E-9A58-3A04DADBA09B}"/>
              </a:ext>
            </a:extLst>
          </p:cNvPr>
          <p:cNvSpPr/>
          <p:nvPr/>
        </p:nvSpPr>
        <p:spPr>
          <a:xfrm>
            <a:off x="3193251" y="4530894"/>
            <a:ext cx="647701" cy="167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36CE4BDC-F6E7-4CF1-B96A-32DFF0F5071B}"/>
              </a:ext>
            </a:extLst>
          </p:cNvPr>
          <p:cNvSpPr/>
          <p:nvPr/>
        </p:nvSpPr>
        <p:spPr>
          <a:xfrm>
            <a:off x="4638677" y="4340312"/>
            <a:ext cx="2964659" cy="666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Arial" panose="020B0604020202020204" pitchFamily="34" charset="0"/>
                <a:cs typeface="Arial" panose="020B0604020202020204" pitchFamily="34" charset="0"/>
              </a:rPr>
              <a:t>Nhiệt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năng</a:t>
            </a:r>
            <a:r>
              <a:rPr lang="en-US" sz="2800" b="1" dirty="0">
                <a:latin typeface="Arial" panose="020B0604020202020204" pitchFamily="34" charset="0"/>
                <a:cs typeface="Arial" panose="020B0604020202020204" pitchFamily="34" charset="0"/>
              </a:rPr>
              <a:t> </a:t>
            </a:r>
          </a:p>
        </p:txBody>
      </p:sp>
      <p:sp>
        <p:nvSpPr>
          <p:cNvPr id="11" name="Rectangle: Rounded Corners 10">
            <a:extLst>
              <a:ext uri="{FF2B5EF4-FFF2-40B4-BE49-F238E27FC236}">
                <a16:creationId xmlns:a16="http://schemas.microsoft.com/office/drawing/2014/main" id="{A4587196-E717-42A3-BE35-3CFBFA17E0BE}"/>
              </a:ext>
            </a:extLst>
          </p:cNvPr>
          <p:cNvSpPr/>
          <p:nvPr/>
        </p:nvSpPr>
        <p:spPr>
          <a:xfrm>
            <a:off x="4652962" y="3546368"/>
            <a:ext cx="2886075" cy="666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Arial" panose="020B0604020202020204" pitchFamily="34" charset="0"/>
                <a:cs typeface="Arial" panose="020B0604020202020204" pitchFamily="34" charset="0"/>
              </a:rPr>
              <a:t>Thế</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năng</a:t>
            </a:r>
            <a:r>
              <a:rPr lang="en-US" sz="2800" b="1" dirty="0">
                <a:latin typeface="Arial" panose="020B0604020202020204" pitchFamily="34" charset="0"/>
                <a:cs typeface="Arial" panose="020B0604020202020204" pitchFamily="34" charset="0"/>
              </a:rPr>
              <a:t> </a:t>
            </a:r>
          </a:p>
        </p:txBody>
      </p:sp>
      <p:sp>
        <p:nvSpPr>
          <p:cNvPr id="13" name="Rectangle: Rounded Corners 12">
            <a:extLst>
              <a:ext uri="{FF2B5EF4-FFF2-40B4-BE49-F238E27FC236}">
                <a16:creationId xmlns:a16="http://schemas.microsoft.com/office/drawing/2014/main" id="{F43D08A8-4B0B-444D-97A6-D0AEA516D948}"/>
              </a:ext>
            </a:extLst>
          </p:cNvPr>
          <p:cNvSpPr/>
          <p:nvPr/>
        </p:nvSpPr>
        <p:spPr>
          <a:xfrm>
            <a:off x="4680011" y="5134256"/>
            <a:ext cx="2981325" cy="666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Arial" panose="020B0604020202020204" pitchFamily="34" charset="0"/>
                <a:cs typeface="Arial" panose="020B0604020202020204" pitchFamily="34" charset="0"/>
              </a:rPr>
              <a:t>Năng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lượng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âm</a:t>
            </a:r>
            <a:endParaRPr lang="en-US" sz="2800" b="1" dirty="0">
              <a:latin typeface="Arial" panose="020B0604020202020204" pitchFamily="34" charset="0"/>
              <a:cs typeface="Arial" panose="020B0604020202020204" pitchFamily="34" charset="0"/>
            </a:endParaRPr>
          </a:p>
        </p:txBody>
      </p:sp>
      <p:sp>
        <p:nvSpPr>
          <p:cNvPr id="14" name="Arrow: Right 13">
            <a:extLst>
              <a:ext uri="{FF2B5EF4-FFF2-40B4-BE49-F238E27FC236}">
                <a16:creationId xmlns:a16="http://schemas.microsoft.com/office/drawing/2014/main" id="{715ACBB9-62CB-45F0-8CA8-F572201F0EBC}"/>
              </a:ext>
            </a:extLst>
          </p:cNvPr>
          <p:cNvSpPr/>
          <p:nvPr/>
        </p:nvSpPr>
        <p:spPr>
          <a:xfrm rot="19567845">
            <a:off x="3956888" y="4059749"/>
            <a:ext cx="647701" cy="140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80EAE7EB-605C-4C6B-97D6-4C1C1BF24EAC}"/>
              </a:ext>
            </a:extLst>
          </p:cNvPr>
          <p:cNvSpPr/>
          <p:nvPr/>
        </p:nvSpPr>
        <p:spPr>
          <a:xfrm>
            <a:off x="3940965" y="4530894"/>
            <a:ext cx="647701" cy="167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6B3194B8-E398-4FF4-8630-D687E94D19B4}"/>
              </a:ext>
            </a:extLst>
          </p:cNvPr>
          <p:cNvSpPr/>
          <p:nvPr/>
        </p:nvSpPr>
        <p:spPr>
          <a:xfrm rot="2183662">
            <a:off x="3896556" y="5036333"/>
            <a:ext cx="647701" cy="167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71342E22-065D-4B22-96DD-08A8BC5BC66E}"/>
              </a:ext>
            </a:extLst>
          </p:cNvPr>
          <p:cNvSpPr txBox="1">
            <a:spLocks/>
          </p:cNvSpPr>
          <p:nvPr/>
        </p:nvSpPr>
        <p:spPr>
          <a:xfrm>
            <a:off x="971549" y="855502"/>
            <a:ext cx="8334376" cy="66103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600" b="1" dirty="0" err="1">
                <a:solidFill>
                  <a:schemeClr val="tx1"/>
                </a:solidFill>
                <a:latin typeface="Arial" panose="020B0604020202020204" pitchFamily="34" charset="0"/>
                <a:cs typeface="Arial" panose="020B0604020202020204" pitchFamily="34" charset="0"/>
              </a:rPr>
              <a:t>Hiện</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tượng</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Một</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quả</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bóng</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được</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ném</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lên</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cao</a:t>
            </a:r>
            <a:endParaRPr lang="en-US" sz="2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317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3" grpId="0" animBg="1"/>
      <p:bldP spid="5" grpId="0" animBg="1"/>
      <p:bldP spid="9" grpId="0" animBg="1"/>
      <p:bldP spid="11" grpId="0" animBg="1"/>
      <p:bldP spid="13" grpId="0" animBg="1"/>
      <p:bldP spid="14" grpId="0" animBg="1"/>
      <p:bldP spid="15" grpId="0" animBg="1"/>
      <p:bldP spid="16"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95A54C-D496-4B5B-863D-110B09CC6F1B}"/>
              </a:ext>
            </a:extLst>
          </p:cNvPr>
          <p:cNvPicPr>
            <a:picLocks noChangeAspect="1"/>
          </p:cNvPicPr>
          <p:nvPr/>
        </p:nvPicPr>
        <p:blipFill rotWithShape="1">
          <a:blip r:embed="rId2"/>
          <a:srcRect l="1" t="13185" r="49083" b="12593"/>
          <a:stretch/>
        </p:blipFill>
        <p:spPr>
          <a:xfrm>
            <a:off x="457199" y="2141009"/>
            <a:ext cx="4524369" cy="3709835"/>
          </a:xfrm>
          <a:prstGeom prst="rect">
            <a:avLst/>
          </a:prstGeom>
        </p:spPr>
      </p:pic>
      <p:cxnSp>
        <p:nvCxnSpPr>
          <p:cNvPr id="7" name="Straight Connector 6">
            <a:extLst>
              <a:ext uri="{FF2B5EF4-FFF2-40B4-BE49-F238E27FC236}">
                <a16:creationId xmlns:a16="http://schemas.microsoft.com/office/drawing/2014/main" id="{FB52823A-1B5A-46B5-89B2-4D2987D872EA}"/>
              </a:ext>
            </a:extLst>
          </p:cNvPr>
          <p:cNvCxnSpPr/>
          <p:nvPr/>
        </p:nvCxnSpPr>
        <p:spPr>
          <a:xfrm>
            <a:off x="5295900" y="1933575"/>
            <a:ext cx="0" cy="421995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18D3A76-15DB-4AF2-AAD4-B77DCE980699}"/>
              </a:ext>
            </a:extLst>
          </p:cNvPr>
          <p:cNvPicPr>
            <a:picLocks noChangeAspect="1"/>
          </p:cNvPicPr>
          <p:nvPr/>
        </p:nvPicPr>
        <p:blipFill rotWithShape="1">
          <a:blip r:embed="rId3"/>
          <a:srcRect l="1873" t="12223" r="32343" b="12084"/>
          <a:stretch/>
        </p:blipFill>
        <p:spPr>
          <a:xfrm>
            <a:off x="5610233" y="2141009"/>
            <a:ext cx="5867392" cy="3797530"/>
          </a:xfrm>
          <a:prstGeom prst="rect">
            <a:avLst/>
          </a:prstGeom>
        </p:spPr>
      </p:pic>
      <p:pic>
        <p:nvPicPr>
          <p:cNvPr id="10" name="Picture 9">
            <a:extLst>
              <a:ext uri="{FF2B5EF4-FFF2-40B4-BE49-F238E27FC236}">
                <a16:creationId xmlns:a16="http://schemas.microsoft.com/office/drawing/2014/main" id="{449BE722-107A-48A6-9C31-A688D42D93E0}"/>
              </a:ext>
            </a:extLst>
          </p:cNvPr>
          <p:cNvPicPr>
            <a:picLocks noChangeAspect="1"/>
          </p:cNvPicPr>
          <p:nvPr/>
        </p:nvPicPr>
        <p:blipFill>
          <a:blip r:embed="rId4"/>
          <a:stretch>
            <a:fillRect/>
          </a:stretch>
        </p:blipFill>
        <p:spPr>
          <a:xfrm>
            <a:off x="276225" y="380621"/>
            <a:ext cx="1085850" cy="1085850"/>
          </a:xfrm>
          <a:prstGeom prst="rect">
            <a:avLst/>
          </a:prstGeom>
        </p:spPr>
      </p:pic>
      <p:sp>
        <p:nvSpPr>
          <p:cNvPr id="11" name="Title 1">
            <a:extLst>
              <a:ext uri="{FF2B5EF4-FFF2-40B4-BE49-F238E27FC236}">
                <a16:creationId xmlns:a16="http://schemas.microsoft.com/office/drawing/2014/main" id="{0482D067-E6A5-4125-B617-150DD1448486}"/>
              </a:ext>
            </a:extLst>
          </p:cNvPr>
          <p:cNvSpPr txBox="1">
            <a:spLocks/>
          </p:cNvSpPr>
          <p:nvPr/>
        </p:nvSpPr>
        <p:spPr>
          <a:xfrm>
            <a:off x="2543175" y="0"/>
            <a:ext cx="8067674" cy="168501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12000"/>
              </a:lnSpc>
              <a:spcBef>
                <a:spcPts val="0"/>
              </a:spcBef>
            </a:pPr>
            <a:r>
              <a:rPr lang="en-US" sz="2300" b="1" dirty="0">
                <a:solidFill>
                  <a:schemeClr val="tx1"/>
                </a:solidFill>
                <a:latin typeface="Arial" panose="020B0604020202020204" pitchFamily="34" charset="0"/>
                <a:cs typeface="Arial" panose="020B0604020202020204" pitchFamily="34" charset="0"/>
              </a:rPr>
              <a:t>1. </a:t>
            </a:r>
            <a:r>
              <a:rPr lang="en-US" sz="2300" b="1" dirty="0" err="1">
                <a:solidFill>
                  <a:schemeClr val="tx1"/>
                </a:solidFill>
                <a:latin typeface="Arial" panose="020B0604020202020204" pitchFamily="34" charset="0"/>
                <a:cs typeface="Arial" panose="020B0604020202020204" pitchFamily="34" charset="0"/>
              </a:rPr>
              <a:t>Nhiệm</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vụ</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Phân</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tích</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sự</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chuyển</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hóa</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năng</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lượng</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trong</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một</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số</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hiện</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tượng</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thực</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tế</a:t>
            </a:r>
            <a:r>
              <a:rPr lang="en-US" sz="2300" b="1" dirty="0">
                <a:solidFill>
                  <a:schemeClr val="tx1"/>
                </a:solidFill>
                <a:latin typeface="Arial" panose="020B0604020202020204" pitchFamily="34" charset="0"/>
                <a:cs typeface="Arial" panose="020B0604020202020204" pitchFamily="34" charset="0"/>
              </a:rPr>
              <a:t>.</a:t>
            </a:r>
          </a:p>
          <a:p>
            <a:pPr>
              <a:lnSpc>
                <a:spcPct val="112000"/>
              </a:lnSpc>
              <a:spcBef>
                <a:spcPts val="0"/>
              </a:spcBef>
            </a:pPr>
            <a:r>
              <a:rPr lang="en-US" sz="2300" b="1" dirty="0">
                <a:solidFill>
                  <a:schemeClr val="tx1"/>
                </a:solidFill>
                <a:latin typeface="Arial" panose="020B0604020202020204" pitchFamily="34" charset="0"/>
                <a:cs typeface="Arial" panose="020B0604020202020204" pitchFamily="34" charset="0"/>
              </a:rPr>
              <a:t>2. </a:t>
            </a:r>
            <a:r>
              <a:rPr lang="en-US" sz="2300" b="1" dirty="0" err="1">
                <a:solidFill>
                  <a:schemeClr val="tx1"/>
                </a:solidFill>
                <a:latin typeface="Arial" panose="020B0604020202020204" pitchFamily="34" charset="0"/>
                <a:cs typeface="Arial" panose="020B0604020202020204" pitchFamily="34" charset="0"/>
              </a:rPr>
              <a:t>Hình</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thức</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Hoạt</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động</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theo</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cặp</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đôi</a:t>
            </a:r>
            <a:endParaRPr lang="en-US" sz="2300" b="1" dirty="0">
              <a:solidFill>
                <a:schemeClr val="tx1"/>
              </a:solidFill>
              <a:latin typeface="Arial" panose="020B0604020202020204" pitchFamily="34" charset="0"/>
              <a:cs typeface="Arial" panose="020B0604020202020204" pitchFamily="34" charset="0"/>
            </a:endParaRPr>
          </a:p>
          <a:p>
            <a:pPr>
              <a:lnSpc>
                <a:spcPct val="112000"/>
              </a:lnSpc>
              <a:spcBef>
                <a:spcPts val="0"/>
              </a:spcBef>
            </a:pPr>
            <a:r>
              <a:rPr lang="en-US" sz="2300" b="1" dirty="0">
                <a:solidFill>
                  <a:schemeClr val="tx1"/>
                </a:solidFill>
                <a:latin typeface="Arial" panose="020B0604020202020204" pitchFamily="34" charset="0"/>
                <a:cs typeface="Arial" panose="020B0604020202020204" pitchFamily="34" charset="0"/>
              </a:rPr>
              <a:t>3. </a:t>
            </a:r>
            <a:r>
              <a:rPr lang="en-US" sz="2300" b="1" dirty="0" err="1">
                <a:solidFill>
                  <a:schemeClr val="tx1"/>
                </a:solidFill>
                <a:latin typeface="Arial" panose="020B0604020202020204" pitchFamily="34" charset="0"/>
                <a:cs typeface="Arial" panose="020B0604020202020204" pitchFamily="34" charset="0"/>
              </a:rPr>
              <a:t>Thời</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gian</a:t>
            </a:r>
            <a:r>
              <a:rPr lang="en-US" sz="2300" b="1" dirty="0">
                <a:solidFill>
                  <a:schemeClr val="tx1"/>
                </a:solidFill>
                <a:latin typeface="Arial" panose="020B0604020202020204" pitchFamily="34" charset="0"/>
                <a:cs typeface="Arial" panose="020B0604020202020204" pitchFamily="34" charset="0"/>
              </a:rPr>
              <a:t>: 3 </a:t>
            </a:r>
            <a:r>
              <a:rPr lang="en-US" sz="2300" b="1" dirty="0" err="1">
                <a:solidFill>
                  <a:schemeClr val="tx1"/>
                </a:solidFill>
                <a:latin typeface="Arial" panose="020B0604020202020204" pitchFamily="34" charset="0"/>
                <a:cs typeface="Arial" panose="020B0604020202020204" pitchFamily="34" charset="0"/>
              </a:rPr>
              <a:t>phút</a:t>
            </a:r>
            <a:endParaRPr lang="en-US" sz="2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3814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188804-88EE-44AD-BD8E-26EF051014EC}"/>
              </a:ext>
            </a:extLst>
          </p:cNvPr>
          <p:cNvPicPr>
            <a:picLocks noChangeAspect="1"/>
          </p:cNvPicPr>
          <p:nvPr/>
        </p:nvPicPr>
        <p:blipFill rotWithShape="1">
          <a:blip r:embed="rId2"/>
          <a:srcRect l="68750" t="40764" r="13281" b="40903"/>
          <a:stretch/>
        </p:blipFill>
        <p:spPr>
          <a:xfrm>
            <a:off x="915852" y="4204959"/>
            <a:ext cx="3580826" cy="2055084"/>
          </a:xfrm>
          <a:prstGeom prst="rect">
            <a:avLst/>
          </a:prstGeom>
        </p:spPr>
      </p:pic>
      <p:sp>
        <p:nvSpPr>
          <p:cNvPr id="6" name="Content Placeholder 2">
            <a:extLst>
              <a:ext uri="{FF2B5EF4-FFF2-40B4-BE49-F238E27FC236}">
                <a16:creationId xmlns:a16="http://schemas.microsoft.com/office/drawing/2014/main" id="{F69134E8-8D2C-4C05-B793-EA89CF18FA41}"/>
              </a:ext>
            </a:extLst>
          </p:cNvPr>
          <p:cNvSpPr txBox="1">
            <a:spLocks/>
          </p:cNvSpPr>
          <p:nvPr/>
        </p:nvSpPr>
        <p:spPr>
          <a:xfrm>
            <a:off x="489823" y="619352"/>
            <a:ext cx="4676304" cy="101446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400" b="1" dirty="0" err="1">
                <a:solidFill>
                  <a:schemeClr val="tx1"/>
                </a:solidFill>
                <a:latin typeface="Arial" panose="020B0604020202020204" pitchFamily="34" charset="0"/>
                <a:cs typeface="Arial" panose="020B0604020202020204" pitchFamily="34" charset="0"/>
              </a:rPr>
              <a:t>Hiện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tượng</a:t>
            </a:r>
            <a:r>
              <a:rPr lang="en-US" sz="2400" b="1" dirty="0">
                <a:solidFill>
                  <a:schemeClr val="tx1"/>
                </a:solidFill>
                <a:latin typeface="Arial" panose="020B0604020202020204" pitchFamily="34" charset="0"/>
                <a:cs typeface="Arial" panose="020B0604020202020204" pitchFamily="34" charset="0"/>
              </a:rPr>
              <a:t> 1</a:t>
            </a:r>
          </a:p>
          <a:p>
            <a:pPr algn="ctr"/>
            <a:r>
              <a:rPr lang="en-US" sz="2400" b="1" dirty="0" err="1">
                <a:solidFill>
                  <a:schemeClr val="tx1"/>
                </a:solidFill>
                <a:latin typeface="Arial" panose="020B0604020202020204" pitchFamily="34" charset="0"/>
                <a:cs typeface="Arial" panose="020B0604020202020204" pitchFamily="34" charset="0"/>
              </a:rPr>
              <a:t>Đèn</a:t>
            </a:r>
            <a:r>
              <a:rPr lang="en-US" sz="2400" b="1" dirty="0">
                <a:solidFill>
                  <a:schemeClr val="tx1"/>
                </a:solidFill>
                <a:latin typeface="Arial" panose="020B0604020202020204" pitchFamily="34" charset="0"/>
                <a:cs typeface="Arial" panose="020B0604020202020204" pitchFamily="34" charset="0"/>
              </a:rPr>
              <a:t> pin </a:t>
            </a:r>
            <a:r>
              <a:rPr lang="en-US" sz="2400" b="1" dirty="0" err="1">
                <a:solidFill>
                  <a:schemeClr val="tx1"/>
                </a:solidFill>
                <a:latin typeface="Arial" panose="020B0604020202020204" pitchFamily="34" charset="0"/>
                <a:cs typeface="Arial" panose="020B0604020202020204" pitchFamily="34" charset="0"/>
              </a:rPr>
              <a:t>được</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bật</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sáng</a:t>
            </a:r>
            <a:endParaRPr lang="en-US" sz="2400" b="1" dirty="0">
              <a:solidFill>
                <a:schemeClr val="tx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870380A3-06B1-461B-B30E-B782FE9CA345}"/>
              </a:ext>
            </a:extLst>
          </p:cNvPr>
          <p:cNvSpPr/>
          <p:nvPr/>
        </p:nvSpPr>
        <p:spPr>
          <a:xfrm>
            <a:off x="43242" y="2474986"/>
            <a:ext cx="1745220" cy="666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Arial" panose="020B0604020202020204" pitchFamily="34" charset="0"/>
                <a:cs typeface="Arial" panose="020B0604020202020204" pitchFamily="34" charset="0"/>
              </a:rPr>
              <a:t>Hóa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năng</a:t>
            </a:r>
            <a:r>
              <a:rPr lang="en-US" sz="2400" b="1" dirty="0">
                <a:latin typeface="Arial" panose="020B0604020202020204" pitchFamily="34" charset="0"/>
                <a:cs typeface="Arial" panose="020B0604020202020204" pitchFamily="34" charset="0"/>
              </a:rPr>
              <a:t> </a:t>
            </a:r>
          </a:p>
        </p:txBody>
      </p:sp>
      <p:sp>
        <p:nvSpPr>
          <p:cNvPr id="8" name="Arrow: Right 7">
            <a:extLst>
              <a:ext uri="{FF2B5EF4-FFF2-40B4-BE49-F238E27FC236}">
                <a16:creationId xmlns:a16="http://schemas.microsoft.com/office/drawing/2014/main" id="{592AECE8-2759-434D-B9CC-4D3ADF397E2F}"/>
              </a:ext>
            </a:extLst>
          </p:cNvPr>
          <p:cNvSpPr/>
          <p:nvPr/>
        </p:nvSpPr>
        <p:spPr>
          <a:xfrm>
            <a:off x="1868894" y="2752283"/>
            <a:ext cx="433864" cy="167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9CC2E02E-EB9B-4BB1-B78E-03841B804417}"/>
              </a:ext>
            </a:extLst>
          </p:cNvPr>
          <p:cNvSpPr/>
          <p:nvPr/>
        </p:nvSpPr>
        <p:spPr>
          <a:xfrm>
            <a:off x="2368538" y="2486821"/>
            <a:ext cx="1870726" cy="666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Arial" panose="020B0604020202020204" pitchFamily="34" charset="0"/>
                <a:cs typeface="Arial" panose="020B0604020202020204" pitchFamily="34" charset="0"/>
              </a:rPr>
              <a:t>Điện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năng</a:t>
            </a:r>
            <a:endParaRPr lang="en-US" sz="2400" b="1" dirty="0">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0CC1EA66-CEBB-490D-B4AB-722485A07C40}"/>
              </a:ext>
            </a:extLst>
          </p:cNvPr>
          <p:cNvSpPr txBox="1">
            <a:spLocks/>
          </p:cNvSpPr>
          <p:nvPr/>
        </p:nvSpPr>
        <p:spPr>
          <a:xfrm>
            <a:off x="5885255" y="640825"/>
            <a:ext cx="5048250" cy="92230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400" b="1" dirty="0" err="1">
                <a:solidFill>
                  <a:schemeClr val="tx1"/>
                </a:solidFill>
                <a:latin typeface="Arial" panose="020B0604020202020204" pitchFamily="34" charset="0"/>
                <a:cs typeface="Arial" panose="020B0604020202020204" pitchFamily="34" charset="0"/>
              </a:rPr>
              <a:t>Hiện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tượng</a:t>
            </a:r>
            <a:r>
              <a:rPr lang="en-US" sz="2400" b="1" dirty="0">
                <a:solidFill>
                  <a:schemeClr val="tx1"/>
                </a:solidFill>
                <a:latin typeface="Arial" panose="020B0604020202020204" pitchFamily="34" charset="0"/>
                <a:cs typeface="Arial" panose="020B0604020202020204" pitchFamily="34" charset="0"/>
              </a:rPr>
              <a:t> 2</a:t>
            </a:r>
          </a:p>
          <a:p>
            <a:pPr algn="ctr"/>
            <a:r>
              <a:rPr lang="en-US" sz="2400" b="1" dirty="0" err="1">
                <a:solidFill>
                  <a:schemeClr val="tx1"/>
                </a:solidFill>
                <a:latin typeface="Arial" panose="020B0604020202020204" pitchFamily="34" charset="0"/>
                <a:cs typeface="Arial" panose="020B0604020202020204" pitchFamily="34" charset="0"/>
              </a:rPr>
              <a:t>Máy</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sấy</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tóc</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đang</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hoạt</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động</a:t>
            </a:r>
            <a:endParaRPr lang="en-US" sz="2400" b="1" dirty="0">
              <a:solidFill>
                <a:schemeClr val="tx1"/>
              </a:solidFill>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117FD7CC-608C-42CA-BDD2-3E6282A83257}"/>
              </a:ext>
            </a:extLst>
          </p:cNvPr>
          <p:cNvCxnSpPr/>
          <p:nvPr/>
        </p:nvCxnSpPr>
        <p:spPr>
          <a:xfrm>
            <a:off x="5324475" y="1919156"/>
            <a:ext cx="0" cy="421995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2C95E66-A7E7-4D68-899D-205DCDB7ED02}"/>
              </a:ext>
            </a:extLst>
          </p:cNvPr>
          <p:cNvSpPr/>
          <p:nvPr/>
        </p:nvSpPr>
        <p:spPr>
          <a:xfrm>
            <a:off x="5885255" y="2538601"/>
            <a:ext cx="1785115" cy="666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Arial" panose="020B0604020202020204" pitchFamily="34" charset="0"/>
                <a:cs typeface="Arial" panose="020B0604020202020204" pitchFamily="34" charset="0"/>
              </a:rPr>
              <a:t>Điện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năng</a:t>
            </a:r>
            <a:endParaRPr lang="en-US" sz="2400" b="1" dirty="0">
              <a:latin typeface="Arial" panose="020B0604020202020204" pitchFamily="34" charset="0"/>
              <a:cs typeface="Arial" panose="020B0604020202020204" pitchFamily="34" charset="0"/>
            </a:endParaRPr>
          </a:p>
        </p:txBody>
      </p:sp>
      <p:sp>
        <p:nvSpPr>
          <p:cNvPr id="19" name="Arrow: Right 18">
            <a:extLst>
              <a:ext uri="{FF2B5EF4-FFF2-40B4-BE49-F238E27FC236}">
                <a16:creationId xmlns:a16="http://schemas.microsoft.com/office/drawing/2014/main" id="{946E4DD7-71A9-4F8B-9ECF-DED41B220E27}"/>
              </a:ext>
            </a:extLst>
          </p:cNvPr>
          <p:cNvSpPr/>
          <p:nvPr/>
        </p:nvSpPr>
        <p:spPr>
          <a:xfrm>
            <a:off x="7709415" y="2824858"/>
            <a:ext cx="374825" cy="129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C78EF73C-2EC3-4376-A61D-B48E978CE6E6}"/>
              </a:ext>
            </a:extLst>
          </p:cNvPr>
          <p:cNvSpPr/>
          <p:nvPr/>
        </p:nvSpPr>
        <p:spPr>
          <a:xfrm>
            <a:off x="8714415" y="2625990"/>
            <a:ext cx="2531325" cy="5275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Nhiệt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năng</a:t>
            </a:r>
            <a:endParaRPr lang="en-US" sz="2400" b="1" dirty="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37987252-69C9-4A19-8DA7-4EFDBB68BA1E}"/>
              </a:ext>
            </a:extLst>
          </p:cNvPr>
          <p:cNvSpPr/>
          <p:nvPr/>
        </p:nvSpPr>
        <p:spPr>
          <a:xfrm>
            <a:off x="8683465" y="1947405"/>
            <a:ext cx="2531311" cy="5275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Arial" panose="020B0604020202020204" pitchFamily="34" charset="0"/>
                <a:cs typeface="Arial" panose="020B0604020202020204" pitchFamily="34" charset="0"/>
              </a:rPr>
              <a:t>Động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năng</a:t>
            </a:r>
            <a:endParaRPr lang="en-US" sz="2400" b="1" dirty="0">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11D249B9-0EA4-4FB4-83E0-611444682288}"/>
              </a:ext>
            </a:extLst>
          </p:cNvPr>
          <p:cNvSpPr/>
          <p:nvPr/>
        </p:nvSpPr>
        <p:spPr>
          <a:xfrm>
            <a:off x="8723940" y="3238877"/>
            <a:ext cx="2598000" cy="5647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Arial" panose="020B0604020202020204" pitchFamily="34" charset="0"/>
                <a:cs typeface="Arial" panose="020B0604020202020204" pitchFamily="34" charset="0"/>
              </a:rPr>
              <a:t>Năng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lượng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âm</a:t>
            </a:r>
            <a:endParaRPr lang="en-US" sz="2400" b="1" dirty="0">
              <a:latin typeface="Arial" panose="020B0604020202020204" pitchFamily="34" charset="0"/>
              <a:cs typeface="Arial" panose="020B0604020202020204" pitchFamily="34" charset="0"/>
            </a:endParaRPr>
          </a:p>
        </p:txBody>
      </p:sp>
      <p:sp>
        <p:nvSpPr>
          <p:cNvPr id="23" name="Arrow: Right 22">
            <a:extLst>
              <a:ext uri="{FF2B5EF4-FFF2-40B4-BE49-F238E27FC236}">
                <a16:creationId xmlns:a16="http://schemas.microsoft.com/office/drawing/2014/main" id="{7E35351A-CB5F-4207-954D-7551B66A15FD}"/>
              </a:ext>
            </a:extLst>
          </p:cNvPr>
          <p:cNvSpPr/>
          <p:nvPr/>
        </p:nvSpPr>
        <p:spPr>
          <a:xfrm rot="19567845">
            <a:off x="8103053" y="2579760"/>
            <a:ext cx="482266" cy="137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24" name="Arrow: Right 23">
            <a:extLst>
              <a:ext uri="{FF2B5EF4-FFF2-40B4-BE49-F238E27FC236}">
                <a16:creationId xmlns:a16="http://schemas.microsoft.com/office/drawing/2014/main" id="{AD5FB4B1-DBFE-48D0-90F4-7CA467D37F6D}"/>
              </a:ext>
            </a:extLst>
          </p:cNvPr>
          <p:cNvSpPr/>
          <p:nvPr/>
        </p:nvSpPr>
        <p:spPr>
          <a:xfrm>
            <a:off x="8234850" y="2824858"/>
            <a:ext cx="374825" cy="129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25" name="Arrow: Right 24">
            <a:extLst>
              <a:ext uri="{FF2B5EF4-FFF2-40B4-BE49-F238E27FC236}">
                <a16:creationId xmlns:a16="http://schemas.microsoft.com/office/drawing/2014/main" id="{D381F130-F0BA-4CC8-9023-D1C9588FAB58}"/>
              </a:ext>
            </a:extLst>
          </p:cNvPr>
          <p:cNvSpPr/>
          <p:nvPr/>
        </p:nvSpPr>
        <p:spPr>
          <a:xfrm rot="2183662">
            <a:off x="8111449" y="3096543"/>
            <a:ext cx="465473" cy="133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66D52316-CE4E-410E-AB42-3CECBED400AC}"/>
              </a:ext>
            </a:extLst>
          </p:cNvPr>
          <p:cNvPicPr>
            <a:picLocks noChangeAspect="1"/>
          </p:cNvPicPr>
          <p:nvPr/>
        </p:nvPicPr>
        <p:blipFill rotWithShape="1">
          <a:blip r:embed="rId3"/>
          <a:srcRect l="41406" t="31420" r="25860" b="15139"/>
          <a:stretch/>
        </p:blipFill>
        <p:spPr>
          <a:xfrm>
            <a:off x="7225930" y="4017567"/>
            <a:ext cx="2441945" cy="2242476"/>
          </a:xfrm>
          <a:prstGeom prst="rect">
            <a:avLst/>
          </a:prstGeom>
        </p:spPr>
      </p:pic>
      <p:sp>
        <p:nvSpPr>
          <p:cNvPr id="27" name="Rectangle: Rounded Corners 26">
            <a:extLst>
              <a:ext uri="{FF2B5EF4-FFF2-40B4-BE49-F238E27FC236}">
                <a16:creationId xmlns:a16="http://schemas.microsoft.com/office/drawing/2014/main" id="{5AB57B44-710F-4BAD-8CF9-3F8099DD4A70}"/>
              </a:ext>
            </a:extLst>
          </p:cNvPr>
          <p:cNvSpPr/>
          <p:nvPr/>
        </p:nvSpPr>
        <p:spPr>
          <a:xfrm>
            <a:off x="1305545" y="3371342"/>
            <a:ext cx="2125985" cy="666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Quang </a:t>
            </a:r>
            <a:r>
              <a:rPr lang="en-US" sz="2400" b="1" dirty="0" err="1">
                <a:latin typeface="Arial" panose="020B0604020202020204" pitchFamily="34" charset="0"/>
                <a:cs typeface="Arial" panose="020B0604020202020204" pitchFamily="34" charset="0"/>
              </a:rPr>
              <a:t>năng</a:t>
            </a:r>
            <a:endParaRPr lang="en-US" sz="2400" b="1" dirty="0">
              <a:latin typeface="Arial" panose="020B0604020202020204" pitchFamily="34" charset="0"/>
              <a:cs typeface="Arial" panose="020B0604020202020204" pitchFamily="34" charset="0"/>
            </a:endParaRPr>
          </a:p>
        </p:txBody>
      </p:sp>
      <p:sp>
        <p:nvSpPr>
          <p:cNvPr id="28" name="Arrow: Right 27">
            <a:extLst>
              <a:ext uri="{FF2B5EF4-FFF2-40B4-BE49-F238E27FC236}">
                <a16:creationId xmlns:a16="http://schemas.microsoft.com/office/drawing/2014/main" id="{6DE27B3F-87EC-40E1-9266-41BAE68565D6}"/>
              </a:ext>
            </a:extLst>
          </p:cNvPr>
          <p:cNvSpPr/>
          <p:nvPr/>
        </p:nvSpPr>
        <p:spPr>
          <a:xfrm>
            <a:off x="4316234" y="2722676"/>
            <a:ext cx="433864" cy="167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29" name="Arrow: Right 28">
            <a:extLst>
              <a:ext uri="{FF2B5EF4-FFF2-40B4-BE49-F238E27FC236}">
                <a16:creationId xmlns:a16="http://schemas.microsoft.com/office/drawing/2014/main" id="{312A9EC6-0952-47D2-8C9C-367ED259DB58}"/>
              </a:ext>
            </a:extLst>
          </p:cNvPr>
          <p:cNvSpPr/>
          <p:nvPr/>
        </p:nvSpPr>
        <p:spPr>
          <a:xfrm>
            <a:off x="803904" y="3621355"/>
            <a:ext cx="433864" cy="167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0420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C0FAA-74F1-4306-8C5A-505FD7F7EBFE}"/>
              </a:ext>
            </a:extLst>
          </p:cNvPr>
          <p:cNvSpPr>
            <a:spLocks noGrp="1"/>
          </p:cNvSpPr>
          <p:nvPr>
            <p:ph type="title"/>
          </p:nvPr>
        </p:nvSpPr>
        <p:spPr>
          <a:xfrm>
            <a:off x="390525" y="248503"/>
            <a:ext cx="11153775" cy="1351697"/>
          </a:xfrm>
        </p:spPr>
        <p:txBody>
          <a:bodyPr>
            <a:normAutofit/>
          </a:bodyPr>
          <a:lstStyle/>
          <a:p>
            <a:pPr algn="ctr">
              <a:lnSpc>
                <a:spcPct val="150000"/>
              </a:lnSpc>
            </a:pPr>
            <a:r>
              <a:rPr lang="en-US" sz="2800" b="1" dirty="0">
                <a:solidFill>
                  <a:schemeClr val="accent3">
                    <a:lumMod val="75000"/>
                  </a:schemeClr>
                </a:solidFill>
                <a:latin typeface="Arial" panose="020B0604020202020204" pitchFamily="34" charset="0"/>
                <a:cs typeface="Arial" panose="020B0604020202020204" pitchFamily="34" charset="0"/>
              </a:rPr>
              <a:t>TÌM HIỂU </a:t>
            </a:r>
            <a:r>
              <a:rPr lang="en-US" sz="2800" b="1" u="sng" dirty="0">
                <a:solidFill>
                  <a:schemeClr val="accent3">
                    <a:lumMod val="75000"/>
                  </a:schemeClr>
                </a:solidFill>
                <a:latin typeface="Arial" panose="020B0604020202020204" pitchFamily="34" charset="0"/>
                <a:cs typeface="Arial" panose="020B0604020202020204" pitchFamily="34" charset="0"/>
              </a:rPr>
              <a:t>HÓA NĂNG</a:t>
            </a:r>
            <a:r>
              <a:rPr lang="en-US" sz="2800" b="1" dirty="0">
                <a:solidFill>
                  <a:schemeClr val="accent3">
                    <a:lumMod val="75000"/>
                  </a:schemeClr>
                </a:solidFill>
                <a:latin typeface="Arial" panose="020B0604020202020204" pitchFamily="34" charset="0"/>
                <a:cs typeface="Arial" panose="020B0604020202020204" pitchFamily="34" charset="0"/>
              </a:rPr>
              <a:t> CÓ THỂ CHUYỂN HÓA THÀNH NHỮNG DẠNG NĂNG LƯỢNG NÀO ?</a:t>
            </a:r>
          </a:p>
        </p:txBody>
      </p:sp>
      <p:sp>
        <p:nvSpPr>
          <p:cNvPr id="3" name="Content Placeholder 2">
            <a:extLst>
              <a:ext uri="{FF2B5EF4-FFF2-40B4-BE49-F238E27FC236}">
                <a16:creationId xmlns:a16="http://schemas.microsoft.com/office/drawing/2014/main" id="{0956E630-FCE2-4E44-B425-1DECC6CEC7FC}"/>
              </a:ext>
            </a:extLst>
          </p:cNvPr>
          <p:cNvSpPr>
            <a:spLocks noGrp="1"/>
          </p:cNvSpPr>
          <p:nvPr>
            <p:ph idx="1"/>
          </p:nvPr>
        </p:nvSpPr>
        <p:spPr>
          <a:xfrm>
            <a:off x="754380" y="2179109"/>
            <a:ext cx="10058400" cy="1992841"/>
          </a:xfrm>
        </p:spPr>
        <p:txBody>
          <a:bodyPr>
            <a:normAutofit/>
          </a:bodyPr>
          <a:lstStyle/>
          <a:p>
            <a:pPr>
              <a:buClr>
                <a:schemeClr val="tx1"/>
              </a:buClr>
              <a:buFont typeface="Wingdings" panose="05000000000000000000" pitchFamily="2" charset="2"/>
              <a:buChar char="Ø"/>
            </a:pP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Nhiệm</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vụ</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Hoàn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thành</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bài</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tập</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điện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từ</a:t>
            </a:r>
            <a:r>
              <a:rPr lang="en-US" sz="2600" dirty="0">
                <a:solidFill>
                  <a:schemeClr val="tx1"/>
                </a:solidFill>
                <a:latin typeface="Arial" panose="020B0604020202020204" pitchFamily="34" charset="0"/>
                <a:cs typeface="Arial" panose="020B0604020202020204" pitchFamily="34" charset="0"/>
              </a:rPr>
              <a:t> SGK </a:t>
            </a:r>
            <a:r>
              <a:rPr lang="en-US" sz="2600" dirty="0" err="1">
                <a:solidFill>
                  <a:schemeClr val="tx1"/>
                </a:solidFill>
                <a:latin typeface="Arial" panose="020B0604020202020204" pitchFamily="34" charset="0"/>
                <a:cs typeface="Arial" panose="020B0604020202020204" pitchFamily="34" charset="0"/>
              </a:rPr>
              <a:t>trang</a:t>
            </a:r>
            <a:r>
              <a:rPr lang="en-US" sz="2600" dirty="0">
                <a:solidFill>
                  <a:schemeClr val="tx1"/>
                </a:solidFill>
                <a:latin typeface="Arial" panose="020B0604020202020204" pitchFamily="34" charset="0"/>
                <a:cs typeface="Arial" panose="020B0604020202020204" pitchFamily="34" charset="0"/>
              </a:rPr>
              <a:t> 199 </a:t>
            </a:r>
            <a:r>
              <a:rPr lang="en-US" sz="2600" dirty="0" err="1">
                <a:solidFill>
                  <a:schemeClr val="tx1"/>
                </a:solidFill>
                <a:latin typeface="Arial" panose="020B0604020202020204" pitchFamily="34" charset="0"/>
                <a:cs typeface="Arial" panose="020B0604020202020204" pitchFamily="34" charset="0"/>
              </a:rPr>
              <a:t>vào</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vở</a:t>
            </a:r>
            <a:endParaRPr lang="en-US" sz="2600" dirty="0">
              <a:solidFill>
                <a:schemeClr val="tx1"/>
              </a:solidFill>
              <a:latin typeface="Arial" panose="020B0604020202020204" pitchFamily="34" charset="0"/>
              <a:cs typeface="Arial" panose="020B0604020202020204" pitchFamily="34" charset="0"/>
            </a:endParaRPr>
          </a:p>
          <a:p>
            <a:pPr>
              <a:buClr>
                <a:schemeClr val="tx1"/>
              </a:buClr>
              <a:buFont typeface="Wingdings" panose="05000000000000000000" pitchFamily="2" charset="2"/>
              <a:buChar char="Ø"/>
            </a:pP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Hình</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thức</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Làm</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việc</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theo</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cặp</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đôi</a:t>
            </a:r>
            <a:endParaRPr lang="en-US" sz="2600" dirty="0">
              <a:solidFill>
                <a:schemeClr val="tx1"/>
              </a:solidFill>
              <a:latin typeface="Arial" panose="020B0604020202020204" pitchFamily="34" charset="0"/>
              <a:cs typeface="Arial" panose="020B0604020202020204" pitchFamily="34" charset="0"/>
            </a:endParaRPr>
          </a:p>
          <a:p>
            <a:pPr>
              <a:buClr>
                <a:schemeClr val="tx1"/>
              </a:buClr>
              <a:buFont typeface="Wingdings" panose="05000000000000000000" pitchFamily="2" charset="2"/>
              <a:buChar char="Ø"/>
            </a:pP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Thời</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gian</a:t>
            </a:r>
            <a:r>
              <a:rPr lang="en-US" sz="2600" dirty="0">
                <a:solidFill>
                  <a:schemeClr val="tx1"/>
                </a:solidFill>
                <a:latin typeface="Arial" panose="020B0604020202020204" pitchFamily="34" charset="0"/>
                <a:cs typeface="Arial" panose="020B0604020202020204" pitchFamily="34" charset="0"/>
              </a:rPr>
              <a:t> : 2 </a:t>
            </a:r>
            <a:r>
              <a:rPr lang="en-US" sz="2600" dirty="0" err="1">
                <a:solidFill>
                  <a:schemeClr val="tx1"/>
                </a:solidFill>
                <a:latin typeface="Arial" panose="020B0604020202020204" pitchFamily="34" charset="0"/>
                <a:cs typeface="Arial" panose="020B0604020202020204" pitchFamily="34" charset="0"/>
              </a:rPr>
              <a:t>phút</a:t>
            </a:r>
            <a:r>
              <a:rPr lang="en-US" sz="26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94155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5A8117-2081-4ABF-88D3-5E53EFFFFDEF}"/>
              </a:ext>
            </a:extLst>
          </p:cNvPr>
          <p:cNvSpPr>
            <a:spLocks noGrp="1"/>
          </p:cNvSpPr>
          <p:nvPr>
            <p:ph idx="1"/>
          </p:nvPr>
        </p:nvSpPr>
        <p:spPr>
          <a:xfrm>
            <a:off x="605734" y="1837204"/>
            <a:ext cx="6903834" cy="4201645"/>
          </a:xfrm>
        </p:spPr>
        <p:txBody>
          <a:bodyPr>
            <a:noAutofit/>
          </a:bodyPr>
          <a:lstStyle/>
          <a:p>
            <a:pPr algn="just">
              <a:lnSpc>
                <a:spcPct val="112000"/>
              </a:lnSpc>
              <a:spcBef>
                <a:spcPts val="600"/>
              </a:spcBef>
              <a:spcAft>
                <a:spcPts val="1200"/>
              </a:spcAft>
            </a:pPr>
            <a:r>
              <a:rPr lang="en-US" sz="2400" dirty="0">
                <a:solidFill>
                  <a:schemeClr val="tx1"/>
                </a:solidFill>
                <a:latin typeface="Arial" panose="020B0604020202020204" pitchFamily="34" charset="0"/>
                <a:cs typeface="Arial" panose="020B0604020202020204" pitchFamily="34" charset="0"/>
              </a:rPr>
              <a:t>a) </a:t>
            </a:r>
            <a:r>
              <a:rPr lang="en-US" sz="2400" dirty="0" err="1">
                <a:solidFill>
                  <a:schemeClr val="tx1"/>
                </a:solidFill>
                <a:latin typeface="Arial" panose="020B0604020202020204" pitchFamily="34" charset="0"/>
                <a:cs typeface="Arial" panose="020B0604020202020204" pitchFamily="34" charset="0"/>
              </a:rPr>
              <a:t>Hóa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năng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lưu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trữ</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trong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thực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phẩm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khi</a:t>
            </a:r>
            <a:r>
              <a:rPr lang="en-US" sz="2400" dirty="0">
                <a:solidFill>
                  <a:schemeClr val="tx1"/>
                </a:solidFill>
                <a:latin typeface="Arial" panose="020B0604020202020204" pitchFamily="34" charset="0"/>
                <a:cs typeface="Arial" panose="020B0604020202020204" pitchFamily="34" charset="0"/>
              </a:rPr>
              <a:t> ta </a:t>
            </a:r>
            <a:r>
              <a:rPr lang="en-US" sz="2400" dirty="0" err="1">
                <a:solidFill>
                  <a:schemeClr val="tx1"/>
                </a:solidFill>
                <a:latin typeface="Arial" panose="020B0604020202020204" pitchFamily="34" charset="0"/>
                <a:cs typeface="Arial" panose="020B0604020202020204" pitchFamily="34" charset="0"/>
              </a:rPr>
              <a:t>ăn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được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chuyển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hóa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thành</a:t>
            </a:r>
            <a:r>
              <a:rPr lang="en-US" sz="2400" dirty="0">
                <a:solidFill>
                  <a:schemeClr val="tx1"/>
                </a:solidFill>
                <a:latin typeface="Arial" panose="020B0604020202020204" pitchFamily="34" charset="0"/>
                <a:cs typeface="Arial" panose="020B0604020202020204" pitchFamily="34" charset="0"/>
              </a:rPr>
              <a:t> ……(1)…..</a:t>
            </a:r>
            <a:r>
              <a:rPr lang="en-US" sz="2400" dirty="0" err="1">
                <a:solidFill>
                  <a:schemeClr val="tx1"/>
                </a:solidFill>
                <a:latin typeface="Arial" panose="020B0604020202020204" pitchFamily="34" charset="0"/>
                <a:cs typeface="Arial" panose="020B0604020202020204" pitchFamily="34" charset="0"/>
              </a:rPr>
              <a:t>giúp</a:t>
            </a:r>
            <a:r>
              <a:rPr lang="en-US" sz="2400" dirty="0">
                <a:solidFill>
                  <a:schemeClr val="tx1"/>
                </a:solidFill>
                <a:latin typeface="Arial" panose="020B0604020202020204" pitchFamily="34" charset="0"/>
                <a:cs typeface="Arial" panose="020B0604020202020204" pitchFamily="34" charset="0"/>
              </a:rPr>
              <a:t> ta </a:t>
            </a:r>
            <a:r>
              <a:rPr lang="en-US" sz="2400" dirty="0" err="1">
                <a:solidFill>
                  <a:schemeClr val="tx1"/>
                </a:solidFill>
                <a:latin typeface="Arial" panose="020B0604020202020204" pitchFamily="34" charset="0"/>
                <a:cs typeface="Arial" panose="020B0604020202020204" pitchFamily="34" charset="0"/>
              </a:rPr>
              <a:t>đạp</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xe</a:t>
            </a:r>
            <a:r>
              <a:rPr lang="en-US" sz="2400" dirty="0">
                <a:solidFill>
                  <a:schemeClr val="tx1"/>
                </a:solidFill>
                <a:latin typeface="Arial" panose="020B0604020202020204" pitchFamily="34" charset="0"/>
                <a:cs typeface="Arial" panose="020B0604020202020204" pitchFamily="34" charset="0"/>
              </a:rPr>
              <a:t>. </a:t>
            </a:r>
          </a:p>
          <a:p>
            <a:pPr algn="just">
              <a:lnSpc>
                <a:spcPct val="112000"/>
              </a:lnSpc>
              <a:spcAft>
                <a:spcPts val="1200"/>
              </a:spcAft>
            </a:pPr>
            <a:r>
              <a:rPr lang="en-US" sz="2400" dirty="0">
                <a:solidFill>
                  <a:schemeClr val="tx1"/>
                </a:solidFill>
                <a:latin typeface="Arial" panose="020B0604020202020204" pitchFamily="34" charset="0"/>
                <a:cs typeface="Arial" panose="020B0604020202020204" pitchFamily="34" charset="0"/>
              </a:rPr>
              <a:t>b) </a:t>
            </a:r>
            <a:r>
              <a:rPr lang="en-US" sz="2400" dirty="0" err="1">
                <a:solidFill>
                  <a:schemeClr val="tx1"/>
                </a:solidFill>
                <a:latin typeface="Arial" panose="020B0604020202020204" pitchFamily="34" charset="0"/>
                <a:cs typeface="Arial" panose="020B0604020202020204" pitchFamily="34" charset="0"/>
              </a:rPr>
              <a:t>Hóa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năng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lưu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trữ</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trong</a:t>
            </a:r>
            <a:r>
              <a:rPr lang="en-US" sz="2400" dirty="0">
                <a:solidFill>
                  <a:schemeClr val="tx1"/>
                </a:solidFill>
                <a:latin typeface="Arial" panose="020B0604020202020204" pitchFamily="34" charset="0"/>
                <a:cs typeface="Arial" panose="020B0604020202020204" pitchFamily="34" charset="0"/>
              </a:rPr>
              <a:t> que </a:t>
            </a:r>
            <a:r>
              <a:rPr lang="en-US" sz="2400" dirty="0" err="1">
                <a:solidFill>
                  <a:schemeClr val="tx1"/>
                </a:solidFill>
                <a:latin typeface="Arial" panose="020B0604020202020204" pitchFamily="34" charset="0"/>
                <a:cs typeface="Arial" panose="020B0604020202020204" pitchFamily="34" charset="0"/>
              </a:rPr>
              <a:t>diêm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khi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cọ</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xát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với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vỏ</a:t>
            </a:r>
            <a:r>
              <a:rPr lang="en-US" sz="2400" dirty="0">
                <a:solidFill>
                  <a:schemeClr val="tx1"/>
                </a:solidFill>
                <a:latin typeface="Arial" panose="020B0604020202020204" pitchFamily="34" charset="0"/>
                <a:cs typeface="Arial" panose="020B0604020202020204" pitchFamily="34" charset="0"/>
              </a:rPr>
              <a:t> bao </a:t>
            </a:r>
            <a:r>
              <a:rPr lang="en-US" sz="2400" dirty="0" err="1">
                <a:solidFill>
                  <a:schemeClr val="tx1"/>
                </a:solidFill>
                <a:latin typeface="Arial" panose="020B0604020202020204" pitchFamily="34" charset="0"/>
                <a:cs typeface="Arial" panose="020B0604020202020204" pitchFamily="34" charset="0"/>
              </a:rPr>
              <a:t>diêm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được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chuyển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hóa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thành</a:t>
            </a:r>
            <a:r>
              <a:rPr lang="en-US" sz="2400" dirty="0">
                <a:solidFill>
                  <a:schemeClr val="tx1"/>
                </a:solidFill>
                <a:latin typeface="Arial" panose="020B0604020202020204" pitchFamily="34" charset="0"/>
                <a:cs typeface="Arial" panose="020B0604020202020204" pitchFamily="34" charset="0"/>
              </a:rPr>
              <a:t> …(2)……. </a:t>
            </a:r>
            <a:r>
              <a:rPr lang="en-US" sz="2400" dirty="0" err="1">
                <a:solidFill>
                  <a:schemeClr val="tx1"/>
                </a:solidFill>
                <a:latin typeface="Arial" panose="020B0604020202020204" pitchFamily="34" charset="0"/>
                <a:cs typeface="Arial" panose="020B0604020202020204" pitchFamily="34" charset="0"/>
              </a:rPr>
              <a:t>và</a:t>
            </a:r>
            <a:r>
              <a:rPr lang="en-US" sz="2400" dirty="0">
                <a:solidFill>
                  <a:schemeClr val="tx1"/>
                </a:solidFill>
                <a:latin typeface="Arial" panose="020B0604020202020204" pitchFamily="34" charset="0"/>
                <a:cs typeface="Arial" panose="020B0604020202020204" pitchFamily="34" charset="0"/>
              </a:rPr>
              <a:t> …..(3)…..</a:t>
            </a:r>
          </a:p>
          <a:p>
            <a:pPr marL="0" indent="0" algn="just">
              <a:lnSpc>
                <a:spcPct val="112000"/>
              </a:lnSpc>
              <a:spcBef>
                <a:spcPts val="600"/>
              </a:spcBef>
              <a:spcAft>
                <a:spcPts val="0"/>
              </a:spcAft>
              <a:buNone/>
            </a:pPr>
            <a:r>
              <a:rPr lang="en-US" sz="2400" dirty="0">
                <a:solidFill>
                  <a:schemeClr val="tx1"/>
                </a:solidFill>
                <a:latin typeface="Arial" panose="020B0604020202020204" pitchFamily="34" charset="0"/>
                <a:cs typeface="Arial" panose="020B0604020202020204" pitchFamily="34" charset="0"/>
              </a:rPr>
              <a:t>c) </a:t>
            </a:r>
            <a:r>
              <a:rPr lang="en-US" sz="2400" dirty="0" err="1">
                <a:solidFill>
                  <a:schemeClr val="tx1"/>
                </a:solidFill>
                <a:latin typeface="Arial" panose="020B0604020202020204" pitchFamily="34" charset="0"/>
                <a:cs typeface="Arial" panose="020B0604020202020204" pitchFamily="34" charset="0"/>
              </a:rPr>
              <a:t>Hóa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năng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trong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nhiên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liệu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xăng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dầu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khi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đốt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cháy</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được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chuyển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hóa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thành</a:t>
            </a:r>
            <a:r>
              <a:rPr lang="en-US" sz="2400" dirty="0">
                <a:solidFill>
                  <a:schemeClr val="tx1"/>
                </a:solidFill>
                <a:latin typeface="Arial" panose="020B0604020202020204" pitchFamily="34" charset="0"/>
                <a:cs typeface="Arial" panose="020B0604020202020204" pitchFamily="34" charset="0"/>
              </a:rPr>
              <a:t> …… (4) …, ….(5) …… </a:t>
            </a:r>
            <a:r>
              <a:rPr lang="en-US" sz="2400" dirty="0" err="1">
                <a:solidFill>
                  <a:schemeClr val="tx1"/>
                </a:solidFill>
                <a:latin typeface="Arial" panose="020B0604020202020204" pitchFamily="34" charset="0"/>
                <a:cs typeface="Arial" panose="020B0604020202020204" pitchFamily="34" charset="0"/>
              </a:rPr>
              <a:t>và</a:t>
            </a:r>
            <a:r>
              <a:rPr lang="en-US" sz="2400" dirty="0">
                <a:solidFill>
                  <a:schemeClr val="tx1"/>
                </a:solidFill>
                <a:latin typeface="Arial" panose="020B0604020202020204" pitchFamily="34" charset="0"/>
                <a:cs typeface="Arial" panose="020B0604020202020204" pitchFamily="34" charset="0"/>
              </a:rPr>
              <a:t> ….(6)…… </a:t>
            </a:r>
            <a:r>
              <a:rPr lang="en-US" sz="2400" dirty="0" err="1">
                <a:solidFill>
                  <a:schemeClr val="tx1"/>
                </a:solidFill>
                <a:latin typeface="Arial" panose="020B0604020202020204" pitchFamily="34" charset="0"/>
                <a:cs typeface="Arial" panose="020B0604020202020204" pitchFamily="34" charset="0"/>
              </a:rPr>
              <a:t>của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máy</a:t>
            </a:r>
            <a:r>
              <a:rPr lang="en-US" sz="2400" dirty="0">
                <a:solidFill>
                  <a:schemeClr val="tx1"/>
                </a:solidFill>
                <a:latin typeface="Arial" panose="020B0604020202020204" pitchFamily="34" charset="0"/>
                <a:cs typeface="Arial" panose="020B0604020202020204" pitchFamily="34" charset="0"/>
              </a:rPr>
              <a:t> bay, </a:t>
            </a:r>
            <a:r>
              <a:rPr lang="en-US" sz="2400" dirty="0" err="1">
                <a:solidFill>
                  <a:schemeClr val="tx1"/>
                </a:solidFill>
                <a:latin typeface="Arial" panose="020B0604020202020204" pitchFamily="34" charset="0"/>
                <a:cs typeface="Arial" panose="020B0604020202020204" pitchFamily="34" charset="0"/>
              </a:rPr>
              <a:t>tàu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hỏa</a:t>
            </a:r>
            <a:r>
              <a:rPr lang="en-US" sz="2400" dirty="0">
                <a:solidFill>
                  <a:schemeClr val="tx1"/>
                </a:solidFill>
                <a:latin typeface="Arial" panose="020B0604020202020204" pitchFamily="34" charset="0"/>
                <a:cs typeface="Arial" panose="020B0604020202020204" pitchFamily="34" charset="0"/>
              </a:rPr>
              <a:t>. </a:t>
            </a:r>
          </a:p>
        </p:txBody>
      </p:sp>
      <p:sp>
        <p:nvSpPr>
          <p:cNvPr id="6" name="Title 1">
            <a:extLst>
              <a:ext uri="{FF2B5EF4-FFF2-40B4-BE49-F238E27FC236}">
                <a16:creationId xmlns:a16="http://schemas.microsoft.com/office/drawing/2014/main" id="{2606CDDC-CD6A-4FB6-9BBD-3CD568869590}"/>
              </a:ext>
            </a:extLst>
          </p:cNvPr>
          <p:cNvSpPr txBox="1">
            <a:spLocks/>
          </p:cNvSpPr>
          <p:nvPr/>
        </p:nvSpPr>
        <p:spPr>
          <a:xfrm>
            <a:off x="8134350" y="2019300"/>
            <a:ext cx="3771900" cy="3257550"/>
          </a:xfrm>
          <a:prstGeom prst="rect">
            <a:avLst/>
          </a:prstGeom>
          <a:ln w="28575">
            <a:solidFill>
              <a:schemeClr val="tx1"/>
            </a:solidFill>
          </a:ln>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50000"/>
              </a:lnSpc>
            </a:pPr>
            <a:r>
              <a:rPr lang="en-US" sz="2400" b="1" dirty="0">
                <a:solidFill>
                  <a:srgbClr val="FF0000"/>
                </a:solidFill>
                <a:latin typeface="Arial" panose="020B0604020202020204" pitchFamily="34" charset="0"/>
                <a:cs typeface="Arial" panose="020B0604020202020204" pitchFamily="34" charset="0"/>
              </a:rPr>
              <a:t>(1): </a:t>
            </a:r>
            <a:r>
              <a:rPr lang="en-US" sz="2400" b="1" dirty="0" err="1">
                <a:solidFill>
                  <a:srgbClr val="FF0000"/>
                </a:solidFill>
                <a:latin typeface="Arial" panose="020B0604020202020204" pitchFamily="34" charset="0"/>
                <a:cs typeface="Arial" panose="020B0604020202020204" pitchFamily="34" charset="0"/>
              </a:rPr>
              <a:t>động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năng</a:t>
            </a:r>
            <a:r>
              <a:rPr lang="en-US" sz="2400" b="1" dirty="0">
                <a:solidFill>
                  <a:srgbClr val="FF0000"/>
                </a:solidFill>
                <a:latin typeface="Arial" panose="020B0604020202020204" pitchFamily="34" charset="0"/>
                <a:cs typeface="Arial" panose="020B0604020202020204" pitchFamily="34" charset="0"/>
              </a:rPr>
              <a:t>	</a:t>
            </a:r>
          </a:p>
          <a:p>
            <a:pPr>
              <a:lnSpc>
                <a:spcPct val="150000"/>
              </a:lnSpc>
            </a:pPr>
            <a:r>
              <a:rPr lang="en-US" sz="2400" b="1" dirty="0">
                <a:solidFill>
                  <a:srgbClr val="FF0000"/>
                </a:solidFill>
                <a:latin typeface="Arial" panose="020B0604020202020204" pitchFamily="34" charset="0"/>
                <a:cs typeface="Arial" panose="020B0604020202020204" pitchFamily="34" charset="0"/>
              </a:rPr>
              <a:t>(2): </a:t>
            </a:r>
            <a:r>
              <a:rPr lang="en-US" sz="2400" b="1" dirty="0" err="1">
                <a:solidFill>
                  <a:srgbClr val="FF0000"/>
                </a:solidFill>
                <a:latin typeface="Arial" panose="020B0604020202020204" pitchFamily="34" charset="0"/>
                <a:cs typeface="Arial" panose="020B0604020202020204" pitchFamily="34" charset="0"/>
              </a:rPr>
              <a:t>nhiệt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năng</a:t>
            </a:r>
            <a:r>
              <a:rPr lang="en-US" sz="2400" b="1" dirty="0">
                <a:solidFill>
                  <a:srgbClr val="FF0000"/>
                </a:solidFill>
                <a:latin typeface="Arial" panose="020B0604020202020204" pitchFamily="34" charset="0"/>
                <a:cs typeface="Arial" panose="020B0604020202020204" pitchFamily="34" charset="0"/>
              </a:rPr>
              <a:t>	</a:t>
            </a:r>
          </a:p>
          <a:p>
            <a:pPr>
              <a:lnSpc>
                <a:spcPct val="150000"/>
              </a:lnSpc>
            </a:pPr>
            <a:r>
              <a:rPr lang="en-US" sz="2400" b="1" dirty="0">
                <a:solidFill>
                  <a:srgbClr val="FF0000"/>
                </a:solidFill>
                <a:latin typeface="Arial" panose="020B0604020202020204" pitchFamily="34" charset="0"/>
                <a:cs typeface="Arial" panose="020B0604020202020204" pitchFamily="34" charset="0"/>
              </a:rPr>
              <a:t>(3): </a:t>
            </a:r>
            <a:r>
              <a:rPr lang="en-US" sz="2400" b="1" dirty="0" err="1">
                <a:solidFill>
                  <a:srgbClr val="FF0000"/>
                </a:solidFill>
                <a:latin typeface="Arial" panose="020B0604020202020204" pitchFamily="34" charset="0"/>
                <a:cs typeface="Arial" panose="020B0604020202020204" pitchFamily="34" charset="0"/>
              </a:rPr>
              <a:t>năng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lượng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ánh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sáng</a:t>
            </a:r>
            <a:endParaRPr lang="en-US" sz="2400" b="1" dirty="0">
              <a:solidFill>
                <a:srgbClr val="FF0000"/>
              </a:solidFill>
              <a:latin typeface="Arial" panose="020B0604020202020204" pitchFamily="34" charset="0"/>
              <a:cs typeface="Arial" panose="020B0604020202020204" pitchFamily="34" charset="0"/>
            </a:endParaRPr>
          </a:p>
          <a:p>
            <a:pPr>
              <a:lnSpc>
                <a:spcPct val="150000"/>
              </a:lnSpc>
            </a:pPr>
            <a:r>
              <a:rPr lang="en-US" sz="2400" b="1" dirty="0">
                <a:solidFill>
                  <a:srgbClr val="FF0000"/>
                </a:solidFill>
                <a:latin typeface="Arial" panose="020B0604020202020204" pitchFamily="34" charset="0"/>
                <a:cs typeface="Arial" panose="020B0604020202020204" pitchFamily="34" charset="0"/>
              </a:rPr>
              <a:t>(4): </a:t>
            </a:r>
            <a:r>
              <a:rPr lang="en-US" sz="2400" b="1" dirty="0" err="1">
                <a:solidFill>
                  <a:srgbClr val="FF0000"/>
                </a:solidFill>
                <a:latin typeface="Arial" panose="020B0604020202020204" pitchFamily="34" charset="0"/>
                <a:cs typeface="Arial" panose="020B0604020202020204" pitchFamily="34" charset="0"/>
              </a:rPr>
              <a:t>động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năng</a:t>
            </a:r>
            <a:endParaRPr lang="en-US" sz="2400" b="1" dirty="0">
              <a:solidFill>
                <a:srgbClr val="FF0000"/>
              </a:solidFill>
              <a:latin typeface="Arial" panose="020B0604020202020204" pitchFamily="34" charset="0"/>
              <a:cs typeface="Arial" panose="020B0604020202020204" pitchFamily="34" charset="0"/>
            </a:endParaRPr>
          </a:p>
          <a:p>
            <a:pPr>
              <a:lnSpc>
                <a:spcPct val="150000"/>
              </a:lnSpc>
            </a:pPr>
            <a:r>
              <a:rPr lang="en-US" sz="2400" b="1" dirty="0">
                <a:solidFill>
                  <a:srgbClr val="FF0000"/>
                </a:solidFill>
                <a:latin typeface="Arial" panose="020B0604020202020204" pitchFamily="34" charset="0"/>
                <a:cs typeface="Arial" panose="020B0604020202020204" pitchFamily="34" charset="0"/>
              </a:rPr>
              <a:t>(5): </a:t>
            </a:r>
            <a:r>
              <a:rPr lang="en-US" sz="2400" b="1" dirty="0" err="1">
                <a:solidFill>
                  <a:srgbClr val="FF0000"/>
                </a:solidFill>
                <a:latin typeface="Arial" panose="020B0604020202020204" pitchFamily="34" charset="0"/>
                <a:cs typeface="Arial" panose="020B0604020202020204" pitchFamily="34" charset="0"/>
              </a:rPr>
              <a:t>điện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năng</a:t>
            </a:r>
            <a:endParaRPr lang="en-US" sz="2400" b="1" dirty="0">
              <a:solidFill>
                <a:srgbClr val="FF0000"/>
              </a:solidFill>
              <a:latin typeface="Arial" panose="020B0604020202020204" pitchFamily="34" charset="0"/>
              <a:cs typeface="Arial" panose="020B0604020202020204" pitchFamily="34" charset="0"/>
            </a:endParaRPr>
          </a:p>
          <a:p>
            <a:pPr>
              <a:lnSpc>
                <a:spcPct val="150000"/>
              </a:lnSpc>
            </a:pPr>
            <a:r>
              <a:rPr lang="en-US" sz="2400" b="1" dirty="0">
                <a:solidFill>
                  <a:srgbClr val="FF0000"/>
                </a:solidFill>
                <a:latin typeface="Arial" panose="020B0604020202020204" pitchFamily="34" charset="0"/>
                <a:cs typeface="Arial" panose="020B0604020202020204" pitchFamily="34" charset="0"/>
              </a:rPr>
              <a:t>(6): </a:t>
            </a:r>
            <a:r>
              <a:rPr lang="en-US" sz="2400" b="1" dirty="0" err="1">
                <a:solidFill>
                  <a:srgbClr val="FF0000"/>
                </a:solidFill>
                <a:latin typeface="Arial" panose="020B0604020202020204" pitchFamily="34" charset="0"/>
                <a:cs typeface="Arial" panose="020B0604020202020204" pitchFamily="34" charset="0"/>
              </a:rPr>
              <a:t>thế</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năng</a:t>
            </a:r>
            <a:endParaRPr lang="en-US" sz="2400" b="1" dirty="0">
              <a:solidFill>
                <a:srgbClr val="FF0000"/>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35942CE8-7D12-4DD8-A0F5-3C700072E5F2}"/>
              </a:ext>
            </a:extLst>
          </p:cNvPr>
          <p:cNvSpPr>
            <a:spLocks noGrp="1"/>
          </p:cNvSpPr>
          <p:nvPr>
            <p:ph type="title"/>
          </p:nvPr>
        </p:nvSpPr>
        <p:spPr>
          <a:xfrm>
            <a:off x="390525" y="248503"/>
            <a:ext cx="11153775" cy="1351697"/>
          </a:xfrm>
        </p:spPr>
        <p:txBody>
          <a:bodyPr>
            <a:normAutofit/>
          </a:bodyPr>
          <a:lstStyle/>
          <a:p>
            <a:pPr algn="ctr">
              <a:lnSpc>
                <a:spcPct val="150000"/>
              </a:lnSpc>
            </a:pPr>
            <a:r>
              <a:rPr lang="en-US" sz="2800" b="1" dirty="0">
                <a:solidFill>
                  <a:schemeClr val="accent3">
                    <a:lumMod val="75000"/>
                  </a:schemeClr>
                </a:solidFill>
                <a:latin typeface="Arial" panose="020B0604020202020204" pitchFamily="34" charset="0"/>
                <a:cs typeface="Arial" panose="020B0604020202020204" pitchFamily="34" charset="0"/>
              </a:rPr>
              <a:t>TÌM HIỂU </a:t>
            </a:r>
            <a:r>
              <a:rPr lang="en-US" sz="2800" b="1" u="sng" dirty="0">
                <a:solidFill>
                  <a:schemeClr val="accent3">
                    <a:lumMod val="75000"/>
                  </a:schemeClr>
                </a:solidFill>
                <a:latin typeface="Arial" panose="020B0604020202020204" pitchFamily="34" charset="0"/>
                <a:cs typeface="Arial" panose="020B0604020202020204" pitchFamily="34" charset="0"/>
              </a:rPr>
              <a:t>HÓA NĂNG</a:t>
            </a:r>
            <a:r>
              <a:rPr lang="en-US" sz="2800" b="1" dirty="0">
                <a:solidFill>
                  <a:schemeClr val="accent3">
                    <a:lumMod val="75000"/>
                  </a:schemeClr>
                </a:solidFill>
                <a:latin typeface="Arial" panose="020B0604020202020204" pitchFamily="34" charset="0"/>
                <a:cs typeface="Arial" panose="020B0604020202020204" pitchFamily="34" charset="0"/>
              </a:rPr>
              <a:t> CÓ THỂ CHUYỂN HÓA THÀNH NHỮNG DẠNG NĂNG LƯỢNG NÀO ?</a:t>
            </a:r>
          </a:p>
        </p:txBody>
      </p:sp>
    </p:spTree>
    <p:extLst>
      <p:ext uri="{BB962C8B-B14F-4D97-AF65-F5344CB8AC3E}">
        <p14:creationId xmlns:p14="http://schemas.microsoft.com/office/powerpoint/2010/main" val="3142462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F503D-A9F8-4272-AE7D-6DD259FAFD02}"/>
              </a:ext>
            </a:extLst>
          </p:cNvPr>
          <p:cNvSpPr>
            <a:spLocks noGrp="1"/>
          </p:cNvSpPr>
          <p:nvPr>
            <p:ph type="title"/>
          </p:nvPr>
        </p:nvSpPr>
        <p:spPr>
          <a:xfrm>
            <a:off x="354330" y="200025"/>
            <a:ext cx="10058400" cy="641985"/>
          </a:xfrm>
        </p:spPr>
        <p:txBody>
          <a:bodyPr>
            <a:normAutofit/>
          </a:bodyPr>
          <a:lstStyle/>
          <a:p>
            <a:r>
              <a:rPr lang="en-US" sz="3200" b="1" dirty="0">
                <a:solidFill>
                  <a:schemeClr val="accent3">
                    <a:lumMod val="75000"/>
                  </a:schemeClr>
                </a:solidFill>
                <a:latin typeface="Arial" panose="020B0604020202020204" pitchFamily="34" charset="0"/>
                <a:cs typeface="Arial" panose="020B0604020202020204" pitchFamily="34" charset="0"/>
              </a:rPr>
              <a:t>II. ĐỊNH LUẬT BẢO TOÀN NĂNG LƯỢNG</a:t>
            </a:r>
          </a:p>
        </p:txBody>
      </p:sp>
      <p:sp>
        <p:nvSpPr>
          <p:cNvPr id="3" name="Content Placeholder 2">
            <a:extLst>
              <a:ext uri="{FF2B5EF4-FFF2-40B4-BE49-F238E27FC236}">
                <a16:creationId xmlns:a16="http://schemas.microsoft.com/office/drawing/2014/main" id="{A2049704-FCA9-413E-922F-8C578490BD8D}"/>
              </a:ext>
            </a:extLst>
          </p:cNvPr>
          <p:cNvSpPr>
            <a:spLocks noGrp="1"/>
          </p:cNvSpPr>
          <p:nvPr>
            <p:ph idx="1"/>
          </p:nvPr>
        </p:nvSpPr>
        <p:spPr>
          <a:xfrm>
            <a:off x="354330" y="2048243"/>
            <a:ext cx="8751570" cy="2257057"/>
          </a:xfrm>
        </p:spPr>
        <p:txBody>
          <a:bodyPr>
            <a:normAutofit/>
          </a:bodyPr>
          <a:lstStyle/>
          <a:p>
            <a:pPr>
              <a:lnSpc>
                <a:spcPct val="130000"/>
              </a:lnSpc>
              <a:spcBef>
                <a:spcPts val="400"/>
              </a:spcBef>
              <a:spcAft>
                <a:spcPts val="0"/>
              </a:spcAft>
              <a:buClr>
                <a:schemeClr val="tx1"/>
              </a:buClr>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Nhiệm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vụ</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Bố</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trí</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và</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tiến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hành</a:t>
            </a:r>
            <a:r>
              <a:rPr lang="en-US" sz="2400" dirty="0">
                <a:solidFill>
                  <a:schemeClr val="tx1"/>
                </a:solidFill>
                <a:latin typeface="Arial" panose="020B0604020202020204" pitchFamily="34" charset="0"/>
                <a:cs typeface="Arial" panose="020B0604020202020204" pitchFamily="34" charset="0"/>
              </a:rPr>
              <a:t> TN </a:t>
            </a:r>
            <a:r>
              <a:rPr lang="en-US" sz="2400" dirty="0" err="1">
                <a:solidFill>
                  <a:schemeClr val="tx1"/>
                </a:solidFill>
                <a:latin typeface="Arial" panose="020B0604020202020204" pitchFamily="34" charset="0"/>
                <a:cs typeface="Arial" panose="020B0604020202020204" pitchFamily="34" charset="0"/>
              </a:rPr>
              <a:t>như</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Hình</a:t>
            </a:r>
            <a:r>
              <a:rPr lang="en-US" sz="2400" dirty="0">
                <a:solidFill>
                  <a:schemeClr val="tx1"/>
                </a:solidFill>
                <a:latin typeface="Arial" panose="020B0604020202020204" pitchFamily="34" charset="0"/>
                <a:cs typeface="Arial" panose="020B0604020202020204" pitchFamily="34" charset="0"/>
              </a:rPr>
              <a:t> 3.5 </a:t>
            </a:r>
            <a:r>
              <a:rPr lang="en-US" sz="2400" dirty="0" err="1">
                <a:solidFill>
                  <a:schemeClr val="tx1"/>
                </a:solidFill>
                <a:latin typeface="Arial" panose="020B0604020202020204" pitchFamily="34" charset="0"/>
                <a:cs typeface="Arial" panose="020B0604020202020204" pitchFamily="34" charset="0"/>
              </a:rPr>
              <a:t>để</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ghi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lại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độ</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cao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mà</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quả</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cầu</a:t>
            </a:r>
            <a:r>
              <a:rPr lang="en-US" sz="2400" dirty="0">
                <a:solidFill>
                  <a:schemeClr val="tx1"/>
                </a:solidFill>
                <a:latin typeface="Arial" panose="020B0604020202020204" pitchFamily="34" charset="0"/>
                <a:cs typeface="Arial" panose="020B0604020202020204" pitchFamily="34" charset="0"/>
              </a:rPr>
              <a:t> A </a:t>
            </a:r>
            <a:r>
              <a:rPr lang="en-US" sz="2400" dirty="0" err="1">
                <a:solidFill>
                  <a:schemeClr val="tx1"/>
                </a:solidFill>
                <a:latin typeface="Arial" panose="020B0604020202020204" pitchFamily="34" charset="0"/>
                <a:cs typeface="Arial" panose="020B0604020202020204" pitchFamily="34" charset="0"/>
              </a:rPr>
              <a:t>lên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được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rồi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thảo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luận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kết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quả</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được</a:t>
            </a:r>
            <a:r>
              <a:rPr lang="en-US" sz="2400" dirty="0">
                <a:solidFill>
                  <a:schemeClr val="tx1"/>
                </a:solidFill>
                <a:latin typeface="Arial" panose="020B0604020202020204" pitchFamily="34" charset="0"/>
                <a:cs typeface="Arial" panose="020B0604020202020204" pitchFamily="34" charset="0"/>
              </a:rPr>
              <a:t>. </a:t>
            </a:r>
          </a:p>
          <a:p>
            <a:pPr>
              <a:lnSpc>
                <a:spcPct val="130000"/>
              </a:lnSpc>
              <a:spcBef>
                <a:spcPts val="400"/>
              </a:spcBef>
              <a:spcAft>
                <a:spcPts val="0"/>
              </a:spcAft>
              <a:buClr>
                <a:schemeClr val="tx1"/>
              </a:buClr>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Hình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thức</a:t>
            </a:r>
            <a:r>
              <a:rPr lang="en-US" sz="2400" dirty="0">
                <a:solidFill>
                  <a:schemeClr val="tx1"/>
                </a:solidFill>
                <a:latin typeface="Arial" panose="020B0604020202020204" pitchFamily="34" charset="0"/>
                <a:cs typeface="Arial" panose="020B0604020202020204" pitchFamily="34" charset="0"/>
              </a:rPr>
              <a:t> : </a:t>
            </a:r>
            <a:r>
              <a:rPr lang="en-US" sz="2400" dirty="0" err="1">
                <a:solidFill>
                  <a:schemeClr val="tx1"/>
                </a:solidFill>
                <a:latin typeface="Arial" panose="020B0604020202020204" pitchFamily="34" charset="0"/>
                <a:cs typeface="Arial" panose="020B0604020202020204" pitchFamily="34" charset="0"/>
              </a:rPr>
              <a:t>Làm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việc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theo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nhóm</a:t>
            </a:r>
            <a:r>
              <a:rPr lang="en-US" sz="2400" dirty="0">
                <a:solidFill>
                  <a:schemeClr val="tx1"/>
                </a:solidFill>
                <a:latin typeface="Arial" panose="020B0604020202020204" pitchFamily="34" charset="0"/>
                <a:cs typeface="Arial" panose="020B0604020202020204" pitchFamily="34" charset="0"/>
              </a:rPr>
              <a:t> </a:t>
            </a:r>
          </a:p>
          <a:p>
            <a:pPr>
              <a:lnSpc>
                <a:spcPct val="130000"/>
              </a:lnSpc>
              <a:spcBef>
                <a:spcPts val="400"/>
              </a:spcBef>
              <a:spcAft>
                <a:spcPts val="0"/>
              </a:spcAft>
              <a:buClr>
                <a:schemeClr val="tx1"/>
              </a:buClr>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Thời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gian</a:t>
            </a:r>
            <a:r>
              <a:rPr lang="en-US" sz="2400" dirty="0">
                <a:solidFill>
                  <a:schemeClr val="tx1"/>
                </a:solidFill>
                <a:latin typeface="Arial" panose="020B0604020202020204" pitchFamily="34" charset="0"/>
                <a:cs typeface="Arial" panose="020B0604020202020204" pitchFamily="34" charset="0"/>
              </a:rPr>
              <a:t>: 3 </a:t>
            </a:r>
            <a:r>
              <a:rPr lang="en-US" sz="2400" dirty="0" err="1">
                <a:solidFill>
                  <a:schemeClr val="tx1"/>
                </a:solidFill>
                <a:latin typeface="Arial" panose="020B0604020202020204" pitchFamily="34" charset="0"/>
                <a:cs typeface="Arial" panose="020B0604020202020204" pitchFamily="34" charset="0"/>
              </a:rPr>
              <a:t>phút</a:t>
            </a:r>
            <a:endParaRPr lang="en-US" sz="2400" dirty="0">
              <a:solidFill>
                <a:schemeClr val="tx1"/>
              </a:solidFill>
              <a:latin typeface="Arial" panose="020B0604020202020204" pitchFamily="34" charset="0"/>
              <a:cs typeface="Arial" panose="020B0604020202020204" pitchFamily="34" charset="0"/>
            </a:endParaRPr>
          </a:p>
          <a:p>
            <a:pPr marL="0" indent="0">
              <a:lnSpc>
                <a:spcPct val="130000"/>
              </a:lnSpc>
              <a:spcBef>
                <a:spcPts val="400"/>
              </a:spcBef>
              <a:spcAft>
                <a:spcPts val="0"/>
              </a:spcAft>
              <a:buClr>
                <a:schemeClr val="tx1"/>
              </a:buClr>
              <a:buNone/>
            </a:pPr>
            <a:endParaRPr lang="en-US" sz="2400" dirty="0">
              <a:solidFill>
                <a:schemeClr val="tx1"/>
              </a:solidFill>
              <a:latin typeface="Arial" panose="020B0604020202020204" pitchFamily="34" charset="0"/>
              <a:cs typeface="Arial" panose="020B0604020202020204" pitchFamily="34" charset="0"/>
            </a:endParaRPr>
          </a:p>
          <a:p>
            <a:pPr>
              <a:lnSpc>
                <a:spcPct val="130000"/>
              </a:lnSpc>
              <a:spcBef>
                <a:spcPts val="400"/>
              </a:spcBef>
              <a:spcAft>
                <a:spcPts val="0"/>
              </a:spcAft>
              <a:buClr>
                <a:schemeClr val="tx1"/>
              </a:buClr>
              <a:buFont typeface="Wingdings" panose="05000000000000000000" pitchFamily="2" charset="2"/>
              <a:buChar char="Ø"/>
            </a:pPr>
            <a:endParaRPr lang="en-US" sz="2400" dirty="0">
              <a:solidFill>
                <a:schemeClr val="tx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1200924D-A6F0-4563-8B27-8615BA042E9B}"/>
              </a:ext>
            </a:extLst>
          </p:cNvPr>
          <p:cNvSpPr txBox="1">
            <a:spLocks/>
          </p:cNvSpPr>
          <p:nvPr/>
        </p:nvSpPr>
        <p:spPr>
          <a:xfrm>
            <a:off x="190500" y="1016262"/>
            <a:ext cx="12296775" cy="56176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600" b="1" dirty="0" err="1">
                <a:solidFill>
                  <a:schemeClr val="tx1"/>
                </a:solidFill>
                <a:latin typeface="Arial" panose="020B0604020202020204" pitchFamily="34" charset="0"/>
                <a:cs typeface="Arial" panose="020B0604020202020204" pitchFamily="34" charset="0"/>
              </a:rPr>
              <a:t>Thí</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nghiệm</a:t>
            </a:r>
            <a:r>
              <a:rPr lang="en-US" sz="2600" b="1" dirty="0">
                <a:solidFill>
                  <a:schemeClr val="tx1"/>
                </a:solidFill>
                <a:latin typeface="Arial" panose="020B0604020202020204" pitchFamily="34" charset="0"/>
                <a:cs typeface="Arial" panose="020B0604020202020204" pitchFamily="34" charset="0"/>
              </a:rPr>
              <a:t> 1: </a:t>
            </a:r>
            <a:r>
              <a:rPr lang="en-US" sz="2600" dirty="0" err="1">
                <a:solidFill>
                  <a:schemeClr val="tx1"/>
                </a:solidFill>
                <a:latin typeface="Arial" panose="020B0604020202020204" pitchFamily="34" charset="0"/>
                <a:cs typeface="Arial" panose="020B0604020202020204" pitchFamily="34" charset="0"/>
              </a:rPr>
              <a:t>Nghiên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cứu</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sự</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chuyển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hóa</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và</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bảo</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toàn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năng</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lượng</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của</a:t>
            </a:r>
            <a:r>
              <a:rPr lang="en-US" sz="2600" dirty="0">
                <a:solidFill>
                  <a:schemeClr val="tx1"/>
                </a:solidFill>
                <a:latin typeface="Arial" panose="020B0604020202020204" pitchFamily="34" charset="0"/>
                <a:cs typeface="Arial" panose="020B0604020202020204" pitchFamily="34" charset="0"/>
              </a:rPr>
              <a:t> con </a:t>
            </a:r>
            <a:r>
              <a:rPr lang="en-US" sz="2600" dirty="0" err="1">
                <a:solidFill>
                  <a:schemeClr val="tx1"/>
                </a:solidFill>
                <a:latin typeface="Arial" panose="020B0604020202020204" pitchFamily="34" charset="0"/>
                <a:cs typeface="Arial" panose="020B0604020202020204" pitchFamily="34" charset="0"/>
              </a:rPr>
              <a:t>lắc</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đơn</a:t>
            </a:r>
            <a:r>
              <a:rPr lang="en-US" sz="2600" dirty="0">
                <a:solidFill>
                  <a:schemeClr val="tx1"/>
                </a:solidFill>
                <a:latin typeface="Arial" panose="020B06040202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ED00A869-250C-4084-A5B5-F1ECCF537262}"/>
              </a:ext>
            </a:extLst>
          </p:cNvPr>
          <p:cNvPicPr>
            <a:picLocks noChangeAspect="1"/>
          </p:cNvPicPr>
          <p:nvPr/>
        </p:nvPicPr>
        <p:blipFill rotWithShape="1">
          <a:blip r:embed="rId2"/>
          <a:srcRect l="70145" t="31657" r="14855" b="34315"/>
          <a:stretch/>
        </p:blipFill>
        <p:spPr>
          <a:xfrm>
            <a:off x="9326879" y="2048243"/>
            <a:ext cx="2396101" cy="3057525"/>
          </a:xfrm>
          <a:prstGeom prst="rect">
            <a:avLst/>
          </a:prstGeom>
        </p:spPr>
      </p:pic>
      <p:sp>
        <p:nvSpPr>
          <p:cNvPr id="6" name="TextBox 5">
            <a:extLst>
              <a:ext uri="{FF2B5EF4-FFF2-40B4-BE49-F238E27FC236}">
                <a16:creationId xmlns:a16="http://schemas.microsoft.com/office/drawing/2014/main" id="{2F00307E-E747-47E8-8658-98767A951DF8}"/>
              </a:ext>
            </a:extLst>
          </p:cNvPr>
          <p:cNvSpPr txBox="1"/>
          <p:nvPr/>
        </p:nvSpPr>
        <p:spPr>
          <a:xfrm>
            <a:off x="278130" y="4376357"/>
            <a:ext cx="8541629" cy="1131848"/>
          </a:xfrm>
          <a:prstGeom prst="rect">
            <a:avLst/>
          </a:prstGeom>
          <a:noFill/>
        </p:spPr>
        <p:txBody>
          <a:bodyPr wrap="square">
            <a:spAutoFit/>
          </a:bodyPr>
          <a:lstStyle/>
          <a:p>
            <a:pPr marL="342900" indent="-342900">
              <a:lnSpc>
                <a:spcPct val="150000"/>
              </a:lnSpc>
              <a:buFont typeface="Wingdings" panose="05000000000000000000" pitchFamily="2" charset="2"/>
              <a:buChar char="v"/>
            </a:pPr>
            <a:r>
              <a:rPr lang="en-US" sz="2400" b="0" i="0" dirty="0" err="1">
                <a:solidFill>
                  <a:srgbClr val="FF0000"/>
                </a:solidFill>
                <a:effectLst/>
                <a:latin typeface="Arial" panose="020B0604020202020204" pitchFamily="34" charset="0"/>
                <a:cs typeface="Arial" panose="020B0604020202020204" pitchFamily="34" charset="0"/>
              </a:rPr>
              <a:t>Nhận</a:t>
            </a:r>
            <a:r>
              <a:rPr lang="en-US" sz="2400" b="0" i="0" dirty="0">
                <a:solidFill>
                  <a:srgbClr val="FF0000"/>
                </a:solidFill>
                <a:effectLst/>
                <a:latin typeface="Arial" panose="020B0604020202020204" pitchFamily="34" charset="0"/>
                <a:cs typeface="Arial" panose="020B0604020202020204" pitchFamily="34" charset="0"/>
              </a:rPr>
              <a:t> </a:t>
            </a:r>
            <a:r>
              <a:rPr lang="en-US" sz="2400" b="0" i="0" dirty="0" err="1">
                <a:solidFill>
                  <a:srgbClr val="FF0000"/>
                </a:solidFill>
                <a:effectLst/>
                <a:latin typeface="Arial" panose="020B0604020202020204" pitchFamily="34" charset="0"/>
                <a:cs typeface="Arial" panose="020B0604020202020204" pitchFamily="34" charset="0"/>
              </a:rPr>
              <a:t>xét</a:t>
            </a:r>
            <a:r>
              <a:rPr lang="en-US" sz="2400" b="0" i="0" dirty="0">
                <a:solidFill>
                  <a:srgbClr val="FF0000"/>
                </a:solidFill>
                <a:effectLst/>
                <a:latin typeface="Arial" panose="020B0604020202020204" pitchFamily="34" charset="0"/>
                <a:cs typeface="Arial" panose="020B0604020202020204" pitchFamily="34" charset="0"/>
              </a:rPr>
              <a:t>: </a:t>
            </a:r>
            <a:r>
              <a:rPr lang="en-US" sz="2400" b="0" i="0" dirty="0">
                <a:solidFill>
                  <a:srgbClr val="000000"/>
                </a:solidFill>
                <a:effectLst/>
                <a:latin typeface="Arial" panose="020B0604020202020204" pitchFamily="34" charset="0"/>
                <a:cs typeface="Arial" panose="020B0604020202020204" pitchFamily="34" charset="0"/>
              </a:rPr>
              <a:t>N</a:t>
            </a:r>
            <a:r>
              <a:rPr lang="vi-VN" sz="2400" b="0" i="0" dirty="0">
                <a:solidFill>
                  <a:srgbClr val="000000"/>
                </a:solidFill>
                <a:effectLst/>
                <a:latin typeface="Arial" panose="020B0604020202020204" pitchFamily="34" charset="0"/>
                <a:cs typeface="Arial" panose="020B0604020202020204" pitchFamily="34" charset="0"/>
              </a:rPr>
              <a:t>ăng lượng không tự sinh ra hoặc tự mất đi mà chỉ truyền từ vật này sang vật khác.</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187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F503D-A9F8-4272-AE7D-6DD259FAFD02}"/>
              </a:ext>
            </a:extLst>
          </p:cNvPr>
          <p:cNvSpPr>
            <a:spLocks noGrp="1"/>
          </p:cNvSpPr>
          <p:nvPr>
            <p:ph type="title"/>
          </p:nvPr>
        </p:nvSpPr>
        <p:spPr>
          <a:xfrm>
            <a:off x="363855" y="590550"/>
            <a:ext cx="10058400" cy="641985"/>
          </a:xfrm>
        </p:spPr>
        <p:txBody>
          <a:bodyPr>
            <a:normAutofit/>
          </a:bodyPr>
          <a:lstStyle/>
          <a:p>
            <a:r>
              <a:rPr lang="en-US" sz="3200" b="1" dirty="0">
                <a:solidFill>
                  <a:schemeClr val="accent3">
                    <a:lumMod val="75000"/>
                  </a:schemeClr>
                </a:solidFill>
                <a:latin typeface="Arial" panose="020B0604020202020204" pitchFamily="34" charset="0"/>
                <a:cs typeface="Arial" panose="020B0604020202020204" pitchFamily="34" charset="0"/>
              </a:rPr>
              <a:t>II. ĐỊNH LUẬT BẢO TOÀN NĂNG LƯỢNG</a:t>
            </a:r>
          </a:p>
        </p:txBody>
      </p:sp>
      <p:sp>
        <p:nvSpPr>
          <p:cNvPr id="3" name="Content Placeholder 2">
            <a:extLst>
              <a:ext uri="{FF2B5EF4-FFF2-40B4-BE49-F238E27FC236}">
                <a16:creationId xmlns:a16="http://schemas.microsoft.com/office/drawing/2014/main" id="{A2049704-FCA9-413E-922F-8C578490BD8D}"/>
              </a:ext>
            </a:extLst>
          </p:cNvPr>
          <p:cNvSpPr>
            <a:spLocks noGrp="1"/>
          </p:cNvSpPr>
          <p:nvPr>
            <p:ph idx="1"/>
          </p:nvPr>
        </p:nvSpPr>
        <p:spPr>
          <a:xfrm>
            <a:off x="573794" y="2152650"/>
            <a:ext cx="8417806" cy="1733182"/>
          </a:xfrm>
        </p:spPr>
        <p:txBody>
          <a:bodyPr>
            <a:normAutofit/>
          </a:bodyPr>
          <a:lstStyle/>
          <a:p>
            <a:pPr algn="just">
              <a:lnSpc>
                <a:spcPct val="130000"/>
              </a:lnSpc>
              <a:spcBef>
                <a:spcPts val="400"/>
              </a:spcBef>
              <a:spcAft>
                <a:spcPts val="0"/>
              </a:spcAft>
              <a:buClr>
                <a:srgbClr val="FF0000"/>
              </a:buClr>
              <a:buFont typeface="Wingdings" panose="05000000000000000000" pitchFamily="2" charset="2"/>
              <a:buChar char="v"/>
            </a:pP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Định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luật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bảo</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toàn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năng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lượng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Năng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lượng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không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tự</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sinh</a:t>
            </a:r>
            <a:r>
              <a:rPr lang="en-US" sz="2400" dirty="0">
                <a:solidFill>
                  <a:schemeClr val="tx1"/>
                </a:solidFill>
                <a:latin typeface="Arial" panose="020B0604020202020204" pitchFamily="34" charset="0"/>
                <a:cs typeface="Arial" panose="020B0604020202020204" pitchFamily="34" charset="0"/>
              </a:rPr>
              <a:t> ra </a:t>
            </a:r>
            <a:r>
              <a:rPr lang="en-US" sz="2400" dirty="0" err="1">
                <a:solidFill>
                  <a:schemeClr val="tx1"/>
                </a:solidFill>
                <a:latin typeface="Arial" panose="020B0604020202020204" pitchFamily="34" charset="0"/>
                <a:cs typeface="Arial" panose="020B0604020202020204" pitchFamily="34" charset="0"/>
              </a:rPr>
              <a:t>hoặc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tự</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mất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mà</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chỉ</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chuyển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hóa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từ</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dạng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này</a:t>
            </a:r>
            <a:r>
              <a:rPr lang="en-US" sz="2400" dirty="0">
                <a:solidFill>
                  <a:schemeClr val="tx1"/>
                </a:solidFill>
                <a:latin typeface="Arial" panose="020B0604020202020204" pitchFamily="34" charset="0"/>
                <a:cs typeface="Arial" panose="020B0604020202020204" pitchFamily="34" charset="0"/>
              </a:rPr>
              <a:t> sang </a:t>
            </a:r>
            <a:r>
              <a:rPr lang="en-US" sz="2400" dirty="0" err="1">
                <a:solidFill>
                  <a:schemeClr val="tx1"/>
                </a:solidFill>
                <a:latin typeface="Arial" panose="020B0604020202020204" pitchFamily="34" charset="0"/>
                <a:cs typeface="Arial" panose="020B0604020202020204" pitchFamily="34" charset="0"/>
              </a:rPr>
              <a:t>dạng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khác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hoặc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truyền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từ</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vật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này</a:t>
            </a:r>
            <a:r>
              <a:rPr lang="en-US" sz="2400" dirty="0">
                <a:solidFill>
                  <a:schemeClr val="tx1"/>
                </a:solidFill>
                <a:latin typeface="Arial" panose="020B0604020202020204" pitchFamily="34" charset="0"/>
                <a:cs typeface="Arial" panose="020B0604020202020204" pitchFamily="34" charset="0"/>
              </a:rPr>
              <a:t> sang </a:t>
            </a:r>
            <a:r>
              <a:rPr lang="en-US" sz="2400" dirty="0" err="1">
                <a:solidFill>
                  <a:schemeClr val="tx1"/>
                </a:solidFill>
                <a:latin typeface="Arial" panose="020B0604020202020204" pitchFamily="34" charset="0"/>
                <a:cs typeface="Arial" panose="020B0604020202020204" pitchFamily="34" charset="0"/>
              </a:rPr>
              <a:t>vật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khác</a:t>
            </a:r>
            <a:r>
              <a:rPr lang="en-US" sz="2400" dirty="0">
                <a:solidFill>
                  <a:schemeClr val="tx1"/>
                </a:solidFill>
                <a:latin typeface="Arial" panose="020B0604020202020204" pitchFamily="34" charset="0"/>
                <a:cs typeface="Arial" panose="020B0604020202020204" pitchFamily="34" charset="0"/>
              </a:rPr>
              <a:t>. </a:t>
            </a:r>
          </a:p>
          <a:p>
            <a:pPr marL="0" indent="0" algn="just">
              <a:lnSpc>
                <a:spcPct val="130000"/>
              </a:lnSpc>
              <a:spcBef>
                <a:spcPts val="400"/>
              </a:spcBef>
              <a:spcAft>
                <a:spcPts val="0"/>
              </a:spcAft>
              <a:buClr>
                <a:schemeClr val="tx1"/>
              </a:buClr>
              <a:buNone/>
            </a:pPr>
            <a:endParaRPr lang="en-US" sz="2400" dirty="0">
              <a:solidFill>
                <a:schemeClr val="tx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D00A869-250C-4084-A5B5-F1ECCF537262}"/>
              </a:ext>
            </a:extLst>
          </p:cNvPr>
          <p:cNvPicPr>
            <a:picLocks noChangeAspect="1"/>
          </p:cNvPicPr>
          <p:nvPr/>
        </p:nvPicPr>
        <p:blipFill rotWithShape="1">
          <a:blip r:embed="rId2"/>
          <a:srcRect l="70145" t="31657" r="14855" b="34315"/>
          <a:stretch/>
        </p:blipFill>
        <p:spPr>
          <a:xfrm>
            <a:off x="9403079" y="2228528"/>
            <a:ext cx="2396101" cy="3057525"/>
          </a:xfrm>
          <a:prstGeom prst="rect">
            <a:avLst/>
          </a:prstGeom>
        </p:spPr>
      </p:pic>
    </p:spTree>
    <p:extLst>
      <p:ext uri="{BB962C8B-B14F-4D97-AF65-F5344CB8AC3E}">
        <p14:creationId xmlns:p14="http://schemas.microsoft.com/office/powerpoint/2010/main" val="346777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trospect">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579</TotalTime>
  <Words>1041</Words>
  <Application>Microsoft Office PowerPoint</Application>
  <PresentationFormat>Widescreen</PresentationFormat>
  <Paragraphs>108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Cambria</vt:lpstr>
      <vt:lpstr>Wingdings</vt:lpstr>
      <vt:lpstr>Retrospect</vt:lpstr>
      <vt:lpstr>PowerPoint Presentation</vt:lpstr>
      <vt:lpstr>PowerPoint Presentation</vt:lpstr>
      <vt:lpstr>I. SỰ CHUYỂN HÓA NĂNG LƯỢNG</vt:lpstr>
      <vt:lpstr>PowerPoint Presentation</vt:lpstr>
      <vt:lpstr>PowerPoint Presentation</vt:lpstr>
      <vt:lpstr>TÌM HIỂU HÓA NĂNG CÓ THỂ CHUYỂN HÓA THÀNH NHỮNG DẠNG NĂNG LƯỢNG NÀO ?</vt:lpstr>
      <vt:lpstr>TÌM HIỂU HÓA NĂNG CÓ THỂ CHUYỂN HÓA THÀNH NHỮNG DẠNG NĂNG LƯỢNG NÀO ?</vt:lpstr>
      <vt:lpstr>II. ĐỊNH LUẬT BẢO TOÀN NĂNG LƯỢNG</vt:lpstr>
      <vt:lpstr>II. ĐỊNH LUẬT BẢO TOÀN NĂNG LƯỢNG</vt:lpstr>
      <vt:lpstr>Vận dụng định luật bảo toàn năng lượng để giải thích hiện tượng sau</vt:lpstr>
      <vt:lpstr>PowerPoint Presentation</vt:lpstr>
      <vt:lpstr>PowerPoint Presentation</vt:lpstr>
      <vt:lpstr>PowerPoint Presentation</vt:lpstr>
      <vt:lpstr>PowerPoint Presentation</vt:lpstr>
      <vt:lpstr>AI NHANH HƠN ?</vt:lpstr>
      <vt:lpstr>AI NHANH HƠN?</vt:lpstr>
      <vt:lpstr>LUYỆN TẬP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 Nguyễn</dc:creator>
  <cp:lastModifiedBy>Mai Nguyễn</cp:lastModifiedBy>
  <cp:revision>72</cp:revision>
  <dcterms:created xsi:type="dcterms:W3CDTF">2021-04-16T11:39:43Z</dcterms:created>
  <dcterms:modified xsi:type="dcterms:W3CDTF">2021-04-23T03:03:42Z</dcterms:modified>
</cp:coreProperties>
</file>