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9" r:id="rId11"/>
    <p:sldId id="265" r:id="rId12"/>
    <p:sldId id="271" r:id="rId13"/>
    <p:sldId id="272" r:id="rId14"/>
    <p:sldId id="273" r:id="rId15"/>
    <p:sldId id="274" r:id="rId16"/>
    <p:sldId id="266"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5" autoAdjust="0"/>
    <p:restoredTop sz="94660"/>
  </p:normalViewPr>
  <p:slideViewPr>
    <p:cSldViewPr snapToGrid="0">
      <p:cViewPr varScale="1">
        <p:scale>
          <a:sx n="111" d="100"/>
          <a:sy n="111" d="100"/>
        </p:scale>
        <p:origin x="3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5/10/2024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5/10/2024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5/10/2024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5/10/2024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5/10/2024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5/10/2024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5/10/2024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1457" y="2818356"/>
            <a:ext cx="11636679" cy="1288423"/>
          </a:xfrm>
        </p:spPr>
        <p:txBody>
          <a:bodyPr/>
          <a:lstStyle/>
          <a:p>
            <a:pPr algn="l"/>
            <a:r>
              <a:rPr lang="en-US" b="1" dirty="0">
                <a:latin typeface="Times New Roman" panose="02020603050405020304" pitchFamily="18" charset="0"/>
                <a:cs typeface="Times New Roman" panose="02020603050405020304" pitchFamily="18" charset="0"/>
              </a:rPr>
              <a:t>BÀI 54: HỆ MẶT TRỜI  </a:t>
            </a:r>
          </a:p>
        </p:txBody>
      </p:sp>
      <p:sp>
        <p:nvSpPr>
          <p:cNvPr id="4" name="Rectangle 3"/>
          <p:cNvSpPr/>
          <p:nvPr/>
        </p:nvSpPr>
        <p:spPr>
          <a:xfrm>
            <a:off x="701457" y="162218"/>
            <a:ext cx="10797436" cy="954107"/>
          </a:xfrm>
          <a:prstGeom prst="rect">
            <a:avLst/>
          </a:prstGeom>
        </p:spPr>
        <p:txBody>
          <a:bodyPr wrap="square">
            <a:spAutoFit/>
          </a:bodyPr>
          <a:lstStyle/>
          <a:p>
            <a:pPr algn="ctr"/>
            <a:r>
              <a:rPr lang="en-US" sz="2800" b="1" dirty="0">
                <a:latin typeface="Times New Roman" panose="02020603050405020304" pitchFamily="18" charset="0"/>
                <a:cs typeface="Times New Roman" panose="02020603050405020304" pitchFamily="18" charset="0"/>
              </a:rPr>
              <a:t>CHƯƠNG X: TRÁI ĐẤT VÀ BẦU TRỜI</a:t>
            </a:r>
            <a:br>
              <a:rPr lang="en-US" sz="2800" b="1" dirty="0">
                <a:latin typeface="Times New Roman" panose="02020603050405020304" pitchFamily="18" charset="0"/>
                <a:cs typeface="Times New Roman" panose="02020603050405020304" pitchFamily="18" charset="0"/>
              </a:rPr>
            </a:br>
            <a:endParaRPr lang="en-US" sz="2800" dirty="0"/>
          </a:p>
        </p:txBody>
      </p:sp>
    </p:spTree>
    <p:extLst>
      <p:ext uri="{BB962C8B-B14F-4D97-AF65-F5344CB8AC3E}">
        <p14:creationId xmlns:p14="http://schemas.microsoft.com/office/powerpoint/2010/main" val="984067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6" name="Content Placeholder 2"/>
          <p:cNvSpPr>
            <a:spLocks noGrp="1"/>
          </p:cNvSpPr>
          <p:nvPr>
            <p:ph idx="1"/>
          </p:nvPr>
        </p:nvSpPr>
        <p:spPr>
          <a:xfrm>
            <a:off x="-156711" y="2075301"/>
            <a:ext cx="12219275" cy="580218"/>
          </a:xfrm>
        </p:spPr>
        <p:txBody>
          <a:bodyPr>
            <a:noAutofit/>
          </a:bodyPr>
          <a:lstStyle/>
          <a:p>
            <a:r>
              <a:rPr lang="en-US" b="1" dirty="0">
                <a:latin typeface="Times New Roman" panose="02020603050405020304" pitchFamily="18" charset="0"/>
                <a:cs typeface="Times New Roman" panose="02020603050405020304" pitchFamily="18" charset="0"/>
              </a:rPr>
              <a:t>II.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r>
              <a:rPr lang="en-US" b="1" dirty="0">
                <a:latin typeface="Times New Roman" panose="02020603050405020304" pitchFamily="18" charset="0"/>
                <a:cs typeface="Times New Roman" panose="02020603050405020304" pitchFamily="18" charset="0"/>
              </a:rPr>
              <a:t>.</a:t>
            </a:r>
          </a:p>
          <a:p>
            <a:endParaRPr lang="en-US"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99292" y="2655519"/>
            <a:ext cx="9710752" cy="1200329"/>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hỏi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luận</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bảng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hãy</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so </a:t>
            </a:r>
            <a:r>
              <a:rPr lang="en-US" sz="2400" dirty="0" err="1">
                <a:latin typeface="Times New Roman" panose="02020603050405020304" pitchFamily="18" charset="0"/>
                <a:cs typeface="Times New Roman" panose="02020603050405020304" pitchFamily="18" charset="0"/>
              </a:rPr>
              <a:t>sánh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 So </a:t>
            </a:r>
            <a:r>
              <a:rPr lang="en-US" sz="2400" dirty="0" err="1">
                <a:latin typeface="Times New Roman" panose="02020603050405020304" pitchFamily="18" charset="0"/>
                <a:cs typeface="Times New Roman" panose="02020603050405020304" pitchFamily="18" charset="0"/>
              </a:rPr>
              <a:t>sánh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kì</a:t>
            </a:r>
            <a:r>
              <a:rPr lang="en-US" sz="2400" dirty="0">
                <a:latin typeface="Times New Roman" panose="02020603050405020304" pitchFamily="18" charset="0"/>
                <a:cs typeface="Times New Roman" panose="02020603050405020304" pitchFamily="18" charset="0"/>
              </a:rPr>
              <a:t> quay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p>
        </p:txBody>
      </p:sp>
      <p:sp>
        <p:nvSpPr>
          <p:cNvPr id="9" name="TextBox 8"/>
          <p:cNvSpPr txBox="1"/>
          <p:nvPr/>
        </p:nvSpPr>
        <p:spPr>
          <a:xfrm>
            <a:off x="399292" y="4146320"/>
            <a:ext cx="8286877" cy="1200329"/>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luận</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Chu </a:t>
            </a:r>
            <a:r>
              <a:rPr lang="en-US" sz="2400" dirty="0" err="1">
                <a:latin typeface="Times New Roman" panose="02020603050405020304" pitchFamily="18" charset="0"/>
                <a:cs typeface="Times New Roman" panose="02020603050405020304" pitchFamily="18" charset="0"/>
              </a:rPr>
              <a:t>kì</a:t>
            </a:r>
            <a:r>
              <a:rPr lang="en-US" sz="2400" dirty="0">
                <a:latin typeface="Times New Roman" panose="02020603050405020304" pitchFamily="18" charset="0"/>
                <a:cs typeface="Times New Roman" panose="02020603050405020304" pitchFamily="18" charset="0"/>
              </a:rPr>
              <a:t> quay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25744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000"/>
                                        <p:tgtEl>
                                          <p:spTgt spid="7">
                                            <p:txEl>
                                              <p:pRg st="2" end="2"/>
                                            </p:txEl>
                                          </p:spTgt>
                                        </p:tgtEl>
                                      </p:cBhvr>
                                    </p:animEffect>
                                    <p:anim calcmode="lin" valueType="num">
                                      <p:cBhvr>
                                        <p:cTn id="20"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7901" y="2141952"/>
            <a:ext cx="7478361" cy="3963821"/>
          </a:xfrm>
          <a:prstGeom prst="rect">
            <a:avLst/>
          </a:prstGeom>
        </p:spPr>
      </p:pic>
      <p:sp>
        <p:nvSpPr>
          <p:cNvPr id="7" name="TextBox 6"/>
          <p:cNvSpPr txBox="1"/>
          <p:nvPr/>
        </p:nvSpPr>
        <p:spPr>
          <a:xfrm>
            <a:off x="5200389" y="6148335"/>
            <a:ext cx="5799550"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p>
        </p:txBody>
      </p:sp>
      <p:sp>
        <p:nvSpPr>
          <p:cNvPr id="8" name="TextBox 7"/>
          <p:cNvSpPr txBox="1"/>
          <p:nvPr/>
        </p:nvSpPr>
        <p:spPr>
          <a:xfrm>
            <a:off x="237995" y="2367419"/>
            <a:ext cx="3582443" cy="2677656"/>
          </a:xfrm>
          <a:prstGeom prst="rect">
            <a:avLst/>
          </a:prstGeom>
          <a:noFill/>
        </p:spPr>
        <p:txBody>
          <a:bodyPr wrap="square" rtlCol="0">
            <a:spAutoFit/>
          </a:bodyPr>
          <a:lstStyle/>
          <a:p>
            <a:pPr marL="285750" indent="-285750">
              <a:buFontTx/>
              <a:buChar char="-"/>
            </a:pPr>
            <a:r>
              <a:rPr lang="en-US" sz="2400" dirty="0">
                <a:latin typeface="Times New Roman" panose="02020603050405020304" pitchFamily="18" charset="0"/>
                <a:cs typeface="Times New Roman" panose="02020603050405020304" pitchFamily="18" charset="0"/>
              </a:rPr>
              <a:t>Au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p>
          <a:p>
            <a:pPr marL="285750" indent="-285750">
              <a:buFontTx/>
              <a:buChar char="-"/>
            </a:pPr>
            <a:r>
              <a:rPr lang="en-US" sz="2400" dirty="0">
                <a:latin typeface="Times New Roman" panose="02020603050405020304" pitchFamily="18" charset="0"/>
                <a:cs typeface="Times New Roman" panose="02020603050405020304" pitchFamily="18" charset="0"/>
              </a:rPr>
              <a:t>1 Au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đvtv</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xấp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150 </a:t>
            </a:r>
            <a:r>
              <a:rPr lang="en-US" sz="2400" dirty="0" err="1">
                <a:latin typeface="Times New Roman" panose="02020603050405020304" pitchFamily="18" charset="0"/>
                <a:cs typeface="Times New Roman" panose="02020603050405020304" pitchFamily="18" charset="0"/>
              </a:rPr>
              <a:t>triệu</a:t>
            </a:r>
            <a:r>
              <a:rPr lang="en-US" sz="2400" dirty="0">
                <a:latin typeface="Times New Roman" panose="02020603050405020304" pitchFamily="18" charset="0"/>
                <a:cs typeface="Times New Roman" panose="02020603050405020304" pitchFamily="18" charset="0"/>
              </a:rPr>
              <a:t> km.</a:t>
            </a:r>
          </a:p>
        </p:txBody>
      </p:sp>
    </p:spTree>
    <p:extLst>
      <p:ext uri="{BB962C8B-B14F-4D97-AF65-F5344CB8AC3E}">
        <p14:creationId xmlns:p14="http://schemas.microsoft.com/office/powerpoint/2010/main" val="352583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6" name="TextBox 5"/>
          <p:cNvSpPr txBox="1"/>
          <p:nvPr/>
        </p:nvSpPr>
        <p:spPr>
          <a:xfrm>
            <a:off x="0" y="2023431"/>
            <a:ext cx="2173573" cy="46166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2400" dirty="0">
                <a:latin typeface="Times New Roman" panose="02020603050405020304" pitchFamily="18" charset="0"/>
                <a:cs typeface="Times New Roman" panose="02020603050405020304" pitchFamily="18" charset="0"/>
              </a:rPr>
              <a:t>GHI NHỚ : </a:t>
            </a:r>
          </a:p>
        </p:txBody>
      </p:sp>
      <p:sp>
        <p:nvSpPr>
          <p:cNvPr id="7" name="Rounded Rectangle 6"/>
          <p:cNvSpPr/>
          <p:nvPr/>
        </p:nvSpPr>
        <p:spPr>
          <a:xfrm>
            <a:off x="719528" y="2630775"/>
            <a:ext cx="10463134" cy="136653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gồm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trung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quay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Thủy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Kim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Hỏa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tinh,Mộc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endParaRPr lang="en-US" sz="2400" dirty="0">
              <a:latin typeface="Times New Roman" panose="02020603050405020304" pitchFamily="18" charset="0"/>
              <a:cs typeface="Times New Roman" panose="02020603050405020304" pitchFamily="18" charset="0"/>
            </a:endParaRPr>
          </a:p>
        </p:txBody>
      </p:sp>
      <p:sp>
        <p:nvSpPr>
          <p:cNvPr id="8" name="Rounded Rectangle 7"/>
          <p:cNvSpPr/>
          <p:nvPr/>
        </p:nvSpPr>
        <p:spPr>
          <a:xfrm>
            <a:off x="719528" y="5588482"/>
            <a:ext cx="10463134" cy="944381"/>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marL="285750" indent="-285750">
              <a:buFontTx/>
              <a:buChar char="-"/>
            </a:pPr>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Thủy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a:t>
            </a:r>
          </a:p>
        </p:txBody>
      </p:sp>
      <p:sp>
        <p:nvSpPr>
          <p:cNvPr id="9" name="Rounded Rectangle 8"/>
          <p:cNvSpPr/>
          <p:nvPr/>
        </p:nvSpPr>
        <p:spPr>
          <a:xfrm>
            <a:off x="704537" y="4241165"/>
            <a:ext cx="10463134" cy="97541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marL="285750" indent="-285750">
              <a:buFontTx/>
              <a:buChar char="-"/>
            </a:pPr>
            <a:r>
              <a:rPr lang="en-US" sz="2400">
                <a:latin typeface="Times New Roman" panose="02020603050405020304" pitchFamily="18" charset="0"/>
                <a:cs typeface="Times New Roman" panose="02020603050405020304" pitchFamily="18" charset="0"/>
              </a:rPr>
              <a:t>Các hành tinh vừa chuyển động quay quanh Mặt Trời vừa quay quanh trục của nó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7792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6" name="TextBox 5"/>
          <p:cNvSpPr txBox="1"/>
          <p:nvPr/>
        </p:nvSpPr>
        <p:spPr>
          <a:xfrm>
            <a:off x="0" y="2138906"/>
            <a:ext cx="8979108"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574" y="1914724"/>
            <a:ext cx="5446426" cy="4943276"/>
          </a:xfrm>
          <a:prstGeom prst="rect">
            <a:avLst/>
          </a:prstGeom>
        </p:spPr>
      </p:pic>
      <p:sp>
        <p:nvSpPr>
          <p:cNvPr id="8" name="Rectangle 7"/>
          <p:cNvSpPr/>
          <p:nvPr/>
        </p:nvSpPr>
        <p:spPr>
          <a:xfrm>
            <a:off x="324787" y="3287794"/>
            <a:ext cx="6096000" cy="3046988"/>
          </a:xfrm>
          <a:prstGeom prst="rect">
            <a:avLst/>
          </a:prstGeom>
        </p:spPr>
        <p:txBody>
          <a:bodyPr>
            <a:spAutoFit/>
          </a:bodyPr>
          <a:lstStyle/>
          <a:p>
            <a:r>
              <a:rPr lang="vi-VN" sz="2400" dirty="0">
                <a:latin typeface="+mj-lt"/>
              </a:rPr>
              <a:t>Trái Đất còn có tên gọi khác là Địa Cầu hay Hành tinh xanh. Trong Thái Dương Hệ, hành tinh này có vị trí thứ 3 tính từ Mặt Trời. Xét về khối lượng, bán kính và mật độ vật chất trong các hành tinh đất đá thì Trái Đất là hành tinh lớn nhất. Đồng thời, đây cũng là hành tinh đất đá duy nhất mà các mảng kiến tạo vẫn còn đang hoạt động.</a:t>
            </a:r>
            <a:endParaRPr lang="en-US" sz="2400" dirty="0">
              <a:latin typeface="+mj-lt"/>
            </a:endParaRPr>
          </a:p>
        </p:txBody>
      </p:sp>
    </p:spTree>
    <p:extLst>
      <p:ext uri="{BB962C8B-B14F-4D97-AF65-F5344CB8AC3E}">
        <p14:creationId xmlns:p14="http://schemas.microsoft.com/office/powerpoint/2010/main" val="4229547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754" y="3357796"/>
            <a:ext cx="10123357" cy="1873771"/>
          </a:xfrm>
          <a:prstGeom prst="rect">
            <a:avLst/>
          </a:prstGeom>
        </p:spPr>
      </p:pic>
      <p:sp>
        <p:nvSpPr>
          <p:cNvPr id="7" name="TextBox 6"/>
          <p:cNvSpPr txBox="1"/>
          <p:nvPr/>
        </p:nvSpPr>
        <p:spPr>
          <a:xfrm>
            <a:off x="614597" y="2220761"/>
            <a:ext cx="9054059"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98089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6" name="Rectangle 5"/>
          <p:cNvSpPr/>
          <p:nvPr/>
        </p:nvSpPr>
        <p:spPr>
          <a:xfrm>
            <a:off x="543686" y="2336873"/>
            <a:ext cx="5983946" cy="461665"/>
          </a:xfrm>
          <a:prstGeom prst="rect">
            <a:avLst/>
          </a:prstGeom>
        </p:spPr>
        <p:txBody>
          <a:bodyPr wrap="none">
            <a:spAutoFit/>
          </a:bodyPr>
          <a:lstStyle/>
          <a:p>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endParaRPr lang="en-US" sz="24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686" y="2843623"/>
            <a:ext cx="10901821" cy="3051904"/>
          </a:xfrm>
          <a:prstGeom prst="rect">
            <a:avLst/>
          </a:prstGeom>
        </p:spPr>
      </p:pic>
    </p:spTree>
    <p:extLst>
      <p:ext uri="{BB962C8B-B14F-4D97-AF65-F5344CB8AC3E}">
        <p14:creationId xmlns:p14="http://schemas.microsoft.com/office/powerpoint/2010/main" val="3634129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636" y="2996124"/>
            <a:ext cx="10792918" cy="3554577"/>
          </a:xfrm>
          <a:prstGeom prst="rect">
            <a:avLst/>
          </a:prstGeom>
        </p:spPr>
      </p:pic>
      <p:sp>
        <p:nvSpPr>
          <p:cNvPr id="3" name="TextBox 2"/>
          <p:cNvSpPr txBox="1"/>
          <p:nvPr/>
        </p:nvSpPr>
        <p:spPr>
          <a:xfrm>
            <a:off x="554636" y="2248525"/>
            <a:ext cx="4512039"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6908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9213" y="2142877"/>
            <a:ext cx="9371607" cy="1754326"/>
          </a:xfrm>
          <a:prstGeom prst="rect">
            <a:avLst/>
          </a:prstGeom>
          <a:noFill/>
        </p:spPr>
        <p:txBody>
          <a:bodyPr wrap="square" lIns="91440" tIns="45720" rIns="91440" bIns="45720">
            <a:spAutoFit/>
          </a:bodyPr>
          <a:lstStyle/>
          <a:p>
            <a:pPr algn="ct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Chúc</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các</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em</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một</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ngày</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vui</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vẻ</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và</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bổ</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54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ích</a:t>
            </a: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p>
        </p:txBody>
      </p:sp>
    </p:spTree>
    <p:extLst>
      <p:ext uri="{BB962C8B-B14F-4D97-AF65-F5344CB8AC3E}">
        <p14:creationId xmlns:p14="http://schemas.microsoft.com/office/powerpoint/2010/main" val="1748569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2336873"/>
            <a:ext cx="9613861" cy="1157889"/>
          </a:xfrm>
        </p:spPr>
        <p:txBody>
          <a:bodyPr/>
          <a:lstStyle/>
          <a:p>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Đất</a:t>
            </a:r>
            <a:r>
              <a:rPr lang="en-US" dirty="0">
                <a:latin typeface="Times New Roman" panose="02020603050405020304" pitchFamily="18" charset="0"/>
                <a:cs typeface="Times New Roman" panose="02020603050405020304" pitchFamily="18" charset="0"/>
              </a:rPr>
              <a:t> quay </a:t>
            </a:r>
            <a:r>
              <a:rPr lang="en-US" dirty="0" err="1">
                <a:latin typeface="Times New Roman" panose="02020603050405020304" pitchFamily="18" charset="0"/>
                <a:cs typeface="Times New Roman" panose="02020603050405020304" pitchFamily="18" charset="0"/>
              </a:rPr>
              <a:t>quanh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Trăng</a:t>
            </a:r>
            <a:r>
              <a:rPr lang="en-US" dirty="0">
                <a:latin typeface="Times New Roman" panose="02020603050405020304" pitchFamily="18" charset="0"/>
                <a:cs typeface="Times New Roman" panose="02020603050405020304" pitchFamily="18" charset="0"/>
              </a:rPr>
              <a:t> quay </a:t>
            </a:r>
            <a:r>
              <a:rPr lang="en-US" dirty="0" err="1">
                <a:latin typeface="Times New Roman" panose="02020603050405020304" pitchFamily="18" charset="0"/>
                <a:cs typeface="Times New Roman" panose="02020603050405020304" pitchFamily="18" charset="0"/>
              </a:rPr>
              <a:t>quanh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quay </a:t>
            </a:r>
            <a:r>
              <a:rPr lang="en-US" dirty="0" err="1">
                <a:latin typeface="Times New Roman" panose="02020603050405020304" pitchFamily="18" charset="0"/>
                <a:cs typeface="Times New Roman" panose="02020603050405020304" pitchFamily="18" charset="0"/>
              </a:rPr>
              <a:t>quanh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  </a:t>
            </a:r>
          </a:p>
        </p:txBody>
      </p:sp>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54: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321549"/>
            <a:ext cx="12191999" cy="3488499"/>
          </a:xfrm>
          <a:prstGeom prst="rect">
            <a:avLst/>
          </a:prstGeom>
        </p:spPr>
      </p:pic>
      <p:sp>
        <p:nvSpPr>
          <p:cNvPr id="8" name="TextBox 7"/>
          <p:cNvSpPr txBox="1"/>
          <p:nvPr/>
        </p:nvSpPr>
        <p:spPr>
          <a:xfrm>
            <a:off x="814191" y="3532785"/>
            <a:ext cx="8642959"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xoay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nào</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xa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 </a:t>
            </a:r>
          </a:p>
        </p:txBody>
      </p:sp>
      <p:sp>
        <p:nvSpPr>
          <p:cNvPr id="9" name="TextBox 8"/>
          <p:cNvSpPr txBox="1"/>
          <p:nvPr/>
        </p:nvSpPr>
        <p:spPr>
          <a:xfrm>
            <a:off x="814191" y="4755917"/>
            <a:ext cx="9154314"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đúng</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sai</a:t>
            </a:r>
            <a:r>
              <a:rPr lang="en-US" sz="2400" dirty="0">
                <a:latin typeface="Times New Roman" panose="02020603050405020304" pitchFamily="18" charset="0"/>
                <a:cs typeface="Times New Roman" panose="02020603050405020304" pitchFamily="18" charset="0"/>
              </a:rPr>
              <a:t> ,</a:t>
            </a:r>
          </a:p>
          <a:p>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hôm</a:t>
            </a:r>
            <a:r>
              <a:rPr lang="en-US" sz="2400" dirty="0">
                <a:latin typeface="Times New Roman" panose="02020603050405020304" pitchFamily="18" charset="0"/>
                <a:cs typeface="Times New Roman" panose="02020603050405020304" pitchFamily="18" charset="0"/>
              </a:rPr>
              <a:t> nay </a:t>
            </a:r>
            <a:r>
              <a:rPr lang="en-US" sz="2400" dirty="0" err="1">
                <a:latin typeface="Times New Roman" panose="02020603050405020304" pitchFamily="18" charset="0"/>
                <a:cs typeface="Times New Roman" panose="02020603050405020304" pitchFamily="18" charset="0"/>
              </a:rPr>
              <a:t>sẽ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giúp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hỏi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605821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54: HỆ MẶT TRỜI  </a:t>
            </a:r>
          </a:p>
        </p:txBody>
      </p:sp>
      <p:sp>
        <p:nvSpPr>
          <p:cNvPr id="6" name="Rectangle 5"/>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7" name="TextBox 6"/>
          <p:cNvSpPr txBox="1"/>
          <p:nvPr/>
        </p:nvSpPr>
        <p:spPr>
          <a:xfrm>
            <a:off x="801666" y="2152207"/>
            <a:ext cx="2473819" cy="461665"/>
          </a:xfrm>
          <a:prstGeom prst="rect">
            <a:avLst/>
          </a:prstGeom>
          <a:noFill/>
        </p:spPr>
        <p:txBody>
          <a:bodyPr wrap="none" rtlCol="0">
            <a:spAutoFit/>
          </a:bodyPr>
          <a:lstStyle/>
          <a:p>
            <a:r>
              <a:rPr lang="en-US" sz="2400" dirty="0">
                <a:latin typeface="Times New Roman" panose="02020603050405020304" pitchFamily="18" charset="0"/>
                <a:cs typeface="Times New Roman" panose="02020603050405020304" pitchFamily="18" charset="0"/>
              </a:rPr>
              <a:t>I. HỆ MẶT TRỜI </a:t>
            </a:r>
          </a:p>
        </p:txBody>
      </p:sp>
      <p:sp>
        <p:nvSpPr>
          <p:cNvPr id="8" name="TextBox 7"/>
          <p:cNvSpPr txBox="1"/>
          <p:nvPr/>
        </p:nvSpPr>
        <p:spPr>
          <a:xfrm>
            <a:off x="889348" y="2654764"/>
            <a:ext cx="10058400"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còn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gọi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gồm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p>
        </p:txBody>
      </p:sp>
      <p:sp>
        <p:nvSpPr>
          <p:cNvPr id="9" name="TextBox 8"/>
          <p:cNvSpPr txBox="1"/>
          <p:nvPr/>
        </p:nvSpPr>
        <p:spPr>
          <a:xfrm>
            <a:off x="801666" y="3584744"/>
            <a:ext cx="6638795" cy="1200329"/>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Theo </a:t>
            </a:r>
            <a:r>
              <a:rPr lang="en-US" sz="2400" dirty="0" err="1">
                <a:latin typeface="Times New Roman" panose="02020603050405020304" pitchFamily="18" charset="0"/>
                <a:cs typeface="Times New Roman" panose="02020603050405020304" pitchFamily="18" charset="0"/>
              </a:rPr>
              <a:t>dõi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đoạn</a:t>
            </a:r>
            <a:r>
              <a:rPr lang="en-US" sz="2400" dirty="0">
                <a:latin typeface="Times New Roman" panose="02020603050405020304" pitchFamily="18" charset="0"/>
                <a:cs typeface="Times New Roman" panose="02020603050405020304" pitchFamily="18" charset="0"/>
              </a:rPr>
              <a:t> video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9101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sz="2400"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830997"/>
          </a:xfrm>
          <a:prstGeom prst="rect">
            <a:avLst/>
          </a:prstGeom>
        </p:spPr>
        <p:txBody>
          <a:bodyPr>
            <a:spAutoFit/>
          </a:bodyPr>
          <a:lstStyle/>
          <a:p>
            <a:r>
              <a:rPr lang="en-US" sz="2400" b="1" dirty="0">
                <a:latin typeface="Times New Roman" panose="02020603050405020304" pitchFamily="18" charset="0"/>
                <a:cs typeface="Times New Roman" panose="02020603050405020304" pitchFamily="18" charset="0"/>
              </a:rPr>
              <a:t>CHƯƠNG X: TRÁI ĐẤT VÀ BẦU TRỜI</a:t>
            </a:r>
            <a:br>
              <a:rPr lang="en-US" sz="2400" b="1"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621785" y="2064074"/>
            <a:ext cx="2473819" cy="461665"/>
          </a:xfrm>
          <a:prstGeom prst="rect">
            <a:avLst/>
          </a:prstGeom>
          <a:noFill/>
        </p:spPr>
        <p:txBody>
          <a:bodyPr wrap="none" rtlCol="0">
            <a:spAutoFit/>
          </a:bodyPr>
          <a:lstStyle/>
          <a:p>
            <a:r>
              <a:rPr lang="en-US" sz="2400" dirty="0">
                <a:latin typeface="Times New Roman" panose="02020603050405020304" pitchFamily="18" charset="0"/>
                <a:cs typeface="Times New Roman" panose="02020603050405020304" pitchFamily="18" charset="0"/>
              </a:rPr>
              <a:t>I. HỆ MẶT TRỜI </a:t>
            </a:r>
          </a:p>
        </p:txBody>
      </p:sp>
      <p:sp>
        <p:nvSpPr>
          <p:cNvPr id="7" name="TextBox 6"/>
          <p:cNvSpPr txBox="1"/>
          <p:nvPr/>
        </p:nvSpPr>
        <p:spPr>
          <a:xfrm>
            <a:off x="426912" y="2551569"/>
            <a:ext cx="8896970"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gồm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mấy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Vì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quay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gọi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gọi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sao</a:t>
            </a:r>
            <a:r>
              <a:rPr lang="en-US" sz="2400" dirty="0">
                <a:latin typeface="Times New Roman" panose="02020603050405020304" pitchFamily="18" charset="0"/>
                <a:cs typeface="Times New Roman" panose="02020603050405020304" pitchFamily="18" charset="0"/>
              </a:rPr>
              <a:t>”? </a:t>
            </a:r>
          </a:p>
        </p:txBody>
      </p:sp>
      <p:sp>
        <p:nvSpPr>
          <p:cNvPr id="12" name="TextBox 11"/>
          <p:cNvSpPr txBox="1"/>
          <p:nvPr/>
        </p:nvSpPr>
        <p:spPr>
          <a:xfrm>
            <a:off x="426912" y="3639311"/>
            <a:ext cx="10890560" cy="1200329"/>
          </a:xfrm>
          <a:prstGeom prst="rect">
            <a:avLst/>
          </a:prstGeom>
          <a:noFill/>
        </p:spPr>
        <p:txBody>
          <a:bodyPr wrap="square" rtlCol="0">
            <a:spAutoFit/>
          </a:bodyPr>
          <a:lstStyle/>
          <a:p>
            <a:pPr marL="342900" indent="-342900">
              <a:buFontTx/>
              <a:buChar char="-"/>
            </a:pPr>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gồm</a:t>
            </a:r>
            <a:r>
              <a:rPr lang="en-US" sz="2400" dirty="0">
                <a:latin typeface="Times New Roman" panose="02020603050405020304" pitchFamily="18" charset="0"/>
                <a:cs typeface="Times New Roman" panose="02020603050405020304" pitchFamily="18" charset="0"/>
              </a:rPr>
              <a:t> 8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 4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khí</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sáng</a:t>
            </a:r>
            <a:r>
              <a:rPr lang="en-US" sz="2400" dirty="0">
                <a:latin typeface="Times New Roman" panose="02020603050405020304" pitchFamily="18" charset="0"/>
                <a:cs typeface="Times New Roman" panose="02020603050405020304" pitchFamily="18" charset="0"/>
              </a:rPr>
              <a:t>, Sao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sáng</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523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additive="base">
                                        <p:cTn id="14" dur="500" fill="hold"/>
                                        <p:tgtEl>
                                          <p:spTgt spid="12"/>
                                        </p:tgtEl>
                                        <p:attrNameLst>
                                          <p:attrName>ppt_x</p:attrName>
                                        </p:attrNameLst>
                                      </p:cBhvr>
                                      <p:tavLst>
                                        <p:tav tm="0">
                                          <p:val>
                                            <p:strVal val="#ppt_x"/>
                                          </p:val>
                                        </p:tav>
                                        <p:tav tm="100000">
                                          <p:val>
                                            <p:strVal val="#ppt_x"/>
                                          </p:val>
                                        </p:tav>
                                      </p:tavLst>
                                    </p:anim>
                                    <p:anim calcmode="lin" valueType="num">
                                      <p:cBhvr additive="base">
                                        <p:cTn id="1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99342" y="1914724"/>
            <a:ext cx="6492658" cy="4943276"/>
          </a:xfrm>
          <a:prstGeom prst="rect">
            <a:avLst/>
          </a:prstGeom>
        </p:spPr>
      </p:pic>
      <p:sp>
        <p:nvSpPr>
          <p:cNvPr id="9" name="Content Placeholder 5"/>
          <p:cNvSpPr txBox="1">
            <a:spLocks noGrp="1"/>
          </p:cNvSpPr>
          <p:nvPr>
            <p:ph idx="1"/>
          </p:nvPr>
        </p:nvSpPr>
        <p:spPr>
          <a:xfrm>
            <a:off x="0" y="2061110"/>
            <a:ext cx="5448822" cy="4798237"/>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I. HỆ MẶT TRỜI</a:t>
            </a:r>
          </a:p>
          <a:p>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gọi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gồm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chuyển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gồm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100 </a:t>
            </a:r>
            <a:r>
              <a:rPr lang="en-US" dirty="0" err="1">
                <a:latin typeface="Times New Roman" panose="02020603050405020304" pitchFamily="18" charset="0"/>
                <a:cs typeface="Times New Roman" panose="02020603050405020304" pitchFamily="18" charset="0"/>
              </a:rPr>
              <a:t>vệ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bụi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trụ</a:t>
            </a:r>
            <a:r>
              <a:rPr lang="en-US"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Lưu</a:t>
            </a:r>
            <a:r>
              <a:rPr lang="en-US" dirty="0">
                <a:latin typeface="Times New Roman" panose="02020603050405020304" pitchFamily="18" charset="0"/>
                <a:cs typeface="Times New Roman" panose="02020603050405020304" pitchFamily="18" charset="0"/>
              </a:rPr>
              <a:t> ý : </a:t>
            </a:r>
            <a:r>
              <a:rPr lang="en-US" dirty="0" err="1">
                <a:latin typeface="Times New Roman" panose="02020603050405020304" pitchFamily="18" charset="0"/>
                <a:cs typeface="Times New Roman" panose="02020603050405020304" pitchFamily="18" charset="0"/>
              </a:rPr>
              <a:t>Nhìn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thẳng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mắt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nhìn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qua </a:t>
            </a:r>
            <a:r>
              <a:rPr lang="en-US" dirty="0" err="1">
                <a:latin typeface="Times New Roman" panose="02020603050405020304" pitchFamily="18" charset="0"/>
                <a:cs typeface="Times New Roman" panose="02020603050405020304" pitchFamily="18" charset="0"/>
              </a:rPr>
              <a:t>Kính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 .  </a:t>
            </a:r>
          </a:p>
        </p:txBody>
      </p:sp>
    </p:spTree>
    <p:extLst>
      <p:ext uri="{BB962C8B-B14F-4D97-AF65-F5344CB8AC3E}">
        <p14:creationId xmlns:p14="http://schemas.microsoft.com/office/powerpoint/2010/main" val="3477118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11" y="2075300"/>
            <a:ext cx="3551263" cy="4638651"/>
          </a:xfrm>
        </p:spPr>
        <p:txBody>
          <a:bodyPr>
            <a:noAutofit/>
          </a:bodyPr>
          <a:lstStyle/>
          <a:p>
            <a:r>
              <a:rPr lang="en-US" b="1" dirty="0">
                <a:latin typeface="Times New Roman" panose="02020603050405020304" pitchFamily="18" charset="0"/>
                <a:cs typeface="Times New Roman" panose="02020603050405020304" pitchFamily="18" charset="0"/>
              </a:rPr>
              <a:t>II.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r>
              <a:rPr lang="en-US" b="1"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Thủy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Kim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Hỏa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tinh</a:t>
            </a:r>
            <a:r>
              <a:rPr lang="en-US" dirty="0">
                <a:latin typeface="Times New Roman" panose="02020603050405020304" pitchFamily="18" charset="0"/>
                <a:cs typeface="Times New Roman" panose="02020603050405020304" pitchFamily="18" charset="0"/>
              </a:rPr>
              <a:t>.</a:t>
            </a:r>
          </a:p>
          <a:p>
            <a:endParaRPr lang="en-US" b="1"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87682" y="55899"/>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4552" y="1914724"/>
            <a:ext cx="8797448" cy="4943276"/>
          </a:xfrm>
          <a:prstGeom prst="rect">
            <a:avLst/>
          </a:prstGeom>
        </p:spPr>
      </p:pic>
      <p:sp>
        <p:nvSpPr>
          <p:cNvPr id="7" name="TextBox 6"/>
          <p:cNvSpPr txBox="1"/>
          <p:nvPr/>
        </p:nvSpPr>
        <p:spPr>
          <a:xfrm>
            <a:off x="3394551" y="4294714"/>
            <a:ext cx="9281786"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 </a:t>
            </a:r>
          </a:p>
        </p:txBody>
      </p:sp>
      <p:sp>
        <p:nvSpPr>
          <p:cNvPr id="8" name="TextBox 7"/>
          <p:cNvSpPr txBox="1"/>
          <p:nvPr/>
        </p:nvSpPr>
        <p:spPr>
          <a:xfrm>
            <a:off x="1" y="5034265"/>
            <a:ext cx="3394552" cy="1200329"/>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Thủy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nhất</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9562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500" fill="hold"/>
                                        <p:tgtEl>
                                          <p:spTgt spid="8"/>
                                        </p:tgtEl>
                                        <p:attrNameLst>
                                          <p:attrName>ppt_x</p:attrName>
                                        </p:attrNameLst>
                                      </p:cBhvr>
                                      <p:tavLst>
                                        <p:tav tm="0">
                                          <p:val>
                                            <p:strVal val="#ppt_x"/>
                                          </p:val>
                                        </p:tav>
                                        <p:tav tm="100000">
                                          <p:val>
                                            <p:strVal val="#ppt_x"/>
                                          </p:val>
                                        </p:tav>
                                      </p:tavLst>
                                    </p:anim>
                                    <p:anim calcmode="lin" valueType="num">
                                      <p:cBhvr additive="base">
                                        <p:cTn id="2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6" name="Content Placeholder 2"/>
          <p:cNvSpPr>
            <a:spLocks noGrp="1"/>
          </p:cNvSpPr>
          <p:nvPr>
            <p:ph idx="1"/>
          </p:nvPr>
        </p:nvSpPr>
        <p:spPr>
          <a:xfrm>
            <a:off x="-156711" y="2075300"/>
            <a:ext cx="12720316" cy="4638651"/>
          </a:xfrm>
        </p:spPr>
        <p:txBody>
          <a:bodyPr>
            <a:noAutofit/>
          </a:bodyPr>
          <a:lstStyle/>
          <a:p>
            <a:r>
              <a:rPr lang="en-US" b="1" dirty="0">
                <a:latin typeface="Times New Roman" panose="02020603050405020304" pitchFamily="18" charset="0"/>
                <a:cs typeface="Times New Roman" panose="02020603050405020304" pitchFamily="18" charset="0"/>
              </a:rPr>
              <a:t>II.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r>
              <a:rPr lang="en-US" b="1" dirty="0">
                <a:latin typeface="Times New Roman" panose="02020603050405020304" pitchFamily="18" charset="0"/>
                <a:cs typeface="Times New Roman" panose="02020603050405020304" pitchFamily="18" charset="0"/>
              </a:rPr>
              <a:t>.</a:t>
            </a:r>
          </a:p>
        </p:txBody>
      </p:sp>
      <p:sp>
        <p:nvSpPr>
          <p:cNvPr id="7" name="TextBox 6"/>
          <p:cNvSpPr txBox="1"/>
          <p:nvPr/>
        </p:nvSpPr>
        <p:spPr>
          <a:xfrm>
            <a:off x="119921" y="2773297"/>
            <a:ext cx="10697227"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Dự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quay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p>
        </p:txBody>
      </p:sp>
      <p:sp>
        <p:nvSpPr>
          <p:cNvPr id="8" name="TextBox 7"/>
          <p:cNvSpPr txBox="1"/>
          <p:nvPr/>
        </p:nvSpPr>
        <p:spPr>
          <a:xfrm>
            <a:off x="119921" y="3713429"/>
            <a:ext cx="10308921"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Dự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đoán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gian</a:t>
            </a:r>
            <a:r>
              <a:rPr lang="en-US" sz="2400" dirty="0">
                <a:latin typeface="Times New Roman" panose="02020603050405020304" pitchFamily="18" charset="0"/>
                <a:cs typeface="Times New Roman" panose="02020603050405020304" pitchFamily="18" charset="0"/>
              </a:rPr>
              <a:t> quay </a:t>
            </a:r>
            <a:r>
              <a:rPr lang="en-US" sz="2400" dirty="0" err="1">
                <a:latin typeface="Times New Roman" panose="02020603050405020304" pitchFamily="18" charset="0"/>
                <a:cs typeface="Times New Roman" panose="02020603050405020304" pitchFamily="18" charset="0"/>
              </a:rPr>
              <a:t>xung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Mặt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nhau</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57207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6" name="Content Placeholder 2"/>
          <p:cNvSpPr>
            <a:spLocks noGrp="1"/>
          </p:cNvSpPr>
          <p:nvPr>
            <p:ph idx="1"/>
          </p:nvPr>
        </p:nvSpPr>
        <p:spPr>
          <a:xfrm>
            <a:off x="-156711" y="2075300"/>
            <a:ext cx="12219275" cy="4638651"/>
          </a:xfrm>
        </p:spPr>
        <p:txBody>
          <a:bodyPr>
            <a:noAutofit/>
          </a:bodyPr>
          <a:lstStyle/>
          <a:p>
            <a:r>
              <a:rPr lang="en-US" b="1" dirty="0">
                <a:latin typeface="Times New Roman" panose="02020603050405020304" pitchFamily="18" charset="0"/>
                <a:cs typeface="Times New Roman" panose="02020603050405020304" pitchFamily="18" charset="0"/>
              </a:rPr>
              <a:t>II.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r>
              <a:rPr lang="en-US" b="1" dirty="0">
                <a:latin typeface="Times New Roman" panose="02020603050405020304" pitchFamily="18" charset="0"/>
                <a:cs typeface="Times New Roman" panose="02020603050405020304" pitchFamily="18" charset="0"/>
              </a:rPr>
              <a:t>.</a:t>
            </a:r>
          </a:p>
          <a:p>
            <a:r>
              <a:rPr lang="en-US" b="1" dirty="0">
                <a:latin typeface="Times New Roman" panose="02020603050405020304" pitchFamily="18" charset="0"/>
                <a:cs typeface="Times New Roman" panose="02020603050405020304" pitchFamily="18" charset="0"/>
              </a:rPr>
              <a:t>1.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vòng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- 4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Thủy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Kim </a:t>
            </a:r>
            <a:r>
              <a:rPr lang="en-US" b="1" dirty="0" err="1">
                <a:latin typeface="Times New Roman" panose="02020603050405020304" pitchFamily="18" charset="0"/>
                <a:cs typeface="Times New Roman" panose="02020603050405020304" pitchFamily="18" charset="0"/>
              </a:rPr>
              <a:t>tinh</a:t>
            </a:r>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Trái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Hỏa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là</a:t>
            </a:r>
            <a:r>
              <a:rPr lang="en-US" b="1" dirty="0">
                <a:latin typeface="Times New Roman" panose="02020603050405020304" pitchFamily="18" charset="0"/>
                <a:cs typeface="Times New Roman" panose="02020603050405020304" pitchFamily="18" charset="0"/>
              </a:rPr>
              <a:t> 4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p>
          <a:p>
            <a:r>
              <a:rPr lang="en-US" b="1" dirty="0" err="1">
                <a:latin typeface="Times New Roman" panose="02020603050405020304" pitchFamily="18" charset="0"/>
                <a:cs typeface="Times New Roman" panose="02020603050405020304" pitchFamily="18" charset="0"/>
              </a:rPr>
              <a:t>đất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đá</a:t>
            </a:r>
            <a:endParaRPr lang="en-US" b="1" dirty="0">
              <a:latin typeface="Times New Roman" panose="02020603050405020304" pitchFamily="18" charset="0"/>
              <a:cs typeface="Times New Roman" panose="02020603050405020304" pitchFamily="18" charset="0"/>
            </a:endParaRPr>
          </a:p>
          <a:p>
            <a:r>
              <a:rPr lang="en-US" b="1" dirty="0" err="1">
                <a:latin typeface="Times New Roman" panose="02020603050405020304" pitchFamily="18" charset="0"/>
                <a:cs typeface="Times New Roman" panose="02020603050405020304" pitchFamily="18" charset="0"/>
              </a:rPr>
              <a:t>Quan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số</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liệu</a:t>
            </a:r>
            <a:r>
              <a:rPr lang="en-US" b="1" dirty="0">
                <a:latin typeface="Times New Roman" panose="02020603050405020304" pitchFamily="18" charset="0"/>
                <a:cs typeface="Times New Roman" panose="02020603050405020304" pitchFamily="18" charset="0"/>
              </a:rPr>
              <a:t> :</a:t>
            </a:r>
          </a:p>
          <a:p>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nào</a:t>
            </a:r>
            <a:r>
              <a:rPr lang="en-US" b="1" dirty="0">
                <a:latin typeface="Times New Roman" panose="02020603050405020304" pitchFamily="18" charset="0"/>
                <a:cs typeface="Times New Roman" panose="02020603050405020304" pitchFamily="18" charset="0"/>
              </a:rPr>
              <a:t> quay </a:t>
            </a:r>
            <a:r>
              <a:rPr lang="en-US" b="1" dirty="0" err="1">
                <a:latin typeface="Times New Roman" panose="02020603050405020304" pitchFamily="18" charset="0"/>
                <a:cs typeface="Times New Roman" panose="02020603050405020304" pitchFamily="18" charset="0"/>
              </a:rPr>
              <a:t>một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vòng</a:t>
            </a:r>
            <a:r>
              <a:rPr lang="en-US" b="1" dirty="0">
                <a:latin typeface="Times New Roman" panose="02020603050405020304" pitchFamily="18" charset="0"/>
                <a:cs typeface="Times New Roman" panose="02020603050405020304" pitchFamily="18" charset="0"/>
              </a:rPr>
              <a:t> </a:t>
            </a:r>
          </a:p>
          <a:p>
            <a:r>
              <a:rPr lang="en-US" b="1" dirty="0" err="1">
                <a:latin typeface="Times New Roman" panose="02020603050405020304" pitchFamily="18" charset="0"/>
                <a:cs typeface="Times New Roman" panose="02020603050405020304" pitchFamily="18" charset="0"/>
              </a:rPr>
              <a:t>quanh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nhiều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thời</a:t>
            </a:r>
            <a:r>
              <a:rPr lang="en-US" b="1" dirty="0">
                <a:latin typeface="Times New Roman" panose="02020603050405020304" pitchFamily="18" charset="0"/>
                <a:cs typeface="Times New Roman" panose="02020603050405020304" pitchFamily="18" charset="0"/>
              </a:rPr>
              <a:t> </a:t>
            </a:r>
          </a:p>
          <a:p>
            <a:r>
              <a:rPr lang="en-US" b="1" dirty="0" err="1">
                <a:latin typeface="Times New Roman" panose="02020603050405020304" pitchFamily="18" charset="0"/>
                <a:cs typeface="Times New Roman" panose="02020603050405020304" pitchFamily="18" charset="0"/>
              </a:rPr>
              <a:t>gian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nhất</a:t>
            </a:r>
            <a:r>
              <a:rPr lang="en-US" b="1" dirty="0">
                <a:latin typeface="Times New Roman" panose="02020603050405020304" pitchFamily="18" charset="0"/>
                <a:cs typeface="Times New Roman" panose="02020603050405020304" pitchFamily="18" charset="0"/>
              </a:rPr>
              <a:t> ?</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2419" y="2925231"/>
            <a:ext cx="6916115" cy="3562847"/>
          </a:xfrm>
          <a:prstGeom prst="rect">
            <a:avLst/>
          </a:prstGeom>
        </p:spPr>
      </p:pic>
    </p:spTree>
    <p:extLst>
      <p:ext uri="{BB962C8B-B14F-4D97-AF65-F5344CB8AC3E}">
        <p14:creationId xmlns:p14="http://schemas.microsoft.com/office/powerpoint/2010/main" val="129291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1000"/>
                                        <p:tgtEl>
                                          <p:spTgt spid="6">
                                            <p:txEl>
                                              <p:pRg st="3" end="3"/>
                                            </p:txEl>
                                          </p:spTgt>
                                        </p:tgtEl>
                                      </p:cBhvr>
                                    </p:animEffect>
                                    <p:anim calcmode="lin" valueType="num">
                                      <p:cBhvr>
                                        <p:cTn id="1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1000"/>
                                        <p:tgtEl>
                                          <p:spTgt spid="6">
                                            <p:txEl>
                                              <p:pRg st="4" end="4"/>
                                            </p:txEl>
                                          </p:spTgt>
                                        </p:tgtEl>
                                      </p:cBhvr>
                                    </p:animEffect>
                                    <p:anim calcmode="lin" valueType="num">
                                      <p:cBhvr>
                                        <p:cTn id="1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Effect transition="in" filter="fade">
                                      <p:cBhvr>
                                        <p:cTn id="24" dur="1000"/>
                                        <p:tgtEl>
                                          <p:spTgt spid="6">
                                            <p:txEl>
                                              <p:pRg st="5" end="5"/>
                                            </p:txEl>
                                          </p:spTgt>
                                        </p:tgtEl>
                                      </p:cBhvr>
                                    </p:animEffect>
                                    <p:anim calcmode="lin" valueType="num">
                                      <p:cBhvr>
                                        <p:cTn id="25"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6">
                                            <p:txEl>
                                              <p:pRg st="6" end="6"/>
                                            </p:txEl>
                                          </p:spTgt>
                                        </p:tgtEl>
                                        <p:attrNameLst>
                                          <p:attrName>style.visibility</p:attrName>
                                        </p:attrNameLst>
                                      </p:cBhvr>
                                      <p:to>
                                        <p:strVal val="visible"/>
                                      </p:to>
                                    </p:set>
                                    <p:animEffect transition="in" filter="barn(inVertical)">
                                      <p:cBhvr>
                                        <p:cTn id="36" dur="500"/>
                                        <p:tgtEl>
                                          <p:spTgt spid="6">
                                            <p:txEl>
                                              <p:pRg st="6" end="6"/>
                                            </p:txEl>
                                          </p:spTgt>
                                        </p:tgtEl>
                                      </p:cBhvr>
                                    </p:animEffect>
                                  </p:childTnLst>
                                </p:cTn>
                              </p:par>
                              <p:par>
                                <p:cTn id="37" presetID="16" presetClass="entr" presetSubtype="21" fill="hold" nodeType="withEffect">
                                  <p:stCondLst>
                                    <p:cond delay="0"/>
                                  </p:stCondLst>
                                  <p:childTnLst>
                                    <p:set>
                                      <p:cBhvr>
                                        <p:cTn id="38" dur="1" fill="hold">
                                          <p:stCondLst>
                                            <p:cond delay="0"/>
                                          </p:stCondLst>
                                        </p:cTn>
                                        <p:tgtEl>
                                          <p:spTgt spid="6">
                                            <p:txEl>
                                              <p:pRg st="7" end="7"/>
                                            </p:txEl>
                                          </p:spTgt>
                                        </p:tgtEl>
                                        <p:attrNameLst>
                                          <p:attrName>style.visibility</p:attrName>
                                        </p:attrNameLst>
                                      </p:cBhvr>
                                      <p:to>
                                        <p:strVal val="visible"/>
                                      </p:to>
                                    </p:set>
                                    <p:animEffect transition="in" filter="barn(inVertical)">
                                      <p:cBhvr>
                                        <p:cTn id="39" dur="500"/>
                                        <p:tgtEl>
                                          <p:spTgt spid="6">
                                            <p:txEl>
                                              <p:pRg st="7" end="7"/>
                                            </p:txEl>
                                          </p:spTgt>
                                        </p:tgtEl>
                                      </p:cBhvr>
                                    </p:animEffect>
                                  </p:childTnLst>
                                </p:cTn>
                              </p:par>
                              <p:par>
                                <p:cTn id="40" presetID="16" presetClass="entr" presetSubtype="21" fill="hold" nodeType="with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animEffect transition="in" filter="barn(inVertical)">
                                      <p:cBhvr>
                                        <p:cTn id="42"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52186" y="541654"/>
            <a:ext cx="8404964" cy="13730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dirty="0">
                <a:latin typeface="Times New Roman" panose="02020603050405020304" pitchFamily="18" charset="0"/>
                <a:cs typeface="Times New Roman" panose="02020603050405020304" pitchFamily="18" charset="0"/>
              </a:rPr>
              <a:t>BÀI 3: HỆ MẶT TRỜI  </a:t>
            </a:r>
          </a:p>
        </p:txBody>
      </p:sp>
      <p:sp>
        <p:nvSpPr>
          <p:cNvPr id="5" name="Rectangle 4"/>
          <p:cNvSpPr/>
          <p:nvPr/>
        </p:nvSpPr>
        <p:spPr>
          <a:xfrm>
            <a:off x="0" y="119505"/>
            <a:ext cx="6096000" cy="646331"/>
          </a:xfrm>
          <a:prstGeom prst="rect">
            <a:avLst/>
          </a:prstGeom>
        </p:spPr>
        <p:txBody>
          <a:bodyPr>
            <a:spAutoFit/>
          </a:bodyPr>
          <a:lstStyle/>
          <a:p>
            <a:r>
              <a:rPr lang="en-US" b="1" dirty="0">
                <a:latin typeface="Times New Roman" panose="02020603050405020304" pitchFamily="18" charset="0"/>
                <a:cs typeface="Times New Roman" panose="02020603050405020304" pitchFamily="18" charset="0"/>
              </a:rPr>
              <a:t>CHƯƠNG X: TRÁI ĐẤT VÀ BẦU TRỜI</a:t>
            </a:r>
            <a:br>
              <a:rPr lang="en-US" b="1" dirty="0">
                <a:latin typeface="Times New Roman" panose="02020603050405020304" pitchFamily="18" charset="0"/>
                <a:cs typeface="Times New Roman" panose="02020603050405020304" pitchFamily="18" charset="0"/>
              </a:rPr>
            </a:br>
            <a:endParaRPr lang="en-US" dirty="0"/>
          </a:p>
        </p:txBody>
      </p:sp>
      <p:sp>
        <p:nvSpPr>
          <p:cNvPr id="6" name="Content Placeholder 2"/>
          <p:cNvSpPr>
            <a:spLocks noGrp="1"/>
          </p:cNvSpPr>
          <p:nvPr>
            <p:ph idx="1"/>
          </p:nvPr>
        </p:nvSpPr>
        <p:spPr>
          <a:xfrm>
            <a:off x="-156711" y="2075300"/>
            <a:ext cx="12219275" cy="4638651"/>
          </a:xfrm>
        </p:spPr>
        <p:txBody>
          <a:bodyPr>
            <a:noAutofit/>
          </a:bodyPr>
          <a:lstStyle/>
          <a:p>
            <a:r>
              <a:rPr lang="en-US" b="1" dirty="0">
                <a:latin typeface="Times New Roman" panose="02020603050405020304" pitchFamily="18" charset="0"/>
                <a:cs typeface="Times New Roman" panose="02020603050405020304" pitchFamily="18" charset="0"/>
              </a:rPr>
              <a:t>II.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r>
              <a:rPr lang="en-US" b="1" dirty="0">
                <a:latin typeface="Times New Roman" panose="02020603050405020304" pitchFamily="18" charset="0"/>
                <a:cs typeface="Times New Roman" panose="02020603050405020304" pitchFamily="18" charset="0"/>
              </a:rPr>
              <a:t>.</a:t>
            </a:r>
          </a:p>
          <a:p>
            <a:r>
              <a:rPr lang="en-US" b="1" dirty="0">
                <a:latin typeface="Times New Roman" panose="02020603050405020304" pitchFamily="18" charset="0"/>
                <a:cs typeface="Times New Roman" panose="02020603050405020304" pitchFamily="18" charset="0"/>
              </a:rPr>
              <a:t>1.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ngoài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Mặt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Trời</a:t>
            </a:r>
            <a:r>
              <a:rPr lang="en-US" b="1" dirty="0">
                <a:latin typeface="Times New Roman" panose="02020603050405020304" pitchFamily="18" charset="0"/>
                <a:cs typeface="Times New Roman" panose="02020603050405020304" pitchFamily="18" charset="0"/>
              </a:rPr>
              <a:t> </a:t>
            </a:r>
          </a:p>
          <a:p>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Gồm</a:t>
            </a:r>
            <a:r>
              <a:rPr lang="en-US" b="1" dirty="0">
                <a:latin typeface="Times New Roman" panose="02020603050405020304" pitchFamily="18" charset="0"/>
                <a:cs typeface="Times New Roman" panose="02020603050405020304" pitchFamily="18" charset="0"/>
              </a:rPr>
              <a:t> 4 </a:t>
            </a:r>
            <a:r>
              <a:rPr lang="en-US" b="1" dirty="0" err="1">
                <a:latin typeface="Times New Roman" panose="02020603050405020304" pitchFamily="18" charset="0"/>
                <a:cs typeface="Times New Roman" panose="02020603050405020304" pitchFamily="18" charset="0"/>
              </a:rPr>
              <a: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khí</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khổng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lồ</a:t>
            </a:r>
            <a:r>
              <a:rPr lang="en-US" b="1" dirty="0">
                <a:latin typeface="Times New Roman" panose="02020603050405020304" pitchFamily="18" charset="0"/>
                <a:cs typeface="Times New Roman" panose="02020603050405020304" pitchFamily="18" charset="0"/>
              </a:rPr>
              <a:t>: </a:t>
            </a:r>
          </a:p>
          <a:p>
            <a:r>
              <a:rPr lang="en-US" b="1" dirty="0" err="1">
                <a:latin typeface="Times New Roman" panose="02020603050405020304" pitchFamily="18" charset="0"/>
                <a:cs typeface="Times New Roman" panose="02020603050405020304" pitchFamily="18" charset="0"/>
              </a:rPr>
              <a:t>Mộc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Thổ</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Thiên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Vương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a:t>
            </a:r>
          </a:p>
          <a:p>
            <a:r>
              <a:rPr lang="en-US" b="1" dirty="0" err="1">
                <a:latin typeface="Times New Roman" panose="02020603050405020304" pitchFamily="18" charset="0"/>
                <a:cs typeface="Times New Roman" panose="02020603050405020304" pitchFamily="18" charset="0"/>
              </a:rPr>
              <a:t>Hải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Vương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a:t>
            </a:r>
          </a:p>
          <a:p>
            <a:r>
              <a:rPr lang="en-US" b="1" dirty="0" err="1">
                <a:latin typeface="Times New Roman" panose="02020603050405020304" pitchFamily="18" charset="0"/>
                <a:cs typeface="Times New Roman" panose="02020603050405020304" pitchFamily="18" charset="0"/>
              </a:rPr>
              <a:t>Quan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số</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liệu</a:t>
            </a:r>
            <a:r>
              <a:rPr lang="en-US" b="1" dirty="0">
                <a:latin typeface="Times New Roman" panose="02020603050405020304" pitchFamily="18" charset="0"/>
                <a:cs typeface="Times New Roman" panose="02020603050405020304" pitchFamily="18" charset="0"/>
              </a:rPr>
              <a:t> 2 :</a:t>
            </a:r>
          </a:p>
          <a:p>
            <a:endParaRPr lang="en-US" b="1"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6358" y="2955773"/>
            <a:ext cx="6420426" cy="3545235"/>
          </a:xfrm>
          <a:prstGeom prst="rect">
            <a:avLst/>
          </a:prstGeom>
        </p:spPr>
      </p:pic>
    </p:spTree>
    <p:extLst>
      <p:ext uri="{BB962C8B-B14F-4D97-AF65-F5344CB8AC3E}">
        <p14:creationId xmlns:p14="http://schemas.microsoft.com/office/powerpoint/2010/main" val="2604838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1000"/>
                                        <p:tgtEl>
                                          <p:spTgt spid="6">
                                            <p:txEl>
                                              <p:pRg st="3" end="3"/>
                                            </p:txEl>
                                          </p:spTgt>
                                        </p:tgtEl>
                                      </p:cBhvr>
                                    </p:animEffect>
                                    <p:anim calcmode="lin" valueType="num">
                                      <p:cBhvr>
                                        <p:cTn id="1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1000"/>
                                        <p:tgtEl>
                                          <p:spTgt spid="6">
                                            <p:txEl>
                                              <p:pRg st="4" end="4"/>
                                            </p:txEl>
                                          </p:spTgt>
                                        </p:tgtEl>
                                      </p:cBhvr>
                                    </p:animEffect>
                                    <p:anim calcmode="lin" valueType="num">
                                      <p:cBhvr>
                                        <p:cTn id="1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Effect transition="in" filter="barn(inVertical)">
                                      <p:cBhvr>
                                        <p:cTn id="24" dur="500"/>
                                        <p:tgtEl>
                                          <p:spTgt spid="6">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252</TotalTime>
  <Words>1152</Words>
  <Application>Microsoft Office PowerPoint</Application>
  <PresentationFormat>Widescreen</PresentationFormat>
  <Paragraphs>89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Times New Roman</vt:lpstr>
      <vt:lpstr>Trebuchet MS</vt:lpstr>
      <vt:lpstr>Berlin</vt:lpstr>
      <vt:lpstr>BÀI 54: HỆ MẶT TRỜI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HỆ MẶT TRỜI  </dc:title>
  <dc:creator>Hien Lan</dc:creator>
  <cp:lastModifiedBy>Huyen Sam</cp:lastModifiedBy>
  <cp:revision>36</cp:revision>
  <dcterms:created xsi:type="dcterms:W3CDTF">2021-08-15T08:29:31Z</dcterms:created>
  <dcterms:modified xsi:type="dcterms:W3CDTF">2024-05-10T08:19:50Z</dcterms:modified>
</cp:coreProperties>
</file>