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83" r:id="rId4"/>
    <p:sldId id="293" r:id="rId5"/>
    <p:sldId id="294" r:id="rId6"/>
    <p:sldId id="262" r:id="rId7"/>
    <p:sldId id="295" r:id="rId8"/>
    <p:sldId id="296" r:id="rId9"/>
    <p:sldId id="304" r:id="rId10"/>
    <p:sldId id="305" r:id="rId11"/>
    <p:sldId id="306" r:id="rId12"/>
    <p:sldId id="311" r:id="rId13"/>
    <p:sldId id="312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313" r:id="rId26"/>
    <p:sldId id="314" r:id="rId27"/>
    <p:sldId id="300" r:id="rId28"/>
    <p:sldId id="301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18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3CC79-0DBD-4234-B6B1-8E4F2ECA5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0CD98-32C5-40C0-8742-10E9ED41D40C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62A1-9DDF-401B-B73D-4B1FF43608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dsmart.com.vn/osc/product_info.php?products_id=2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://www.goodsmart.com.vn/osc/index.php?cPath=30_49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hiendaihoa.com/electricity_detail.php?Conpany=HiendaihoaJSC&amp;CopyRight=hiendaihoa.com&amp;lang=vn&amp;id=5509&amp;Article=&#272;&#232;n%20h&#236;nh%20hoa%20ph&#225;t%20s&#225;ng%20kh&#244;ng%20c&#7847;n%20&#273;i&#7879;n%20l&#432;&#7899;i&amp;Designer=NguyenVanNgan&amp;MyEmail=mail@hiendaihoa.co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untitled"/>
          <p:cNvPicPr>
            <a:picLocks noChangeAspect="1" noChangeArrowheads="1"/>
          </p:cNvPicPr>
          <p:nvPr/>
        </p:nvPicPr>
        <p:blipFill>
          <a:blip r:embed="rId2">
            <a:lum bright="20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92" y="209006"/>
            <a:ext cx="8366760" cy="628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1" y="762000"/>
            <a:ext cx="8686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pattFill prst="plaid">
                  <a:fgClr>
                    <a:srgbClr val="FF0066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vi-VN" altLang="en-US" sz="7200" b="1" kern="0" dirty="0">
              <a:solidFill>
                <a:srgbClr val="3333FF"/>
              </a:solidFill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vi-VN" altLang="en-US" sz="7200" b="1" kern="0" dirty="0">
                <a:solidFill>
                  <a:srgbClr val="3333FF"/>
                </a:solidFill>
              </a:rPr>
              <a:t>BÀI 51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vi-VN" altLang="en-US" sz="7200" b="1" kern="0" dirty="0">
                <a:solidFill>
                  <a:srgbClr val="3333FF"/>
                </a:solidFill>
              </a:rPr>
              <a:t>TIẾT KIỆM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vi-VN" altLang="en-US" sz="7200" b="1" kern="0" dirty="0">
                <a:solidFill>
                  <a:srgbClr val="3333FF"/>
                </a:solidFill>
              </a:rPr>
              <a:t>NĂNG LƯỢNG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72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5400" b="0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vi-VN" altLang="en-US" sz="54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1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7825"/>
              </p:ext>
            </p:extLst>
          </p:nvPr>
        </p:nvGraphicFramePr>
        <p:xfrm>
          <a:off x="0" y="0"/>
          <a:ext cx="91440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chí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dây tóc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compact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So sánh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   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000 đồng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40000 đồng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đèn compac đắt hơn 3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gian thắp sáng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1000h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000h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gian thắp sáng tối đa 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ủ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a đèn compact gấp 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lần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Chi phí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sử dụng trong 1 năm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4927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0 đồng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131400 đồng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1 năm</a:t>
                      </a:r>
                      <a:r>
                        <a:rPr lang="vi-VN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tiên điện của đèn compact ít hơn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638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Cần hạn chế sử dụng bóng đèn sợi đốt và nên thay thế bằng bóng đèn compact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838200"/>
            <a:ext cx="2768600" cy="2128838"/>
            <a:chOff x="192" y="1296"/>
            <a:chExt cx="1584" cy="992"/>
          </a:xfrm>
        </p:grpSpPr>
        <p:pic>
          <p:nvPicPr>
            <p:cNvPr id="10261" name="Picture 7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296"/>
              <a:ext cx="1584" cy="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2" name="Oval 8"/>
            <p:cNvSpPr>
              <a:spLocks noChangeArrowheads="1"/>
            </p:cNvSpPr>
            <p:nvPr/>
          </p:nvSpPr>
          <p:spPr bwMode="auto">
            <a:xfrm>
              <a:off x="1488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87700" y="838200"/>
            <a:ext cx="2852738" cy="2081213"/>
            <a:chOff x="2016" y="1308"/>
            <a:chExt cx="1632" cy="955"/>
          </a:xfrm>
        </p:grpSpPr>
        <p:pic>
          <p:nvPicPr>
            <p:cNvPr id="10259" name="Picture 10" descr="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16" y="1308"/>
              <a:ext cx="1632" cy="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60" name="Oval 11"/>
            <p:cNvSpPr>
              <a:spLocks noChangeArrowheads="1"/>
            </p:cNvSpPr>
            <p:nvPr/>
          </p:nvSpPr>
          <p:spPr bwMode="auto">
            <a:xfrm>
              <a:off x="3312" y="139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459538" y="838200"/>
            <a:ext cx="2684462" cy="2119313"/>
            <a:chOff x="3888" y="1296"/>
            <a:chExt cx="1536" cy="987"/>
          </a:xfrm>
        </p:grpSpPr>
        <p:pic>
          <p:nvPicPr>
            <p:cNvPr id="10257" name="Picture 13" descr="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88" y="1296"/>
              <a:ext cx="1536" cy="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8" name="Oval 14"/>
            <p:cNvSpPr>
              <a:spLocks noChangeArrowheads="1"/>
            </p:cNvSpPr>
            <p:nvPr/>
          </p:nvSpPr>
          <p:spPr bwMode="auto">
            <a:xfrm>
              <a:off x="3936" y="1344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3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04800" y="3035300"/>
            <a:ext cx="2257425" cy="3822700"/>
            <a:chOff x="1008" y="2385"/>
            <a:chExt cx="912" cy="1935"/>
          </a:xfrm>
        </p:grpSpPr>
        <p:pic>
          <p:nvPicPr>
            <p:cNvPr id="10255" name="Picture 16" descr="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8" y="2385"/>
              <a:ext cx="912" cy="1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6" name="Oval 17"/>
            <p:cNvSpPr>
              <a:spLocks noChangeArrowheads="1"/>
            </p:cNvSpPr>
            <p:nvPr/>
          </p:nvSpPr>
          <p:spPr bwMode="auto">
            <a:xfrm>
              <a:off x="1056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4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048000" y="3011488"/>
            <a:ext cx="2182813" cy="3846512"/>
            <a:chOff x="2304" y="2383"/>
            <a:chExt cx="881" cy="1937"/>
          </a:xfrm>
        </p:grpSpPr>
        <p:pic>
          <p:nvPicPr>
            <p:cNvPr id="10253" name="Picture 19" descr="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04" y="2383"/>
              <a:ext cx="881" cy="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4" name="Oval 20"/>
            <p:cNvSpPr>
              <a:spLocks noChangeArrowheads="1"/>
            </p:cNvSpPr>
            <p:nvPr/>
          </p:nvSpPr>
          <p:spPr bwMode="auto">
            <a:xfrm>
              <a:off x="2352" y="4080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5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5703888" y="3063875"/>
            <a:ext cx="2906712" cy="3794125"/>
            <a:chOff x="3456" y="2408"/>
            <a:chExt cx="1459" cy="1912"/>
          </a:xfrm>
        </p:grpSpPr>
        <p:pic>
          <p:nvPicPr>
            <p:cNvPr id="10251" name="Picture 22" descr="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56" y="2408"/>
              <a:ext cx="1459" cy="1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Oval 23"/>
            <p:cNvSpPr>
              <a:spLocks noChangeArrowheads="1"/>
            </p:cNvSpPr>
            <p:nvPr/>
          </p:nvSpPr>
          <p:spPr bwMode="auto">
            <a:xfrm>
              <a:off x="3504" y="4032"/>
              <a:ext cx="240" cy="240"/>
            </a:xfrm>
            <a:prstGeom prst="ellipse">
              <a:avLst/>
            </a:prstGeom>
            <a:solidFill>
              <a:srgbClr val="37B7F7"/>
            </a:solidFill>
            <a:ln w="3175">
              <a:solidFill>
                <a:srgbClr val="37B7F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>
                  <a:solidFill>
                    <a:srgbClr val="FF0066"/>
                  </a:solidFill>
                </a:rPr>
                <a:t>6</a:t>
              </a:r>
            </a:p>
          </p:txBody>
        </p:sp>
      </p:grpSp>
      <p:sp>
        <p:nvSpPr>
          <p:cNvPr id="6169" name="TextBox 12"/>
          <p:cNvSpPr txBox="1">
            <a:spLocks noChangeArrowheads="1"/>
          </p:cNvSpPr>
          <p:nvPr/>
        </p:nvSpPr>
        <p:spPr bwMode="auto">
          <a:xfrm>
            <a:off x="1219200" y="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78" name="Picture 34" descr="wed 03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8229600" y="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16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990600"/>
            <a:ext cx="16081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990600"/>
            <a:ext cx="1676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990600"/>
            <a:ext cx="1676400" cy="2362200"/>
            <a:chOff x="161" y="1392"/>
            <a:chExt cx="1279" cy="2256"/>
          </a:xfrm>
        </p:grpSpPr>
        <p:pic>
          <p:nvPicPr>
            <p:cNvPr id="15387" name="Picture 6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8" name="Text Box 7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7a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00600" y="990600"/>
            <a:ext cx="1676400" cy="2362200"/>
            <a:chOff x="4512" y="1392"/>
            <a:chExt cx="1052" cy="2160"/>
          </a:xfrm>
        </p:grpSpPr>
        <p:pic>
          <p:nvPicPr>
            <p:cNvPr id="15385" name="Picture 9" descr="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2" y="1392"/>
              <a:ext cx="1052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6" name="Text Box 10"/>
            <p:cNvSpPr txBox="1">
              <a:spLocks noChangeArrowheads="1"/>
            </p:cNvSpPr>
            <p:nvPr/>
          </p:nvSpPr>
          <p:spPr bwMode="auto">
            <a:xfrm>
              <a:off x="4607" y="1392"/>
              <a:ext cx="434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8b</a:t>
              </a:r>
            </a:p>
          </p:txBody>
        </p:sp>
      </p:grpSp>
      <p:pic>
        <p:nvPicPr>
          <p:cNvPr id="20495" name="Picture 15" descr="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4114800"/>
            <a:ext cx="137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6" descr="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038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33400" y="4114800"/>
            <a:ext cx="1600200" cy="2209800"/>
            <a:chOff x="161" y="1392"/>
            <a:chExt cx="1279" cy="2256"/>
          </a:xfrm>
        </p:grpSpPr>
        <p:pic>
          <p:nvPicPr>
            <p:cNvPr id="15383" name="Picture 18" descr="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1" y="1392"/>
              <a:ext cx="1279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4" name="Text Box 19"/>
            <p:cNvSpPr txBox="1">
              <a:spLocks noChangeArrowheads="1"/>
            </p:cNvSpPr>
            <p:nvPr/>
          </p:nvSpPr>
          <p:spPr bwMode="auto">
            <a:xfrm>
              <a:off x="240" y="1441"/>
              <a:ext cx="481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7a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7086600" y="4038600"/>
            <a:ext cx="1295400" cy="2209800"/>
            <a:chOff x="4512" y="1392"/>
            <a:chExt cx="1052" cy="2160"/>
          </a:xfrm>
        </p:grpSpPr>
        <p:pic>
          <p:nvPicPr>
            <p:cNvPr id="15381" name="Picture 21" descr="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2" y="1392"/>
              <a:ext cx="1052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4607" y="1392"/>
              <a:ext cx="434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>
                  <a:latin typeface="Times New Roman" pitchFamily="18" charset="0"/>
                </a:rPr>
                <a:t>8b</a:t>
              </a:r>
            </a:p>
          </p:txBody>
        </p:sp>
      </p:grp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2057400" y="4876800"/>
            <a:ext cx="685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6324600" y="4953000"/>
            <a:ext cx="762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762000" y="990600"/>
            <a:ext cx="3810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.VnTimeH" pitchFamily="34" charset="0"/>
              </a:rPr>
              <a:t>a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895600" y="9906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b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4953000" y="9906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c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7086600" y="9906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d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2895600" y="4114800"/>
            <a:ext cx="304800" cy="366713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latin typeface=".VnTime" pitchFamily="34" charset="0"/>
              </a:rPr>
              <a:t>D</a:t>
            </a:r>
          </a:p>
        </p:txBody>
      </p: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685800" y="4191000"/>
            <a:ext cx="3810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.VnTimeH" pitchFamily="34" charset="0"/>
              </a:rPr>
              <a:t>a</a:t>
            </a:r>
          </a:p>
        </p:txBody>
      </p:sp>
      <p:sp>
        <p:nvSpPr>
          <p:cNvPr id="20518" name="Text Box 38"/>
          <p:cNvSpPr txBox="1">
            <a:spLocks noChangeArrowheads="1"/>
          </p:cNvSpPr>
          <p:nvPr/>
        </p:nvSpPr>
        <p:spPr bwMode="auto">
          <a:xfrm>
            <a:off x="5105400" y="41148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b</a:t>
            </a:r>
          </a:p>
        </p:txBody>
      </p:sp>
      <p:sp>
        <p:nvSpPr>
          <p:cNvPr id="20519" name="Text Box 39"/>
          <p:cNvSpPr txBox="1">
            <a:spLocks noChangeArrowheads="1"/>
          </p:cNvSpPr>
          <p:nvPr/>
        </p:nvSpPr>
        <p:spPr bwMode="auto">
          <a:xfrm>
            <a:off x="7162800" y="4114800"/>
            <a:ext cx="457200" cy="3968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.VnTimeH" pitchFamily="34" charset="0"/>
              </a:rPr>
              <a:t>c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sát các bức tranh sau rồi ghép đôi từng cặp hai bức tranh cho phù hợp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 animBg="1"/>
      <p:bldP spid="20508" grpId="0" animBg="1"/>
      <p:bldP spid="20511" grpId="0" animBg="1"/>
      <p:bldP spid="20513" grpId="0" animBg="1"/>
      <p:bldP spid="20514" grpId="0" animBg="1"/>
      <p:bldP spid="20515" grpId="0" animBg="1"/>
      <p:bldP spid="20516" grpId="0" animBg="1"/>
      <p:bldP spid="20517" grpId="0" animBg="1"/>
      <p:bldP spid="20518" grpId="0" animBg="1"/>
      <p:bldP spid="20519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533400" y="1752600"/>
            <a:ext cx="8077200" cy="2743200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143000" y="2286000"/>
            <a:ext cx="7086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  <a:latin typeface=".VnTime" pitchFamily="34" charset="0"/>
              </a:rPr>
              <a:t>     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8" name="Picture 3" descr="C:\Documents and Settings\culi\My Documents\My Pictures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648200"/>
            <a:ext cx="1752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Documents and Settings\culi\My Documents\My Pictures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724400"/>
            <a:ext cx="1752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 descr="C:\Documents and Settings\culi\My Documents\My Pictures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724400"/>
            <a:ext cx="1752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C:\Documents and Settings\culi\My Documents\My Pictures\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17526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culi\My Documents\My Pictures\h2t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3810000" cy="4953000"/>
          </a:xfrm>
          <a:prstGeom prst="rect">
            <a:avLst/>
          </a:prstGeom>
          <a:noFill/>
          <a:ln w="57150">
            <a:noFill/>
            <a:prstDash val="sysDot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76200"/>
            <a:ext cx="8763000" cy="1066800"/>
            <a:chOff x="228600" y="76200"/>
            <a:chExt cx="8763000" cy="1066800"/>
          </a:xfrm>
        </p:grpSpPr>
        <p:sp>
          <p:nvSpPr>
            <p:cNvPr id="7" name="Cloud 6"/>
            <p:cNvSpPr/>
            <p:nvPr/>
          </p:nvSpPr>
          <p:spPr bwMode="auto">
            <a:xfrm>
              <a:off x="914400" y="76200"/>
              <a:ext cx="7467600" cy="1066800"/>
            </a:xfrm>
            <a:prstGeom prst="cloud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228600" y="152400"/>
              <a:ext cx="8763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en-US" sz="36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HÃY LẮNG NGHE THÔNG ĐIỆP</a:t>
              </a:r>
              <a:r>
                <a:rPr lang="en-US" sz="3600" b="1" spc="50" dirty="0">
                  <a:ln w="11430"/>
                  <a:solidFill>
                    <a:srgbClr val="0070C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VNI-Ariston" pitchFamily="2" charset="0"/>
                </a:rPr>
                <a:t>: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1516" name="Picture 12" descr="hiep 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7800"/>
            <a:ext cx="365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40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6258" name="WordArt 2"/>
          <p:cNvSpPr>
            <a:spLocks noChangeArrowheads="1" noChangeShapeType="1" noTextEdit="1"/>
          </p:cNvSpPr>
          <p:nvPr/>
        </p:nvSpPr>
        <p:spPr bwMode="auto">
          <a:xfrm>
            <a:off x="1447800" y="1981200"/>
            <a:ext cx="6477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chemeClr val="accent1"/>
              </a:extrusion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/>
              </a:rPr>
              <a:t>SỬ DỤNG NĂNG LƯỢNG ĐIỆN</a:t>
            </a:r>
            <a:endParaRPr lang="en-US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DỤNG CỤ DÙNG ĐIỆN</a:t>
            </a:r>
            <a:r>
              <a:rPr lang="vi-VN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ĐỂ THẮP SÁNG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80901" name="Picture 5" descr="LIGHT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590800"/>
            <a:ext cx="2235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den ngu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80510"/>
            <a:ext cx="2971800" cy="45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bong den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143000"/>
            <a:ext cx="2971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200400" y="6273225"/>
            <a:ext cx="381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CÁC LOẠI ĐÈN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cs typeface="Arial" charset="0"/>
              </a:rPr>
              <a:t>  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MỘT SỐ DỤNG CỤ ĐIỆN DÙNG                  CHẠY MÁY VÀ TRUYỀN TIN</a:t>
            </a:r>
          </a:p>
        </p:txBody>
      </p:sp>
      <p:pic>
        <p:nvPicPr>
          <p:cNvPr id="78853" name="Picture 5" descr="Picture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334933"/>
            <a:ext cx="2838450" cy="252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computerbig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548" y="1295400"/>
            <a:ext cx="289534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7" descr="FAN-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219200"/>
            <a:ext cx="264776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6" name="Picture 8" descr="Computer-0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0172" y="1371600"/>
            <a:ext cx="312862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228600" y="4191000"/>
            <a:ext cx="5867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MÀN HÌNH VÀ MÁY VI TÍNH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4419600" y="5715000"/>
            <a:ext cx="304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MÁY CASSET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6553200" y="45720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QUẠT MÁY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2" grpId="1"/>
      <p:bldP spid="78857" grpId="0"/>
      <p:bldP spid="78858" grpId="0"/>
      <p:bldP spid="788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MỘT SỐ DỤNG CỤ DÙNG NĂNG LƯỢNG ĐIỆN ĐỐT NÓNG</a:t>
            </a:r>
          </a:p>
        </p:txBody>
      </p:sp>
      <p:pic>
        <p:nvPicPr>
          <p:cNvPr id="21507" name="Picture 6" descr="Máy sấy tóc Panasonic EH5282, xanh la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76400"/>
            <a:ext cx="2590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8" descr="Nồi Cơm Điện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524000"/>
            <a:ext cx="320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thiet-bi-2[2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371600"/>
            <a:ext cx="3067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uynh161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5943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324600" y="117693"/>
            <a:ext cx="2819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compact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991600" cy="6629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oa23100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463"/>
            <a:ext cx="8610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41910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533400"/>
            <a:ext cx="8229600" cy="5592763"/>
          </a:xfr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225984_896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42900"/>
            <a:ext cx="480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dien-mat-tr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42900"/>
            <a:ext cx="4191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800px-Laundromat-Solar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76263"/>
            <a:ext cx="8686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8" name="AutoShape 18"/>
          <p:cNvSpPr>
            <a:spLocks noChangeArrowheads="1"/>
          </p:cNvSpPr>
          <p:nvPr/>
        </p:nvSpPr>
        <p:spPr bwMode="auto">
          <a:xfrm>
            <a:off x="228600" y="304800"/>
            <a:ext cx="8763000" cy="5334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914400" y="990600"/>
            <a:ext cx="8001000" cy="369331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8" grpId="0" animBg="1"/>
      <p:bldP spid="563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Câu 1:Cách sử dụng đèn thắp sáng nào dưới đây không tiết kiệm điện năng?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716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Bật đèn cả khi phòng có đỏ ánh sáng tự nhiên chiếu vào.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B. Tắt đèn khi ra khỏi phòng quá 15 phút.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C. Dùng bóng đèn compact thay cho bóng đèn dây tóc.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 D. Chỉ bật bóng đèn đủ sáng gắn nơi sử dụng.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1447800"/>
            <a:ext cx="6858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Câu 2.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 Biện pháp nào đưới đây không giúp tiết kiệm năng lượng trong gia đình?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Không đậy nắp nồi khi nấu thức ăn.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 Tắt bếp sớm hơn vài phút khi luộc một số món ăn.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C. Đồ nước vừa đủ khí luộc thực phẩm.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D. Dùng ấm siêu tốc thay cho ấm thường để đun nước,</a:t>
            </a:r>
          </a:p>
        </p:txBody>
      </p:sp>
      <p:sp>
        <p:nvSpPr>
          <p:cNvPr id="5" name="Oval 4"/>
          <p:cNvSpPr/>
          <p:nvPr/>
        </p:nvSpPr>
        <p:spPr>
          <a:xfrm>
            <a:off x="0" y="1752600"/>
            <a:ext cx="533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Tiết kiệm năng lượng giúp: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Tiết kiệm chi phí.               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B. Bảo tồn các nguồn năng lượng không tái tạo.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Góp phần giảm lượng chất thải, giảm ô nhiễm môi trường.                  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D. Cả ba phương án trên.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971800"/>
            <a:ext cx="9448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4: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Hoạt động nào dưới đây giúp tiết kiệm năng lượng trong gia đình?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Ra khỏi phòng quá 10 phút không tắt điện.  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B. Bật tất cả đèn trong phòng khi ngồi ở bàn học.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Dùng ánh sáng tự nhiên và không bật đèn khi ngồi học cạnh cửa sổ.                   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D. Bật bình nóng lạnh thật lâu trước khi tắm.</a:t>
            </a:r>
          </a:p>
        </p:txBody>
      </p:sp>
      <p:sp>
        <p:nvSpPr>
          <p:cNvPr id="6" name="Oval 5"/>
          <p:cNvSpPr/>
          <p:nvPr/>
        </p:nvSpPr>
        <p:spPr>
          <a:xfrm>
            <a:off x="0" y="2438400"/>
            <a:ext cx="533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4876800"/>
            <a:ext cx="533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  Biện pháp nào sau đây là tiết kiệm năng lượng?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Để các thực phẩm có nhiệt độ cao vào tủ lạnh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B. Để điều hòa ở mức dưới 200C..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Tắt các thiết bị điện khi không sử dụng.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D. Bật lò vi sóng trong phòng có máy lạnh.</a:t>
            </a:r>
          </a:p>
        </p:txBody>
      </p:sp>
      <p:sp>
        <p:nvSpPr>
          <p:cNvPr id="5" name="Oval 4"/>
          <p:cNvSpPr/>
          <p:nvPr/>
        </p:nvSpPr>
        <p:spPr>
          <a:xfrm>
            <a:off x="0" y="1905000"/>
            <a:ext cx="533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718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Biện pháp nào sau đây là không tiết kiệm năng lượng?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A. Chỉ dùng máy giặt khi có đủ lượng quần áo để giặt.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B. Để điều hòa ở mức 260C.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C. Tắt các thiết bị điện khi không sử dụng.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D. Sử dụng bóng đèn dây tóc chiếu sáng cho gia đình.</a:t>
            </a:r>
          </a:p>
        </p:txBody>
      </p:sp>
      <p:sp>
        <p:nvSpPr>
          <p:cNvPr id="7" name="Oval 6"/>
          <p:cNvSpPr/>
          <p:nvPr/>
        </p:nvSpPr>
        <p:spPr>
          <a:xfrm>
            <a:off x="0" y="5486400"/>
            <a:ext cx="5334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6"/>
          <p:cNvSpPr>
            <a:spLocks noChangeArrowheads="1"/>
          </p:cNvSpPr>
          <p:nvPr/>
        </p:nvSpPr>
        <p:spPr bwMode="auto">
          <a:xfrm rot="-1224593">
            <a:off x="203200" y="-65088"/>
            <a:ext cx="3200400" cy="1592263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 rot="-1538950">
            <a:off x="774700" y="298519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BTVN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Oval 9"/>
          <p:cNvSpPr>
            <a:spLocks noChangeArrowheads="1"/>
          </p:cNvSpPr>
          <p:nvPr/>
        </p:nvSpPr>
        <p:spPr bwMode="auto">
          <a:xfrm>
            <a:off x="3124200" y="284163"/>
            <a:ext cx="6019800" cy="17526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3429000" y="6096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.VnAristote" pitchFamily="34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Em và bạn cùng nhóm thực hiện hoạt động sau: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2" name="AutoShape 15"/>
          <p:cNvSpPr>
            <a:spLocks noChangeArrowheads="1"/>
          </p:cNvSpPr>
          <p:nvPr/>
        </p:nvSpPr>
        <p:spPr bwMode="auto">
          <a:xfrm>
            <a:off x="0" y="1676400"/>
            <a:ext cx="9144000" cy="48006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16"/>
          <p:cNvSpPr txBox="1">
            <a:spLocks noChangeArrowheads="1"/>
          </p:cNvSpPr>
          <p:nvPr/>
        </p:nvSpPr>
        <p:spPr bwMode="auto">
          <a:xfrm>
            <a:off x="609600" y="2209801"/>
            <a:ext cx="85344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Liệt kê các thiết bị tiêu thụ điện trong phòng của mình (đèn bàn học, đèn chiếu sáng phòng, quạt điện, máy lạnh nếu có, … )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b) Trao đổi về cách sử dụng điện của mình đã thực hiện tiết kiệm điện năng chưa.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dirty="0">
                <a:solidFill>
                  <a:schemeClr val="bg1"/>
                </a:solidFill>
                <a:latin typeface="VNI-Times" pitchFamily="2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0000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699" grpId="0"/>
      <p:bldP spid="29700" grpId="0" animBg="1"/>
      <p:bldP spid="29701" grpId="0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066800" y="5943600"/>
            <a:ext cx="533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371600" y="6146800"/>
            <a:ext cx="685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58674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Oval 7"/>
          <p:cNvSpPr>
            <a:spLocks noChangeArrowheads="1"/>
          </p:cNvSpPr>
          <p:nvPr/>
        </p:nvSpPr>
        <p:spPr bwMode="auto">
          <a:xfrm>
            <a:off x="1905000" y="57912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" name="Oval 8"/>
          <p:cNvSpPr>
            <a:spLocks noChangeArrowheads="1"/>
          </p:cNvSpPr>
          <p:nvPr/>
        </p:nvSpPr>
        <p:spPr bwMode="auto">
          <a:xfrm>
            <a:off x="2057400" y="6172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Oval 9"/>
          <p:cNvSpPr>
            <a:spLocks noChangeArrowheads="1"/>
          </p:cNvSpPr>
          <p:nvPr/>
        </p:nvSpPr>
        <p:spPr bwMode="auto">
          <a:xfrm>
            <a:off x="2057400" y="5943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0" y="0"/>
            <a:ext cx="7924800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.Tại sao cần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600"/>
            <a:ext cx="5291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 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Tiết ki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ệ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m năng lượng giúp: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19200"/>
            <a:ext cx="3830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52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Bảo tồn các nguồn năng lượng không tái tạo;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209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Góp phần giảm lượng chất thải, giảm ô nhiễm môi trường.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7"/>
          <p:cNvSpPr>
            <a:spLocks noChangeArrowheads="1"/>
          </p:cNvSpPr>
          <p:nvPr/>
        </p:nvSpPr>
        <p:spPr bwMode="auto">
          <a:xfrm>
            <a:off x="2514600" y="2743200"/>
            <a:ext cx="5943600" cy="1905000"/>
          </a:xfrm>
          <a:prstGeom prst="wedgeRoundRectCallout">
            <a:avLst>
              <a:gd name="adj1" fmla="val -65037"/>
              <a:gd name="adj2" fmla="val 3722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3528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572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4" grpId="1" build="allAtOnce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đơn giản nền xa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0" y="533400"/>
            <a:ext cx="9144000" cy="52578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Hãy nêu một số ví dụ có thể gây lãng phí năng lượng xảy ra trong lớp hoc, trong nhà trường 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ình nền PowerPoint vũ trụ màu sắ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0" y="457200"/>
            <a:ext cx="9144000" cy="518160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 thảo luận về các biện pháp tiết kiệm năng lượng trong lớp học  </a:t>
            </a:r>
            <a:endParaRPr lang="en-US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505200" y="5600700"/>
            <a:ext cx="533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810000" y="5803900"/>
            <a:ext cx="685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empero fish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3200400" y="6057900"/>
            <a:ext cx="1066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4343400" y="5448300"/>
            <a:ext cx="1524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4495800" y="58293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4495800" y="56007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78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số biện pháp giúp tiết kiệm năng lượng: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1336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a. Sử dụng ánh nắng Mặt Trời để làm khô quần áo ướt thay vì dùng máy sấy khô quần áo.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114800"/>
            <a:ext cx="8915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b.Dùng đèn LED để thắp sáng thay thế đèn huỳnh quang hoặc đèn sợi đốt.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c.Tận dụng ánh sáng tự nhiên thay vì dùng đèn thắp sáng vào ban ngày.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1371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d.Rút phích cắm hoặc tắt các thiết bị điện khi không sử dụng.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743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e. Đóng, mở tủ lạnh hoặc máy điều hòa đúng cách.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0386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h. Tắt vòi nước trong khi đánh răng.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48006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i.Thu gom các vật dụng (giấy, đồ nhựa,….) đã dùng có thể tái sử dụng hoặc tái chế.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144000" cy="711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Biện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Pháp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kiệm điện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kiệm nước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kiệm nhiên liệu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r>
                        <a:rPr lang="vi-VN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nguồn năng lượng tái tạo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X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X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dirty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liệu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thắp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tối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năng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thụ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đèn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sáng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vi-V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Dựa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tiền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kiệm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(365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khi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150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bóng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đèn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dây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tóc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bóng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đèn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compact. Cho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1 500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/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kW.h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đèn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8 h.</a:t>
            </a:r>
          </a:p>
        </p:txBody>
      </p:sp>
      <p:pic>
        <p:nvPicPr>
          <p:cNvPr id="1028" name="Picture 4" descr="Bài 51. Tiết kiệm năng lượ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5344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1212</Words>
  <Application>Microsoft Office PowerPoint</Application>
  <PresentationFormat>On-screen Show (4:3)</PresentationFormat>
  <Paragraphs>153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.VnAristote</vt:lpstr>
      <vt:lpstr>.VnTime</vt:lpstr>
      <vt:lpstr>.VnTimeH</vt:lpstr>
      <vt:lpstr>VNI-Ariston</vt:lpstr>
      <vt:lpstr>VNI-Times</vt:lpstr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Huyen Sam</cp:lastModifiedBy>
  <cp:revision>65</cp:revision>
  <dcterms:created xsi:type="dcterms:W3CDTF">2022-02-20T11:12:07Z</dcterms:created>
  <dcterms:modified xsi:type="dcterms:W3CDTF">2024-05-05T15:35:45Z</dcterms:modified>
</cp:coreProperties>
</file>