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8" r:id="rId2"/>
    <p:sldId id="259" r:id="rId3"/>
    <p:sldId id="260" r:id="rId4"/>
    <p:sldId id="261" r:id="rId5"/>
    <p:sldId id="263" r:id="rId6"/>
    <p:sldId id="265" r:id="rId7"/>
    <p:sldId id="264" r:id="rId8"/>
    <p:sldId id="267" r:id="rId9"/>
    <p:sldId id="270" r:id="rId10"/>
    <p:sldId id="271" r:id="rId11"/>
    <p:sldId id="300" r:id="rId12"/>
    <p:sldId id="301" r:id="rId13"/>
    <p:sldId id="268" r:id="rId14"/>
    <p:sldId id="272" r:id="rId15"/>
    <p:sldId id="273" r:id="rId16"/>
    <p:sldId id="274" r:id="rId17"/>
    <p:sldId id="290" r:id="rId18"/>
    <p:sldId id="276" r:id="rId19"/>
    <p:sldId id="277" r:id="rId20"/>
    <p:sldId id="278" r:id="rId21"/>
    <p:sldId id="279" r:id="rId22"/>
    <p:sldId id="288" r:id="rId23"/>
    <p:sldId id="302" r:id="rId24"/>
    <p:sldId id="282" r:id="rId25"/>
    <p:sldId id="289" r:id="rId26"/>
    <p:sldId id="291" r:id="rId27"/>
    <p:sldId id="303" r:id="rId28"/>
    <p:sldId id="305" r:id="rId29"/>
    <p:sldId id="292" r:id="rId30"/>
    <p:sldId id="293" r:id="rId31"/>
    <p:sldId id="294" r:id="rId32"/>
    <p:sldId id="299" r:id="rId33"/>
    <p:sldId id="296" r:id="rId34"/>
    <p:sldId id="297" r:id="rId35"/>
    <p:sldId id="298" r:id="rId36"/>
    <p:sldId id="285" r:id="rId37"/>
    <p:sldId id="311" r:id="rId38"/>
    <p:sldId id="287" r:id="rId39"/>
    <p:sldId id="309" r:id="rId40"/>
    <p:sldId id="306" r:id="rId41"/>
    <p:sldId id="307" r:id="rId42"/>
    <p:sldId id="308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DE92E-AD4E-43AE-A7A3-F42345FD6FF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33C87-1531-45E4-8919-CE074295C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33DD8230-3332-4BE7-B75F-1E7EA9E15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81F5E9-7C2C-4664-BF44-547EF28AB84B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6F18DC4-3496-4F5D-834E-F33D4FE7F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983614E6-F19B-432F-A26B-ABAE0A99A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:p14="http://schemas.microsoft.com/office/powerpoint/2010/main" val="139701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0591398D-7FA3-4CA9-9260-18A29D6748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2EB822-D5DA-4B4F-8756-C524EF88B0A2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516B0C5-81AC-4A75-B92C-0CCB24FDA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EAB8452-37BB-4FBC-B1E4-C880A16B6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:p14="http://schemas.microsoft.com/office/powerpoint/2010/main" val="275791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D5B6C90-CA36-4A72-8274-561F8696D7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4B25E6-27C4-44A3-8A4D-BBA854C6436D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0C13657-172C-4EA8-B6C5-130817E018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13BDA18-35A7-46DB-BBDA-77D851676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:p14="http://schemas.microsoft.com/office/powerpoint/2010/main" val="259943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D3D170E-538A-4FD9-A092-B86359B616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9C0DD3-2450-49D7-BFAA-1CCAA9CA61B4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C769509-BF59-445E-8783-82B69031C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95A949F-48AF-4AC3-B090-BF4FACD22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:p14="http://schemas.microsoft.com/office/powerpoint/2010/main" val="301628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5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07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92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1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34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16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5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6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6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5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4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77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42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08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0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4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9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1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49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9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32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2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6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3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4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1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413F3-E534-447E-BDB8-7FE27FD3402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DDDFE-E94B-40AD-AA7F-CEC7D053A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9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8" r:id="rId3"/>
    <p:sldLayoutId id="2147483677" r:id="rId4"/>
    <p:sldLayoutId id="2147483676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75" r:id="rId18"/>
    <p:sldLayoutId id="2147483674" r:id="rId19"/>
    <p:sldLayoutId id="2147483673" r:id="rId20"/>
    <p:sldLayoutId id="2147483666" r:id="rId21"/>
    <p:sldLayoutId id="2147483665" r:id="rId22"/>
    <p:sldLayoutId id="2147483664" r:id="rId23"/>
    <p:sldLayoutId id="2147483663" r:id="rId24"/>
    <p:sldLayoutId id="2147483662" r:id="rId25"/>
    <p:sldLayoutId id="2147483661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7E08E42-DAFC-42D3-B6ED-7CD0524D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637" y="466938"/>
            <a:ext cx="8779449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CŨ.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E08E42-DAFC-42D3-B6ED-7CD0524D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637" y="1772195"/>
            <a:ext cx="8779449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E08E42-DAFC-42D3-B6ED-7CD0524D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009" y="3000508"/>
            <a:ext cx="6317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51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636" y="560295"/>
            <a:ext cx="9345705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57400" y="2971800"/>
            <a:ext cx="13716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9067800" y="2209800"/>
            <a:ext cx="0" cy="10668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204364" y="2220192"/>
            <a:ext cx="0" cy="105640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572001" y="2930237"/>
            <a:ext cx="1131021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4600" y="356555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8621" y="359814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360302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91443" y="360302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7010400" y="3565560"/>
            <a:ext cx="457200" cy="5606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717132" y="834403"/>
            <a:ext cx="9063317" cy="141240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/>
          <a:srcRect t="21327" b="8294"/>
          <a:stretch/>
        </p:blipFill>
        <p:spPr bwMode="auto">
          <a:xfrm>
            <a:off x="981634" y="2567547"/>
            <a:ext cx="9493625" cy="2797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869576" y="5673558"/>
            <a:ext cx="9261908" cy="7134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11139" y="5603639"/>
            <a:ext cx="8535520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209" y="925771"/>
            <a:ext cx="595506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502229" y="4481066"/>
            <a:ext cx="8353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Quả táo rơi | Đọt Chuối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7" y="209006"/>
            <a:ext cx="3226527" cy="38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76401" y="222251"/>
            <a:ext cx="5610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4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Lực hút của Trái Đất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76400" y="1143000"/>
            <a:ext cx="8839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Tx/>
              <a:buChar char="-"/>
              <a:defRPr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 hút 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rái 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			+ P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thẳng đứng </a:t>
            </a:r>
            <a:endParaRPr lang="en-US" altLang="en-US" sz="40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			+ C</a:t>
            </a:r>
            <a:r>
              <a:rPr lang="vi-VN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hiều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vi-VN" alt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69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069A3B2D-EA48-4009-A8F3-B5B360ED4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1" y="389891"/>
            <a:ext cx="8721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5766" y="1467395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Trọng lượng là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12223" y="1254034"/>
            <a:ext cx="8610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Trọng lượng của vật là độ lớn lực hút của Trái Đất tác dụng lên vật.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Kí hiệu: 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Đơn vị: 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iu-tơn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(N)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2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481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05000" y="457200"/>
            <a:ext cx="8305800" cy="48006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971800" y="1506539"/>
            <a:ext cx="6324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Hãy dự đoán trọng lượng của một vật quanh em, rồi dùng lực kế kiểm tra.</a:t>
            </a:r>
          </a:p>
        </p:txBody>
      </p:sp>
    </p:spTree>
    <p:extLst>
      <p:ext uri="{BB962C8B-B14F-4D97-AF65-F5344CB8AC3E}">
        <p14:creationId xmlns:p14="http://schemas.microsoft.com/office/powerpoint/2010/main" val="2619145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76400" y="2133601"/>
          <a:ext cx="8839200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>
                  <a:extLst>
                    <a:ext uri="{9D8B030D-6E8A-4147-A177-3AD203B41FA5}">
                      <a16:colId xmlns:a16="http://schemas.microsoft.com/office/drawing/2014/main" val="482085779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1453380970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626466141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516731899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4103115357"/>
                    </a:ext>
                  </a:extLst>
                </a:gridCol>
              </a:tblGrid>
              <a:tr h="83945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600033"/>
                  </a:ext>
                </a:extLst>
              </a:tr>
              <a:tr h="1259172">
                <a:tc>
                  <a:txBody>
                    <a:bodyPr/>
                    <a:lstStyle/>
                    <a:p>
                      <a:r>
                        <a:rPr lang="en-US" sz="3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272441"/>
                  </a:ext>
                </a:extLst>
              </a:tr>
              <a:tr h="1558977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536723"/>
                  </a:ext>
                </a:extLst>
              </a:tr>
            </a:tbl>
          </a:graphicData>
        </a:graphic>
      </p:graphicFrame>
      <p:sp>
        <p:nvSpPr>
          <p:cNvPr id="19484" name="TextBox 2"/>
          <p:cNvSpPr txBox="1">
            <a:spLocks noChangeArrowheads="1"/>
          </p:cNvSpPr>
          <p:nvPr/>
        </p:nvSpPr>
        <p:spPr bwMode="auto">
          <a:xfrm>
            <a:off x="4038600" y="609601"/>
            <a:ext cx="411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ĐO</a:t>
            </a:r>
          </a:p>
        </p:txBody>
      </p:sp>
    </p:spTree>
    <p:extLst>
      <p:ext uri="{BB962C8B-B14F-4D97-AF65-F5344CB8AC3E}">
        <p14:creationId xmlns:p14="http://schemas.microsoft.com/office/powerpoint/2010/main" val="1670309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B920937-1C09-46B6-8CDE-153CFA38AA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r="9406" b="9903"/>
          <a:stretch>
            <a:fillRect/>
          </a:stretch>
        </p:blipFill>
        <p:spPr>
          <a:xfrm>
            <a:off x="1600201" y="1219200"/>
            <a:ext cx="4233863" cy="55197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F0BBD-E404-4D76-A912-CC0CA0497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4157664"/>
            <a:ext cx="412273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2">
            <a:extLst>
              <a:ext uri="{FF2B5EF4-FFF2-40B4-BE49-F238E27FC236}">
                <a16:creationId xmlns:a16="http://schemas.microsoft.com/office/drawing/2014/main" id="{6F3A15B1-62CF-4DF4-8418-B8B86FB01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ADDE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Sinh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môi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trọng</a:t>
            </a:r>
            <a:r>
              <a:rPr lang="en-US" altLang="en-US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lượng</a:t>
            </a:r>
            <a:endParaRPr lang="en-US" altLang="en-US" sz="2400" b="1" u="sng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" descr="(Ảnh: Heavy)">
            <a:extLst>
              <a:ext uri="{FF2B5EF4-FFF2-40B4-BE49-F238E27FC236}">
                <a16:creationId xmlns:a16="http://schemas.microsoft.com/office/drawing/2014/main" id="{14183AF7-5795-4EFA-935C-FA2930B9F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1" y="1295400"/>
            <a:ext cx="42465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670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8800" y="393700"/>
            <a:ext cx="86106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nào sau đây là kết quả tác dụng của lực hút của Trái Đất?</a:t>
            </a:r>
          </a:p>
          <a:p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A. Quả bưởi rụng trên cây xuống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B. Hai nam châm hút nhau.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C. Đẩy chiếc tủ gỗ chuyển động trên sàn nhà.</a:t>
            </a:r>
          </a:p>
          <a:p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D. Căng buồm để thuyền có thể chạy trên mặt nước.</a:t>
            </a:r>
          </a:p>
        </p:txBody>
      </p:sp>
      <p:sp>
        <p:nvSpPr>
          <p:cNvPr id="6" name="Oval 5"/>
          <p:cNvSpPr/>
          <p:nvPr/>
        </p:nvSpPr>
        <p:spPr>
          <a:xfrm>
            <a:off x="1752600" y="16764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76400" y="381000"/>
            <a:ext cx="8305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6400" y="4114800"/>
            <a:ext cx="6096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3342" y="407549"/>
            <a:ext cx="9872757" cy="5262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   ,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    .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  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   </a:t>
            </a:r>
          </a:p>
        </p:txBody>
      </p:sp>
      <p:pic>
        <p:nvPicPr>
          <p:cNvPr id="1026" name="Picture 2" descr="Bài tập trắc nghiệm Biến dạng của lò xo có đáp án - Khoa học tự nhiên lớp 6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10" y="632011"/>
            <a:ext cx="483907" cy="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ài tập trắc nghiệm Biến dạng của lò xo có đáp án - Khoa học tự nhiên lớp 6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12" y="1259914"/>
            <a:ext cx="1149163" cy="55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i tập trắc nghiệm Biến dạng của lò xo có đáp án - Khoa học tự nhiên lớp 6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76" y="2471755"/>
            <a:ext cx="764894" cy="7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ài tập trắc nghiệm Biến dạng của lò xo có đáp án - Khoa học tự nhiên lớp 6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47" y="3292797"/>
            <a:ext cx="778341" cy="9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tập trắc nghiệm Biến dạng của lò xo có đáp án - Khoa học tự nhiên lớp 6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30" y="4167480"/>
            <a:ext cx="1725145" cy="8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Bài tập trắc nghiệm Biến dạng của lò xo có đáp án - Khoa học tự nhiên lớp 6 Kết nối tri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59" y="5123329"/>
            <a:ext cx="1745240" cy="7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5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57200"/>
            <a:ext cx="85344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  <a:p>
            <a:pPr marL="342900" indent="-342900"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N/m</a:t>
            </a:r>
          </a:p>
          <a:p>
            <a:pPr marL="342900" indent="-342900">
              <a:buFontTx/>
              <a:buAutoNum type="alphaUcPeriod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</a:t>
            </a:r>
          </a:p>
        </p:txBody>
      </p:sp>
      <p:sp>
        <p:nvSpPr>
          <p:cNvPr id="3" name="Oval 2"/>
          <p:cNvSpPr/>
          <p:nvPr/>
        </p:nvSpPr>
        <p:spPr>
          <a:xfrm>
            <a:off x="1752600" y="1736725"/>
            <a:ext cx="5334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1981200" y="616132"/>
            <a:ext cx="8077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Nếu có hai chiếc lực kế GHĐ là 5 N, một quả bí khối lượng 800 g. Hãy nêu phương án đo trọng lượng của quả bí mà không phải cắt nhỏ ra.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968138" y="3002280"/>
            <a:ext cx="830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Đặt hai lực kế 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song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nhau, 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móc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quả bí, 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chỉ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hai lực kế là trọng lượng của quả bí.</a:t>
            </a:r>
          </a:p>
          <a:p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298A5A72-8FF6-46D4-A362-D6ECA77CC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834" y="433433"/>
            <a:ext cx="8382000" cy="615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3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2">
            <a:extLst>
              <a:ext uri="{FF2B5EF4-FFF2-40B4-BE49-F238E27FC236}">
                <a16:creationId xmlns:a16="http://schemas.microsoft.com/office/drawing/2014/main" id="{F3FFE904-A9D5-44AA-A1AF-57F808D01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61" y="1571897"/>
            <a:ext cx="8458200" cy="1668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Trọng lượng 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là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 lượng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vật.</a:t>
            </a:r>
          </a:p>
        </p:txBody>
      </p:sp>
    </p:spTree>
    <p:extLst>
      <p:ext uri="{BB962C8B-B14F-4D97-AF65-F5344CB8AC3E}">
        <p14:creationId xmlns:p14="http://schemas.microsoft.com/office/powerpoint/2010/main" val="9982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337803"/>
              </p:ext>
            </p:extLst>
          </p:nvPr>
        </p:nvGraphicFramePr>
        <p:xfrm>
          <a:off x="600726" y="1947040"/>
          <a:ext cx="11263028" cy="39999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55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7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9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9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819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1620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671355" y="3630369"/>
            <a:ext cx="420308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45716" y="3472457"/>
            <a:ext cx="505268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9665" y="4053964"/>
            <a:ext cx="2324675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(</a:t>
            </a:r>
            <a:r>
              <a:rPr lang="en-US" sz="3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13053" y="4025429"/>
            <a:ext cx="590226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09900" y="2293600"/>
            <a:ext cx="472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828080" y="2323564"/>
            <a:ext cx="4035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445663" y="4531309"/>
            <a:ext cx="8675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7880" y="4578401"/>
            <a:ext cx="13244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09900" y="5037548"/>
            <a:ext cx="82269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pic>
        <p:nvPicPr>
          <p:cNvPr id="17" name="Picture 6" descr="POINSET2">
            <a:extLst>
              <a:ext uri="{FF2B5EF4-FFF2-40B4-BE49-F238E27FC236}">
                <a16:creationId xmlns:a16="http://schemas.microsoft.com/office/drawing/2014/main" id="{BADE814C-8AFF-4E01-A4D1-951F25CB9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298A5A72-8FF6-46D4-A362-D6ECA77CC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085" y="760004"/>
            <a:ext cx="8382000" cy="615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3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66084" y="1315767"/>
            <a:ext cx="790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65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33111" r="9375" b="20000"/>
          <a:stretch/>
        </p:blipFill>
        <p:spPr bwMode="auto">
          <a:xfrm>
            <a:off x="326571" y="381000"/>
            <a:ext cx="11051178" cy="62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4450" y="2209801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vi-VN" sz="2400" b="1" dirty="0">
                <a:solidFill>
                  <a:srgbClr val="0000FF"/>
                </a:solidFill>
              </a:rPr>
              <a:t>Lực hút của Trái Đất, trọng lượng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3585866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vi-VN" sz="2400" b="1" dirty="0">
                <a:solidFill>
                  <a:srgbClr val="0000FF"/>
                </a:solidFill>
              </a:rPr>
              <a:t>Lực hút của Trái Đất, trọng lượng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4286251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vi-VN" sz="2400" b="1" dirty="0">
                <a:solidFill>
                  <a:srgbClr val="0000FF"/>
                </a:solidFill>
              </a:rPr>
              <a:t>Lực hút của Trái Đất, trọng lượng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4450" y="2895601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b="1" dirty="0" err="1">
                <a:solidFill>
                  <a:srgbClr val="0000FF"/>
                </a:solidFill>
              </a:rPr>
              <a:t>Khối</a:t>
            </a:r>
            <a:r>
              <a:rPr lang="vi-VN" sz="2400" b="1" dirty="0">
                <a:solidFill>
                  <a:srgbClr val="0000FF"/>
                </a:solidFill>
              </a:rPr>
              <a:t> lượng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4953001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b="1" dirty="0" err="1">
                <a:solidFill>
                  <a:srgbClr val="0000FF"/>
                </a:solidFill>
              </a:rPr>
              <a:t>Khối</a:t>
            </a:r>
            <a:r>
              <a:rPr lang="vi-VN" sz="2400" b="1" dirty="0">
                <a:solidFill>
                  <a:srgbClr val="0000FF"/>
                </a:solidFill>
              </a:rPr>
              <a:t> lượng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5638801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b="1" dirty="0" err="1">
                <a:solidFill>
                  <a:srgbClr val="0000FF"/>
                </a:solidFill>
              </a:rPr>
              <a:t>Khối</a:t>
            </a:r>
            <a:r>
              <a:rPr lang="vi-VN" sz="2400" b="1" dirty="0">
                <a:solidFill>
                  <a:srgbClr val="0000FF"/>
                </a:solidFill>
              </a:rPr>
              <a:t> lượng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12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290001"/>
            <a:ext cx="9144000" cy="52387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Trọng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lựơng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đời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sống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339" name="Picture 2" descr="Kết quả hình ảnh cho phòng khách có ngư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0" y="1154114"/>
            <a:ext cx="4900163" cy="420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4233863" y="3627439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/>
                </a:solidFill>
              </a:rPr>
              <a:t>Khí</a:t>
            </a:r>
            <a:r>
              <a:rPr lang="en-US" altLang="en-US" sz="1800" b="1" dirty="0">
                <a:solidFill>
                  <a:schemeClr val="bg1"/>
                </a:solidFill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</a:rPr>
              <a:t>quyển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pic>
        <p:nvPicPr>
          <p:cNvPr id="14342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" r="16151" b="-816"/>
          <a:stretch>
            <a:fillRect/>
          </a:stretch>
        </p:blipFill>
        <p:spPr bwMode="auto">
          <a:xfrm>
            <a:off x="5857297" y="1154114"/>
            <a:ext cx="6013861" cy="40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26" y="5363523"/>
            <a:ext cx="520226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7297" y="5363523"/>
            <a:ext cx="633470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86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Text Box 11">
            <a:extLst>
              <a:ext uri="{FF2B5EF4-FFF2-40B4-BE49-F238E27FC236}">
                <a16:creationId xmlns:a16="http://schemas.microsoft.com/office/drawing/2014/main" id="{EA67840A-BAFB-460C-997E-A6E6BC78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993" y="685178"/>
            <a:ext cx="481766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290513" indent="-17462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99FF66"/>
                </a:solidFill>
              </a:rPr>
              <a:t>	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Giữa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trọng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lượng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và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khối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lượng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cùng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một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vật</a:t>
            </a:r>
            <a:r>
              <a:rPr lang="vi-VN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có hệ thức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là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:</a:t>
            </a:r>
          </a:p>
        </p:txBody>
      </p:sp>
      <p:sp>
        <p:nvSpPr>
          <p:cNvPr id="77836" name="Text Box 12">
            <a:extLst>
              <a:ext uri="{FF2B5EF4-FFF2-40B4-BE49-F238E27FC236}">
                <a16:creationId xmlns:a16="http://schemas.microsoft.com/office/drawing/2014/main" id="{6002DD2D-FA9C-477E-87F6-38D70BA4C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624" y="689333"/>
            <a:ext cx="47942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Với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vi-VN" altLang="en-US" sz="2400" dirty="0"/>
              <a:t> là </a:t>
            </a:r>
            <a:r>
              <a:rPr lang="en-US" altLang="en-US" sz="2400" dirty="0" err="1"/>
              <a:t>trọng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lượng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(N) </a:t>
            </a:r>
            <a:endParaRPr lang="vi-VN" altLang="en-US" sz="2400" dirty="0"/>
          </a:p>
          <a:p>
            <a:pPr eaLnBrk="1" hangingPunct="1">
              <a:spcBef>
                <a:spcPct val="50000"/>
              </a:spcBef>
            </a:pPr>
            <a:r>
              <a:rPr lang="vi-VN" altLang="en-US" sz="2400" dirty="0"/>
              <a:t>       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  <a:r>
              <a:rPr lang="vi-VN" altLang="en-US" sz="2400" dirty="0"/>
              <a:t> 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lượng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(kg)</a:t>
            </a:r>
            <a:endParaRPr lang="vi-VN" altLang="en-US" sz="2400" dirty="0"/>
          </a:p>
        </p:txBody>
      </p:sp>
      <p:sp>
        <p:nvSpPr>
          <p:cNvPr id="77837" name="Text Box 13">
            <a:extLst>
              <a:ext uri="{FF2B5EF4-FFF2-40B4-BE49-F238E27FC236}">
                <a16:creationId xmlns:a16="http://schemas.microsoft.com/office/drawing/2014/main" id="{06862082-B86B-4759-AD9D-507A13CF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034" y="1919817"/>
            <a:ext cx="5507567" cy="296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a)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1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</a:t>
            </a:r>
            <a:r>
              <a:rPr lang="vi-VN" altLang="en-US" sz="2667" dirty="0"/>
              <a:t> </a:t>
            </a:r>
            <a:r>
              <a:rPr lang="en-US" altLang="en-US" sz="2667" dirty="0">
                <a:solidFill>
                  <a:srgbClr val="0000FF"/>
                </a:solidFill>
              </a:rPr>
              <a:t>10 </a:t>
            </a:r>
            <a:r>
              <a:rPr lang="en-US" altLang="en-US" sz="2667" dirty="0"/>
              <a:t>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b)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2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N</a:t>
            </a:r>
            <a:endParaRPr lang="vi-VN" altLang="en-US" sz="2667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c)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3</a:t>
            </a:r>
            <a:r>
              <a:rPr lang="en-US" altLang="en-US" sz="2667" dirty="0"/>
              <a:t> kg 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N</a:t>
            </a:r>
            <a:r>
              <a:rPr lang="vi-VN" altLang="en-US" sz="2667" dirty="0"/>
              <a:t> </a:t>
            </a:r>
            <a:endParaRPr lang="en-US" altLang="en-US" sz="2667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d)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vi-VN" altLang="en-US" sz="2667" dirty="0">
                <a:solidFill>
                  <a:srgbClr val="800000"/>
                </a:solidFill>
              </a:rPr>
              <a:t>7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 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667" dirty="0"/>
              <a:t>e</a:t>
            </a:r>
            <a:r>
              <a:rPr lang="en-US" altLang="en-US" sz="2667" dirty="0"/>
              <a:t>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vi-VN" altLang="en-US" sz="2667" dirty="0">
                <a:solidFill>
                  <a:srgbClr val="800000"/>
                </a:solidFill>
              </a:rPr>
              <a:t>9,5</a:t>
            </a:r>
            <a:r>
              <a:rPr lang="en-US" altLang="en-US" sz="2667" dirty="0"/>
              <a:t> kg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</a:t>
            </a:r>
            <a:r>
              <a:rPr lang="en-US" altLang="en-US" sz="2667" dirty="0"/>
              <a:t>  N</a:t>
            </a:r>
          </a:p>
        </p:txBody>
      </p:sp>
      <p:sp>
        <p:nvSpPr>
          <p:cNvPr id="77838" name="Text Box 14">
            <a:extLst>
              <a:ext uri="{FF2B5EF4-FFF2-40B4-BE49-F238E27FC236}">
                <a16:creationId xmlns:a16="http://schemas.microsoft.com/office/drawing/2014/main" id="{E42FF35E-87C2-454F-A141-B982F190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2523067"/>
            <a:ext cx="6858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77839" name="Text Box 15">
            <a:extLst>
              <a:ext uri="{FF2B5EF4-FFF2-40B4-BE49-F238E27FC236}">
                <a16:creationId xmlns:a16="http://schemas.microsoft.com/office/drawing/2014/main" id="{75DBE502-222B-4944-8347-23D697B8F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218" y="3111501"/>
            <a:ext cx="662516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0000FF"/>
                </a:solidFill>
              </a:rPr>
              <a:t>30</a:t>
            </a:r>
          </a:p>
        </p:txBody>
      </p:sp>
      <p:sp>
        <p:nvSpPr>
          <p:cNvPr id="77840" name="Text Box 16">
            <a:extLst>
              <a:ext uri="{FF2B5EF4-FFF2-40B4-BE49-F238E27FC236}">
                <a16:creationId xmlns:a16="http://schemas.microsoft.com/office/drawing/2014/main" id="{BDF237B3-91C8-4C77-A6E6-A9D263CC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217" y="3754967"/>
            <a:ext cx="6688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67">
                <a:solidFill>
                  <a:srgbClr val="0000FF"/>
                </a:solidFill>
              </a:rPr>
              <a:t>7</a:t>
            </a:r>
            <a:r>
              <a:rPr lang="en-US" altLang="en-US" sz="2667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77841" name="Text Box 17">
            <a:extLst>
              <a:ext uri="{FF2B5EF4-FFF2-40B4-BE49-F238E27FC236}">
                <a16:creationId xmlns:a16="http://schemas.microsoft.com/office/drawing/2014/main" id="{E50C046D-7A13-4F8A-B951-69A9E3F1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5325533"/>
            <a:ext cx="1981200" cy="502766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FF0000"/>
                </a:solidFill>
              </a:rPr>
              <a:t>P </a:t>
            </a:r>
            <a:r>
              <a:rPr lang="en-US" altLang="en-US" sz="2667">
                <a:solidFill>
                  <a:srgbClr val="003300"/>
                </a:solidFill>
              </a:rPr>
              <a:t>=</a:t>
            </a:r>
            <a:r>
              <a:rPr lang="en-US" altLang="en-US" sz="2667">
                <a:solidFill>
                  <a:srgbClr val="FF0000"/>
                </a:solidFill>
              </a:rPr>
              <a:t> … m</a:t>
            </a:r>
          </a:p>
        </p:txBody>
      </p:sp>
      <p:sp>
        <p:nvSpPr>
          <p:cNvPr id="77843" name="Text Box 19">
            <a:extLst>
              <a:ext uri="{FF2B5EF4-FFF2-40B4-BE49-F238E27FC236}">
                <a16:creationId xmlns:a16="http://schemas.microsoft.com/office/drawing/2014/main" id="{55778B80-6652-4847-BE94-60FBF0EA9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1704996"/>
            <a:ext cx="1981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3300"/>
                </a:solidFill>
              </a:rPr>
              <a:t>=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10</a:t>
            </a:r>
            <a:r>
              <a:rPr lang="vi-VN" altLang="en-US" sz="2400" dirty="0">
                <a:solidFill>
                  <a:srgbClr val="0000FF"/>
                </a:solidFill>
              </a:rPr>
              <a:t>.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7844" name="Text Box 20">
            <a:extLst>
              <a:ext uri="{FF2B5EF4-FFF2-40B4-BE49-F238E27FC236}">
                <a16:creationId xmlns:a16="http://schemas.microsoft.com/office/drawing/2014/main" id="{ADB34471-752C-4C45-A606-31DA4BA4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556765"/>
            <a:ext cx="3543300" cy="74879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FF0000"/>
                </a:solidFill>
              </a:rPr>
              <a:t>P</a:t>
            </a:r>
            <a:r>
              <a:rPr lang="vi-VN" altLang="en-US" sz="2133" dirty="0"/>
              <a:t> là</a:t>
            </a:r>
            <a:r>
              <a:rPr lang="en-US" altLang="en-US" sz="2133" dirty="0"/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trọng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N</a:t>
            </a:r>
            <a:r>
              <a:rPr lang="en-US" altLang="en-US" sz="2133" dirty="0"/>
              <a:t>) </a:t>
            </a:r>
            <a:r>
              <a:rPr lang="en-US" altLang="en-US" sz="2133" dirty="0">
                <a:solidFill>
                  <a:srgbClr val="FF0000"/>
                </a:solidFill>
              </a:rPr>
              <a:t>m</a:t>
            </a:r>
            <a:r>
              <a:rPr lang="vi-VN" altLang="en-US" sz="2133" dirty="0">
                <a:solidFill>
                  <a:srgbClr val="FF0066"/>
                </a:solidFill>
              </a:rPr>
              <a:t> </a:t>
            </a:r>
            <a:r>
              <a:rPr lang="vi-VN" altLang="en-US" sz="2133" dirty="0"/>
              <a:t>là </a:t>
            </a:r>
            <a:r>
              <a:rPr lang="en-US" altLang="en-US" sz="2133" dirty="0" err="1">
                <a:solidFill>
                  <a:srgbClr val="0000FF"/>
                </a:solidFill>
              </a:rPr>
              <a:t>khối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kg</a:t>
            </a:r>
            <a:r>
              <a:rPr lang="en-US" altLang="en-US" sz="2133" dirty="0"/>
              <a:t>)</a:t>
            </a:r>
          </a:p>
        </p:txBody>
      </p:sp>
      <p:sp>
        <p:nvSpPr>
          <p:cNvPr id="77846" name="Text Box 22">
            <a:extLst>
              <a:ext uri="{FF2B5EF4-FFF2-40B4-BE49-F238E27FC236}">
                <a16:creationId xmlns:a16="http://schemas.microsoft.com/office/drawing/2014/main" id="{59AFAFAE-1E99-4950-A0BA-521031189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733" y="5331884"/>
            <a:ext cx="1981200" cy="502766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FF0000"/>
                </a:solidFill>
              </a:rPr>
              <a:t>P</a:t>
            </a:r>
            <a:r>
              <a:rPr lang="en-US" altLang="en-US" sz="2667">
                <a:solidFill>
                  <a:srgbClr val="FF3399"/>
                </a:solidFill>
              </a:rPr>
              <a:t> </a:t>
            </a:r>
            <a:r>
              <a:rPr lang="en-US" altLang="en-US" sz="2667">
                <a:solidFill>
                  <a:srgbClr val="003300"/>
                </a:solidFill>
              </a:rPr>
              <a:t>=</a:t>
            </a:r>
            <a:r>
              <a:rPr lang="en-US" altLang="en-US" sz="2667">
                <a:solidFill>
                  <a:srgbClr val="FF3399"/>
                </a:solidFill>
              </a:rPr>
              <a:t> </a:t>
            </a:r>
            <a:r>
              <a:rPr lang="en-US" altLang="en-US" sz="2667">
                <a:solidFill>
                  <a:srgbClr val="0000FF"/>
                </a:solidFill>
              </a:rPr>
              <a:t>10</a:t>
            </a:r>
            <a:r>
              <a:rPr lang="vi-VN" altLang="en-US" sz="2667">
                <a:solidFill>
                  <a:srgbClr val="0000FF"/>
                </a:solidFill>
              </a:rPr>
              <a:t>.</a:t>
            </a:r>
            <a:r>
              <a:rPr lang="en-US" altLang="en-US" sz="2667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7854" name="Text Box 30">
            <a:extLst>
              <a:ext uri="{FF2B5EF4-FFF2-40B4-BE49-F238E27FC236}">
                <a16:creationId xmlns:a16="http://schemas.microsoft.com/office/drawing/2014/main" id="{E28C25CD-CD3E-4EDE-A72E-932DD42F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4334934"/>
            <a:ext cx="67945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67">
                <a:solidFill>
                  <a:srgbClr val="0000FF"/>
                </a:solidFill>
              </a:rPr>
              <a:t>95</a:t>
            </a:r>
            <a:endParaRPr lang="en-US" altLang="en-US" sz="2667">
              <a:solidFill>
                <a:srgbClr val="0000FF"/>
              </a:solidFill>
            </a:endParaRPr>
          </a:p>
        </p:txBody>
      </p:sp>
      <p:sp>
        <p:nvSpPr>
          <p:cNvPr id="77856" name="Text Box 32">
            <a:extLst>
              <a:ext uri="{FF2B5EF4-FFF2-40B4-BE49-F238E27FC236}">
                <a16:creationId xmlns:a16="http://schemas.microsoft.com/office/drawing/2014/main" id="{E938CA3F-8479-40FA-9040-17D12256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314951"/>
            <a:ext cx="68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CC96DBF3-9A81-42E9-8EBE-D4FEFC73D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822" y="2260630"/>
            <a:ext cx="2472267" cy="420564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0000FF"/>
                </a:solidFill>
                <a:sym typeface="Wingdings 3" panose="05040102010807070707" pitchFamily="18" charset="2"/>
              </a:rPr>
              <a:t> m = P/10</a:t>
            </a:r>
            <a:endParaRPr lang="en-US" altLang="en-US" sz="2133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FBBAC7AF-4B81-4F2D-817A-54C14218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13" y="35315"/>
            <a:ext cx="59380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A87AC8-A088-4733-B764-7BD0206D98E8}"/>
              </a:ext>
            </a:extLst>
          </p:cNvPr>
          <p:cNvCxnSpPr>
            <a:cxnSpLocks/>
          </p:cNvCxnSpPr>
          <p:nvPr/>
        </p:nvCxnSpPr>
        <p:spPr>
          <a:xfrm>
            <a:off x="5030244" y="689333"/>
            <a:ext cx="166142" cy="4893934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11E5D8-83F8-42D0-82A8-E5C6B68EE71F}"/>
              </a:ext>
            </a:extLst>
          </p:cNvPr>
          <p:cNvSpPr txBox="1"/>
          <p:nvPr/>
        </p:nvSpPr>
        <p:spPr>
          <a:xfrm>
            <a:off x="394960" y="2905780"/>
            <a:ext cx="178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0B6E5C-A7EA-4896-B593-596DFDDDB879}"/>
              </a:ext>
            </a:extLst>
          </p:cNvPr>
          <p:cNvSpPr/>
          <p:nvPr/>
        </p:nvSpPr>
        <p:spPr>
          <a:xfrm>
            <a:off x="47483" y="4675132"/>
            <a:ext cx="48176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P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m: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61E2A-CED4-405E-9F54-F9A884AD5886}"/>
              </a:ext>
            </a:extLst>
          </p:cNvPr>
          <p:cNvSpPr txBox="1"/>
          <p:nvPr/>
        </p:nvSpPr>
        <p:spPr>
          <a:xfrm>
            <a:off x="332956" y="685178"/>
            <a:ext cx="301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0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 animBg="1"/>
      <p:bldP spid="77835" grpId="1" animBg="1"/>
      <p:bldP spid="77836" grpId="0"/>
      <p:bldP spid="77837" grpId="0"/>
      <p:bldP spid="77838" grpId="0"/>
      <p:bldP spid="77839" grpId="0"/>
      <p:bldP spid="77840" grpId="0"/>
      <p:bldP spid="77841" grpId="0" animBg="1"/>
      <p:bldP spid="77841" grpId="1" animBg="1"/>
      <p:bldP spid="77843" grpId="0" animBg="1"/>
      <p:bldP spid="77844" grpId="0" animBg="1"/>
      <p:bldP spid="77846" grpId="0" animBg="1"/>
      <p:bldP spid="77854" grpId="0"/>
      <p:bldP spid="77856" grpId="0"/>
      <p:bldP spid="26" grpId="0" animBg="1"/>
      <p:bldP spid="5" grpId="0"/>
      <p:bldP spid="33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949699" y="636438"/>
            <a:ext cx="10453406" cy="1703351"/>
          </a:xfrm>
          <a:prstGeom prst="wedgeEllipseCallout">
            <a:avLst>
              <a:gd name="adj1" fmla="val -4773"/>
              <a:gd name="adj2" fmla="val 1167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kg = 100 N.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223434" y="3552367"/>
            <a:ext cx="7011934" cy="122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304827" y="401229"/>
            <a:ext cx="9503996" cy="2646772"/>
          </a:xfrm>
          <a:prstGeom prst="cloudCallout">
            <a:avLst>
              <a:gd name="adj1" fmla="val 61866"/>
              <a:gd name="adj2" fmla="val -1060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g.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204492" y="3112871"/>
            <a:ext cx="7011934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P = 10. m = 10 . 0,25 = 2,5 (N)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69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25">
            <a:extLst>
              <a:ext uri="{FF2B5EF4-FFF2-40B4-BE49-F238E27FC236}">
                <a16:creationId xmlns:a16="http://schemas.microsoft.com/office/drawing/2014/main" id="{5EC9992E-35BC-4C56-88CD-4D4B229D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04167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</a:t>
            </a:r>
          </a:p>
        </p:txBody>
      </p:sp>
      <p:sp>
        <p:nvSpPr>
          <p:cNvPr id="23560" name="Text Box 26">
            <a:extLst>
              <a:ext uri="{FF2B5EF4-FFF2-40B4-BE49-F238E27FC236}">
                <a16:creationId xmlns:a16="http://schemas.microsoft.com/office/drawing/2014/main" id="{5179F225-E62D-415C-9F68-9B71C7150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3" y="787400"/>
            <a:ext cx="1094071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4442FD16-3BA5-4F15-B41D-38FBF37F0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06" y="2698290"/>
            <a:ext cx="11213431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+ Khi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(P=..?.N)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+ Khi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C397DEAA-3EC4-4F9C-8F1C-0737137D57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57171"/>
              </p:ext>
            </p:extLst>
          </p:nvPr>
        </p:nvGraphicFramePr>
        <p:xfrm>
          <a:off x="3630309" y="4254738"/>
          <a:ext cx="2997200" cy="1145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254" imgH="393529" progId="Equation.DSMT4">
                  <p:embed/>
                </p:oleObj>
              </mc:Choice>
              <mc:Fallback>
                <p:oleObj name="Equation" r:id="rId3" imgW="1028254" imgH="393529" progId="Equation.DSMT4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C397DEAA-3EC4-4F9C-8F1C-0737137D57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309" y="4254738"/>
                        <a:ext cx="2997200" cy="1145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49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53" y="884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cm.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cm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 cm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 cm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 cm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 cm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20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5" y="412017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100g, 200g, 500g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21073" y="1917066"/>
          <a:ext cx="8127999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100g = 0,1kg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200g = 0,2kg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500g = 0,5kg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461532" y="2967335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3428" y="3612482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3428" y="4166854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115E996-1DE0-4F70-A2B5-8B9611C98F01}"/>
              </a:ext>
            </a:extLst>
          </p:cNvPr>
          <p:cNvSpPr/>
          <p:nvPr/>
        </p:nvSpPr>
        <p:spPr>
          <a:xfrm>
            <a:off x="713154" y="2289430"/>
            <a:ext cx="631092" cy="6096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48EFF-5AA5-4F23-B20A-BAC2A4F6E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77" y="351693"/>
            <a:ext cx="10589846" cy="253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2N.          B. 20N.         C. 0,2N.         D. 200N.</a:t>
            </a:r>
            <a:endParaRPr lang="en-US" altLang="en-US" sz="32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7A62BDE-60E1-48EE-978C-74BF142B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77" y="3052276"/>
            <a:ext cx="11349892" cy="29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kg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 = 5N                          B. P = 500N</a:t>
            </a:r>
            <a:endParaRPr lang="en-US" altLang="en-US" sz="3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 = 5000N                    D. P = 50N</a:t>
            </a:r>
            <a:endParaRPr lang="en-US" altLang="en-US" sz="3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27B2830B-3521-B83B-A064-DEDB255D2694}"/>
              </a:ext>
            </a:extLst>
          </p:cNvPr>
          <p:cNvSpPr/>
          <p:nvPr/>
        </p:nvSpPr>
        <p:spPr>
          <a:xfrm>
            <a:off x="5406293" y="4487755"/>
            <a:ext cx="631092" cy="6096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D3566E-8E57-468E-969D-F99AA918B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405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 LỰC HẤP DẪN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BC16E-B04F-1006-950D-7625B1B58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59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72353" y="484094"/>
            <a:ext cx="6575612" cy="2647264"/>
          </a:xfrm>
          <a:prstGeom prst="cloudCallout">
            <a:avLst>
              <a:gd name="adj1" fmla="val -35539"/>
              <a:gd name="adj2" fmla="val 771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AB0AE2-6818-4435-A817-8E0CA29B9DCD}"/>
              </a:ext>
            </a:extLst>
          </p:cNvPr>
          <p:cNvSpPr/>
          <p:nvPr/>
        </p:nvSpPr>
        <p:spPr>
          <a:xfrm>
            <a:off x="481370" y="1580860"/>
            <a:ext cx="11228295" cy="2040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030BEB-0DEE-44EF-A863-EF67D79BDB34}"/>
              </a:ext>
            </a:extLst>
          </p:cNvPr>
          <p:cNvSpPr txBox="1"/>
          <p:nvPr/>
        </p:nvSpPr>
        <p:spPr>
          <a:xfrm>
            <a:off x="720120" y="1864785"/>
            <a:ext cx="24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25F4C15-D518-4339-9342-B86F2D72F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5" y="3661367"/>
            <a:ext cx="10972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</a:rPr>
              <a:t>Độ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lớn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lực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hấp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dẫn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phụ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thuộc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khối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26265-49A6-4C48-B2FC-4C5EA5F9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68" y="4428399"/>
            <a:ext cx="2233089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4CF32F-6556-4A73-B2EA-E61A4FF5F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67" y="4441462"/>
            <a:ext cx="2657171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BEA50-6BA1-473B-907D-8549BA87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60" y="4422412"/>
            <a:ext cx="311608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8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49E06F-5DD0-45E5-A10E-C2A0117E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66953" y="-2408416"/>
            <a:ext cx="3674336" cy="890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D2019-C920-414E-B602-49F27D31451B}"/>
              </a:ext>
            </a:extLst>
          </p:cNvPr>
          <p:cNvSpPr txBox="1"/>
          <p:nvPr/>
        </p:nvSpPr>
        <p:spPr>
          <a:xfrm>
            <a:off x="468114" y="4007500"/>
            <a:ext cx="11542643" cy="1994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kg.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sinh hoạt trên tàu vu trụ">
            <a:hlinkClick r:id="" action="ppaction://media"/>
            <a:extLst>
              <a:ext uri="{FF2B5EF4-FFF2-40B4-BE49-F238E27FC236}">
                <a16:creationId xmlns:a16="http://schemas.microsoft.com/office/drawing/2014/main" id="{14686DBC-35CC-47A4-B44B-6256753A6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823" y="564776"/>
            <a:ext cx="9201601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1E7E2-8A8F-4EC4-BAF8-777AB8320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66" y="795745"/>
            <a:ext cx="4162498" cy="25146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38C91-AE35-4D7A-9998-5040AECD1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92" y="821872"/>
            <a:ext cx="3857897" cy="24384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1FE6ED-A5FB-4D90-96CF-082D8D0FC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23" y="3703320"/>
            <a:ext cx="3810000" cy="22860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01050-805F-437E-ACD4-082507A86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664131"/>
            <a:ext cx="4054475" cy="22860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22964" y="6333322"/>
            <a:ext cx="8569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Video: </a:t>
            </a:r>
            <a:r>
              <a:rPr lang="en-US" sz="1600" dirty="0" err="1"/>
              <a:t>Niu</a:t>
            </a:r>
            <a:r>
              <a:rPr lang="en-US" sz="1600" dirty="0"/>
              <a:t> </a:t>
            </a:r>
            <a:r>
              <a:rPr lang="en-US" sz="1600" dirty="0" err="1"/>
              <a:t>tơn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những</a:t>
            </a:r>
            <a:r>
              <a:rPr lang="en-US" sz="1600" dirty="0"/>
              <a:t> </a:t>
            </a:r>
            <a:r>
              <a:rPr lang="en-US" sz="1600" dirty="0" err="1"/>
              <a:t>quả</a:t>
            </a:r>
            <a:r>
              <a:rPr lang="en-US" sz="1600" dirty="0"/>
              <a:t> </a:t>
            </a:r>
            <a:r>
              <a:rPr lang="en-US" sz="1600" dirty="0" err="1"/>
              <a:t>táo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178974" y="5960283"/>
            <a:ext cx="8569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https://www.youtube.com/watch?v=uPinWDRQ9Sk</a:t>
            </a:r>
          </a:p>
        </p:txBody>
      </p:sp>
    </p:spTree>
    <p:extLst>
      <p:ext uri="{BB962C8B-B14F-4D97-AF65-F5344CB8AC3E}">
        <p14:creationId xmlns:p14="http://schemas.microsoft.com/office/powerpoint/2010/main" val="391131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20486" name="AutoShape 3"/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endPara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48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5026026"/>
            <a:ext cx="15001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893889" y="1743075"/>
            <a:ext cx="835342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686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4C14EE7B-1D64-47A0-9926-67AFFFCB3090}"/>
              </a:ext>
            </a:extLst>
          </p:cNvPr>
          <p:cNvSpPr/>
          <p:nvPr/>
        </p:nvSpPr>
        <p:spPr>
          <a:xfrm>
            <a:off x="6629400" y="5867400"/>
            <a:ext cx="5334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7651" name="Picture 2" descr="ag00432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057400" y="2133601"/>
            <a:ext cx="8345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Quả táo rụng xuống sẽ chuyển động theo phương nào?</a:t>
            </a:r>
          </a:p>
        </p:txBody>
      </p:sp>
      <p:sp>
        <p:nvSpPr>
          <p:cNvPr id="27653" name="Text Box 19"/>
          <p:cNvSpPr txBox="1">
            <a:spLocks noChangeArrowheads="1"/>
          </p:cNvSpPr>
          <p:nvPr/>
        </p:nvSpPr>
        <p:spPr bwMode="auto">
          <a:xfrm>
            <a:off x="2027238" y="5886450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7654" name="Text Box 20"/>
          <p:cNvSpPr txBox="1">
            <a:spLocks noChangeArrowheads="1"/>
          </p:cNvSpPr>
          <p:nvPr/>
        </p:nvSpPr>
        <p:spPr bwMode="auto">
          <a:xfrm>
            <a:off x="4332288" y="5845175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7655" name="Text Box 21"/>
          <p:cNvSpPr txBox="1">
            <a:spLocks noChangeArrowheads="1"/>
          </p:cNvSpPr>
          <p:nvPr/>
        </p:nvSpPr>
        <p:spPr bwMode="auto">
          <a:xfrm>
            <a:off x="6699250" y="5835650"/>
            <a:ext cx="5397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7656" name="Text Box 22"/>
          <p:cNvSpPr txBox="1">
            <a:spLocks noChangeArrowheads="1"/>
          </p:cNvSpPr>
          <p:nvPr/>
        </p:nvSpPr>
        <p:spPr bwMode="auto">
          <a:xfrm>
            <a:off x="9245600" y="5867400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tx2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1489076" y="1858964"/>
            <a:ext cx="7207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0000"/>
                </a:solidFill>
                <a:latin typeface=".VnBodoniH" panose="020B7200000000000000" pitchFamily="34" charset="0"/>
              </a:rPr>
              <a:t>?</a:t>
            </a:r>
          </a:p>
        </p:txBody>
      </p:sp>
      <p:sp>
        <p:nvSpPr>
          <p:cNvPr id="17" name="WordArt 5" descr="Narrow vertical"/>
          <p:cNvSpPr>
            <a:spLocks noChangeArrowheads="1" noChangeShapeType="1" noTextEdit="1"/>
          </p:cNvSpPr>
          <p:nvPr/>
        </p:nvSpPr>
        <p:spPr bwMode="gray">
          <a:xfrm>
            <a:off x="2980509" y="496389"/>
            <a:ext cx="6490063" cy="125403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vi-VN" sz="36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Vượt qua thử thách</a:t>
            </a:r>
            <a:endParaRPr lang="en-US" sz="3600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6934200" y="34417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562350" imgH="3505200" progId="MS_ClipArt_Gallery.2">
                  <p:embed/>
                </p:oleObj>
              </mc:Choice>
              <mc:Fallback>
                <p:oleObj name="Clip" r:id="rId3" imgW="3562350" imgH="3505200" progId="MS_ClipArt_Gallery.2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34417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6"/>
          <p:cNvGraphicFramePr>
            <a:graphicFrameLocks noChangeAspect="1"/>
          </p:cNvGraphicFramePr>
          <p:nvPr/>
        </p:nvGraphicFramePr>
        <p:xfrm>
          <a:off x="2209800" y="33655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562350" imgH="3505200" progId="MS_ClipArt_Gallery.2">
                  <p:embed/>
                </p:oleObj>
              </mc:Choice>
              <mc:Fallback>
                <p:oleObj name="Clip" r:id="rId5" imgW="3562350" imgH="3505200" progId="MS_ClipArt_Gallery.2">
                  <p:embed/>
                  <p:pic>
                    <p:nvPicPr>
                      <p:cNvPr id="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3655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7"/>
          <p:cNvGraphicFramePr>
            <a:graphicFrameLocks noChangeAspect="1"/>
          </p:cNvGraphicFramePr>
          <p:nvPr/>
        </p:nvGraphicFramePr>
        <p:xfrm>
          <a:off x="4572000" y="34417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562350" imgH="3505200" progId="MS_ClipArt_Gallery.2">
                  <p:embed/>
                </p:oleObj>
              </mc:Choice>
              <mc:Fallback>
                <p:oleObj name="Clip" r:id="rId6" imgW="3562350" imgH="3505200" progId="MS_ClipArt_Gallery.2">
                  <p:embed/>
                  <p:pic>
                    <p:nvPicPr>
                      <p:cNvPr id="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4417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8"/>
          <p:cNvGraphicFramePr>
            <a:graphicFrameLocks noChangeAspect="1"/>
          </p:cNvGraphicFramePr>
          <p:nvPr/>
        </p:nvGraphicFramePr>
        <p:xfrm>
          <a:off x="8839200" y="3441700"/>
          <a:ext cx="762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3562350" imgH="3505200" progId="MS_ClipArt_Gallery.2">
                  <p:embed/>
                </p:oleObj>
              </mc:Choice>
              <mc:Fallback>
                <p:oleObj name="Clip" r:id="rId7" imgW="3562350" imgH="3505200" progId="MS_ClipArt_Gallery.2">
                  <p:embed/>
                  <p:pic>
                    <p:nvPicPr>
                      <p:cNvPr id="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3441700"/>
                        <a:ext cx="762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61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4" presetID="36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4 0.08933  C 0.049 0.108  0.054 0.136  0.054 0.16533  C 0.054 0.19867  0.049 0.22533  0.04 0.244  L 0 0.33333  E" pathEditMode="relative" ptsTypes="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C -0.06597 0.00856 -0.11493 0.02963 -0.11493 0.04652 C -0.11493 0.06203 -0.06702 0.07361 -0.00295 0.07361 C 0.06094 0.07361 0.11493 0.06203 0.11493 0.04652 C 0.11493 0.02963 0.05903 0.02546 -0.00504 0.0368 C -0.06806 0.04953 -0.11493 0.0706 -0.11493 0.08611 C -0.11493 0.10185 -0.06597 0.11458 -0.00295 0.11458 C 0.06094 0.11458 0.11493 0.10185 0.11493 0.08611 C 0.11493 0.0706 0.05903 0.06643 -0.00399 0.07777 C -0.06806 0.08912 -0.11493 0.11018 -0.11493 0.12592 C -0.11493 0.14282 -0.06597 0.15578 -0.00209 0.15578 C 0.06094 0.15578 0.11493 0.14282 0.11493 0.12592 C 0.11493 0.1118 0.05903 0.10763 -0.00399 0.11736 C -0.06702 0.1287 -0.11493 0.15138 -0.11493 0.16713 C -0.11493 0.1824 -0.06493 0.19537 -0.00209 0.19537 C 0.06302 0.19537 0.11493 0.1824 0.11493 0.16713 C 0.11493 0.15138 0.06007 0.14722 -0.00295 0.15833 C -0.06597 0.16967 -0.11493 0.1912 -0.11493 0.20648 C -0.11493 0.22361 -0.06493 0.23495 -0.00104 0.23495 C 0.06302 0.23495 0.11493 0.22199 0.11493 0.20648 C 0.11493 0.1912 0.06007 0.18657 -0.00295 0.19791 C -0.06597 0.20926 -0.11493 0.23217 -0.11493 0.24606 C -0.11493 0.2618 -0.06406 0.27453 -0.00104 0.27453 C 0.06302 0.27453 0.11493 0.2618 0.11493 0.24606 C 0.11493 0.23217 0.06094 0.22777 -0.00295 0.23773 C -0.06597 0.24907 -0.11493 0.27176 -0.11493 0.28726 C -0.11493 0.30138 -0.06406 0.31551 1.94444E-6 0.31551 C 0.06406 0.31551 0.11493 0.30301 0.11493 0.28726 C 0.11493 0.27176 0.06094 0.26759 -0.00209 0.27893 C -0.06493 0.29004 -0.11597 0.31134 -0.11493 0.32708 C -0.11406 0.34259 -0.06406 0.35393 1.94444E-6 0.35393 C 0.06406 0.35393 0.11493 0.34097 0.11493 0.32546 C 0.11493 0.31134 0.06302 0.30717 1.94444E-6 0.3199 " pathEditMode="relative" rAng="0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93 L -3.33333E-6 0.3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0.02777 -0.02987 0.0559 -0.05973 0.06753 -0.00695 C 0.07916 0.04629 0.07482 0.18171 0.07031 0.31759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0901" grpId="0"/>
      <p:bldP spid="80901" grpId="1"/>
      <p:bldP spid="80919" grpId="0"/>
      <p:bldP spid="8091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5026026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:a16="http://schemas.microsoft.com/office/drawing/2014/main" id="{CFCB3BFF-E0B3-4D21-992E-E9B1B37E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7" y="1089026"/>
            <a:ext cx="1012256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Đọc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trước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44: LỰC MA SÁT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Thế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nào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lực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ma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nghỉ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ma sat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trượt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88D6C-9F03-4C1A-8CEE-FFF133F6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61186" y="927649"/>
            <a:ext cx="3538329" cy="80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36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416541"/>
            <a:ext cx="7589520" cy="598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20444" r="9125" b="8000"/>
          <a:stretch/>
        </p:blipFill>
        <p:spPr bwMode="auto">
          <a:xfrm>
            <a:off x="1319348" y="329837"/>
            <a:ext cx="90678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3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5">
            <a:extLst>
              <a:ext uri="{FF2B5EF4-FFF2-40B4-BE49-F238E27FC236}">
                <a16:creationId xmlns:a16="http://schemas.microsoft.com/office/drawing/2014/main" id="{31DD3ABE-DF17-4FFC-B0C1-FDFF0439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04167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</a:t>
            </a:r>
          </a:p>
        </p:txBody>
      </p:sp>
      <p:sp>
        <p:nvSpPr>
          <p:cNvPr id="79898" name="Text Box 26">
            <a:extLst>
              <a:ext uri="{FF2B5EF4-FFF2-40B4-BE49-F238E27FC236}">
                <a16:creationId xmlns:a16="http://schemas.microsoft.com/office/drawing/2014/main" id="{E4C3ACCD-22BD-4052-915F-7B7698EC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2" y="398268"/>
            <a:ext cx="113672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6600"/>
                </a:solidFill>
              </a:rPr>
              <a:t>Bài</a:t>
            </a:r>
            <a:r>
              <a:rPr lang="en-US" altLang="en-US" sz="3200" dirty="0">
                <a:solidFill>
                  <a:srgbClr val="006600"/>
                </a:solidFill>
              </a:rPr>
              <a:t> 1</a:t>
            </a:r>
            <a:r>
              <a:rPr lang="en-US" altLang="en-US" sz="3200" dirty="0">
                <a:solidFill>
                  <a:srgbClr val="FF0000"/>
                </a:solidFill>
              </a:rPr>
              <a:t>: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dirty="0" err="1"/>
              <a:t>Hãy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thích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 </a:t>
            </a:r>
            <a:r>
              <a:rPr lang="en-US" altLang="en-US" sz="3200" dirty="0" err="1"/>
              <a:t>bán</a:t>
            </a:r>
            <a:r>
              <a:rPr lang="en-US" altLang="en-US" sz="3200" dirty="0"/>
              <a:t> ở </a:t>
            </a:r>
            <a:r>
              <a:rPr lang="en-US" altLang="en-US" sz="3200" dirty="0" err="1"/>
              <a:t>ngoài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phố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ta </a:t>
            </a:r>
            <a:r>
              <a:rPr lang="en-US" altLang="en-US" sz="3200" dirty="0" err="1"/>
              <a:t>không</a:t>
            </a:r>
            <a:r>
              <a:rPr lang="en-US" altLang="en-US" sz="3200" dirty="0"/>
              <a:t> chia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niutơn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lại</a:t>
            </a:r>
            <a:r>
              <a:rPr lang="en-US" altLang="en-US" sz="3200" dirty="0"/>
              <a:t> chia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kilôgam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chất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 </a:t>
            </a:r>
            <a:r>
              <a:rPr lang="en-US" altLang="en-US" sz="3200" dirty="0" err="1"/>
              <a:t>là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dụng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gì</a:t>
            </a:r>
            <a:r>
              <a:rPr lang="en-US" altLang="en-US" sz="3200" dirty="0"/>
              <a:t> ?</a:t>
            </a:r>
          </a:p>
        </p:txBody>
      </p:sp>
      <p:sp>
        <p:nvSpPr>
          <p:cNvPr id="79903" name="Text Box 31">
            <a:extLst>
              <a:ext uri="{FF2B5EF4-FFF2-40B4-BE49-F238E27FC236}">
                <a16:creationId xmlns:a16="http://schemas.microsoft.com/office/drawing/2014/main" id="{88D41F8C-693B-474E-8BAE-7B2B03F6E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11" y="2967098"/>
            <a:ext cx="1099825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Vì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một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luôn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luôn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tỉ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lệ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với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nó</a:t>
            </a:r>
            <a:r>
              <a:rPr lang="en-US" altLang="en-US" sz="3200" dirty="0">
                <a:solidFill>
                  <a:srgbClr val="0000FF"/>
                </a:solidFill>
              </a:rPr>
              <a:t>. </a:t>
            </a:r>
            <a:r>
              <a:rPr lang="en-US" altLang="en-US" sz="3200" dirty="0" err="1">
                <a:solidFill>
                  <a:srgbClr val="0000FF"/>
                </a:solidFill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</a:t>
            </a:r>
            <a:r>
              <a:rPr lang="en-US" altLang="en-US" sz="3200" dirty="0">
                <a:solidFill>
                  <a:srgbClr val="0000FF"/>
                </a:solidFill>
              </a:rPr>
              <a:t> chia </a:t>
            </a:r>
            <a:r>
              <a:rPr lang="en-US" altLang="en-US" sz="3200" dirty="0" err="1">
                <a:solidFill>
                  <a:srgbClr val="0000FF"/>
                </a:solidFill>
              </a:rPr>
              <a:t>độ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theo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đơn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vị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kilôgam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để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cân</a:t>
            </a:r>
            <a:r>
              <a:rPr lang="en-US" altLang="en-US" sz="3200" dirty="0">
                <a:solidFill>
                  <a:srgbClr val="0000FF"/>
                </a:solidFill>
              </a:rPr>
              <a:t>. </a:t>
            </a:r>
            <a:r>
              <a:rPr lang="en-US" altLang="en-US" sz="3200" dirty="0" err="1">
                <a:solidFill>
                  <a:srgbClr val="0000FF"/>
                </a:solidFill>
              </a:rPr>
              <a:t>Nếu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biết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thì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</a:rPr>
              <a:t> ta </a:t>
            </a:r>
            <a:r>
              <a:rPr lang="en-US" altLang="en-US" sz="3200" dirty="0" err="1">
                <a:solidFill>
                  <a:srgbClr val="0000FF"/>
                </a:solidFill>
              </a:rPr>
              <a:t>dùng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hệ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thức</a:t>
            </a:r>
            <a:r>
              <a:rPr lang="en-US" altLang="en-US" sz="3200" dirty="0">
                <a:solidFill>
                  <a:srgbClr val="0000FF"/>
                </a:solidFill>
              </a:rPr>
              <a:t> P = 10.m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9905" name="Text Box 33">
            <a:extLst>
              <a:ext uri="{FF2B5EF4-FFF2-40B4-BE49-F238E27FC236}">
                <a16:creationId xmlns:a16="http://schemas.microsoft.com/office/drawing/2014/main" id="{268A321A-FDFA-4EDC-BCC5-BCB7B965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11" y="5239442"/>
            <a:ext cx="8288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chất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“</a:t>
            </a:r>
            <a:r>
              <a:rPr lang="en-US" altLang="en-US" sz="2800" dirty="0" err="1">
                <a:solidFill>
                  <a:srgbClr val="FF0000"/>
                </a:solidFill>
              </a:rPr>
              <a:t>cân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bỏ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túi</a:t>
            </a:r>
            <a:r>
              <a:rPr lang="en-US" altLang="en-US" sz="2800" dirty="0">
                <a:solidFill>
                  <a:srgbClr val="FF0000"/>
                </a:solidFill>
              </a:rPr>
              <a:t>”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lực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kế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70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8" grpId="0"/>
      <p:bldP spid="79903" grpId="0"/>
      <p:bldP spid="7990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4">
            <a:extLst>
              <a:ext uri="{FF2B5EF4-FFF2-40B4-BE49-F238E27FC236}">
                <a16:creationId xmlns:a16="http://schemas.microsoft.com/office/drawing/2014/main" id="{5F656BF9-9E37-417F-BFD4-6474E4A89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2" y="255129"/>
            <a:ext cx="105592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FF0000"/>
                </a:solidFill>
              </a:rPr>
              <a:t>Bài</a:t>
            </a:r>
            <a:r>
              <a:rPr lang="en-US" altLang="en-US" sz="3000" dirty="0">
                <a:solidFill>
                  <a:srgbClr val="FF0000"/>
                </a:solidFill>
              </a:rPr>
              <a:t> 2.</a:t>
            </a:r>
            <a:r>
              <a:rPr lang="en-US" altLang="en-US" sz="3000" dirty="0">
                <a:solidFill>
                  <a:schemeClr val="tx2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Một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xe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tải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khối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lượng</a:t>
            </a:r>
            <a:r>
              <a:rPr lang="en-US" altLang="en-US" sz="3000" dirty="0">
                <a:solidFill>
                  <a:srgbClr val="000000"/>
                </a:solidFill>
              </a:rPr>
              <a:t> 3,2 </a:t>
            </a:r>
            <a:r>
              <a:rPr lang="en-US" altLang="en-US" sz="3000" dirty="0" err="1">
                <a:solidFill>
                  <a:srgbClr val="000000"/>
                </a:solidFill>
              </a:rPr>
              <a:t>tấn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sẽ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trọng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lượng</a:t>
            </a:r>
            <a:r>
              <a:rPr lang="en-US" altLang="en-US" sz="3000" dirty="0">
                <a:solidFill>
                  <a:srgbClr val="000000"/>
                </a:solidFill>
              </a:rPr>
              <a:t> bao </a:t>
            </a:r>
            <a:r>
              <a:rPr lang="en-US" altLang="en-US" sz="3000" dirty="0" err="1">
                <a:solidFill>
                  <a:srgbClr val="000000"/>
                </a:solidFill>
              </a:rPr>
              <a:t>nhiêu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niutơn</a:t>
            </a:r>
            <a:r>
              <a:rPr lang="en-US" altLang="en-US" sz="3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CBF11122-0AFA-4F22-8E98-BBB17549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2" y="1425276"/>
            <a:ext cx="506233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Tóm</a:t>
            </a:r>
            <a:r>
              <a:rPr lang="en-US" altLang="en-US" sz="3000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000" u="sng" dirty="0">
                <a:solidFill>
                  <a:srgbClr val="006600"/>
                </a:solidFill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m = 3,2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tấn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= 3200kg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P = ?(N)</a:t>
            </a:r>
            <a:r>
              <a:rPr lang="en-US" altLang="en-US" sz="3000" dirty="0">
                <a:solidFill>
                  <a:srgbClr val="CC00FF"/>
                </a:solidFill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2ACA8DBE-96F2-4C12-83AE-64DAEEDC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631" y="3454169"/>
            <a:ext cx="152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u="sng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000" u="sng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u="sng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6B51FF5B-90BB-481B-B1FC-3AD6E1266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55018"/>
            <a:ext cx="5283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của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tải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  <a:endParaRPr lang="en-US" altLang="en-US" sz="3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BF0B216D-32BB-4F94-93C8-5C9AAB57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747685"/>
            <a:ext cx="1625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= 10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endParaRPr lang="en-US" altLang="en-US" sz="3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3EF18D79-4395-4092-96A9-C3436AEA2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781799"/>
            <a:ext cx="39389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= 10.3200 = 32000(N)</a:t>
            </a:r>
          </a:p>
        </p:txBody>
      </p:sp>
    </p:spTree>
    <p:extLst>
      <p:ext uri="{BB962C8B-B14F-4D97-AF65-F5344CB8AC3E}">
        <p14:creationId xmlns:p14="http://schemas.microsoft.com/office/powerpoint/2010/main" val="1184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3D6C6F-7EAC-400D-B7D0-208E58CF391F}"/>
              </a:ext>
            </a:extLst>
          </p:cNvPr>
          <p:cNvSpPr txBox="1"/>
          <p:nvPr/>
        </p:nvSpPr>
        <p:spPr>
          <a:xfrm>
            <a:off x="185530" y="0"/>
            <a:ext cx="12006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35 000N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36FB3B-6075-4CE5-9580-5F1E00461379}"/>
              </a:ext>
            </a:extLst>
          </p:cNvPr>
          <p:cNvSpPr txBox="1"/>
          <p:nvPr/>
        </p:nvSpPr>
        <p:spPr>
          <a:xfrm>
            <a:off x="92765" y="4057380"/>
            <a:ext cx="120064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Niuton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LcPeriod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78F01BD2-AFF9-4A01-A978-CDC44942E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53" y="1369793"/>
            <a:ext cx="2570724" cy="329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Tóm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cs typeface="Times New Roman" panose="02020603050405020304" pitchFamily="18" charset="0"/>
              </a:rPr>
              <a:t>P = 35 000 N</a:t>
            </a:r>
          </a:p>
          <a:p>
            <a:pPr>
              <a:spcBef>
                <a:spcPct val="50000"/>
              </a:spcBef>
            </a:pPr>
            <a:r>
              <a:rPr lang="en-US" altLang="en-US" sz="3000" dirty="0">
                <a:cs typeface="Times New Roman" panose="02020603050405020304" pitchFamily="18" charset="0"/>
              </a:rPr>
              <a:t>m =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67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FF"/>
                </a:solidFill>
                <a:latin typeface="Arial" panose="020B0604020202020204" pitchFamily="34" charset="0"/>
              </a:rPr>
              <a:t>                        </a:t>
            </a:r>
            <a:endParaRPr lang="en-US" altLang="en-US" sz="3733" dirty="0">
              <a:solidFill>
                <a:srgbClr val="CC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F8FA2-1E03-4680-929E-04698266B9B1}"/>
              </a:ext>
            </a:extLst>
          </p:cNvPr>
          <p:cNvSpPr txBox="1"/>
          <p:nvPr/>
        </p:nvSpPr>
        <p:spPr>
          <a:xfrm>
            <a:off x="4852367" y="1292515"/>
            <a:ext cx="6086901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ln>
                <a:solidFill>
                  <a:schemeClr val="bg1"/>
                </a:solidFill>
              </a:ln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 = P/10 = 35 000/10 = 35 00kg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61814-22C5-46CC-A4F6-22F39943C033}"/>
              </a:ext>
            </a:extLst>
          </p:cNvPr>
          <p:cNvSpPr txBox="1"/>
          <p:nvPr/>
        </p:nvSpPr>
        <p:spPr>
          <a:xfrm>
            <a:off x="92764" y="5194955"/>
            <a:ext cx="12006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520N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74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6" grpId="1"/>
      <p:bldP spid="8" grpId="0" animBg="1"/>
      <p:bldP spid="8" grpId="1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513348"/>
            <a:ext cx="10515600" cy="376673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43. 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</a:t>
            </a:r>
          </a:p>
        </p:txBody>
      </p:sp>
    </p:spTree>
    <p:extLst>
      <p:ext uri="{BB962C8B-B14F-4D97-AF65-F5344CB8AC3E}">
        <p14:creationId xmlns:p14="http://schemas.microsoft.com/office/powerpoint/2010/main" val="33977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E08E42-DAFC-42D3-B6ED-7CD0524D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3822" y="1390670"/>
            <a:ext cx="5105402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6831" y="5890827"/>
            <a:ext cx="5176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Xem</a:t>
            </a:r>
            <a:r>
              <a:rPr lang="en-US" b="1" dirty="0"/>
              <a:t> Video: </a:t>
            </a:r>
            <a:r>
              <a:rPr lang="en-US" b="1" dirty="0" err="1"/>
              <a:t>Thả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r>
              <a:rPr lang="en-US" b="1" dirty="0"/>
              <a:t> </a:t>
            </a:r>
            <a:r>
              <a:rPr lang="en-US" b="1" dirty="0" err="1"/>
              <a:t>rơi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do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1174" y="6289858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https://www.youtube.com/watch?v=JyFLtrYLRfM</a:t>
            </a:r>
          </a:p>
        </p:txBody>
      </p:sp>
      <p:pic>
        <p:nvPicPr>
          <p:cNvPr id="3" name="thả vật trên cao xu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6" end="212774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86" y="783771"/>
            <a:ext cx="5212080" cy="49638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E08E42-DAFC-42D3-B6ED-7CD0524D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651" y="1219200"/>
            <a:ext cx="353568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vật rơi xuống do chịu tác dụng bởi lực hút của Trái Đất.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09FFE9D-1C5D-4F6A-93B6-1DDD9671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61" y="271882"/>
            <a:ext cx="5832475" cy="64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fr-FR" alt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309FFE9D-1C5D-4F6A-93B6-1DDD9671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27" y="203109"/>
            <a:ext cx="5832475" cy="64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fr-FR" alt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83651" y="867988"/>
            <a:ext cx="790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415141" y="1122793"/>
            <a:ext cx="89698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</a:rPr>
              <a:t>Trái Đất tác dụng một lực lên mọi vật - được gọi là lực hút. 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</a:rPr>
              <a:t>- Lực hút của Trái Đất tác dụng lên một vật phụ thuộc vào các yếu tố sau: 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</a:rPr>
              <a:t>+ Khối lượng của vật 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</a:rPr>
              <a:t>+ Vị trí của vật đó so với Trái Đất.</a:t>
            </a:r>
            <a:endParaRPr lang="vi-VN" sz="2800" b="0" i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66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676401" y="222251"/>
            <a:ext cx="5610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4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Lực hút của Trái Đất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819400" y="1905000"/>
            <a:ext cx="7521388" cy="2586318"/>
          </a:xfrm>
          <a:prstGeom prst="wedgeEllipseCallout">
            <a:avLst>
              <a:gd name="adj1" fmla="val -58737"/>
              <a:gd name="adj2" fmla="val 51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an thuyền từ nan tre, lênh đênh trên biển | Tin tức mới nhất 24h - Đọc Báo  Lao Động online - Laodong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3962400" cy="21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át hiện thi thể 3 thuyền viên trong hầm tàu bị chìm ở Cà Mau | VO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80" y="3505201"/>
            <a:ext cx="5638800" cy="24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ì sao gọi là tiền thuận buồm xuôi gió 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34" y="609601"/>
            <a:ext cx="4084967" cy="223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9496" y="2790001"/>
            <a:ext cx="4103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6358" y="6002316"/>
            <a:ext cx="774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6840" y="2895600"/>
            <a:ext cx="4099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14800" y="886690"/>
            <a:ext cx="0" cy="14478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08258" y="1650931"/>
            <a:ext cx="152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43800" y="5181600"/>
            <a:ext cx="0" cy="92829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34808" y="6109892"/>
            <a:ext cx="559984" cy="5219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09FFE9D-1C5D-4F6A-93B6-1DDD9671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96" y="107577"/>
            <a:ext cx="10718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02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194708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1990</Words>
  <Application>Microsoft Office PowerPoint</Application>
  <PresentationFormat>Widescreen</PresentationFormat>
  <Paragraphs>228</Paragraphs>
  <Slides>42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.VnBodoniH</vt:lpstr>
      <vt:lpstr>Arial</vt:lpstr>
      <vt:lpstr>Calibri</vt:lpstr>
      <vt:lpstr>Calibri Light</vt:lpstr>
      <vt:lpstr>Times New Roman</vt:lpstr>
      <vt:lpstr>Wingdings</vt:lpstr>
      <vt:lpstr>Wingdings 2</vt:lpstr>
      <vt:lpstr>Wingdings 3</vt:lpstr>
      <vt:lpstr>Office Theme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BÀI 43.   TRỌNG LƯỢNG, LỰC HẤP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Hãy xác định trọng lượng của các quả cân khối lượng 100g, 200g, 500g và ghi kết quả vào bảng sau:</vt:lpstr>
      <vt:lpstr>PowerPoint Presentation</vt:lpstr>
      <vt:lpstr>                IV.  LỰC HẤP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Sam</cp:lastModifiedBy>
  <cp:revision>30</cp:revision>
  <dcterms:created xsi:type="dcterms:W3CDTF">2023-03-29T02:06:19Z</dcterms:created>
  <dcterms:modified xsi:type="dcterms:W3CDTF">2024-05-10T07:55:03Z</dcterms:modified>
</cp:coreProperties>
</file>