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15" r:id="rId3"/>
    <p:sldId id="308" r:id="rId4"/>
    <p:sldId id="309" r:id="rId5"/>
    <p:sldId id="313" r:id="rId6"/>
    <p:sldId id="31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17" r:id="rId17"/>
    <p:sldId id="318" r:id="rId18"/>
    <p:sldId id="319" r:id="rId19"/>
    <p:sldId id="285" r:id="rId20"/>
    <p:sldId id="320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BDC95-76F2-4F07-994E-0F21C186C30F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49E69-432E-49B0-9C91-AF305AE66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7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7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2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8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2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4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9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A0E09-8798-4463-BC47-789D6F33B867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3A697-5009-47A3-B16E-0184FC260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5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/>
          <p:cNvSpPr/>
          <p:nvPr/>
        </p:nvSpPr>
        <p:spPr>
          <a:xfrm rot="225866">
            <a:off x="1517651" y="-400050"/>
            <a:ext cx="9161463" cy="1479550"/>
          </a:xfrm>
          <a:custGeom>
            <a:avLst/>
            <a:gdLst>
              <a:gd name="connsiteX0" fmla="*/ 0 w 12215298"/>
              <a:gd name="connsiteY0" fmla="*/ 800460 h 1478987"/>
              <a:gd name="connsiteX1" fmla="*/ 12165694 w 12215298"/>
              <a:gd name="connsiteY1" fmla="*/ 0 h 1478987"/>
              <a:gd name="connsiteX2" fmla="*/ 12215298 w 12215298"/>
              <a:gd name="connsiteY2" fmla="*/ 753898 h 1478987"/>
              <a:gd name="connsiteX3" fmla="*/ 12059924 w 12215298"/>
              <a:gd name="connsiteY3" fmla="*/ 687385 h 1478987"/>
              <a:gd name="connsiteX4" fmla="*/ 11386631 w 12215298"/>
              <a:gd name="connsiteY4" fmla="*/ 521442 h 1478987"/>
              <a:gd name="connsiteX5" fmla="*/ 8575037 w 12215298"/>
              <a:gd name="connsiteY5" fmla="*/ 1131042 h 1478987"/>
              <a:gd name="connsiteX6" fmla="*/ 6423557 w 12215298"/>
              <a:gd name="connsiteY6" fmla="*/ 692892 h 1478987"/>
              <a:gd name="connsiteX7" fmla="*/ 4736600 w 12215298"/>
              <a:gd name="connsiteY7" fmla="*/ 1416792 h 1478987"/>
              <a:gd name="connsiteX8" fmla="*/ 2218391 w 12215298"/>
              <a:gd name="connsiteY8" fmla="*/ 921492 h 1478987"/>
              <a:gd name="connsiteX9" fmla="*/ 162968 w 12215298"/>
              <a:gd name="connsiteY9" fmla="*/ 1449409 h 1478987"/>
              <a:gd name="connsiteX10" fmla="*/ 44644 w 12215298"/>
              <a:gd name="connsiteY10" fmla="*/ 1478987 h 147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5298" h="1478987">
                <a:moveTo>
                  <a:pt x="0" y="800460"/>
                </a:moveTo>
                <a:lnTo>
                  <a:pt x="12165694" y="0"/>
                </a:lnTo>
                <a:lnTo>
                  <a:pt x="12215298" y="753898"/>
                </a:lnTo>
                <a:lnTo>
                  <a:pt x="12059924" y="687385"/>
                </a:lnTo>
                <a:cubicBezTo>
                  <a:pt x="11836129" y="597444"/>
                  <a:pt x="11610743" y="532554"/>
                  <a:pt x="11386631" y="521442"/>
                </a:cubicBezTo>
                <a:cubicBezTo>
                  <a:pt x="10490180" y="476992"/>
                  <a:pt x="9402216" y="1102467"/>
                  <a:pt x="8575037" y="1131042"/>
                </a:cubicBezTo>
                <a:cubicBezTo>
                  <a:pt x="7747858" y="1159617"/>
                  <a:pt x="7063296" y="645267"/>
                  <a:pt x="6423557" y="692892"/>
                </a:cubicBezTo>
                <a:cubicBezTo>
                  <a:pt x="5783817" y="740517"/>
                  <a:pt x="5437462" y="1378692"/>
                  <a:pt x="4736600" y="1416792"/>
                </a:cubicBezTo>
                <a:cubicBezTo>
                  <a:pt x="4035740" y="1454892"/>
                  <a:pt x="3127066" y="896092"/>
                  <a:pt x="2218391" y="921492"/>
                </a:cubicBezTo>
                <a:cubicBezTo>
                  <a:pt x="1593677" y="938955"/>
                  <a:pt x="847628" y="1265558"/>
                  <a:pt x="162968" y="1449409"/>
                </a:cubicBezTo>
                <a:lnTo>
                  <a:pt x="44644" y="147898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extBox 1"/>
          <p:cNvSpPr txBox="1">
            <a:spLocks noChangeArrowheads="1"/>
          </p:cNvSpPr>
          <p:nvPr/>
        </p:nvSpPr>
        <p:spPr bwMode="auto">
          <a:xfrm>
            <a:off x="2133601" y="3352801"/>
            <a:ext cx="817418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vi-VN" sz="3200" b="1" dirty="0">
                <a:latin typeface="+mj-lt"/>
              </a:rPr>
              <a:t>SINH SẢN VÔ TÍNH</a:t>
            </a:r>
            <a:r>
              <a:rPr lang="en-US" sz="3200" b="1" dirty="0"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Ở SINH VẬT</a:t>
            </a:r>
            <a:endParaRPr lang="en-US" sz="32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143001"/>
            <a:ext cx="7730836" cy="6067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X: SINH SẢN Ở SINH VẬT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664" y="-803275"/>
            <a:ext cx="9540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4437">
            <a:off x="10001251" y="5937250"/>
            <a:ext cx="10572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933">
            <a:off x="1452562" y="-571500"/>
            <a:ext cx="771526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6299200"/>
            <a:ext cx="600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3454">
            <a:off x="7620001" y="6305550"/>
            <a:ext cx="1304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952">
            <a:off x="7620001" y="-158750"/>
            <a:ext cx="7985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-469900"/>
            <a:ext cx="5715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50450">
            <a:off x="3582989" y="5795963"/>
            <a:ext cx="11969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576946" y="2459183"/>
            <a:ext cx="7197436" cy="6067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39:</a:t>
            </a:r>
          </a:p>
        </p:txBody>
      </p:sp>
    </p:spTree>
    <p:extLst>
      <p:ext uri="{BB962C8B-B14F-4D97-AF65-F5344CB8AC3E}">
        <p14:creationId xmlns:p14="http://schemas.microsoft.com/office/powerpoint/2010/main" val="1105457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0" y="515983"/>
            <a:ext cx="111687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</a:t>
            </a:r>
            <a:r>
              <a:rPr lang="en-US" sz="2800" dirty="0" err="1"/>
              <a:t>Ghép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: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 </a:t>
            </a:r>
            <a:r>
              <a:rPr lang="en-US" sz="2800" dirty="0" err="1"/>
              <a:t>phận</a:t>
            </a:r>
            <a:r>
              <a:rPr lang="en-US" sz="2800" dirty="0"/>
              <a:t> </a:t>
            </a:r>
            <a:r>
              <a:rPr lang="en-US" sz="2800" dirty="0" err="1"/>
              <a:t>sinh</a:t>
            </a:r>
            <a:r>
              <a:rPr lang="en-US" sz="2800" dirty="0"/>
              <a:t> </a:t>
            </a:r>
            <a:r>
              <a:rPr lang="en-US" sz="2800" dirty="0" err="1"/>
              <a:t>dưỡng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( </a:t>
            </a:r>
            <a:r>
              <a:rPr lang="en-US" sz="2800" dirty="0" err="1"/>
              <a:t>mắt</a:t>
            </a:r>
            <a:r>
              <a:rPr lang="en-US" sz="2800" dirty="0"/>
              <a:t>, </a:t>
            </a:r>
            <a:r>
              <a:rPr lang="en-US" sz="2800" dirty="0" err="1"/>
              <a:t>chồi</a:t>
            </a:r>
            <a:r>
              <a:rPr lang="en-US" sz="2800" dirty="0"/>
              <a:t>, </a:t>
            </a:r>
            <a:r>
              <a:rPr lang="en-US" sz="2800" dirty="0" err="1"/>
              <a:t>cành</a:t>
            </a:r>
            <a:r>
              <a:rPr lang="en-US" sz="2800" dirty="0"/>
              <a:t>)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( </a:t>
            </a:r>
            <a:r>
              <a:rPr lang="en-US" sz="2800" dirty="0" err="1"/>
              <a:t>gốc</a:t>
            </a:r>
            <a:r>
              <a:rPr lang="en-US" sz="2800" dirty="0"/>
              <a:t> </a:t>
            </a:r>
            <a:r>
              <a:rPr lang="en-US" sz="2800" dirty="0" err="1"/>
              <a:t>ghép</a:t>
            </a:r>
            <a:r>
              <a:rPr lang="en-US" sz="2800" dirty="0"/>
              <a:t>) 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 </a:t>
            </a:r>
            <a:r>
              <a:rPr lang="en-US" sz="2800" dirty="0" err="1"/>
              <a:t>tục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triển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cành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.</a:t>
            </a:r>
          </a:p>
        </p:txBody>
      </p:sp>
      <p:pic>
        <p:nvPicPr>
          <p:cNvPr id="5122" name="Picture 2" descr="Sau đây là các bước có thể sử dụng trong ghép cành như:(1) Buộc chặt cành  ghép vào gốc ghép.(2) Xử lý cành ghép bằng chất kích thích ra rễ ở n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55" y="2362200"/>
            <a:ext cx="73151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99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ỹ thuật ghép cây ăn quả – Ghép mắt chữ T trên cây c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990600"/>
            <a:ext cx="566448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Kỹ thuật cắt ghép cành cây cả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5 lý do ghép cành thất bại, học ngay để đỡ phải &quot;ngã sấp mặt&quot; nhé - Cây  Cảnh Hải Đă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ướng Dẫn Kỹ Thuật Ghép Sầu Riêng Thành Công 100%. Cánh Diều Việt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Kỹ thuật chung trong cấy ghép câ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90600"/>
            <a:ext cx="3276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1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296092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sp>
        <p:nvSpPr>
          <p:cNvPr id="3" name="AutoShape 2" descr="Vì sao sử dụng kĩ thuật nuôi cấy mô tế bào thuận lợi hơn so với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C:\Users\Administrator\Desktop\hinh_2.3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537396"/>
            <a:ext cx="8302625" cy="463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Ứng Dụng Công Nghệ Nuôi Cấy Mô Tế Bào Trong Sản Xuất Các Giống Cây Trồng Ưu 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5181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Phát triển cây giống năng suất cao từ Công nghệ nuôi cấy mô thực vậ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Nuôi cấy mô tế bào thực vật &amp; những ưu điểm hơn hẳn phương pháp truyền  thống - Nông Sản S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24" y="1524000"/>
            <a:ext cx="378627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18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636202" y="551177"/>
            <a:ext cx="7817644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/>
              <a:t>4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7134" y="1303372"/>
            <a:ext cx="847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</a:t>
            </a:r>
            <a:r>
              <a:rPr lang="en-US" sz="3600" dirty="0" err="1"/>
              <a:t>vô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</a:p>
          <a:p>
            <a:r>
              <a:rPr lang="en-US" sz="3600" dirty="0"/>
              <a:t>+ </a:t>
            </a:r>
            <a:r>
              <a:rPr lang="en-US" sz="3600" dirty="0" err="1"/>
              <a:t>Giâm</a:t>
            </a:r>
            <a:r>
              <a:rPr lang="en-US" sz="3600" dirty="0"/>
              <a:t> </a:t>
            </a:r>
            <a:r>
              <a:rPr lang="en-US" sz="3600" dirty="0" err="1"/>
              <a:t>cành</a:t>
            </a:r>
            <a:endParaRPr lang="en-US" sz="3600" dirty="0"/>
          </a:p>
          <a:p>
            <a:r>
              <a:rPr lang="en-US" sz="3600" dirty="0"/>
              <a:t>+ </a:t>
            </a:r>
            <a:r>
              <a:rPr lang="en-US" sz="3600" dirty="0" err="1"/>
              <a:t>Chiết</a:t>
            </a:r>
            <a:r>
              <a:rPr lang="en-US" sz="3600" dirty="0"/>
              <a:t> </a:t>
            </a:r>
            <a:r>
              <a:rPr lang="en-US" sz="3600" dirty="0" err="1"/>
              <a:t>cành</a:t>
            </a:r>
            <a:endParaRPr lang="en-US" sz="3600" dirty="0"/>
          </a:p>
          <a:p>
            <a:r>
              <a:rPr lang="en-US" sz="3600" dirty="0"/>
              <a:t>+ </a:t>
            </a:r>
            <a:r>
              <a:rPr lang="en-US" sz="3600" dirty="0" err="1"/>
              <a:t>ghép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endParaRPr lang="en-US" sz="3600" dirty="0"/>
          </a:p>
          <a:p>
            <a:r>
              <a:rPr lang="en-US" sz="3600" dirty="0"/>
              <a:t>+ </a:t>
            </a:r>
            <a:r>
              <a:rPr lang="en-US" sz="3600" dirty="0" err="1"/>
              <a:t>Nuôi</a:t>
            </a:r>
            <a:r>
              <a:rPr lang="en-US" sz="3600" dirty="0"/>
              <a:t> </a:t>
            </a:r>
            <a:r>
              <a:rPr lang="en-US" sz="3600" dirty="0" err="1"/>
              <a:t>cấy</a:t>
            </a:r>
            <a:r>
              <a:rPr lang="en-US" sz="3600" dirty="0"/>
              <a:t> </a:t>
            </a:r>
            <a:r>
              <a:rPr lang="en-US" sz="3600" dirty="0" err="1"/>
              <a:t>tế</a:t>
            </a:r>
            <a:r>
              <a:rPr lang="en-US" sz="3600" dirty="0"/>
              <a:t> </a:t>
            </a:r>
            <a:r>
              <a:rPr lang="en-US" sz="3600" dirty="0" err="1"/>
              <a:t>bào</a:t>
            </a:r>
            <a:r>
              <a:rPr lang="en-US" sz="3600" dirty="0"/>
              <a:t> </a:t>
            </a:r>
            <a:r>
              <a:rPr lang="en-US" sz="3600" dirty="0" err="1"/>
              <a:t>mô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48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319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Đọc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thông</a:t>
            </a:r>
            <a:r>
              <a:rPr lang="en-US" sz="2800" b="1" dirty="0">
                <a:solidFill>
                  <a:srgbClr val="FF0000"/>
                </a:solidFill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</a:rPr>
              <a:t>mục</a:t>
            </a:r>
            <a:r>
              <a:rPr lang="en-US" sz="2800" b="1" dirty="0">
                <a:solidFill>
                  <a:srgbClr val="FF0000"/>
                </a:solidFill>
              </a:rPr>
              <a:t> 4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hoàn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thành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bảng</a:t>
            </a:r>
            <a:r>
              <a:rPr lang="en-US" sz="2800" b="1" dirty="0">
                <a:solidFill>
                  <a:srgbClr val="FF0000"/>
                </a:solidFill>
              </a:rPr>
              <a:t> 39.3</a:t>
            </a:r>
          </a:p>
        </p:txBody>
      </p:sp>
      <p:graphicFrame>
        <p:nvGraphicFramePr>
          <p:cNvPr id="3" name="Table 33"/>
          <p:cNvGraphicFramePr>
            <a:graphicFrameLocks noGrp="1"/>
          </p:cNvGraphicFramePr>
          <p:nvPr/>
        </p:nvGraphicFramePr>
        <p:xfrm>
          <a:off x="1752600" y="566411"/>
          <a:ext cx="8763000" cy="6112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7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3965">
                <a:tc>
                  <a:txBody>
                    <a:bodyPr/>
                    <a:lstStyle/>
                    <a:p>
                      <a:pPr algn="ctr"/>
                      <a:r>
                        <a:rPr lang="en-US" sz="3200" noProof="0"/>
                        <a:t>Phương pháp</a:t>
                      </a:r>
                      <a:r>
                        <a:rPr lang="en-US" sz="3200" baseline="0" noProof="0"/>
                        <a:t> nhân giống</a:t>
                      </a:r>
                      <a:endParaRPr lang="vi-VN" sz="3200" noProof="0" dirty="0"/>
                    </a:p>
                  </a:txBody>
                  <a:tcPr marL="68581" marR="68581" marT="45711" marB="457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noProof="0"/>
                        <a:t>Áp</a:t>
                      </a:r>
                      <a:r>
                        <a:rPr lang="en-US" sz="3200" b="1" baseline="0" noProof="0"/>
                        <a:t> dụng với cây</a:t>
                      </a:r>
                      <a:endParaRPr lang="vi-VN" sz="3200" b="1" noProof="0" dirty="0"/>
                    </a:p>
                  </a:txBody>
                  <a:tcPr marL="68581" marR="68581" marT="45711" marB="457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noProof="0"/>
                        <a:t>Ư</a:t>
                      </a:r>
                      <a:r>
                        <a:rPr lang="en-US" sz="3200" b="1" noProof="0"/>
                        <a:t>u điểm</a:t>
                      </a:r>
                      <a:endParaRPr lang="vi-VN" sz="3200" b="1" noProof="0" dirty="0"/>
                    </a:p>
                  </a:txBody>
                  <a:tcPr marL="68581" marR="68581" marT="45711" marB="457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75">
                <a:tc>
                  <a:txBody>
                    <a:bodyPr/>
                    <a:lstStyle/>
                    <a:p>
                      <a:pPr algn="ctr"/>
                      <a:r>
                        <a:rPr lang="en-US" sz="3200" noProof="0"/>
                        <a:t>Giâm</a:t>
                      </a:r>
                      <a:r>
                        <a:rPr lang="en-US" sz="3200" baseline="0" noProof="0"/>
                        <a:t> cành</a:t>
                      </a:r>
                      <a:endParaRPr lang="vi-VN" sz="3200" noProof="0" dirty="0"/>
                    </a:p>
                  </a:txBody>
                  <a:tcPr marL="68581" marR="68581" marT="45711" marB="457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noProof="0" dirty="0"/>
                    </a:p>
                  </a:txBody>
                  <a:tcPr marL="68581" marR="68581" marT="45711" marB="457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b="1" noProof="0" dirty="0"/>
                    </a:p>
                  </a:txBody>
                  <a:tcPr marL="68581" marR="68581" marT="45711" marB="45711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102">
                <a:tc>
                  <a:txBody>
                    <a:bodyPr/>
                    <a:lstStyle/>
                    <a:p>
                      <a:r>
                        <a:rPr lang="en-US" sz="3200" noProof="0"/>
                        <a:t>Chiết cành</a:t>
                      </a:r>
                      <a:endParaRPr lang="vi-VN" sz="3200" noProof="0"/>
                    </a:p>
                  </a:txBody>
                  <a:tcPr marL="68581" marR="68581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noProof="0" dirty="0"/>
                    </a:p>
                  </a:txBody>
                  <a:tcPr marL="68581" marR="68581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b="1" noProof="0" dirty="0"/>
                    </a:p>
                  </a:txBody>
                  <a:tcPr marL="68581" marR="68581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9102">
                <a:tc>
                  <a:txBody>
                    <a:bodyPr/>
                    <a:lstStyle/>
                    <a:p>
                      <a:r>
                        <a:rPr lang="en-US" sz="3200" baseline="0" noProof="0"/>
                        <a:t>Ghép </a:t>
                      </a:r>
                      <a:endParaRPr lang="vi-VN" sz="3200" noProof="0"/>
                    </a:p>
                  </a:txBody>
                  <a:tcPr marL="68581" marR="68581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noProof="0"/>
                    </a:p>
                  </a:txBody>
                  <a:tcPr marL="68581" marR="68581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b="1" noProof="0" dirty="0"/>
                    </a:p>
                  </a:txBody>
                  <a:tcPr marL="68581" marR="68581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480">
                <a:tc>
                  <a:txBody>
                    <a:bodyPr/>
                    <a:lstStyle/>
                    <a:p>
                      <a:r>
                        <a:rPr lang="en-US" sz="3200" noProof="0"/>
                        <a:t>Nuôi</a:t>
                      </a:r>
                      <a:r>
                        <a:rPr lang="en-US" sz="3200" baseline="0" noProof="0"/>
                        <a:t> cấy tế bào, mô</a:t>
                      </a:r>
                      <a:endParaRPr lang="vi-VN" sz="3200" noProof="0"/>
                    </a:p>
                  </a:txBody>
                  <a:tcPr marL="68581" marR="68581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3200" noProof="0"/>
                    </a:p>
                  </a:txBody>
                  <a:tcPr marL="68581" marR="68581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b="1" noProof="0" dirty="0"/>
                    </a:p>
                  </a:txBody>
                  <a:tcPr marL="68581" marR="68581" marT="45711" marB="45711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91000" y="2209801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Sắn, mía, hoa hồng, hoa cúc, dâu tằm, rau muốn, rau lang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2209801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Nhân giống nhanh. Giữ được đặc tính tốt, thời gian thu hoạch ngắn.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753" y="3379351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Hồng xiêm, cam chanh, bưởi,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7427" y="3225464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Nhân giống nhanh. Giữ được đặc tính tốt, thời gian thu hoạch ngắn.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1548" y="441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Táo, cam quất, chanh, bưởi 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4419601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Kết hợp được những ưu điểm của cành, mắt ghép, theo mong muốn.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7508" y="5638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Lan, sâm ngọc linh, các giống hoa, mía 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4651" y="5562601"/>
            <a:ext cx="3220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Tạo ra số lượng lớn cây con đồng đều, sạch bệnh, giữ được đặc tính tốt cảu cây, hiệu quả kinh tế cao...</a:t>
            </a:r>
          </a:p>
        </p:txBody>
      </p:sp>
    </p:spTree>
    <p:extLst>
      <p:ext uri="{BB962C8B-B14F-4D97-AF65-F5344CB8AC3E}">
        <p14:creationId xmlns:p14="http://schemas.microsoft.com/office/powerpoint/2010/main" val="21327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0235" y="683270"/>
            <a:ext cx="8305800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tr163.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3/163.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52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9749" y="485393"/>
            <a:ext cx="104981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 tr163.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1267" y="1953625"/>
            <a:ext cx="9609909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 được sử dụng để giâm cần phải có đủ mắt, chồi </a:t>
            </a:r>
            <a:r>
              <a:rPr lang="vi-VN" sz="28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từ các mắt sẽ mọc ra rễ mới, từ chồi sẽ mọc lên các mầm non</a:t>
            </a:r>
            <a:r>
              <a:rPr lang="vi-VN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đó, cành giâm phải có đủ mắt, chồi mới có thể phát triển thành cây mới.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709" y="630341"/>
            <a:ext cx="105417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3/163.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66057" y="3150215"/>
            <a:ext cx="103936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khôi phục các loài thực vật quý hiếm đang có nguy cơ tuyệt chủng, phương pháp nhân giống được sử dụng hiệu quả nhất là </a:t>
            </a:r>
            <a:r>
              <a:rPr lang="vi-VN" sz="2800" dirty="0">
                <a:solidFill>
                  <a:srgbClr val="040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 cấy tế bào, mô</a:t>
            </a:r>
            <a:r>
              <a:rPr lang="vi-VN" sz="28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64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17"/>
          <p:cNvGrpSpPr>
            <a:grpSpLocks/>
          </p:cNvGrpSpPr>
          <p:nvPr/>
        </p:nvGrpSpPr>
        <p:grpSpPr bwMode="auto">
          <a:xfrm>
            <a:off x="-130629" y="-573088"/>
            <a:ext cx="12488476" cy="8378826"/>
            <a:chOff x="342951" y="-573715"/>
            <a:chExt cx="11506098" cy="8379114"/>
          </a:xfrm>
        </p:grpSpPr>
        <p:sp>
          <p:nvSpPr>
            <p:cNvPr id="19" name="Cloud 18"/>
            <p:cNvSpPr/>
            <p:nvPr/>
          </p:nvSpPr>
          <p:spPr>
            <a:xfrm rot="352702">
              <a:off x="342951" y="-573715"/>
              <a:ext cx="11506098" cy="8341013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 rot="352702">
              <a:off x="717598" y="-573715"/>
              <a:ext cx="10756805" cy="8341013"/>
            </a:xfrm>
            <a:prstGeom prst="cloud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Cloud 20"/>
            <p:cNvSpPr/>
            <p:nvPr/>
          </p:nvSpPr>
          <p:spPr>
            <a:xfrm rot="352702">
              <a:off x="939846" y="-535614"/>
              <a:ext cx="10286909" cy="8341013"/>
            </a:xfrm>
            <a:prstGeom prst="cloud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8" name="Freeform: Shape 7"/>
          <p:cNvSpPr/>
          <p:nvPr/>
        </p:nvSpPr>
        <p:spPr>
          <a:xfrm rot="225866">
            <a:off x="1517651" y="-400050"/>
            <a:ext cx="9161463" cy="1479550"/>
          </a:xfrm>
          <a:custGeom>
            <a:avLst/>
            <a:gdLst>
              <a:gd name="connsiteX0" fmla="*/ 0 w 12215298"/>
              <a:gd name="connsiteY0" fmla="*/ 800460 h 1478987"/>
              <a:gd name="connsiteX1" fmla="*/ 12165694 w 12215298"/>
              <a:gd name="connsiteY1" fmla="*/ 0 h 1478987"/>
              <a:gd name="connsiteX2" fmla="*/ 12215298 w 12215298"/>
              <a:gd name="connsiteY2" fmla="*/ 753898 h 1478987"/>
              <a:gd name="connsiteX3" fmla="*/ 12059924 w 12215298"/>
              <a:gd name="connsiteY3" fmla="*/ 687385 h 1478987"/>
              <a:gd name="connsiteX4" fmla="*/ 11386631 w 12215298"/>
              <a:gd name="connsiteY4" fmla="*/ 521442 h 1478987"/>
              <a:gd name="connsiteX5" fmla="*/ 8575037 w 12215298"/>
              <a:gd name="connsiteY5" fmla="*/ 1131042 h 1478987"/>
              <a:gd name="connsiteX6" fmla="*/ 6423557 w 12215298"/>
              <a:gd name="connsiteY6" fmla="*/ 692892 h 1478987"/>
              <a:gd name="connsiteX7" fmla="*/ 4736600 w 12215298"/>
              <a:gd name="connsiteY7" fmla="*/ 1416792 h 1478987"/>
              <a:gd name="connsiteX8" fmla="*/ 2218391 w 12215298"/>
              <a:gd name="connsiteY8" fmla="*/ 921492 h 1478987"/>
              <a:gd name="connsiteX9" fmla="*/ 162968 w 12215298"/>
              <a:gd name="connsiteY9" fmla="*/ 1449409 h 1478987"/>
              <a:gd name="connsiteX10" fmla="*/ 44644 w 12215298"/>
              <a:gd name="connsiteY10" fmla="*/ 1478987 h 147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5298" h="1478987">
                <a:moveTo>
                  <a:pt x="0" y="800460"/>
                </a:moveTo>
                <a:lnTo>
                  <a:pt x="12165694" y="0"/>
                </a:lnTo>
                <a:lnTo>
                  <a:pt x="12215298" y="753898"/>
                </a:lnTo>
                <a:lnTo>
                  <a:pt x="12059924" y="687385"/>
                </a:lnTo>
                <a:cubicBezTo>
                  <a:pt x="11836129" y="597444"/>
                  <a:pt x="11610743" y="532554"/>
                  <a:pt x="11386631" y="521442"/>
                </a:cubicBezTo>
                <a:cubicBezTo>
                  <a:pt x="10490180" y="476992"/>
                  <a:pt x="9402216" y="1102467"/>
                  <a:pt x="8575037" y="1131042"/>
                </a:cubicBezTo>
                <a:cubicBezTo>
                  <a:pt x="7747858" y="1159617"/>
                  <a:pt x="7063296" y="645267"/>
                  <a:pt x="6423557" y="692892"/>
                </a:cubicBezTo>
                <a:cubicBezTo>
                  <a:pt x="5783817" y="740517"/>
                  <a:pt x="5437462" y="1378692"/>
                  <a:pt x="4736600" y="1416792"/>
                </a:cubicBezTo>
                <a:cubicBezTo>
                  <a:pt x="4035740" y="1454892"/>
                  <a:pt x="3127066" y="896092"/>
                  <a:pt x="2218391" y="921492"/>
                </a:cubicBezTo>
                <a:cubicBezTo>
                  <a:pt x="1593677" y="938955"/>
                  <a:pt x="847628" y="1265558"/>
                  <a:pt x="162968" y="1449409"/>
                </a:cubicBezTo>
                <a:lnTo>
                  <a:pt x="44644" y="147898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: Shape 8"/>
          <p:cNvSpPr/>
          <p:nvPr/>
        </p:nvSpPr>
        <p:spPr>
          <a:xfrm rot="197961" flipH="1" flipV="1">
            <a:off x="1516062" y="5886450"/>
            <a:ext cx="9158288" cy="1322388"/>
          </a:xfrm>
          <a:custGeom>
            <a:avLst/>
            <a:gdLst>
              <a:gd name="connsiteX0" fmla="*/ 9739465 w 12210289"/>
              <a:gd name="connsiteY0" fmla="*/ 1021954 h 1321612"/>
              <a:gd name="connsiteX1" fmla="*/ 9446027 w 12210289"/>
              <a:gd name="connsiteY1" fmla="*/ 1033998 h 1321612"/>
              <a:gd name="connsiteX2" fmla="*/ 5451346 w 12210289"/>
              <a:gd name="connsiteY2" fmla="*/ 595848 h 1321612"/>
              <a:gd name="connsiteX3" fmla="*/ 2319155 w 12210289"/>
              <a:gd name="connsiteY3" fmla="*/ 1319748 h 1321612"/>
              <a:gd name="connsiteX4" fmla="*/ 126053 w 12210289"/>
              <a:gd name="connsiteY4" fmla="*/ 1076860 h 1321612"/>
              <a:gd name="connsiteX5" fmla="*/ 20655 w 12210289"/>
              <a:gd name="connsiteY5" fmla="*/ 1059989 h 1321612"/>
              <a:gd name="connsiteX6" fmla="*/ 0 w 12210289"/>
              <a:gd name="connsiteY6" fmla="*/ 701682 h 1321612"/>
              <a:gd name="connsiteX7" fmla="*/ 12171791 w 12210289"/>
              <a:gd name="connsiteY7" fmla="*/ 0 h 1321612"/>
              <a:gd name="connsiteX8" fmla="*/ 12210289 w 12210289"/>
              <a:gd name="connsiteY8" fmla="*/ 667810 h 1321612"/>
              <a:gd name="connsiteX9" fmla="*/ 12177813 w 12210289"/>
              <a:gd name="connsiteY9" fmla="*/ 673012 h 1321612"/>
              <a:gd name="connsiteX10" fmla="*/ 9739465 w 12210289"/>
              <a:gd name="connsiteY10" fmla="*/ 1021954 h 132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10289" h="1321612">
                <a:moveTo>
                  <a:pt x="9739465" y="1021954"/>
                </a:moveTo>
                <a:cubicBezTo>
                  <a:pt x="9639897" y="1028094"/>
                  <a:pt x="9542017" y="1032212"/>
                  <a:pt x="9446027" y="1033998"/>
                </a:cubicBezTo>
                <a:cubicBezTo>
                  <a:pt x="7910192" y="1062573"/>
                  <a:pt x="6639159" y="548223"/>
                  <a:pt x="5451346" y="595848"/>
                </a:cubicBezTo>
                <a:cubicBezTo>
                  <a:pt x="4263535" y="643473"/>
                  <a:pt x="3620451" y="1281648"/>
                  <a:pt x="2319155" y="1319748"/>
                </a:cubicBezTo>
                <a:cubicBezTo>
                  <a:pt x="1668507" y="1338798"/>
                  <a:pt x="921395" y="1208623"/>
                  <a:pt x="126053" y="1076860"/>
                </a:cubicBezTo>
                <a:lnTo>
                  <a:pt x="20655" y="1059989"/>
                </a:lnTo>
                <a:lnTo>
                  <a:pt x="0" y="701682"/>
                </a:lnTo>
                <a:lnTo>
                  <a:pt x="12171791" y="0"/>
                </a:lnTo>
                <a:lnTo>
                  <a:pt x="12210289" y="667810"/>
                </a:lnTo>
                <a:lnTo>
                  <a:pt x="12177813" y="673012"/>
                </a:lnTo>
                <a:cubicBezTo>
                  <a:pt x="11327834" y="816098"/>
                  <a:pt x="10486219" y="975905"/>
                  <a:pt x="9739465" y="1021954"/>
                </a:cubicBezTo>
                <a:close/>
              </a:path>
            </a:pathLst>
          </a:custGeom>
          <a:solidFill>
            <a:srgbClr val="FFF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dirty="0"/>
          </a:p>
        </p:txBody>
      </p:sp>
      <p:pic>
        <p:nvPicPr>
          <p:cNvPr id="32773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664" y="-803275"/>
            <a:ext cx="9540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4437">
            <a:off x="10001251" y="5937250"/>
            <a:ext cx="105727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5933">
            <a:off x="1452562" y="-571500"/>
            <a:ext cx="771526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6" y="6299200"/>
            <a:ext cx="600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3454">
            <a:off x="7620001" y="6305550"/>
            <a:ext cx="1304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952">
            <a:off x="7620001" y="-158750"/>
            <a:ext cx="7985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-469900"/>
            <a:ext cx="5715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50450">
            <a:off x="3582989" y="5795963"/>
            <a:ext cx="11969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8738" y="974725"/>
            <a:ext cx="4933950" cy="7381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EM CÓ THỂ</a:t>
            </a:r>
          </a:p>
        </p:txBody>
      </p:sp>
      <p:sp>
        <p:nvSpPr>
          <p:cNvPr id="32783" name="TextBox 25"/>
          <p:cNvSpPr txBox="1">
            <a:spLocks noChangeArrowheads="1"/>
          </p:cNvSpPr>
          <p:nvPr/>
        </p:nvSpPr>
        <p:spPr bwMode="auto">
          <a:xfrm>
            <a:off x="1479178" y="2147047"/>
            <a:ext cx="9695328" cy="232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vi-VN" sz="2600" dirty="0">
                <a:cs typeface="Arial" pitchFamily="34" charset="0"/>
              </a:rPr>
              <a:t>Nhận biết được hình thức sinh sản của một số thực vật, động vật.</a:t>
            </a:r>
            <a:endParaRPr lang="en-US" sz="2600" dirty="0"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600" dirty="0" err="1">
                <a:cs typeface="Arial" pitchFamily="34" charset="0"/>
              </a:rPr>
              <a:t>Biết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lựa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chọn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phương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pháp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nhân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giống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cây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trồng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phù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hợp</a:t>
            </a:r>
            <a:r>
              <a:rPr lang="en-US" sz="2600" dirty="0"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 err="1">
                <a:cs typeface="Arial" pitchFamily="34" charset="0"/>
              </a:rPr>
              <a:t>Trồng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cây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bằng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các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phương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phấp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nhân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giống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đơn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giản</a:t>
            </a:r>
            <a:r>
              <a:rPr lang="en-US" sz="2600" dirty="0">
                <a:cs typeface="Arial" pitchFamily="34" charset="0"/>
              </a:rPr>
              <a:t> </a:t>
            </a:r>
            <a:r>
              <a:rPr lang="en-US" sz="2600" dirty="0" err="1">
                <a:cs typeface="Arial" pitchFamily="34" charset="0"/>
              </a:rPr>
              <a:t>như</a:t>
            </a:r>
            <a:r>
              <a:rPr lang="en-US" sz="2600" dirty="0">
                <a:cs typeface="Arial" pitchFamily="34" charset="0"/>
              </a:rPr>
              <a:t>: </a:t>
            </a:r>
            <a:r>
              <a:rPr lang="en-US" sz="2600" dirty="0" err="1">
                <a:cs typeface="Arial" pitchFamily="34" charset="0"/>
              </a:rPr>
              <a:t>giâm</a:t>
            </a:r>
            <a:r>
              <a:rPr lang="en-US" sz="2600" dirty="0">
                <a:cs typeface="Arial" pitchFamily="34" charset="0"/>
              </a:rPr>
              <a:t>, </a:t>
            </a:r>
            <a:r>
              <a:rPr lang="en-US" sz="2600" dirty="0" err="1">
                <a:cs typeface="Arial" pitchFamily="34" charset="0"/>
              </a:rPr>
              <a:t>chiết</a:t>
            </a:r>
            <a:r>
              <a:rPr lang="en-US" sz="2600" dirty="0">
                <a:cs typeface="Arial" pitchFamily="34" charset="0"/>
              </a:rPr>
              <a:t>, </a:t>
            </a:r>
            <a:r>
              <a:rPr lang="en-US" sz="2600" dirty="0" err="1">
                <a:cs typeface="Arial" pitchFamily="34" charset="0"/>
              </a:rPr>
              <a:t>ghép</a:t>
            </a:r>
            <a:r>
              <a:rPr lang="en-US" sz="2600" dirty="0">
                <a:cs typeface="Arial" pitchFamily="34" charset="0"/>
              </a:rPr>
              <a:t>…</a:t>
            </a:r>
            <a:endParaRPr lang="vi-VN" sz="2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6593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19352" y="484143"/>
            <a:ext cx="65341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/>
              <a:t>II - </a:t>
            </a:r>
            <a:r>
              <a:rPr lang="vi-VN" sz="2800" b="1" dirty="0"/>
              <a:t>SINH SẢN VÔ TÍNH</a:t>
            </a:r>
          </a:p>
        </p:txBody>
      </p:sp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836126" y="5262156"/>
            <a:ext cx="4153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dirty="0" err="1">
                <a:solidFill>
                  <a:srgbClr val="002060"/>
                </a:solidFill>
              </a:rPr>
              <a:t>Sinh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sản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phân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đôi</a:t>
            </a:r>
            <a:r>
              <a:rPr lang="en-US" sz="2400" dirty="0">
                <a:solidFill>
                  <a:srgbClr val="002060"/>
                </a:solidFill>
              </a:rPr>
              <a:t> ở </a:t>
            </a:r>
            <a:r>
              <a:rPr lang="en-US" sz="2400" dirty="0" err="1">
                <a:solidFill>
                  <a:srgbClr val="002060"/>
                </a:solidFill>
              </a:rPr>
              <a:t>trùng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roi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122" name="Picture 2" descr="Hình thức sinh sản vô tính đơn giản nhất ở động vật là? A. Nảy chồi B.  Trinh sin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63" y="1423850"/>
            <a:ext cx="6779623" cy="33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52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04504" y="1608011"/>
            <a:ext cx="8229600" cy="609600"/>
          </a:xfrm>
          <a:prstGeom prst="rect">
            <a:avLst/>
          </a:prstGeom>
        </p:spPr>
        <p:txBody>
          <a:bodyPr rtlCol="0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HƯỚNG DẪN VỀ NHÀ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9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05001" y="1981200"/>
          <a:ext cx="8305799" cy="4414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871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cây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</a:rPr>
                        <a:t>Mọc từ phần nào của cây?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Mọc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từ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phần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nào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của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cây</a:t>
                      </a: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Phần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đó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thuộc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loại</a:t>
                      </a:r>
                      <a:r>
                        <a:rPr lang="en-US" sz="2000" dirty="0">
                          <a:effectLst/>
                        </a:rPr>
                        <a:t> CQ </a:t>
                      </a:r>
                      <a:r>
                        <a:rPr lang="en-US" sz="2000" dirty="0" err="1">
                          <a:effectLst/>
                        </a:rPr>
                        <a:t>nào</a:t>
                      </a: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Trong</a:t>
                      </a:r>
                      <a:r>
                        <a:rPr lang="en-US" sz="2000" dirty="0">
                          <a:effectLst/>
                        </a:rPr>
                        <a:t> ĐK </a:t>
                      </a:r>
                      <a:r>
                        <a:rPr lang="en-US" sz="2000" dirty="0" err="1">
                          <a:effectLst/>
                        </a:rPr>
                        <a:t>nào</a:t>
                      </a:r>
                      <a:r>
                        <a:rPr lang="en-US" sz="2000" dirty="0">
                          <a:effectLst/>
                        </a:rPr>
                        <a:t>?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6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Rau </a:t>
                      </a:r>
                      <a:r>
                        <a:rPr lang="en-US" sz="2400" dirty="0" err="1">
                          <a:effectLst/>
                        </a:rPr>
                        <a:t>má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Gừng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Khoai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lang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2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Lá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thuốc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bỏng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438" marR="614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53" name="TextBox 2"/>
          <p:cNvSpPr txBox="1">
            <a:spLocks noChangeArrowheads="1"/>
          </p:cNvSpPr>
          <p:nvPr/>
        </p:nvSpPr>
        <p:spPr bwMode="auto">
          <a:xfrm>
            <a:off x="806823" y="793378"/>
            <a:ext cx="101390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err="1"/>
              <a:t>Sưu</a:t>
            </a:r>
            <a:r>
              <a:rPr lang="en-US" dirty="0"/>
              <a:t> </a:t>
            </a:r>
            <a:r>
              <a:rPr lang="en-US" dirty="0" err="1"/>
              <a:t>tầm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rau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,</a:t>
            </a:r>
            <a:r>
              <a:rPr lang="en-US" dirty="0" err="1"/>
              <a:t>khoai</a:t>
            </a:r>
            <a:r>
              <a:rPr lang="en-US" dirty="0"/>
              <a:t> </a:t>
            </a:r>
            <a:r>
              <a:rPr lang="en-US" dirty="0" err="1"/>
              <a:t>lang</a:t>
            </a:r>
            <a:r>
              <a:rPr lang="en-US" dirty="0"/>
              <a:t> ,</a:t>
            </a:r>
            <a:r>
              <a:rPr lang="en-US" dirty="0" err="1"/>
              <a:t>gừng</a:t>
            </a:r>
            <a:r>
              <a:rPr lang="en-US" dirty="0"/>
              <a:t> ,</a:t>
            </a:r>
            <a:r>
              <a:rPr lang="en-US" dirty="0" err="1"/>
              <a:t>tỏi,lá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bỏng</a:t>
            </a:r>
            <a:r>
              <a:rPr lang="en-US" dirty="0"/>
              <a:t> .</a:t>
            </a:r>
          </a:p>
          <a:p>
            <a:r>
              <a:rPr lang="en-US" dirty="0" err="1"/>
              <a:t>Xem</a:t>
            </a:r>
            <a:r>
              <a:rPr lang="en-US" dirty="0"/>
              <a:t> vi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.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link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</a:p>
          <a:p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 39.2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60812" y="197223"/>
            <a:ext cx="8229600" cy="609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HƯỚNG DẪN VỀ NHÀ </a:t>
            </a:r>
          </a:p>
        </p:txBody>
      </p:sp>
    </p:spTree>
    <p:extLst>
      <p:ext uri="{BB962C8B-B14F-4D97-AF65-F5344CB8AC3E}">
        <p14:creationId xmlns:p14="http://schemas.microsoft.com/office/powerpoint/2010/main" val="36985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823" y="891152"/>
            <a:ext cx="99104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</a:t>
            </a:r>
            <a:r>
              <a:rPr lang="vi-VN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Trong hình thức sinh sản sinh dưỡng tự nhiên, cây con có thể được tạo ra từ những bộ phận nào sau đây của cây mẹ?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Lá                           2- Hoa                      3- Hạt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Rễ                          5- Thân                     6- Củ             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Thân củ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A.1, 2, 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,7.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B.3, 4, 5, 6, 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C.1, 2, 4, 5, 6,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D.1, 4, 5, 6, 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6140" y="4464423"/>
            <a:ext cx="416859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5062" y="529773"/>
            <a:ext cx="10171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2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>
                <a:latin typeface="+mj-lt"/>
              </a:rPr>
              <a:t>: Hình thức sinh sản của cây dương xỉ là sinh sản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A.bằng bào tử</a:t>
            </a:r>
            <a:r>
              <a:rPr lang="en-US" sz="2400" dirty="0">
                <a:latin typeface="+mj-lt"/>
              </a:rPr>
              <a:t>			</a:t>
            </a:r>
            <a:r>
              <a:rPr lang="vi-VN" sz="2400" dirty="0">
                <a:latin typeface="+mj-lt"/>
              </a:rPr>
              <a:t>B.phân đôi</a:t>
            </a:r>
            <a:endParaRPr lang="en-US" sz="24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</a:rPr>
              <a:t>C.dinh dưỡng</a:t>
            </a:r>
            <a:r>
              <a:rPr lang="en-US" sz="2400" dirty="0">
                <a:latin typeface="+mj-lt"/>
              </a:rPr>
              <a:t>			</a:t>
            </a:r>
            <a:r>
              <a:rPr lang="vi-VN" sz="2400" dirty="0">
                <a:latin typeface="+mj-lt"/>
              </a:rPr>
              <a:t>D.hữu tính</a:t>
            </a:r>
            <a:endParaRPr lang="en-US" sz="24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726140" y="1237898"/>
            <a:ext cx="416859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3196" y="2407201"/>
            <a:ext cx="110076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49940" y="4738616"/>
            <a:ext cx="416859" cy="457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2628" y="610664"/>
            <a:ext cx="1056349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4</a:t>
            </a:r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400" dirty="0">
                <a:latin typeface="+mj-lt"/>
              </a:rPr>
              <a:t>:  Sinh sản vô tính ở động vật có các hình thức nào sau đây?</a:t>
            </a:r>
            <a:endParaRPr lang="en-US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A.Phân đôi, nảy chồi, phân mảnh, tái sinh</a:t>
            </a:r>
            <a:endParaRPr lang="en-US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B.Phân đôi, nảy chồi, phân mảnh, trinh sinh</a:t>
            </a:r>
            <a:endParaRPr lang="en-US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C.Phân đôi, tái sinh, bào tử, sinh dưỡng</a:t>
            </a:r>
            <a:endParaRPr lang="en-US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</a:rPr>
              <a:t>D.Phân đôi, tiếp hợp, phân mảnh, tái sinh</a:t>
            </a:r>
            <a:endParaRPr lang="en-US" sz="2400" dirty="0">
              <a:latin typeface="+mj-lt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2820" y="1841861"/>
            <a:ext cx="416859" cy="3625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766831" y="1139005"/>
            <a:ext cx="7817644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/>
              <a:t>4</a:t>
            </a:r>
            <a:r>
              <a:rPr lang="vi-VN" sz="2800" b="1" dirty="0"/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62804" y="405766"/>
            <a:ext cx="6534150" cy="4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-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SẢN VÔ TÍNH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6677" y="1734447"/>
            <a:ext cx="9983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104" y="1931125"/>
            <a:ext cx="847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29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884396" y="1348011"/>
            <a:ext cx="7817644" cy="46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/>
              <a:t>4</a:t>
            </a:r>
            <a:r>
              <a:rPr lang="vi-VN" sz="2800" b="1" dirty="0"/>
              <a:t>. </a:t>
            </a:r>
            <a:r>
              <a:rPr lang="en-US" sz="2800" b="1" dirty="0" err="1"/>
              <a:t>Vai</a:t>
            </a:r>
            <a:r>
              <a:rPr lang="en-US" sz="2800" b="1" dirty="0"/>
              <a:t> </a:t>
            </a:r>
            <a:r>
              <a:rPr lang="en-US" sz="2800" b="1" dirty="0" err="1"/>
              <a:t>trò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ứng</a:t>
            </a:r>
            <a:r>
              <a:rPr lang="en-US" sz="2800" b="1" dirty="0"/>
              <a:t> </a:t>
            </a:r>
            <a:r>
              <a:rPr lang="en-US" sz="2800" b="1" dirty="0" err="1"/>
              <a:t>dụng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 </a:t>
            </a:r>
            <a:r>
              <a:rPr lang="en-US" sz="2800" b="1" dirty="0" err="1"/>
              <a:t>sản</a:t>
            </a:r>
            <a:r>
              <a:rPr lang="en-US" sz="2800" b="1" dirty="0"/>
              <a:t> </a:t>
            </a:r>
            <a:r>
              <a:rPr lang="en-US" sz="2800" b="1" dirty="0" err="1"/>
              <a:t>vô</a:t>
            </a:r>
            <a:r>
              <a:rPr lang="en-US" sz="2800" b="1" dirty="0"/>
              <a:t> </a:t>
            </a:r>
            <a:r>
              <a:rPr lang="en-US" sz="2800" b="1" dirty="0" err="1"/>
              <a:t>tính</a:t>
            </a:r>
            <a:r>
              <a:rPr lang="en-US" sz="2800" b="1" dirty="0"/>
              <a:t>.</a:t>
            </a:r>
            <a:endParaRPr lang="vi-VN" sz="2800" b="1" dirty="0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54244" y="549458"/>
            <a:ext cx="653415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b="1" dirty="0"/>
              <a:t>II - </a:t>
            </a:r>
            <a:r>
              <a:rPr lang="vi-VN" sz="2800" b="1" dirty="0"/>
              <a:t>SINH SẢN VÔ TÍNH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3695" y="2727224"/>
            <a:ext cx="8701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09992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1" y="249705"/>
            <a:ext cx="112601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Giâm</a:t>
            </a:r>
            <a:r>
              <a:rPr lang="en-US" sz="2800" dirty="0"/>
              <a:t> </a:t>
            </a:r>
            <a:r>
              <a:rPr lang="en-US" sz="2800" dirty="0" err="1"/>
              <a:t>cành</a:t>
            </a:r>
            <a:r>
              <a:rPr lang="en-US" sz="2800" dirty="0"/>
              <a:t>: 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cành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đủ</a:t>
            </a:r>
            <a:r>
              <a:rPr lang="en-US" sz="2800" dirty="0"/>
              <a:t> </a:t>
            </a:r>
            <a:r>
              <a:rPr lang="en-US" sz="2800" dirty="0" err="1"/>
              <a:t>mắt</a:t>
            </a:r>
            <a:r>
              <a:rPr lang="en-US" sz="2800" dirty="0"/>
              <a:t> </a:t>
            </a:r>
            <a:r>
              <a:rPr lang="en-US" sz="2800" dirty="0" err="1"/>
              <a:t>chồi</a:t>
            </a:r>
            <a:r>
              <a:rPr lang="en-US" sz="2800" dirty="0"/>
              <a:t>, </a:t>
            </a:r>
            <a:r>
              <a:rPr lang="en-US" sz="2800" dirty="0" err="1"/>
              <a:t>cắm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ẩm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.</a:t>
            </a:r>
          </a:p>
          <a:p>
            <a:r>
              <a:rPr lang="en-US" sz="2800" b="1" i="1" dirty="0"/>
              <a:t>* </a:t>
            </a:r>
            <a:r>
              <a:rPr lang="en-US" sz="2800" b="1" i="1" dirty="0" err="1"/>
              <a:t>Ví</a:t>
            </a:r>
            <a:r>
              <a:rPr lang="en-US" sz="2800" b="1" i="1" dirty="0"/>
              <a:t> </a:t>
            </a:r>
            <a:r>
              <a:rPr lang="en-US" sz="2800" b="1" i="1" dirty="0" err="1"/>
              <a:t>dụ</a:t>
            </a:r>
            <a:r>
              <a:rPr lang="en-US" sz="2800" b="1" i="1" dirty="0"/>
              <a:t>: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sắn</a:t>
            </a:r>
            <a:r>
              <a:rPr lang="en-US" sz="2800" dirty="0"/>
              <a:t>, </a:t>
            </a:r>
            <a:r>
              <a:rPr lang="en-US" sz="2800" dirty="0" err="1"/>
              <a:t>mía</a:t>
            </a:r>
            <a:r>
              <a:rPr lang="en-US" sz="2800" dirty="0"/>
              <a:t>,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cúc</a:t>
            </a:r>
            <a:r>
              <a:rPr lang="en-US" sz="2800" dirty="0"/>
              <a:t> ...</a:t>
            </a:r>
          </a:p>
        </p:txBody>
      </p:sp>
      <p:pic>
        <p:nvPicPr>
          <p:cNvPr id="1026" name="Picture 2" descr="Kỹ thuật giâm cành gồm các bước sau1. khi rễ cây mọc nhiều và đủ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5257800" cy="3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ướng dẫn kỹ thuật chiết cành cây cơ bả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ỹ Thuật Giâm Cành &quot;hiệu quả nhất&quot; cho bà con nông d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554" y="1634699"/>
            <a:ext cx="35052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331" y="457201"/>
            <a:ext cx="9823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Chiết cành là phương pháp làm cho cành ra rễ ngay trên cây, rồi cắt đoạn cành ra rễ đó trồng thành cây mới.</a:t>
            </a:r>
          </a:p>
          <a:p>
            <a:endParaRPr lang="en-US" sz="2800"/>
          </a:p>
        </p:txBody>
      </p:sp>
      <p:sp>
        <p:nvSpPr>
          <p:cNvPr id="3" name="AutoShape 2" descr="Hướng dẫn kỹ thuật chiết cành cây cơ bả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ướng dẫn kỹ thuật chiết cành cây cơ bản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Các lý do nên sử dụng chất kích thích ra rễ trong giâm cành - SIÊU THỊ PHÂN  THUỐC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Hướng dẫn kỹ thuật chiết cành cây cơ bản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Kỹ thuật chiết cành thực hiện theo từng bước đơn giản nhất - Tin Tức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Kỹ thuật chiết cành thực hiện theo từng bước đơn giản nhất - Tin Tức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Kỹ thuật chiết cành thực hiện theo từng bước đơn giản nhất - Tin Tức"/>
          <p:cNvSpPr>
            <a:spLocks noChangeAspect="1" noChangeArrowheads="1"/>
          </p:cNvSpPr>
          <p:nvPr/>
        </p:nvSpPr>
        <p:spPr bwMode="auto">
          <a:xfrm>
            <a:off x="2593975" y="769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3" name="Picture 17" descr="C:\Users\Administrator\Desktop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16" y="1842195"/>
            <a:ext cx="51022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KỸ THUẬT CHIẾT CÂY ĂN QUẢ NHANH RA RỄ nongduocbicht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76" y="1530824"/>
            <a:ext cx="374062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1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1116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 Sam</cp:lastModifiedBy>
  <cp:revision>22</cp:revision>
  <dcterms:created xsi:type="dcterms:W3CDTF">2024-04-26T13:51:39Z</dcterms:created>
  <dcterms:modified xsi:type="dcterms:W3CDTF">2024-05-10T15:21:42Z</dcterms:modified>
</cp:coreProperties>
</file>