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3" r:id="rId2"/>
    <p:sldId id="257" r:id="rId3"/>
    <p:sldId id="284" r:id="rId4"/>
    <p:sldId id="274" r:id="rId5"/>
    <p:sldId id="268" r:id="rId6"/>
    <p:sldId id="276" r:id="rId7"/>
    <p:sldId id="279" r:id="rId8"/>
    <p:sldId id="262" r:id="rId9"/>
    <p:sldId id="263" r:id="rId10"/>
    <p:sldId id="277" r:id="rId11"/>
    <p:sldId id="264" r:id="rId12"/>
    <p:sldId id="270" r:id="rId13"/>
    <p:sldId id="278" r:id="rId14"/>
    <p:sldId id="282" r:id="rId15"/>
    <p:sldId id="283" r:id="rId16"/>
    <p:sldId id="271" r:id="rId17"/>
    <p:sldId id="272" r:id="rId18"/>
    <p:sldId id="281" r:id="rId19"/>
  </p:sldIdLst>
  <p:sldSz cx="18288000" cy="10287000"/>
  <p:notesSz cx="6858000" cy="9144000"/>
  <p:embeddedFontLst>
    <p:embeddedFont>
      <p:font typeface="Open Sans Bold" charset="0"/>
      <p:regular r:id="rId20"/>
    </p:embeddedFont>
    <p:embeddedFont>
      <p:font typeface="Maven Pro Bold" charset="0"/>
      <p:regular r:id="rId21"/>
    </p:embeddedFont>
    <p:embeddedFont>
      <p:font typeface="Calibri" pitchFamily="34" charset="0"/>
      <p:regular r:id="rId22"/>
      <p:bold r:id="rId23"/>
      <p:italic r:id="rId24"/>
      <p:boldItalic r:id="rId25"/>
    </p:embeddedFont>
    <p:embeddedFont>
      <p:font typeface="Vollkorn"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3" d="100"/>
          <a:sy n="53" d="100"/>
        </p:scale>
        <p:origin x="-114" y="-6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2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7.sv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 Id="rId9" Type="http://schemas.openxmlformats.org/officeDocument/2006/relationships/image" Target="../media/image56.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6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1371600" y="1104900"/>
            <a:ext cx="15925800" cy="2693045"/>
          </a:xfrm>
          <a:prstGeom prst="rect">
            <a:avLst/>
          </a:prstGeom>
        </p:spPr>
        <p:txBody>
          <a:bodyPr wrap="square" lIns="0" tIns="0" rIns="0" bIns="0" rtlCol="0" anchor="t">
            <a:spAutoFit/>
          </a:bodyPr>
          <a:lstStyle/>
          <a:p>
            <a:pPr algn="ctr">
              <a:lnSpc>
                <a:spcPts val="7015"/>
              </a:lnSpc>
            </a:pPr>
            <a:r>
              <a:rPr lang="en-US" sz="7015" b="1" spc="70" dirty="0">
                <a:solidFill>
                  <a:srgbClr val="1B512D"/>
                </a:solidFill>
                <a:latin typeface="Times New Roman" pitchFamily="18" charset="0"/>
                <a:cs typeface="Times New Roman" pitchFamily="18" charset="0"/>
              </a:rPr>
              <a:t>BÀI 32: THỰC HÀNH: CHỨNG MINH THÂN VẬN CHUYỂN NƯỚC VÀ </a:t>
            </a:r>
          </a:p>
          <a:p>
            <a:pPr algn="ctr">
              <a:lnSpc>
                <a:spcPts val="7015"/>
              </a:lnSpc>
            </a:pPr>
            <a:r>
              <a:rPr lang="en-US" sz="7015" b="1" spc="70" dirty="0">
                <a:solidFill>
                  <a:srgbClr val="1B512D"/>
                </a:solidFill>
                <a:latin typeface="Times New Roman" pitchFamily="18" charset="0"/>
                <a:cs typeface="Times New Roman" pitchFamily="18" charset="0"/>
              </a:rPr>
              <a:t>LÁ THOÁT HƠI NƯỚC</a:t>
            </a:r>
          </a:p>
        </p:txBody>
      </p:sp>
    </p:spTree>
    <p:extLst>
      <p:ext uri="{BB962C8B-B14F-4D97-AF65-F5344CB8AC3E}">
        <p14:creationId xmlns:p14="http://schemas.microsoft.com/office/powerpoint/2010/main" val="345445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1333500"/>
            <a:ext cx="11887200" cy="871008"/>
          </a:xfrm>
          <a:prstGeom prst="rect">
            <a:avLst/>
          </a:prstGeom>
        </p:spPr>
        <p:txBody>
          <a:bodyPr wrap="square">
            <a:spAutoFit/>
          </a:bodyPr>
          <a:lstStyle/>
          <a:p>
            <a:pPr algn="ctr">
              <a:lnSpc>
                <a:spcPct val="115000"/>
              </a:lnSpc>
              <a:spcAft>
                <a:spcPts val="0"/>
              </a:spcAft>
            </a:pPr>
            <a:r>
              <a:rPr lang="nl-NL" sz="4400" b="1" smtClean="0"/>
              <a:t>Thực </a:t>
            </a:r>
            <a:r>
              <a:rPr lang="nl-NL" sz="4400" b="1"/>
              <a:t>hành: Chứng minh lá thoát hơi nước</a:t>
            </a:r>
            <a:endParaRPr lang="en-US" sz="4400" b="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9766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FEF"/>
        </a:solidFill>
        <a:effectLst/>
      </p:bgPr>
    </p:bg>
    <p:spTree>
      <p:nvGrpSpPr>
        <p:cNvPr id="1" name=""/>
        <p:cNvGrpSpPr/>
        <p:nvPr/>
      </p:nvGrpSpPr>
      <p:grpSpPr>
        <a:xfrm>
          <a:off x="0" y="0"/>
          <a:ext cx="0" cy="0"/>
          <a:chOff x="0" y="0"/>
          <a:chExt cx="0" cy="0"/>
        </a:xfrm>
      </p:grpSpPr>
      <p:sp>
        <p:nvSpPr>
          <p:cNvPr id="6" name="TextBox 6"/>
          <p:cNvSpPr txBox="1"/>
          <p:nvPr/>
        </p:nvSpPr>
        <p:spPr>
          <a:xfrm>
            <a:off x="3276600" y="190500"/>
            <a:ext cx="11036601" cy="1000274"/>
          </a:xfrm>
          <a:prstGeom prst="rect">
            <a:avLst/>
          </a:prstGeom>
        </p:spPr>
        <p:txBody>
          <a:bodyPr lIns="0" tIns="0" rIns="0" bIns="0" rtlCol="0" anchor="t">
            <a:spAutoFit/>
          </a:bodyPr>
          <a:lstStyle/>
          <a:p>
            <a:pPr marL="0" lvl="0" indent="0" algn="ctr">
              <a:lnSpc>
                <a:spcPts val="7840"/>
              </a:lnSpc>
              <a:spcBef>
                <a:spcPct val="0"/>
              </a:spcBef>
            </a:pPr>
            <a:r>
              <a:rPr lang="en-US" sz="6000" spc="-480" smtClean="0">
                <a:solidFill>
                  <a:srgbClr val="69484F"/>
                </a:solidFill>
                <a:latin typeface="Times New Roman" pitchFamily="18" charset="0"/>
                <a:cs typeface="Times New Roman" pitchFamily="18" charset="0"/>
              </a:rPr>
              <a:t>Chuẩn bị, quy  </a:t>
            </a:r>
            <a:r>
              <a:rPr lang="en-US" sz="6000" spc="-480" smtClean="0">
                <a:solidFill>
                  <a:srgbClr val="69484F"/>
                </a:solidFill>
                <a:latin typeface="Times New Roman" pitchFamily="18" charset="0"/>
                <a:cs typeface="Times New Roman" pitchFamily="18" charset="0"/>
              </a:rPr>
              <a:t>trình</a:t>
            </a:r>
            <a:endParaRPr lang="en-US" sz="6000" spc="-480">
              <a:solidFill>
                <a:srgbClr val="69484F"/>
              </a:solidFill>
              <a:latin typeface="Times New Roman" pitchFamily="18" charset="0"/>
              <a:cs typeface="Times New Roman" pitchFamily="18" charset="0"/>
            </a:endParaRPr>
          </a:p>
        </p:txBody>
      </p:sp>
      <p:sp>
        <p:nvSpPr>
          <p:cNvPr id="7" name="TextBox 7"/>
          <p:cNvSpPr txBox="1"/>
          <p:nvPr/>
        </p:nvSpPr>
        <p:spPr>
          <a:xfrm>
            <a:off x="-304800" y="4914900"/>
            <a:ext cx="4650909" cy="406458"/>
          </a:xfrm>
          <a:prstGeom prst="rect">
            <a:avLst/>
          </a:prstGeom>
        </p:spPr>
        <p:txBody>
          <a:bodyPr lIns="0" tIns="0" rIns="0" bIns="0" rtlCol="0" anchor="t">
            <a:spAutoFit/>
          </a:bodyPr>
          <a:lstStyle/>
          <a:p>
            <a:pPr marL="0" lvl="0" indent="0" algn="ctr">
              <a:lnSpc>
                <a:spcPts val="3359"/>
              </a:lnSpc>
              <a:spcBef>
                <a:spcPct val="0"/>
              </a:spcBef>
            </a:pPr>
            <a:r>
              <a:rPr lang="en-US" sz="2400" u="none" dirty="0" smtClean="0">
                <a:solidFill>
                  <a:srgbClr val="69484F"/>
                </a:solidFill>
                <a:latin typeface="Open Sans Bold"/>
              </a:rPr>
              <a:t>BƯỚC 1</a:t>
            </a:r>
            <a:endParaRPr lang="en-US" sz="2400" u="none" dirty="0">
              <a:solidFill>
                <a:srgbClr val="69484F"/>
              </a:solidFill>
              <a:latin typeface="Open Sans Bold"/>
            </a:endParaRPr>
          </a:p>
        </p:txBody>
      </p:sp>
      <p:sp>
        <p:nvSpPr>
          <p:cNvPr id="8" name="TextBox 8"/>
          <p:cNvSpPr txBox="1"/>
          <p:nvPr/>
        </p:nvSpPr>
        <p:spPr>
          <a:xfrm>
            <a:off x="3428999" y="4914900"/>
            <a:ext cx="4650909" cy="406458"/>
          </a:xfrm>
          <a:prstGeom prst="rect">
            <a:avLst/>
          </a:prstGeom>
        </p:spPr>
        <p:txBody>
          <a:bodyPr lIns="0" tIns="0" rIns="0" bIns="0" rtlCol="0" anchor="t">
            <a:spAutoFit/>
          </a:bodyPr>
          <a:lstStyle/>
          <a:p>
            <a:pPr marL="0" lvl="0" indent="0" algn="ctr">
              <a:lnSpc>
                <a:spcPts val="3359"/>
              </a:lnSpc>
              <a:spcBef>
                <a:spcPct val="0"/>
              </a:spcBef>
            </a:pPr>
            <a:r>
              <a:rPr lang="en-US" sz="2400" dirty="0" smtClean="0">
                <a:solidFill>
                  <a:srgbClr val="69484F"/>
                </a:solidFill>
                <a:latin typeface="Open Sans Bold"/>
              </a:rPr>
              <a:t>BƯỚC 2</a:t>
            </a:r>
            <a:endParaRPr lang="en-US" sz="2400" u="none" dirty="0">
              <a:solidFill>
                <a:srgbClr val="69484F"/>
              </a:solidFill>
              <a:latin typeface="Open Sans Bold"/>
            </a:endParaRPr>
          </a:p>
        </p:txBody>
      </p:sp>
      <p:sp>
        <p:nvSpPr>
          <p:cNvPr id="9" name="TextBox 9"/>
          <p:cNvSpPr txBox="1"/>
          <p:nvPr/>
        </p:nvSpPr>
        <p:spPr>
          <a:xfrm>
            <a:off x="12877800" y="5118129"/>
            <a:ext cx="4650909" cy="406458"/>
          </a:xfrm>
          <a:prstGeom prst="rect">
            <a:avLst/>
          </a:prstGeom>
        </p:spPr>
        <p:txBody>
          <a:bodyPr lIns="0" tIns="0" rIns="0" bIns="0" rtlCol="0" anchor="t">
            <a:spAutoFit/>
          </a:bodyPr>
          <a:lstStyle/>
          <a:p>
            <a:pPr lvl="0" algn="ctr">
              <a:lnSpc>
                <a:spcPts val="3359"/>
              </a:lnSpc>
              <a:spcBef>
                <a:spcPct val="0"/>
              </a:spcBef>
            </a:pPr>
            <a:r>
              <a:rPr lang="en-US" sz="2400" dirty="0">
                <a:solidFill>
                  <a:srgbClr val="69484F"/>
                </a:solidFill>
                <a:latin typeface="Open Sans Bold"/>
              </a:rPr>
              <a:t>BƯỚC 4</a:t>
            </a:r>
          </a:p>
        </p:txBody>
      </p:sp>
      <p:pic>
        <p:nvPicPr>
          <p:cNvPr id="13" name="Picture 2"/>
          <p:cNvPicPr>
            <a:picLocks noChangeAspect="1"/>
          </p:cNvPicPr>
          <p:nvPr/>
        </p:nvPicPr>
        <p:blipFill>
          <a:blip r:embed="rId2"/>
          <a:srcRect/>
          <a:stretch>
            <a:fillRect/>
          </a:stretch>
        </p:blipFill>
        <p:spPr>
          <a:xfrm>
            <a:off x="1249830" y="1190774"/>
            <a:ext cx="5351647" cy="3120302"/>
          </a:xfrm>
          <a:prstGeom prst="rect">
            <a:avLst/>
          </a:prstGeom>
        </p:spPr>
      </p:pic>
      <p:sp>
        <p:nvSpPr>
          <p:cNvPr id="17" name="TextBox 9"/>
          <p:cNvSpPr txBox="1"/>
          <p:nvPr/>
        </p:nvSpPr>
        <p:spPr>
          <a:xfrm>
            <a:off x="8794900" y="5118129"/>
            <a:ext cx="4650909" cy="406458"/>
          </a:xfrm>
          <a:prstGeom prst="rect">
            <a:avLst/>
          </a:prstGeom>
        </p:spPr>
        <p:txBody>
          <a:bodyPr lIns="0" tIns="0" rIns="0" bIns="0" rtlCol="0" anchor="t">
            <a:spAutoFit/>
          </a:bodyPr>
          <a:lstStyle/>
          <a:p>
            <a:pPr lvl="0" algn="ctr">
              <a:lnSpc>
                <a:spcPts val="3359"/>
              </a:lnSpc>
              <a:spcBef>
                <a:spcPct val="0"/>
              </a:spcBef>
            </a:pPr>
            <a:r>
              <a:rPr lang="en-US" sz="2400" dirty="0">
                <a:solidFill>
                  <a:srgbClr val="69484F"/>
                </a:solidFill>
                <a:latin typeface="Open Sans Bold"/>
              </a:rPr>
              <a:t>BƯỚC </a:t>
            </a:r>
            <a:r>
              <a:rPr lang="en-US" sz="2400" dirty="0" smtClean="0">
                <a:solidFill>
                  <a:srgbClr val="69484F"/>
                </a:solidFill>
                <a:latin typeface="Open Sans Bold"/>
              </a:rPr>
              <a:t>3</a:t>
            </a:r>
            <a:endParaRPr lang="en-US" sz="2400" dirty="0">
              <a:solidFill>
                <a:srgbClr val="69484F"/>
              </a:solidFill>
              <a:latin typeface="Open Sans Bold"/>
            </a:endParaRPr>
          </a:p>
        </p:txBody>
      </p:sp>
      <p:pic>
        <p:nvPicPr>
          <p:cNvPr id="18" name="Picture 17"/>
          <p:cNvPicPr>
            <a:picLocks noChangeAspect="1"/>
          </p:cNvPicPr>
          <p:nvPr/>
        </p:nvPicPr>
        <p:blipFill>
          <a:blip r:embed="rId3"/>
          <a:stretch>
            <a:fillRect/>
          </a:stretch>
        </p:blipFill>
        <p:spPr>
          <a:xfrm>
            <a:off x="10389205" y="1190774"/>
            <a:ext cx="6108068" cy="3548628"/>
          </a:xfrm>
          <a:prstGeom prst="rect">
            <a:avLst/>
          </a:prstGeom>
        </p:spPr>
      </p:pic>
      <p:sp>
        <p:nvSpPr>
          <p:cNvPr id="2" name="TextBox 1"/>
          <p:cNvSpPr txBox="1"/>
          <p:nvPr/>
        </p:nvSpPr>
        <p:spPr>
          <a:xfrm>
            <a:off x="609600" y="5524587"/>
            <a:ext cx="3316053" cy="3477875"/>
          </a:xfrm>
          <a:prstGeom prst="rect">
            <a:avLst/>
          </a:prstGeom>
          <a:noFill/>
        </p:spPr>
        <p:txBody>
          <a:bodyPr wrap="square" rtlCol="0">
            <a:spAutoFit/>
          </a:bodyPr>
          <a:lstStyle/>
          <a:p>
            <a:pPr lvl="0"/>
            <a:r>
              <a:rPr lang="en-US" sz="4400">
                <a:latin typeface="Times New Roman" pitchFamily="18" charset="0"/>
                <a:ea typeface="Vollkorn" panose="020B0604020202020204" charset="0"/>
                <a:cs typeface="Times New Roman" pitchFamily="18" charset="0"/>
              </a:rPr>
              <a:t>Đánh dấu hai chậu cây là chậu cây A và chậu cây B</a:t>
            </a:r>
            <a:r>
              <a:rPr lang="en-US" sz="3600" spc="-65">
                <a:solidFill>
                  <a:srgbClr val="69484F"/>
                </a:solidFill>
                <a:latin typeface="Times New Roman" pitchFamily="18" charset="0"/>
                <a:cs typeface="Times New Roman" pitchFamily="18" charset="0"/>
              </a:rPr>
              <a:t>.</a:t>
            </a:r>
          </a:p>
          <a:p>
            <a:endParaRPr lang="en-US" sz="4400"/>
          </a:p>
        </p:txBody>
      </p:sp>
      <p:sp>
        <p:nvSpPr>
          <p:cNvPr id="3" name="TextBox 2"/>
          <p:cNvSpPr txBox="1"/>
          <p:nvPr/>
        </p:nvSpPr>
        <p:spPr>
          <a:xfrm>
            <a:off x="4191000" y="5524587"/>
            <a:ext cx="3126908" cy="4832092"/>
          </a:xfrm>
          <a:prstGeom prst="rect">
            <a:avLst/>
          </a:prstGeom>
          <a:noFill/>
        </p:spPr>
        <p:txBody>
          <a:bodyPr wrap="square" rtlCol="0">
            <a:spAutoFit/>
          </a:bodyPr>
          <a:lstStyle/>
          <a:p>
            <a:pPr lvl="0"/>
            <a:r>
              <a:rPr lang="en-US" sz="4400">
                <a:latin typeface="Times New Roman" pitchFamily="18" charset="0"/>
                <a:ea typeface="Vollkorn" panose="020B0604020202020204" charset="0"/>
                <a:cs typeface="Times New Roman" pitchFamily="18" charset="0"/>
              </a:rPr>
              <a:t>Ngắt toàn bộ lá cây ở chậu A và  cây ở chậu B  giữ nguyên lá</a:t>
            </a:r>
            <a:endParaRPr lang="en-US" sz="4400" spc="-65">
              <a:solidFill>
                <a:srgbClr val="69484F"/>
              </a:solidFill>
              <a:latin typeface="Times New Roman" pitchFamily="18" charset="0"/>
              <a:ea typeface="Vollkorn" panose="020B0604020202020204" charset="0"/>
              <a:cs typeface="Times New Roman" pitchFamily="18" charset="0"/>
            </a:endParaRPr>
          </a:p>
          <a:p>
            <a:endParaRPr lang="en-US" sz="4400"/>
          </a:p>
        </p:txBody>
      </p:sp>
      <p:sp>
        <p:nvSpPr>
          <p:cNvPr id="4" name="TextBox 3"/>
          <p:cNvSpPr txBox="1"/>
          <p:nvPr/>
        </p:nvSpPr>
        <p:spPr>
          <a:xfrm>
            <a:off x="10058400" y="5777440"/>
            <a:ext cx="2971800" cy="4154984"/>
          </a:xfrm>
          <a:prstGeom prst="rect">
            <a:avLst/>
          </a:prstGeom>
          <a:noFill/>
        </p:spPr>
        <p:txBody>
          <a:bodyPr wrap="square" rtlCol="0">
            <a:spAutoFit/>
          </a:bodyPr>
          <a:lstStyle/>
          <a:p>
            <a:r>
              <a:rPr lang="en-US" sz="4400">
                <a:solidFill>
                  <a:srgbClr val="000000"/>
                </a:solidFill>
                <a:latin typeface="Times New Roman" pitchFamily="18" charset="0"/>
                <a:ea typeface="Vollkorn" panose="020B0604020202020204" charset="0"/>
                <a:cs typeface="Times New Roman" pitchFamily="18" charset="0"/>
              </a:rPr>
              <a:t>Trùm túi nylon trong suốt lên cây trong chậu A và chậu B</a:t>
            </a:r>
            <a:endParaRPr lang="en-US" sz="4400">
              <a:latin typeface="Times New Roman" pitchFamily="18" charset="0"/>
              <a:ea typeface="Vollkorn" panose="020B0604020202020204" charset="0"/>
              <a:cs typeface="Times New Roman" pitchFamily="18" charset="0"/>
            </a:endParaRPr>
          </a:p>
          <a:p>
            <a:endParaRPr lang="en-US" sz="4400"/>
          </a:p>
        </p:txBody>
      </p:sp>
      <p:sp>
        <p:nvSpPr>
          <p:cNvPr id="5" name="TextBox 4"/>
          <p:cNvSpPr txBox="1"/>
          <p:nvPr/>
        </p:nvSpPr>
        <p:spPr>
          <a:xfrm>
            <a:off x="13445809" y="5777440"/>
            <a:ext cx="4689791" cy="4832092"/>
          </a:xfrm>
          <a:prstGeom prst="rect">
            <a:avLst/>
          </a:prstGeom>
          <a:noFill/>
        </p:spPr>
        <p:txBody>
          <a:bodyPr wrap="square" rtlCol="0">
            <a:spAutoFit/>
          </a:bodyPr>
          <a:lstStyle/>
          <a:p>
            <a:r>
              <a:rPr lang="en-US" sz="4400">
                <a:solidFill>
                  <a:srgbClr val="000000"/>
                </a:solidFill>
                <a:latin typeface="Times New Roman" pitchFamily="18" charset="0"/>
                <a:ea typeface="Vollkorn" panose="020B0604020202020204" charset="0"/>
                <a:cs typeface="Times New Roman" pitchFamily="18" charset="0"/>
              </a:rPr>
              <a:t>Sau khoảng 15 phút đến 30 phút quan sát hiện tượng trong túi nylon trùm trên cây chậu A và cây chậu B</a:t>
            </a:r>
            <a:endParaRPr lang="en-US" sz="4400">
              <a:latin typeface="Times New Roman" pitchFamily="18" charset="0"/>
              <a:ea typeface="Vollkorn" panose="020B0604020202020204" charset="0"/>
              <a:cs typeface="Times New Roman" pitchFamily="18" charset="0"/>
            </a:endParaRPr>
          </a:p>
          <a:p>
            <a:endParaRPr lang="en-US" sz="4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7" grpId="0"/>
      <p:bldP spid="2" grpId="0"/>
      <p:bldP spid="3" grpId="0"/>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2400300"/>
            <a:ext cx="10287000" cy="3139321"/>
          </a:xfrm>
          <a:prstGeom prst="rect">
            <a:avLst/>
          </a:prstGeom>
          <a:noFill/>
        </p:spPr>
        <p:txBody>
          <a:bodyPr wrap="square" rtlCol="0">
            <a:spAutoFit/>
          </a:bodyPr>
          <a:lstStyle/>
          <a:p>
            <a:r>
              <a:rPr lang="en-US" sz="6600" dirty="0" smtClean="0"/>
              <a:t>Video </a:t>
            </a:r>
            <a:r>
              <a:rPr lang="en-US" sz="6600" dirty="0" err="1" smtClean="0"/>
              <a:t>thí</a:t>
            </a:r>
            <a:r>
              <a:rPr lang="en-US" sz="6600" dirty="0" smtClean="0"/>
              <a:t> </a:t>
            </a:r>
            <a:r>
              <a:rPr lang="en-US" sz="6600" dirty="0" err="1" smtClean="0"/>
              <a:t>nghiệm</a:t>
            </a:r>
            <a:r>
              <a:rPr lang="en-US" sz="6600" dirty="0" smtClean="0"/>
              <a:t> 2 </a:t>
            </a:r>
            <a:r>
              <a:rPr lang="en-US" sz="6600" dirty="0" err="1" smtClean="0"/>
              <a:t>cho</a:t>
            </a:r>
            <a:r>
              <a:rPr lang="en-US" sz="6600" dirty="0" smtClean="0"/>
              <a:t> </a:t>
            </a:r>
            <a:r>
              <a:rPr lang="en-US" sz="6600" dirty="0" err="1" smtClean="0"/>
              <a:t>học</a:t>
            </a:r>
            <a:r>
              <a:rPr lang="en-US" sz="6600" dirty="0" smtClean="0"/>
              <a:t> </a:t>
            </a:r>
            <a:r>
              <a:rPr lang="en-US" sz="6600" dirty="0" err="1" smtClean="0"/>
              <a:t>sinh</a:t>
            </a:r>
            <a:r>
              <a:rPr lang="en-US" sz="6600" dirty="0" smtClean="0"/>
              <a:t> </a:t>
            </a:r>
            <a:r>
              <a:rPr lang="en-US" sz="6600" dirty="0" err="1" smtClean="0"/>
              <a:t>quan</a:t>
            </a:r>
            <a:r>
              <a:rPr lang="en-US" sz="6600" dirty="0" smtClean="0"/>
              <a:t> </a:t>
            </a:r>
            <a:r>
              <a:rPr lang="en-US" sz="6600" dirty="0" err="1" smtClean="0"/>
              <a:t>sát</a:t>
            </a:r>
            <a:r>
              <a:rPr lang="en-US" sz="6600" dirty="0" smtClean="0"/>
              <a:t> </a:t>
            </a:r>
            <a:r>
              <a:rPr lang="en-US" sz="6600" dirty="0" err="1" smtClean="0"/>
              <a:t>để</a:t>
            </a:r>
            <a:r>
              <a:rPr lang="en-US" sz="6600" dirty="0" smtClean="0"/>
              <a:t> so </a:t>
            </a:r>
            <a:r>
              <a:rPr lang="en-US" sz="6600" dirty="0" err="1" smtClean="0"/>
              <a:t>sánh</a:t>
            </a:r>
            <a:r>
              <a:rPr lang="en-US" sz="6600" dirty="0" smtClean="0"/>
              <a:t> </a:t>
            </a:r>
            <a:r>
              <a:rPr lang="en-US" sz="6600" dirty="0" err="1" smtClean="0"/>
              <a:t>với</a:t>
            </a:r>
            <a:r>
              <a:rPr lang="en-US" sz="6600" dirty="0" smtClean="0"/>
              <a:t> </a:t>
            </a:r>
            <a:r>
              <a:rPr lang="en-US" sz="6600" dirty="0" err="1" smtClean="0"/>
              <a:t>kết</a:t>
            </a:r>
            <a:r>
              <a:rPr lang="en-US" sz="6600" dirty="0" smtClean="0"/>
              <a:t> </a:t>
            </a:r>
            <a:r>
              <a:rPr lang="en-US" sz="6600" dirty="0" err="1" smtClean="0"/>
              <a:t>quả</a:t>
            </a:r>
            <a:r>
              <a:rPr lang="en-US" sz="6600" dirty="0" smtClean="0"/>
              <a:t> </a:t>
            </a:r>
            <a:r>
              <a:rPr lang="en-US" sz="6600" dirty="0" err="1" smtClean="0"/>
              <a:t>của</a:t>
            </a:r>
            <a:r>
              <a:rPr lang="en-US" sz="6600" dirty="0" smtClean="0"/>
              <a:t> </a:t>
            </a:r>
            <a:r>
              <a:rPr lang="en-US" sz="6600" dirty="0" err="1" smtClean="0"/>
              <a:t>mình</a:t>
            </a:r>
            <a:endParaRPr lang="en-US" sz="6600" dirty="0"/>
          </a:p>
        </p:txBody>
      </p:sp>
    </p:spTree>
    <p:extLst>
      <p:ext uri="{BB962C8B-B14F-4D97-AF65-F5344CB8AC3E}">
        <p14:creationId xmlns:p14="http://schemas.microsoft.com/office/powerpoint/2010/main" val="1919044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2095500"/>
            <a:ext cx="16992600" cy="8001001"/>
          </a:xfrm>
          <a:prstGeom prst="rect">
            <a:avLst/>
          </a:prstGeom>
        </p:spPr>
      </p:pic>
      <p:sp>
        <p:nvSpPr>
          <p:cNvPr id="3" name="TextBox 7"/>
          <p:cNvSpPr txBox="1"/>
          <p:nvPr/>
        </p:nvSpPr>
        <p:spPr>
          <a:xfrm>
            <a:off x="2224945" y="666873"/>
            <a:ext cx="13009947" cy="679323"/>
          </a:xfrm>
          <a:prstGeom prst="rect">
            <a:avLst/>
          </a:prstGeom>
        </p:spPr>
        <p:txBody>
          <a:bodyPr lIns="0" tIns="0" rIns="0" bIns="0" rtlCol="0" anchor="t">
            <a:spAutoFit/>
          </a:bodyPr>
          <a:lstStyle/>
          <a:p>
            <a:pPr algn="ctr">
              <a:lnSpc>
                <a:spcPts val="5135"/>
              </a:lnSpc>
            </a:pPr>
            <a:r>
              <a:rPr lang="en-US" sz="4799" spc="604" dirty="0">
                <a:solidFill>
                  <a:srgbClr val="002060"/>
                </a:solidFill>
                <a:latin typeface="Intro Rust"/>
              </a:rPr>
              <a:t>KẾT QUẢ THÍ NGHIỆM</a:t>
            </a:r>
          </a:p>
        </p:txBody>
      </p:sp>
    </p:spTree>
    <p:extLst>
      <p:ext uri="{BB962C8B-B14F-4D97-AF65-F5344CB8AC3E}">
        <p14:creationId xmlns:p14="http://schemas.microsoft.com/office/powerpoint/2010/main" val="21702610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419100"/>
            <a:ext cx="17449800" cy="10587514"/>
          </a:xfrm>
          <a:prstGeom prst="rect">
            <a:avLst/>
          </a:prstGeom>
          <a:noFill/>
        </p:spPr>
        <p:txBody>
          <a:bodyPr wrap="square" rtlCol="0">
            <a:spAutoFit/>
          </a:bodyPr>
          <a:lstStyle/>
          <a:p>
            <a:pPr algn="just">
              <a:lnSpc>
                <a:spcPct val="115000"/>
              </a:lnSpc>
              <a:spcAft>
                <a:spcPts val="0"/>
              </a:spcAft>
            </a:pPr>
            <a:r>
              <a:rPr lang="nl-NL" sz="4000" b="1">
                <a:latin typeface="Times New Roman" pitchFamily="18" charset="0"/>
                <a:cs typeface="Times New Roman" pitchFamily="18" charset="0"/>
              </a:rPr>
              <a:t>4. Câu hỏi mở rộng:</a:t>
            </a:r>
            <a:endParaRPr lang="en-US" sz="4000" b="1">
              <a:latin typeface="Times New Roman" pitchFamily="18" charset="0"/>
              <a:cs typeface="Times New Roman" pitchFamily="18" charset="0"/>
            </a:endParaRPr>
          </a:p>
          <a:p>
            <a:pPr algn="just">
              <a:lnSpc>
                <a:spcPct val="115000"/>
              </a:lnSpc>
              <a:spcAft>
                <a:spcPts val="0"/>
              </a:spcAft>
            </a:pPr>
            <a:r>
              <a:rPr lang="nl-NL" sz="4000" b="1" smtClean="0">
                <a:solidFill>
                  <a:srgbClr val="FF0000"/>
                </a:solidFill>
                <a:latin typeface="Times New Roman" pitchFamily="18" charset="0"/>
                <a:cs typeface="Times New Roman" pitchFamily="18" charset="0"/>
              </a:rPr>
              <a:t>a, Tại </a:t>
            </a:r>
            <a:r>
              <a:rPr lang="nl-NL" sz="4000" b="1">
                <a:solidFill>
                  <a:srgbClr val="FF0000"/>
                </a:solidFill>
                <a:latin typeface="Times New Roman" pitchFamily="18" charset="0"/>
                <a:cs typeface="Times New Roman" pitchFamily="18" charset="0"/>
              </a:rPr>
              <a:t>sao trong thí nghiệm chứng minh lá thoát hơi nước phải trùm túi nylon trong suốt, kín toàn bộ phần lá </a:t>
            </a:r>
            <a:r>
              <a:rPr lang="nl-NL" sz="4000" b="1">
                <a:solidFill>
                  <a:srgbClr val="FF0000"/>
                </a:solidFill>
                <a:latin typeface="Times New Roman" pitchFamily="18" charset="0"/>
                <a:cs typeface="Times New Roman" pitchFamily="18" charset="0"/>
              </a:rPr>
              <a:t>cây</a:t>
            </a:r>
            <a:r>
              <a:rPr lang="nl-NL" sz="4000" b="1" smtClean="0">
                <a:solidFill>
                  <a:srgbClr val="FF0000"/>
                </a:solidFill>
                <a:latin typeface="Times New Roman" pitchFamily="18" charset="0"/>
                <a:cs typeface="Times New Roman" pitchFamily="18" charset="0"/>
              </a:rPr>
              <a:t>?</a:t>
            </a:r>
          </a:p>
          <a:p>
            <a:r>
              <a:rPr lang="vi-VN" sz="4000" b="1" smtClean="0">
                <a:latin typeface="Times New Roman" pitchFamily="18" charset="0"/>
                <a:cs typeface="Times New Roman" pitchFamily="18" charset="0"/>
              </a:rPr>
              <a:t>- Phải trùm túi nylon trong suốt để cây vẫn nhận được ánh sáng đảm bảo cho khí khổng mở ra → quá trình thoát hơi nước qua lá diễn ra bình thường đồng thời việc trùm túi nylon trong suốt cũng đảm bảo việc quan sát kết quả thí nghiệm được dễ dàng hơn (nếu có hơi nước thoát ra sẽ làm phần túi nylon bị mờ đục).</a:t>
            </a:r>
          </a:p>
          <a:p>
            <a:r>
              <a:rPr lang="vi-VN" sz="4000" b="1" smtClean="0">
                <a:latin typeface="Times New Roman" pitchFamily="18" charset="0"/>
                <a:cs typeface="Times New Roman" pitchFamily="18" charset="0"/>
              </a:rPr>
              <a:t>- </a:t>
            </a:r>
            <a:r>
              <a:rPr lang="vi-VN" sz="4000" b="1">
                <a:latin typeface="Times New Roman" pitchFamily="18" charset="0"/>
                <a:cs typeface="Times New Roman" pitchFamily="18" charset="0"/>
              </a:rPr>
              <a:t>Phải trùm kín toàn bộ phần lá cây vì nếu trùm không kín thì hơi nước sẽ bị thoát ra ngoài môi trường, không đảm bảo được tính chính xác của kết quả thí </a:t>
            </a:r>
            <a:r>
              <a:rPr lang="vi-VN" sz="4000" b="1">
                <a:latin typeface="Times New Roman" pitchFamily="18" charset="0"/>
                <a:cs typeface="Times New Roman" pitchFamily="18" charset="0"/>
              </a:rPr>
              <a:t>nghiệm</a:t>
            </a:r>
            <a:r>
              <a:rPr lang="vi-VN" sz="4000" b="1" smtClean="0">
                <a:latin typeface="Times New Roman" pitchFamily="18" charset="0"/>
                <a:cs typeface="Times New Roman" pitchFamily="18" charset="0"/>
              </a:rPr>
              <a:t>.</a:t>
            </a:r>
            <a:endParaRPr lang="en-US" sz="7200" b="1" smtClean="0">
              <a:latin typeface="Times New Roman" pitchFamily="18" charset="0"/>
              <a:cs typeface="Times New Roman" pitchFamily="18" charset="0"/>
            </a:endParaRPr>
          </a:p>
          <a:p>
            <a:pPr algn="just">
              <a:lnSpc>
                <a:spcPct val="115000"/>
              </a:lnSpc>
              <a:spcAft>
                <a:spcPts val="0"/>
              </a:spcAft>
            </a:pPr>
            <a:r>
              <a:rPr lang="nl-NL" sz="4000" b="1" smtClean="0">
                <a:solidFill>
                  <a:srgbClr val="FF0000"/>
                </a:solidFill>
                <a:latin typeface="Times New Roman" pitchFamily="18" charset="0"/>
                <a:cs typeface="Times New Roman" pitchFamily="18" charset="0"/>
              </a:rPr>
              <a:t>b. Tại sao vào những ngày hè nóng bức, đứng dưới bóng cây, chúng ta lại có cảm giác mát mẻ, dễ chịu?</a:t>
            </a:r>
          </a:p>
          <a:p>
            <a:pPr algn="just">
              <a:lnSpc>
                <a:spcPct val="115000"/>
              </a:lnSpc>
              <a:spcAft>
                <a:spcPts val="0"/>
              </a:spcAft>
            </a:pPr>
            <a:r>
              <a:rPr lang="vi-VN" sz="4000" b="1" smtClean="0">
                <a:latin typeface="Times New Roman" pitchFamily="18" charset="0"/>
                <a:cs typeface="Times New Roman" pitchFamily="18" charset="0"/>
              </a:rPr>
              <a:t>Hơi </a:t>
            </a:r>
            <a:r>
              <a:rPr lang="vi-VN" sz="4000" b="1">
                <a:latin typeface="Times New Roman" pitchFamily="18" charset="0"/>
                <a:cs typeface="Times New Roman" pitchFamily="18" charset="0"/>
              </a:rPr>
              <a:t>nước thoát ra ngoài từ quá trình thoát hơi nước của cây làm giảm nhiệt độ xung quanh → tạo cảm giác mát mẻ hơn.</a:t>
            </a:r>
            <a:endParaRPr lang="en-US" sz="4000" b="1">
              <a:latin typeface="Times New Roman" pitchFamily="18" charset="0"/>
              <a:cs typeface="Times New Roman" pitchFamily="18" charset="0"/>
            </a:endParaRPr>
          </a:p>
          <a:p>
            <a:endParaRPr lang="en-US" sz="4000" b="1">
              <a:latin typeface="Times New Roman" pitchFamily="18" charset="0"/>
              <a:cs typeface="Times New Roman" pitchFamily="18" charset="0"/>
            </a:endParaRPr>
          </a:p>
        </p:txBody>
      </p:sp>
    </p:spTree>
    <p:extLst>
      <p:ext uri="{BB962C8B-B14F-4D97-AF65-F5344CB8AC3E}">
        <p14:creationId xmlns:p14="http://schemas.microsoft.com/office/powerpoint/2010/main" val="394281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47700"/>
            <a:ext cx="16916400" cy="9436429"/>
          </a:xfrm>
          <a:prstGeom prst="rect">
            <a:avLst/>
          </a:prstGeom>
        </p:spPr>
        <p:txBody>
          <a:bodyPr wrap="square">
            <a:spAutoFit/>
          </a:bodyPr>
          <a:lstStyle/>
          <a:p>
            <a:pPr algn="just">
              <a:lnSpc>
                <a:spcPct val="115000"/>
              </a:lnSpc>
              <a:spcAft>
                <a:spcPts val="0"/>
              </a:spcAft>
            </a:pPr>
            <a:r>
              <a:rPr lang="nl-NL" sz="4800" b="1">
                <a:solidFill>
                  <a:srgbClr val="FF0000"/>
                </a:solidFill>
              </a:rPr>
              <a:t>c. Vì sao vào những ngày mùa hè, ta cần tưới nhiều nước hơn cho cây </a:t>
            </a:r>
            <a:r>
              <a:rPr lang="nl-NL" sz="4800" b="1">
                <a:solidFill>
                  <a:srgbClr val="FF0000"/>
                </a:solidFill>
              </a:rPr>
              <a:t>trồng</a:t>
            </a:r>
            <a:r>
              <a:rPr lang="nl-NL" sz="4800" b="1" smtClean="0">
                <a:solidFill>
                  <a:srgbClr val="FF0000"/>
                </a:solidFill>
              </a:rPr>
              <a:t>?</a:t>
            </a:r>
          </a:p>
          <a:p>
            <a:pPr algn="just">
              <a:lnSpc>
                <a:spcPct val="115000"/>
              </a:lnSpc>
              <a:spcAft>
                <a:spcPts val="0"/>
              </a:spcAft>
            </a:pPr>
            <a:r>
              <a:rPr lang="vi-VN" sz="4800" b="1"/>
              <a:t>Vào những ngày trời nắng, cây thoát hơi nước nhiều để tránh sự đốt nóng dưới ánh Mặt Trời. Do đó, cần tưới nhiều nước hơn để đảm bảo cung cấp đủ nước cho cây phát </a:t>
            </a:r>
            <a:r>
              <a:rPr lang="vi-VN" sz="4800" b="1"/>
              <a:t>triển</a:t>
            </a:r>
            <a:r>
              <a:rPr lang="vi-VN" sz="4800" smtClean="0"/>
              <a:t>.</a:t>
            </a:r>
            <a:endParaRPr lang="en-US" sz="4800" b="1"/>
          </a:p>
          <a:p>
            <a:pPr algn="just">
              <a:lnSpc>
                <a:spcPct val="115000"/>
              </a:lnSpc>
              <a:spcAft>
                <a:spcPts val="0"/>
              </a:spcAft>
            </a:pPr>
            <a:r>
              <a:rPr lang="nl-NL" sz="4800" b="1">
                <a:solidFill>
                  <a:srgbClr val="FF0000"/>
                </a:solidFill>
              </a:rPr>
              <a:t>d. Tại sao khi tưới cây không nên tưới vào lúc giữa trưa mà nên tưới vào sáng sớm hoặc chiều </a:t>
            </a:r>
            <a:r>
              <a:rPr lang="nl-NL" sz="4800" b="1">
                <a:solidFill>
                  <a:srgbClr val="FF0000"/>
                </a:solidFill>
              </a:rPr>
              <a:t>muộn</a:t>
            </a:r>
            <a:r>
              <a:rPr lang="nl-NL" sz="4800" b="1" smtClean="0">
                <a:solidFill>
                  <a:srgbClr val="FF0000"/>
                </a:solidFill>
              </a:rPr>
              <a:t>?</a:t>
            </a:r>
          </a:p>
          <a:p>
            <a:pPr algn="just">
              <a:lnSpc>
                <a:spcPct val="115000"/>
              </a:lnSpc>
              <a:spcAft>
                <a:spcPts val="0"/>
              </a:spcAft>
            </a:pPr>
            <a:r>
              <a:rPr lang="vi-VN" sz="4800" b="1"/>
              <a:t>Nếu bạn tưới vào giữa trưa hoặc muộn hơn khi nắng còn đang gắt, thời tiết đang còn oi bức thì những giọt nước đọng trên cây sẽ nóng lên và có thể làm bỏng cây.</a:t>
            </a:r>
            <a:endParaRPr lang="en-US" sz="4800" b="1">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548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7527" y="485524"/>
            <a:ext cx="15633813" cy="8971687"/>
          </a:xfrm>
          <a:prstGeom prst="rect">
            <a:avLst/>
          </a:prstGeom>
          <a:noFill/>
        </p:spPr>
        <p:txBody>
          <a:bodyPr wrap="square" rtlCol="0">
            <a:spAutoFit/>
          </a:bodyPr>
          <a:lstStyle/>
          <a:p>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1</a:t>
            </a:r>
            <a:r>
              <a:rPr lang="vi-VN" sz="3600" dirty="0" smtClean="0">
                <a:latin typeface="Times New Roman" panose="02020603050405020304" pitchFamily="18" charset="0"/>
                <a:cs typeface="Times New Roman" panose="02020603050405020304" pitchFamily="18" charset="0"/>
              </a:rPr>
              <a:t> </a:t>
            </a:r>
            <a:r>
              <a:rPr lang="vi-VN" sz="3600" dirty="0">
                <a:latin typeface="+mj-lt"/>
              </a:rPr>
              <a:t>: Nước được vận chuyển ở thân chủ yếu</a:t>
            </a:r>
            <a:endParaRPr lang="en-US" sz="3600" dirty="0">
              <a:latin typeface="+mj-lt"/>
            </a:endParaRPr>
          </a:p>
          <a:p>
            <a:r>
              <a:rPr lang="vi-VN" sz="3600" dirty="0">
                <a:latin typeface="+mj-lt"/>
              </a:rPr>
              <a:t>A. </a:t>
            </a:r>
            <a:r>
              <a:rPr lang="en-US" sz="3600" dirty="0">
                <a:latin typeface="+mj-lt"/>
              </a:rPr>
              <a:t>Q</a:t>
            </a:r>
            <a:r>
              <a:rPr lang="vi-VN" sz="3600" dirty="0">
                <a:latin typeface="+mj-lt"/>
              </a:rPr>
              <a:t>ua mạch rây theo chiều từ trên xuống.</a:t>
            </a:r>
            <a:r>
              <a:rPr lang="en-US" sz="3600" dirty="0">
                <a:latin typeface="+mj-lt"/>
              </a:rPr>
              <a:t>        </a:t>
            </a:r>
            <a:r>
              <a:rPr lang="vi-VN" sz="3600" dirty="0">
                <a:latin typeface="+mj-lt"/>
              </a:rPr>
              <a:t>B. Từ mạch gỗ sang mạch rây</a:t>
            </a:r>
            <a:endParaRPr lang="en-US" sz="3600" dirty="0">
              <a:latin typeface="+mj-lt"/>
            </a:endParaRPr>
          </a:p>
          <a:p>
            <a:r>
              <a:rPr lang="vi-VN" sz="3600" dirty="0">
                <a:latin typeface="+mj-lt"/>
              </a:rPr>
              <a:t>C. Từ mạch rây sang mạch gỗ</a:t>
            </a:r>
            <a:r>
              <a:rPr lang="en-US" sz="3600" dirty="0">
                <a:latin typeface="+mj-lt"/>
              </a:rPr>
              <a:t>                              </a:t>
            </a:r>
            <a:r>
              <a:rPr lang="vi-VN" sz="3600" dirty="0">
                <a:latin typeface="+mj-lt"/>
              </a:rPr>
              <a:t>D. Qua mạch gỗ</a:t>
            </a:r>
            <a:endParaRPr lang="en-US" sz="3600" dirty="0">
              <a:latin typeface="+mj-lt"/>
            </a:endParaRPr>
          </a:p>
          <a:p>
            <a:endParaRPr lang="en-US" sz="3600" dirty="0">
              <a:latin typeface="+mj-lt"/>
            </a:endParaRPr>
          </a:p>
          <a:p>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2:</a:t>
            </a:r>
            <a:r>
              <a:rPr lang="vi-VN" sz="3600" dirty="0" smtClean="0">
                <a:latin typeface="Times New Roman" panose="02020603050405020304" pitchFamily="18" charset="0"/>
                <a:cs typeface="Times New Roman" panose="02020603050405020304" pitchFamily="18" charset="0"/>
              </a:rPr>
              <a:t> </a:t>
            </a:r>
            <a:r>
              <a:rPr lang="vi-VN" sz="3600" dirty="0">
                <a:latin typeface="+mj-lt"/>
              </a:rPr>
              <a:t>Một cành hoa bị héo, sau khi ngâm trong nước, hoa bỗng tươi trở lại. Hiện tượng trên phản ánh vai trò của bộ phận nào đối với đời sống thực vật ?</a:t>
            </a:r>
            <a:endParaRPr lang="en-US" sz="3600" dirty="0">
              <a:latin typeface="+mj-lt"/>
            </a:endParaRPr>
          </a:p>
          <a:p>
            <a:r>
              <a:rPr lang="en-US" sz="3600" dirty="0">
                <a:latin typeface="+mj-lt"/>
              </a:rPr>
              <a:t> </a:t>
            </a:r>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Mạch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gỗ</a:t>
            </a:r>
            <a:r>
              <a:rPr lang="en-US" sz="3600" dirty="0">
                <a:latin typeface="Times New Roman" panose="02020603050405020304" pitchFamily="18" charset="0"/>
                <a:cs typeface="Times New Roman" panose="02020603050405020304" pitchFamily="18" charset="0"/>
              </a:rPr>
              <a:t>                 B. </a:t>
            </a:r>
            <a:r>
              <a:rPr lang="en-US" sz="3600" dirty="0" err="1">
                <a:latin typeface="Times New Roman" panose="02020603050405020304" pitchFamily="18" charset="0"/>
                <a:cs typeface="Times New Roman" panose="02020603050405020304" pitchFamily="18" charset="0"/>
              </a:rPr>
              <a:t>Mạch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rây</a:t>
            </a:r>
            <a:r>
              <a:rPr lang="en-US" sz="3600" dirty="0">
                <a:latin typeface="Times New Roman" panose="02020603050405020304" pitchFamily="18" charset="0"/>
                <a:cs typeface="Times New Roman" panose="02020603050405020304" pitchFamily="18" charset="0"/>
              </a:rPr>
              <a:t>                 C. </a:t>
            </a:r>
            <a:r>
              <a:rPr lang="en-US" sz="3600" dirty="0" err="1">
                <a:latin typeface="Times New Roman" panose="02020603050405020304" pitchFamily="18" charset="0"/>
                <a:cs typeface="Times New Roman" panose="02020603050405020304" pitchFamily="18" charset="0"/>
              </a:rPr>
              <a:t>Ruột</a:t>
            </a:r>
            <a:r>
              <a:rPr lang="en-US" sz="3600" dirty="0">
                <a:latin typeface="Times New Roman" panose="02020603050405020304" pitchFamily="18" charset="0"/>
                <a:cs typeface="Times New Roman" panose="02020603050405020304" pitchFamily="18" charset="0"/>
              </a:rPr>
              <a:t>               D. </a:t>
            </a:r>
            <a:r>
              <a:rPr lang="en-US" sz="3600" dirty="0" err="1">
                <a:latin typeface="Times New Roman" panose="02020603050405020304" pitchFamily="18" charset="0"/>
                <a:cs typeface="Times New Roman" panose="02020603050405020304" pitchFamily="18" charset="0"/>
              </a:rPr>
              <a:t>Nội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bì</a:t>
            </a:r>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r>
              <a:rPr lang="en-US" sz="3600" dirty="0" err="1" smtClean="0">
                <a:latin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cs typeface="Times New Roman" panose="02020603050405020304" pitchFamily="18" charset="0"/>
              </a:rPr>
              <a:t> 3 : </a:t>
            </a:r>
            <a:r>
              <a:rPr lang="en-US" sz="3600" dirty="0" err="1" smtClean="0">
                <a:latin typeface="Times New Roman" panose="02020603050405020304" pitchFamily="18" charset="0"/>
                <a:cs typeface="Times New Roman" panose="02020603050405020304" pitchFamily="18" charset="0"/>
              </a:rPr>
              <a:t>Khi</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cắm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cành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vào</a:t>
            </a:r>
            <a:r>
              <a:rPr lang="en-US" sz="3600" dirty="0">
                <a:latin typeface="Times New Roman" panose="02020603050405020304" pitchFamily="18" charset="0"/>
                <a:cs typeface="Times New Roman" panose="02020603050405020304" pitchFamily="18" charset="0"/>
              </a:rPr>
              <a:t> dung </a:t>
            </a:r>
            <a:r>
              <a:rPr lang="en-US" sz="3600" dirty="0" err="1">
                <a:latin typeface="Times New Roman" panose="02020603050405020304" pitchFamily="18" charset="0"/>
                <a:cs typeface="Times New Roman" panose="02020603050405020304" pitchFamily="18" charset="0"/>
              </a:rPr>
              <a:t>dịch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thì</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gian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thay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đổi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thế</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nào</a:t>
            </a:r>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sang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r>
              <a:rPr lang="en-US" sz="3600" dirty="0">
                <a:latin typeface="Times New Roman" panose="02020603050405020304" pitchFamily="18" charset="0"/>
                <a:cs typeface="Times New Roman" panose="02020603050405020304" pitchFamily="18" charset="0"/>
              </a:rPr>
              <a:t>   B.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màu</a:t>
            </a: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C.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sang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đỏ</a:t>
            </a:r>
            <a:r>
              <a:rPr lang="en-US" sz="3600" dirty="0">
                <a:latin typeface="Times New Roman" panose="02020603050405020304" pitchFamily="18" charset="0"/>
                <a:cs typeface="Times New Roman" panose="02020603050405020304" pitchFamily="18" charset="0"/>
              </a:rPr>
              <a:t>       D. </a:t>
            </a:r>
            <a:r>
              <a:rPr lang="en-US" sz="3600" dirty="0" err="1">
                <a:latin typeface="Times New Roman" panose="02020603050405020304" pitchFamily="18" charset="0"/>
                <a:cs typeface="Times New Roman" panose="02020603050405020304" pitchFamily="18" charset="0"/>
              </a:rPr>
              <a:t>Cánh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chuyển</a:t>
            </a:r>
            <a:r>
              <a:rPr lang="en-US" sz="3600" dirty="0">
                <a:latin typeface="Times New Roman" panose="02020603050405020304" pitchFamily="18" charset="0"/>
                <a:cs typeface="Times New Roman" panose="02020603050405020304" pitchFamily="18" charset="0"/>
              </a:rPr>
              <a:t> sang </a:t>
            </a:r>
            <a:r>
              <a:rPr lang="en-US" sz="3600" dirty="0" err="1">
                <a:latin typeface="Times New Roman" panose="02020603050405020304" pitchFamily="18" charset="0"/>
                <a:cs typeface="Times New Roman" panose="02020603050405020304" pitchFamily="18" charset="0"/>
              </a:rPr>
              <a:t>màu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xanh</a:t>
            </a:r>
            <a:endParaRPr lang="en-US" sz="3600" dirty="0">
              <a:latin typeface="Times New Roman" panose="02020603050405020304" pitchFamily="18" charset="0"/>
              <a:cs typeface="Times New Roman" panose="02020603050405020304" pitchFamily="18" charset="0"/>
            </a:endParaRPr>
          </a:p>
          <a:p>
            <a:pPr>
              <a:lnSpc>
                <a:spcPts val="2925"/>
              </a:lnSpc>
            </a:pPr>
            <a:endParaRPr lang="en-US" sz="3600" dirty="0" smtClean="0">
              <a:latin typeface="Times New Roman" panose="02020603050405020304" pitchFamily="18" charset="0"/>
              <a:cs typeface="Times New Roman" panose="02020603050405020304" pitchFamily="18" charset="0"/>
            </a:endParaRPr>
          </a:p>
          <a:p>
            <a:pPr>
              <a:lnSpc>
                <a:spcPts val="2925"/>
              </a:lnSpc>
            </a:pPr>
            <a:r>
              <a:rPr lang="en-US" sz="360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3600" dirty="0" smtClean="0">
                <a:latin typeface="Times New Roman" panose="02020603050405020304" pitchFamily="18" charset="0"/>
                <a:ea typeface="Times New Roman" panose="02020603050405020304" pitchFamily="18" charset="0"/>
                <a:cs typeface="Times New Roman" panose="02020603050405020304" pitchFamily="18" charset="0"/>
              </a:rPr>
              <a:t> 4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tiến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thí</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nghiệm</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minh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thoát</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hơi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chọn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túi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đặc</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trùm</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lá</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p>
          <a:p>
            <a:pPr>
              <a:lnSpc>
                <a:spcPts val="2925"/>
              </a:lnSpc>
            </a:pP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2925"/>
              </a:lnSpc>
            </a:pP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Túi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nilon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kín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B.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Túi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đục</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lỗ</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thủng</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a:p>
            <a:pPr>
              <a:lnSpc>
                <a:spcPts val="2925"/>
              </a:lnSpc>
            </a:pP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Túi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nilon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kín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màu</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đen</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D.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Túi</a:t>
            </a:r>
            <a:r>
              <a:rPr lang="en-US" sz="3600"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vải</a:t>
            </a:r>
            <a:endParaRPr lang="en-US" sz="36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p:cNvSpPr txBox="1"/>
          <p:nvPr/>
        </p:nvSpPr>
        <p:spPr>
          <a:xfrm>
            <a:off x="9443408" y="1019599"/>
            <a:ext cx="509798"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B</a:t>
            </a:r>
          </a:p>
        </p:txBody>
      </p:sp>
      <p:sp>
        <p:nvSpPr>
          <p:cNvPr id="6" name="TextBox 5"/>
          <p:cNvSpPr txBox="1"/>
          <p:nvPr/>
        </p:nvSpPr>
        <p:spPr>
          <a:xfrm>
            <a:off x="946769" y="3750661"/>
            <a:ext cx="606903"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A</a:t>
            </a:r>
          </a:p>
        </p:txBody>
      </p:sp>
      <p:sp>
        <p:nvSpPr>
          <p:cNvPr id="7" name="TextBox 6"/>
          <p:cNvSpPr txBox="1"/>
          <p:nvPr/>
        </p:nvSpPr>
        <p:spPr>
          <a:xfrm>
            <a:off x="7768357" y="6518879"/>
            <a:ext cx="509798"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D</a:t>
            </a:r>
          </a:p>
        </p:txBody>
      </p:sp>
      <p:sp>
        <p:nvSpPr>
          <p:cNvPr id="8" name="TextBox 7"/>
          <p:cNvSpPr txBox="1"/>
          <p:nvPr/>
        </p:nvSpPr>
        <p:spPr>
          <a:xfrm>
            <a:off x="837527" y="8343900"/>
            <a:ext cx="631179" cy="64633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A</a:t>
            </a:r>
          </a:p>
        </p:txBody>
      </p:sp>
    </p:spTree>
    <p:extLst>
      <p:ext uri="{BB962C8B-B14F-4D97-AF65-F5344CB8AC3E}">
        <p14:creationId xmlns:p14="http://schemas.microsoft.com/office/powerpoint/2010/main" val="231574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84035" y="595170"/>
            <a:ext cx="9084538" cy="655885"/>
          </a:xfrm>
          <a:prstGeom prst="rect">
            <a:avLst/>
          </a:prstGeom>
        </p:spPr>
        <p:txBody>
          <a:bodyPr wrap="none">
            <a:spAutoFit/>
          </a:bodyPr>
          <a:lstStyle/>
          <a:p>
            <a:pPr algn="just">
              <a:lnSpc>
                <a:spcPct val="107000"/>
              </a:lnSpc>
              <a:spcBef>
                <a:spcPts val="900"/>
              </a:spcBef>
              <a:spcAft>
                <a:spcPts val="900"/>
              </a:spcAft>
            </a:pPr>
            <a:r>
              <a:rPr lang="en-US" sz="3600" b="1" dirty="0" err="1" smtClean="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3600" b="1" dirty="0" smtClean="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5 </a:t>
            </a:r>
            <a:r>
              <a:rPr lang="en-US" sz="36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khẳng</a:t>
            </a:r>
            <a:r>
              <a:rPr lang="en-US" sz="36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36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đây</a:t>
            </a:r>
            <a:r>
              <a:rPr lang="en-US" sz="36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3600" b="1" dirty="0">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3600" b="1" dirty="0" err="1">
                <a:solidFill>
                  <a:srgbClr val="2C2F34"/>
                </a:solidFill>
                <a:latin typeface="Times New Roman" panose="02020603050405020304" pitchFamily="18" charset="0"/>
                <a:ea typeface="Times New Roman" panose="02020603050405020304" pitchFamily="18" charset="0"/>
                <a:cs typeface="Times New Roman" panose="02020603050405020304" pitchFamily="18" charset="0"/>
              </a:rPr>
              <a:t>sai</a:t>
            </a:r>
            <a:endParaRPr lang="en-US" sz="32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3729680136"/>
              </p:ext>
            </p:extLst>
          </p:nvPr>
        </p:nvGraphicFramePr>
        <p:xfrm>
          <a:off x="1395876" y="1613986"/>
          <a:ext cx="16206323" cy="7928672"/>
        </p:xfrm>
        <a:graphic>
          <a:graphicData uri="http://schemas.openxmlformats.org/drawingml/2006/table">
            <a:tbl>
              <a:tblPr firstRow="1" firstCol="1" bandRow="1"/>
              <a:tblGrid>
                <a:gridCol w="2020371"/>
                <a:gridCol w="9987498"/>
                <a:gridCol w="4198454"/>
              </a:tblGrid>
              <a:tr h="522424">
                <a:tc>
                  <a:txBody>
                    <a:bodyPr/>
                    <a:lstStyle/>
                    <a:p>
                      <a:pPr marL="0" marR="0" algn="ctr">
                        <a:lnSpc>
                          <a:spcPct val="107000"/>
                        </a:lnSpc>
                        <a:spcBef>
                          <a:spcPts val="600"/>
                        </a:spcBef>
                        <a:spcAft>
                          <a:spcPts val="600"/>
                        </a:spcAft>
                      </a:pPr>
                      <a:r>
                        <a:rPr lang="en-US" sz="28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600"/>
                        </a:spcBef>
                        <a:spcAft>
                          <a:spcPts val="600"/>
                        </a:spcAft>
                      </a:pPr>
                      <a:r>
                        <a:rPr lang="en-US" sz="2800" b="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Khẳng định</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vi-VN" sz="2800" b="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4841">
                <a:tc>
                  <a:txBody>
                    <a:bodyPr/>
                    <a:lstStyle/>
                    <a:p>
                      <a:pPr marL="0" marR="0" algn="just">
                        <a:lnSpc>
                          <a:spcPct val="107000"/>
                        </a:lnSpc>
                        <a:spcBef>
                          <a:spcPts val="600"/>
                        </a:spcBef>
                        <a:spcAft>
                          <a:spcPts val="600"/>
                        </a:spcAft>
                      </a:pPr>
                      <a:r>
                        <a:rPr lang="en-US" sz="2800" b="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Mạch</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gỗ</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muối</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khoáng</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thân</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vi-VN" sz="3200" b="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9614">
                <a:tc>
                  <a:txBody>
                    <a:bodyPr/>
                    <a:lstStyle/>
                    <a:p>
                      <a:pPr marL="0" marR="0" algn="just">
                        <a:lnSpc>
                          <a:spcPct val="107000"/>
                        </a:lnSpc>
                        <a:spcBef>
                          <a:spcPts val="600"/>
                        </a:spcBef>
                        <a:spcAft>
                          <a:spcPts val="600"/>
                        </a:spcAft>
                      </a:pPr>
                      <a:r>
                        <a:rPr lang="en-US" sz="2800" b="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tiến</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ngừng</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tưới</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chậu</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khô</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vi-VN" sz="3200" b="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44841">
                <a:tc>
                  <a:txBody>
                    <a:bodyPr/>
                    <a:lstStyle/>
                    <a:p>
                      <a:pPr marL="0" marR="0" algn="just">
                        <a:lnSpc>
                          <a:spcPct val="107000"/>
                        </a:lnSpc>
                        <a:spcBef>
                          <a:spcPts val="600"/>
                        </a:spcBef>
                        <a:spcAft>
                          <a:spcPts val="600"/>
                        </a:spcAft>
                      </a:pPr>
                      <a:r>
                        <a:rPr lang="en-US" sz="2800" b="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vi-VN" sz="3200" b="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9687">
                <a:tc>
                  <a:txBody>
                    <a:bodyPr/>
                    <a:lstStyle/>
                    <a:p>
                      <a:pPr marL="0" marR="0" algn="just">
                        <a:lnSpc>
                          <a:spcPct val="107000"/>
                        </a:lnSpc>
                        <a:spcBef>
                          <a:spcPts val="600"/>
                        </a:spcBef>
                        <a:spcAft>
                          <a:spcPts val="600"/>
                        </a:spcAft>
                      </a:pPr>
                      <a:r>
                        <a:rPr lang="en-US" sz="2800" b="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lá</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thoát</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gian</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sát</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thấy</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hơi</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túi</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nilon</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tùy</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thuộc</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loài</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cây</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kiện</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7265">
                <a:tc>
                  <a:txBody>
                    <a:bodyPr/>
                    <a:lstStyle/>
                    <a:p>
                      <a:pPr marL="0" marR="0" algn="just">
                        <a:lnSpc>
                          <a:spcPct val="107000"/>
                        </a:lnSpc>
                        <a:spcBef>
                          <a:spcPts val="600"/>
                        </a:spcBef>
                        <a:spcAft>
                          <a:spcPts val="600"/>
                        </a:spcAft>
                      </a:pPr>
                      <a:r>
                        <a:rPr lang="en-US" sz="2800" b="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2000" b="1">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cành</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hoa</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màu</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trắng</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thí</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nghiệm</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minh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thân</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vận</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3200" b="1" dirty="0">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600"/>
                        </a:spcBef>
                        <a:spcAft>
                          <a:spcPts val="600"/>
                        </a:spcAft>
                      </a:pPr>
                      <a:r>
                        <a:rPr lang="vi-VN" sz="3200" b="1">
                          <a:solidFill>
                            <a:srgbClr val="2C2F34"/>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txBody>
                  <a:tcPr marL="102870" marR="1028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TextBox 1"/>
          <p:cNvSpPr txBox="1"/>
          <p:nvPr/>
        </p:nvSpPr>
        <p:spPr>
          <a:xfrm>
            <a:off x="13630835" y="2171700"/>
            <a:ext cx="2362200" cy="707886"/>
          </a:xfrm>
          <a:prstGeom prst="rect">
            <a:avLst/>
          </a:prstGeom>
          <a:noFill/>
        </p:spPr>
        <p:txBody>
          <a:bodyPr wrap="square" rtlCol="0">
            <a:spAutoFit/>
          </a:bodyPr>
          <a:lstStyle/>
          <a:p>
            <a:r>
              <a:rPr lang="en-US" sz="4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4000">
              <a:solidFill>
                <a:srgbClr val="FF0000"/>
              </a:solidFill>
            </a:endParaRPr>
          </a:p>
        </p:txBody>
      </p:sp>
      <p:sp>
        <p:nvSpPr>
          <p:cNvPr id="5" name="TextBox 4"/>
          <p:cNvSpPr txBox="1"/>
          <p:nvPr/>
        </p:nvSpPr>
        <p:spPr>
          <a:xfrm>
            <a:off x="13630835" y="3467100"/>
            <a:ext cx="2362200" cy="707886"/>
          </a:xfrm>
          <a:prstGeom prst="rect">
            <a:avLst/>
          </a:prstGeom>
          <a:noFill/>
        </p:spPr>
        <p:txBody>
          <a:bodyPr wrap="square" rtlCol="0">
            <a:spAutoFit/>
          </a:bodyPr>
          <a:lstStyle/>
          <a:p>
            <a:r>
              <a:rPr lang="en-US" sz="4000" b="1" smtClean="0">
                <a:solidFill>
                  <a:srgbClr val="FF0000"/>
                </a:solidFill>
                <a:latin typeface="Times New Roman" panose="02020603050405020304" pitchFamily="18" charset="0"/>
                <a:cs typeface="Times New Roman" panose="02020603050405020304" pitchFamily="18" charset="0"/>
              </a:rPr>
              <a:t>Sai </a:t>
            </a:r>
            <a:endParaRPr lang="en-US" sz="4000">
              <a:solidFill>
                <a:srgbClr val="FF0000"/>
              </a:solidFill>
            </a:endParaRPr>
          </a:p>
        </p:txBody>
      </p:sp>
      <p:sp>
        <p:nvSpPr>
          <p:cNvPr id="6" name="TextBox 5"/>
          <p:cNvSpPr txBox="1"/>
          <p:nvPr/>
        </p:nvSpPr>
        <p:spPr>
          <a:xfrm>
            <a:off x="13617388" y="5067300"/>
            <a:ext cx="2362200" cy="707886"/>
          </a:xfrm>
          <a:prstGeom prst="rect">
            <a:avLst/>
          </a:prstGeom>
          <a:noFill/>
        </p:spPr>
        <p:txBody>
          <a:bodyPr wrap="square" rtlCol="0">
            <a:spAutoFit/>
          </a:bodyPr>
          <a:lstStyle/>
          <a:p>
            <a:r>
              <a:rPr lang="en-US" sz="4000" b="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Sai</a:t>
            </a:r>
            <a:endParaRPr lang="en-US" sz="4000">
              <a:solidFill>
                <a:srgbClr val="FF0000"/>
              </a:solidFill>
            </a:endParaRPr>
          </a:p>
        </p:txBody>
      </p:sp>
      <p:sp>
        <p:nvSpPr>
          <p:cNvPr id="7" name="TextBox 6"/>
          <p:cNvSpPr txBox="1"/>
          <p:nvPr/>
        </p:nvSpPr>
        <p:spPr>
          <a:xfrm>
            <a:off x="13644282" y="6591300"/>
            <a:ext cx="2362200" cy="707886"/>
          </a:xfrm>
          <a:prstGeom prst="rect">
            <a:avLst/>
          </a:prstGeom>
          <a:noFill/>
        </p:spPr>
        <p:txBody>
          <a:bodyPr wrap="square" rtlCol="0">
            <a:spAutoFit/>
          </a:bodyPr>
          <a:lstStyle/>
          <a:p>
            <a:r>
              <a:rPr lang="en-US" sz="4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4000">
              <a:solidFill>
                <a:srgbClr val="FF0000"/>
              </a:solidFill>
            </a:endParaRPr>
          </a:p>
        </p:txBody>
      </p:sp>
      <p:sp>
        <p:nvSpPr>
          <p:cNvPr id="8" name="TextBox 7"/>
          <p:cNvSpPr txBox="1"/>
          <p:nvPr/>
        </p:nvSpPr>
        <p:spPr>
          <a:xfrm>
            <a:off x="13644282" y="8420100"/>
            <a:ext cx="2362200" cy="707886"/>
          </a:xfrm>
          <a:prstGeom prst="rect">
            <a:avLst/>
          </a:prstGeom>
          <a:noFill/>
        </p:spPr>
        <p:txBody>
          <a:bodyPr wrap="square" rtlCol="0">
            <a:spAutoFit/>
          </a:bodyPr>
          <a:lstStyle/>
          <a:p>
            <a:r>
              <a:rPr lang="en-US" sz="40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4000">
              <a:solidFill>
                <a:srgbClr val="FF0000"/>
              </a:solidFill>
            </a:endParaRPr>
          </a:p>
        </p:txBody>
      </p:sp>
    </p:spTree>
    <p:extLst>
      <p:ext uri="{BB962C8B-B14F-4D97-AF65-F5344CB8AC3E}">
        <p14:creationId xmlns:p14="http://schemas.microsoft.com/office/powerpoint/2010/main" val="3158755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ppt_x"/>
                                          </p:val>
                                        </p:tav>
                                        <p:tav tm="100000">
                                          <p:val>
                                            <p:strVal val="#ppt_x"/>
                                          </p:val>
                                        </p:tav>
                                      </p:tavLst>
                                    </p:anim>
                                    <p:anim calcmode="lin" valueType="num">
                                      <p:cBhvr additive="base">
                                        <p:cTn id="3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765" y="571500"/>
            <a:ext cx="17526000" cy="9704195"/>
          </a:xfrm>
          <a:prstGeom prst="rect">
            <a:avLst/>
          </a:prstGeom>
        </p:spPr>
        <p:txBody>
          <a:bodyPr wrap="square">
            <a:spAutoFit/>
          </a:bodyPr>
          <a:lstStyle/>
          <a:p>
            <a:pPr algn="just">
              <a:lnSpc>
                <a:spcPct val="115000"/>
              </a:lnSpc>
              <a:spcAft>
                <a:spcPts val="0"/>
              </a:spcAft>
            </a:pPr>
            <a:r>
              <a:rPr lang="nl-NL" sz="3600" b="1">
                <a:latin typeface="Times New Roman" pitchFamily="18" charset="0"/>
                <a:cs typeface="Times New Roman" pitchFamily="18" charset="0"/>
              </a:rPr>
              <a:t>4. Câu hỏi mở rộng:</a:t>
            </a:r>
            <a:endParaRPr lang="en-US" sz="3600" b="1">
              <a:latin typeface="Times New Roman" pitchFamily="18" charset="0"/>
              <a:cs typeface="Times New Roman" pitchFamily="18" charset="0"/>
            </a:endParaRPr>
          </a:p>
          <a:p>
            <a:pPr algn="just">
              <a:lnSpc>
                <a:spcPct val="115000"/>
              </a:lnSpc>
              <a:spcAft>
                <a:spcPts val="0"/>
              </a:spcAft>
            </a:pPr>
            <a:r>
              <a:rPr lang="nl-NL" sz="3600" b="1" smtClean="0">
                <a:latin typeface="Times New Roman" pitchFamily="18" charset="0"/>
                <a:cs typeface="Times New Roman" pitchFamily="18" charset="0"/>
              </a:rPr>
              <a:t>c</a:t>
            </a:r>
            <a:r>
              <a:rPr lang="nl-NL" sz="3600" b="1">
                <a:latin typeface="Times New Roman" pitchFamily="18" charset="0"/>
                <a:cs typeface="Times New Roman" pitchFamily="18" charset="0"/>
              </a:rPr>
              <a:t>. Tại sao gọi dòng vận chuyển đi lên lại gọi là mạch gỗ? (cấu tạo mạch gỗ có điểm gì đặc biệt)?</a:t>
            </a:r>
            <a:endParaRPr lang="en-US" sz="3600" b="1">
              <a:latin typeface="Times New Roman" pitchFamily="18" charset="0"/>
              <a:cs typeface="Times New Roman" pitchFamily="18" charset="0"/>
            </a:endParaRPr>
          </a:p>
          <a:p>
            <a:r>
              <a:rPr lang="vi-VN" sz="3600"/>
              <a:t>Dòng vận chuyển đi lên lại gọi là mạch gỗ vì dòng vận chuyển đi lên vận chuyển nước và chất khoáng từ gốc cây lên tới các chi nhánh, lá và các phần trên khác của cây. Nó gọi là mạch gỗ để thể hiện sự vận chuyển đi lên các chất dinh dưỡng để cây phát triển.</a:t>
            </a:r>
          </a:p>
          <a:p>
            <a:r>
              <a:rPr lang="vi-VN" sz="3600"/>
              <a:t>Cấu tạo mạch gỗ gồm các xilem chứa các ống dẫn gọi là sợi xilem hoặc các tế bào trực xilem, tùy thuộc vào từng loại cây. Chúng tạo thành một mạng lưới dọc theo thân cây và hỗ trợ việc vận chuyển nước, khoáng chất và chất dinh dưỡng lên từ gốc </a:t>
            </a:r>
            <a:r>
              <a:rPr lang="vi-VN" sz="3600"/>
              <a:t>cây</a:t>
            </a:r>
            <a:r>
              <a:rPr lang="vi-VN" sz="3600" smtClean="0"/>
              <a:t>.</a:t>
            </a:r>
            <a:endParaRPr lang="nl-NL" sz="3600" b="1" smtClean="0">
              <a:latin typeface="Times New Roman" pitchFamily="18" charset="0"/>
              <a:cs typeface="Times New Roman" pitchFamily="18" charset="0"/>
            </a:endParaRPr>
          </a:p>
          <a:p>
            <a:pPr algn="just">
              <a:lnSpc>
                <a:spcPct val="115000"/>
              </a:lnSpc>
              <a:spcAft>
                <a:spcPts val="0"/>
              </a:spcAft>
            </a:pPr>
            <a:r>
              <a:rPr lang="nl-NL" sz="3600" b="1" smtClean="0">
                <a:latin typeface="Times New Roman" pitchFamily="18" charset="0"/>
                <a:cs typeface="Times New Roman" pitchFamily="18" charset="0"/>
              </a:rPr>
              <a:t>d</a:t>
            </a:r>
            <a:r>
              <a:rPr lang="nl-NL" sz="3600" b="1">
                <a:latin typeface="Times New Roman" pitchFamily="18" charset="0"/>
                <a:cs typeface="Times New Roman" pitchFamily="18" charset="0"/>
              </a:rPr>
              <a:t>. Tại sao gọi dòng vận chuyển đi xuống là mạch rây? (cấu tạo của mạch rây có đặc điểm gì đặc biệt</a:t>
            </a:r>
            <a:r>
              <a:rPr lang="nl-NL" sz="3600" b="1" smtClean="0">
                <a:latin typeface="Times New Roman" pitchFamily="18" charset="0"/>
                <a:cs typeface="Times New Roman" pitchFamily="18" charset="0"/>
              </a:rPr>
              <a:t>?).</a:t>
            </a:r>
          </a:p>
          <a:p>
            <a:pPr algn="just">
              <a:lnSpc>
                <a:spcPct val="115000"/>
              </a:lnSpc>
              <a:spcAft>
                <a:spcPts val="0"/>
              </a:spcAft>
            </a:pPr>
            <a:r>
              <a:rPr lang="vi-VN" sz="3600"/>
              <a:t>Dòng vận chuyển đi xuống gọi là mạch rây vì nó thường có dạng các dây dẫn được nối liền nhau giống như một chiếc rây. Mạch rây thể hiện việc vận chuyển tín hiệu đi qua các dây dẫn song song và hoạt động cùng nhau, tương tự như các nhánh của một chiếc rây trên mặt đất.</a:t>
            </a:r>
            <a:endParaRPr lang="en-US" sz="3600" b="1" dirty="0">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3651136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609600" y="1181100"/>
            <a:ext cx="17221200" cy="1667123"/>
          </a:xfrm>
          <a:prstGeom prst="rect">
            <a:avLst/>
          </a:prstGeom>
        </p:spPr>
        <p:txBody>
          <a:bodyPr wrap="square" lIns="0" tIns="0" rIns="0" bIns="0" rtlCol="0" anchor="t">
            <a:spAutoFit/>
          </a:bodyPr>
          <a:lstStyle/>
          <a:p>
            <a:pPr algn="ctr">
              <a:lnSpc>
                <a:spcPts val="6485"/>
              </a:lnSpc>
            </a:pPr>
            <a:r>
              <a:rPr lang="en-US" sz="6827" dirty="0">
                <a:solidFill>
                  <a:srgbClr val="1B512D"/>
                </a:solidFill>
                <a:latin typeface="Times New Roman" pitchFamily="18" charset="0"/>
                <a:cs typeface="Times New Roman" pitchFamily="18" charset="0"/>
              </a:rPr>
              <a:t>THÍ NGHIỆM 1</a:t>
            </a:r>
            <a:r>
              <a:rPr lang="en-US" sz="6827">
                <a:solidFill>
                  <a:srgbClr val="1B512D"/>
                </a:solidFill>
                <a:latin typeface="Times New Roman" pitchFamily="18" charset="0"/>
                <a:cs typeface="Times New Roman" pitchFamily="18" charset="0"/>
              </a:rPr>
              <a:t>: </a:t>
            </a:r>
            <a:endParaRPr lang="en-US" sz="6827" smtClean="0">
              <a:solidFill>
                <a:srgbClr val="1B512D"/>
              </a:solidFill>
              <a:latin typeface="Times New Roman" pitchFamily="18" charset="0"/>
              <a:cs typeface="Times New Roman" pitchFamily="18" charset="0"/>
            </a:endParaRPr>
          </a:p>
          <a:p>
            <a:pPr algn="ctr">
              <a:lnSpc>
                <a:spcPts val="6485"/>
              </a:lnSpc>
            </a:pPr>
            <a:r>
              <a:rPr lang="en-US" sz="4800" b="1" smtClean="0">
                <a:solidFill>
                  <a:srgbClr val="FF0000"/>
                </a:solidFill>
                <a:latin typeface="Times New Roman" pitchFamily="18" charset="0"/>
                <a:cs typeface="Times New Roman" pitchFamily="18" charset="0"/>
              </a:rPr>
              <a:t>THÍ </a:t>
            </a:r>
            <a:r>
              <a:rPr lang="en-US" sz="4800" b="1" dirty="0">
                <a:solidFill>
                  <a:srgbClr val="FF0000"/>
                </a:solidFill>
                <a:latin typeface="Times New Roman" pitchFamily="18" charset="0"/>
                <a:cs typeface="Times New Roman" pitchFamily="18" charset="0"/>
              </a:rPr>
              <a:t>NGHIỆM CHỨNG MINH THÂN VẬN CHUYỂN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754213" y="3304922"/>
            <a:ext cx="4408316" cy="4408316"/>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710580" y="3451679"/>
            <a:ext cx="3501087" cy="4114800"/>
          </a:xfrm>
          <a:prstGeom prst="rect">
            <a:avLst/>
          </a:prstGeom>
        </p:spPr>
      </p:pic>
      <p:pic>
        <p:nvPicPr>
          <p:cNvPr id="4" name="Picture 4"/>
          <p:cNvPicPr>
            <a:picLocks noChangeAspect="1"/>
          </p:cNvPicPr>
          <p:nvPr/>
        </p:nvPicPr>
        <p:blipFill>
          <a:blip r:embed="rId5"/>
          <a:srcRect/>
          <a:stretch>
            <a:fillRect/>
          </a:stretch>
        </p:blipFill>
        <p:spPr>
          <a:xfrm>
            <a:off x="5749603" y="4388316"/>
            <a:ext cx="2881665" cy="2838440"/>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180805" y="3205720"/>
            <a:ext cx="2259040" cy="4313202"/>
          </a:xfrm>
          <a:prstGeom prst="rect">
            <a:avLst/>
          </a:prstGeom>
        </p:spPr>
      </p:pic>
      <p:pic>
        <p:nvPicPr>
          <p:cNvPr id="6" name="Picture 6"/>
          <p:cNvPicPr>
            <a:picLocks noChangeAspect="1"/>
          </p:cNvPicPr>
          <p:nvPr/>
        </p:nvPicPr>
        <p:blipFill>
          <a:blip r:embed="rId8"/>
          <a:srcRect/>
          <a:stretch>
            <a:fillRect/>
          </a:stretch>
        </p:blipFill>
        <p:spPr>
          <a:xfrm>
            <a:off x="15439845" y="3359529"/>
            <a:ext cx="2848155" cy="4299102"/>
          </a:xfrm>
          <a:prstGeom prst="rect">
            <a:avLst/>
          </a:prstGeom>
        </p:spPr>
      </p:pic>
      <p:pic>
        <p:nvPicPr>
          <p:cNvPr id="7" name="Picture 7"/>
          <p:cNvPicPr>
            <a:picLocks noChangeAspect="1"/>
          </p:cNvPicPr>
          <p:nvPr/>
        </p:nvPicPr>
        <p:blipFill>
          <a:blip r:embed="rId9"/>
          <a:srcRect/>
          <a:stretch>
            <a:fillRect/>
          </a:stretch>
        </p:blipFill>
        <p:spPr>
          <a:xfrm>
            <a:off x="8631268" y="3451679"/>
            <a:ext cx="4711713" cy="4711713"/>
          </a:xfrm>
          <a:prstGeom prst="rect">
            <a:avLst/>
          </a:prstGeom>
        </p:spPr>
      </p:pic>
      <p:sp>
        <p:nvSpPr>
          <p:cNvPr id="12" name="TextBox 12"/>
          <p:cNvSpPr txBox="1"/>
          <p:nvPr/>
        </p:nvSpPr>
        <p:spPr>
          <a:xfrm>
            <a:off x="4757638" y="571500"/>
            <a:ext cx="8772724" cy="886807"/>
          </a:xfrm>
          <a:prstGeom prst="rect">
            <a:avLst/>
          </a:prstGeom>
        </p:spPr>
        <p:txBody>
          <a:bodyPr lIns="0" tIns="0" rIns="0" bIns="0" rtlCol="0" anchor="t">
            <a:spAutoFit/>
          </a:bodyPr>
          <a:lstStyle/>
          <a:p>
            <a:pPr marL="0" lvl="0" indent="0">
              <a:lnSpc>
                <a:spcPts val="6501"/>
              </a:lnSpc>
            </a:pPr>
            <a:r>
              <a:rPr lang="en-US" sz="6772">
                <a:solidFill>
                  <a:srgbClr val="5A5B82"/>
                </a:solidFill>
                <a:latin typeface="Maven Pro Bold"/>
              </a:rPr>
              <a:t>DỤNG CỤ, MẪU VẬT</a:t>
            </a:r>
          </a:p>
        </p:txBody>
      </p:sp>
      <p:sp>
        <p:nvSpPr>
          <p:cNvPr id="13" name="TextBox 12"/>
          <p:cNvSpPr txBox="1"/>
          <p:nvPr/>
        </p:nvSpPr>
        <p:spPr>
          <a:xfrm>
            <a:off x="381000" y="7886700"/>
            <a:ext cx="3273103" cy="584775"/>
          </a:xfrm>
          <a:prstGeom prst="rect">
            <a:avLst/>
          </a:prstGeom>
          <a:noFill/>
        </p:spPr>
        <p:txBody>
          <a:bodyPr wrap="square" rtlCol="0">
            <a:spAutoFit/>
          </a:bodyPr>
          <a:lstStyle/>
          <a:p>
            <a:r>
              <a:rPr lang="en-US" sz="3200" dirty="0" err="1" smtClean="0"/>
              <a:t>Cốc</a:t>
            </a:r>
            <a:r>
              <a:rPr lang="en-US" sz="3200" dirty="0" smtClean="0"/>
              <a:t> </a:t>
            </a:r>
            <a:r>
              <a:rPr lang="en-US" sz="3200" dirty="0" err="1" smtClean="0"/>
              <a:t>thủy</a:t>
            </a:r>
            <a:r>
              <a:rPr lang="en-US" sz="3200" dirty="0" smtClean="0"/>
              <a:t> </a:t>
            </a:r>
            <a:r>
              <a:rPr lang="en-US" sz="3200" dirty="0" err="1" smtClean="0"/>
              <a:t>tinh</a:t>
            </a:r>
            <a:endParaRPr lang="en-US" sz="3200" dirty="0"/>
          </a:p>
        </p:txBody>
      </p:sp>
      <p:sp>
        <p:nvSpPr>
          <p:cNvPr id="14" name="TextBox 13"/>
          <p:cNvSpPr txBox="1"/>
          <p:nvPr/>
        </p:nvSpPr>
        <p:spPr>
          <a:xfrm>
            <a:off x="3653426" y="7865663"/>
            <a:ext cx="3273103" cy="584775"/>
          </a:xfrm>
          <a:prstGeom prst="rect">
            <a:avLst/>
          </a:prstGeom>
          <a:noFill/>
        </p:spPr>
        <p:txBody>
          <a:bodyPr wrap="square" rtlCol="0">
            <a:spAutoFit/>
          </a:bodyPr>
          <a:lstStyle/>
          <a:p>
            <a:r>
              <a:rPr lang="en-US" sz="3200" dirty="0" err="1" smtClean="0"/>
              <a:t>Kính</a:t>
            </a:r>
            <a:r>
              <a:rPr lang="en-US" sz="3200" dirty="0" smtClean="0"/>
              <a:t> </a:t>
            </a:r>
            <a:r>
              <a:rPr lang="en-US" sz="3200" dirty="0" err="1" smtClean="0"/>
              <a:t>lúp</a:t>
            </a:r>
            <a:endParaRPr lang="en-US" sz="3200" dirty="0"/>
          </a:p>
        </p:txBody>
      </p:sp>
      <p:sp>
        <p:nvSpPr>
          <p:cNvPr id="15" name="TextBox 14"/>
          <p:cNvSpPr txBox="1"/>
          <p:nvPr/>
        </p:nvSpPr>
        <p:spPr>
          <a:xfrm>
            <a:off x="5870897" y="7824576"/>
            <a:ext cx="3273103" cy="584775"/>
          </a:xfrm>
          <a:prstGeom prst="rect">
            <a:avLst/>
          </a:prstGeom>
          <a:noFill/>
        </p:spPr>
        <p:txBody>
          <a:bodyPr wrap="square" rtlCol="0">
            <a:spAutoFit/>
          </a:bodyPr>
          <a:lstStyle/>
          <a:p>
            <a:r>
              <a:rPr lang="en-US" sz="3200" dirty="0" smtClean="0"/>
              <a:t>Dao </a:t>
            </a:r>
            <a:r>
              <a:rPr lang="en-US" sz="3200" dirty="0" err="1" smtClean="0"/>
              <a:t>mổ</a:t>
            </a:r>
            <a:endParaRPr lang="en-US" sz="3200" dirty="0"/>
          </a:p>
        </p:txBody>
      </p:sp>
      <p:sp>
        <p:nvSpPr>
          <p:cNvPr id="16" name="TextBox 15"/>
          <p:cNvSpPr txBox="1"/>
          <p:nvPr/>
        </p:nvSpPr>
        <p:spPr>
          <a:xfrm>
            <a:off x="9326529" y="7850280"/>
            <a:ext cx="3273103" cy="584775"/>
          </a:xfrm>
          <a:prstGeom prst="rect">
            <a:avLst/>
          </a:prstGeom>
          <a:noFill/>
        </p:spPr>
        <p:txBody>
          <a:bodyPr wrap="square" rtlCol="0">
            <a:spAutoFit/>
          </a:bodyPr>
          <a:lstStyle/>
          <a:p>
            <a:r>
              <a:rPr lang="en-US" sz="3200" dirty="0" err="1" smtClean="0"/>
              <a:t>Mực</a:t>
            </a:r>
            <a:r>
              <a:rPr lang="en-US" sz="3200" dirty="0" smtClean="0"/>
              <a:t> </a:t>
            </a:r>
            <a:r>
              <a:rPr lang="en-US" sz="3200" dirty="0" err="1" smtClean="0"/>
              <a:t>pha</a:t>
            </a:r>
            <a:r>
              <a:rPr lang="en-US" sz="3200" dirty="0" smtClean="0"/>
              <a:t> </a:t>
            </a:r>
            <a:r>
              <a:rPr lang="en-US" sz="3200" dirty="0" err="1" smtClean="0"/>
              <a:t>nước</a:t>
            </a:r>
            <a:endParaRPr lang="en-US" sz="3200" dirty="0"/>
          </a:p>
        </p:txBody>
      </p:sp>
      <p:sp>
        <p:nvSpPr>
          <p:cNvPr id="17" name="TextBox 16"/>
          <p:cNvSpPr txBox="1"/>
          <p:nvPr/>
        </p:nvSpPr>
        <p:spPr>
          <a:xfrm>
            <a:off x="13803293" y="7850279"/>
            <a:ext cx="4332307" cy="584775"/>
          </a:xfrm>
          <a:prstGeom prst="rect">
            <a:avLst/>
          </a:prstGeom>
          <a:noFill/>
        </p:spPr>
        <p:txBody>
          <a:bodyPr wrap="square" rtlCol="0">
            <a:spAutoFit/>
          </a:bodyPr>
          <a:lstStyle/>
          <a:p>
            <a:r>
              <a:rPr lang="en-US" sz="3200" dirty="0" err="1" smtClean="0"/>
              <a:t>Cần</a:t>
            </a:r>
            <a:r>
              <a:rPr lang="en-US" sz="3200" dirty="0" smtClean="0"/>
              <a:t> </a:t>
            </a:r>
            <a:r>
              <a:rPr lang="en-US" sz="3200" dirty="0" err="1" smtClean="0"/>
              <a:t>tay</a:t>
            </a:r>
            <a:r>
              <a:rPr lang="en-US" sz="3200" dirty="0" smtClean="0"/>
              <a:t> </a:t>
            </a:r>
            <a:r>
              <a:rPr lang="en-US" sz="3200" dirty="0" err="1" smtClean="0"/>
              <a:t>hoặc</a:t>
            </a:r>
            <a:r>
              <a:rPr lang="en-US" sz="3200" dirty="0" smtClean="0"/>
              <a:t> </a:t>
            </a:r>
            <a:r>
              <a:rPr lang="en-US" sz="3200" dirty="0" err="1" smtClean="0"/>
              <a:t>hoa</a:t>
            </a:r>
            <a:r>
              <a:rPr lang="en-US" sz="3200" dirty="0" smtClean="0"/>
              <a:t> </a:t>
            </a:r>
            <a:r>
              <a:rPr lang="en-US" sz="3200" dirty="0" err="1" smtClean="0"/>
              <a:t>hồng</a:t>
            </a:r>
            <a:endParaRPr lang="en-US" sz="3200" dirty="0"/>
          </a:p>
        </p:txBody>
      </p:sp>
    </p:spTree>
    <p:extLst>
      <p:ext uri="{BB962C8B-B14F-4D97-AF65-F5344CB8AC3E}">
        <p14:creationId xmlns:p14="http://schemas.microsoft.com/office/powerpoint/2010/main" val="218719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arn(inVertical)">
                                      <p:cBhvr>
                                        <p:cTn id="37" dur="500"/>
                                        <p:tgtEl>
                                          <p:spTgt spid="7"/>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barn(inVertical)">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1000"/>
                                        <p:tgtEl>
                                          <p:spTgt spid="5"/>
                                        </p:tgtEl>
                                      </p:cBhvr>
                                    </p:animEffect>
                                    <p:anim calcmode="lin" valueType="num">
                                      <p:cBhvr>
                                        <p:cTn id="46" dur="1000" fill="hold"/>
                                        <p:tgtEl>
                                          <p:spTgt spid="5"/>
                                        </p:tgtEl>
                                        <p:attrNameLst>
                                          <p:attrName>ppt_x</p:attrName>
                                        </p:attrNameLst>
                                      </p:cBhvr>
                                      <p:tavLst>
                                        <p:tav tm="0">
                                          <p:val>
                                            <p:strVal val="#ppt_x"/>
                                          </p:val>
                                        </p:tav>
                                        <p:tav tm="100000">
                                          <p:val>
                                            <p:strVal val="#ppt_x"/>
                                          </p:val>
                                        </p:tav>
                                      </p:tavLst>
                                    </p:anim>
                                    <p:anim calcmode="lin" valueType="num">
                                      <p:cBhvr>
                                        <p:cTn id="47" dur="1000" fill="hold"/>
                                        <p:tgtEl>
                                          <p:spTgt spid="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anim calcmode="lin" valueType="num">
                                      <p:cBhvr>
                                        <p:cTn id="51" dur="1000" fill="hold"/>
                                        <p:tgtEl>
                                          <p:spTgt spid="6"/>
                                        </p:tgtEl>
                                        <p:attrNameLst>
                                          <p:attrName>ppt_x</p:attrName>
                                        </p:attrNameLst>
                                      </p:cBhvr>
                                      <p:tavLst>
                                        <p:tav tm="0">
                                          <p:val>
                                            <p:strVal val="#ppt_x"/>
                                          </p:val>
                                        </p:tav>
                                        <p:tav tm="100000">
                                          <p:val>
                                            <p:strVal val="#ppt_x"/>
                                          </p:val>
                                        </p:tav>
                                      </p:tavLst>
                                    </p:anim>
                                    <p:anim calcmode="lin" valueType="num">
                                      <p:cBhvr>
                                        <p:cTn id="52" dur="1000" fill="hold"/>
                                        <p:tgtEl>
                                          <p:spTgt spid="6"/>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8600" y="190500"/>
            <a:ext cx="12954000" cy="871008"/>
          </a:xfrm>
          <a:prstGeom prst="rect">
            <a:avLst/>
          </a:prstGeom>
        </p:spPr>
        <p:txBody>
          <a:bodyPr wrap="square">
            <a:spAutoFit/>
          </a:bodyPr>
          <a:lstStyle/>
          <a:p>
            <a:pPr algn="ctr">
              <a:lnSpc>
                <a:spcPct val="115000"/>
              </a:lnSpc>
              <a:spcAft>
                <a:spcPts val="0"/>
              </a:spcAft>
            </a:pPr>
            <a:r>
              <a:rPr lang="nl-NL" sz="4400" b="1" smtClean="0">
                <a:latin typeface="Times New Roman" pitchFamily="18" charset="0"/>
                <a:cs typeface="Times New Roman" pitchFamily="18" charset="0"/>
              </a:rPr>
              <a:t>Thực </a:t>
            </a:r>
            <a:r>
              <a:rPr lang="nl-NL" sz="4400" b="1">
                <a:latin typeface="Times New Roman" pitchFamily="18" charset="0"/>
                <a:cs typeface="Times New Roman" pitchFamily="18" charset="0"/>
              </a:rPr>
              <a:t>hành: Chứng minh thân vận chuyển nước</a:t>
            </a:r>
            <a:endParaRPr lang="en-US" sz="4400" b="1" dirty="0">
              <a:latin typeface="Times New Roman" pitchFamily="18" charset="0"/>
              <a:ea typeface="Calibri" panose="020F0502020204030204" pitchFamily="34" charset="0"/>
              <a:cs typeface="Times New Roman" pitchFamily="18" charset="0"/>
            </a:endParaRPr>
          </a:p>
        </p:txBody>
      </p:sp>
      <p:sp>
        <p:nvSpPr>
          <p:cNvPr id="3" name="Rectangle 2"/>
          <p:cNvSpPr/>
          <p:nvPr/>
        </p:nvSpPr>
        <p:spPr>
          <a:xfrm>
            <a:off x="457200" y="1061508"/>
            <a:ext cx="16974671" cy="8251490"/>
          </a:xfrm>
          <a:prstGeom prst="rect">
            <a:avLst/>
          </a:prstGeom>
        </p:spPr>
        <p:txBody>
          <a:bodyPr wrap="square">
            <a:spAutoFit/>
          </a:bodyPr>
          <a:lstStyle/>
          <a:p>
            <a:pPr algn="just">
              <a:lnSpc>
                <a:spcPct val="115000"/>
              </a:lnSpc>
              <a:spcAft>
                <a:spcPts val="0"/>
              </a:spcAft>
            </a:pPr>
            <a:r>
              <a:rPr lang="nl-NL" sz="4400" b="1">
                <a:solidFill>
                  <a:srgbClr val="002060"/>
                </a:solidFill>
                <a:latin typeface="Times New Roman" pitchFamily="18" charset="0"/>
                <a:cs typeface="Times New Roman" pitchFamily="18" charset="0"/>
              </a:rPr>
              <a:t>Nhóm:</a:t>
            </a:r>
            <a:endParaRPr lang="en-US" sz="4400" b="1">
              <a:solidFill>
                <a:srgbClr val="002060"/>
              </a:solidFill>
              <a:latin typeface="Times New Roman" pitchFamily="18" charset="0"/>
              <a:cs typeface="Times New Roman" pitchFamily="18" charset="0"/>
            </a:endParaRPr>
          </a:p>
          <a:p>
            <a:pPr algn="just">
              <a:lnSpc>
                <a:spcPct val="115000"/>
              </a:lnSpc>
              <a:spcAft>
                <a:spcPts val="0"/>
              </a:spcAft>
            </a:pPr>
            <a:r>
              <a:rPr lang="nl-NL" sz="4400" b="1">
                <a:solidFill>
                  <a:srgbClr val="FF0000"/>
                </a:solidFill>
                <a:latin typeface="Times New Roman" pitchFamily="18" charset="0"/>
                <a:cs typeface="Times New Roman" pitchFamily="18" charset="0"/>
              </a:rPr>
              <a:t>1. Chuẩn bị</a:t>
            </a:r>
            <a:r>
              <a:rPr lang="nl-NL" sz="4400" b="1" smtClean="0">
                <a:solidFill>
                  <a:srgbClr val="FF0000"/>
                </a:solidFill>
                <a:latin typeface="Times New Roman" pitchFamily="18" charset="0"/>
                <a:cs typeface="Times New Roman" pitchFamily="18" charset="0"/>
              </a:rPr>
              <a:t>: </a:t>
            </a:r>
            <a:r>
              <a:rPr lang="nl-NL" sz="4400" b="1" smtClean="0">
                <a:solidFill>
                  <a:srgbClr val="002060"/>
                </a:solidFill>
                <a:latin typeface="Times New Roman" pitchFamily="18" charset="0"/>
                <a:cs typeface="Times New Roman" pitchFamily="18" charset="0"/>
              </a:rPr>
              <a:t>Nước màu, cây cần tây, hoặc cành hoa cúc, hoa hồng</a:t>
            </a:r>
            <a:endParaRPr lang="en-US" sz="4400">
              <a:solidFill>
                <a:srgbClr val="002060"/>
              </a:solidFill>
              <a:latin typeface="Times New Roman" pitchFamily="18" charset="0"/>
              <a:cs typeface="Times New Roman" pitchFamily="18" charset="0"/>
            </a:endParaRPr>
          </a:p>
          <a:p>
            <a:pPr lvl="0" algn="just">
              <a:lnSpc>
                <a:spcPct val="115000"/>
              </a:lnSpc>
            </a:pPr>
            <a:r>
              <a:rPr lang="nl-NL" sz="4400" b="1">
                <a:solidFill>
                  <a:srgbClr val="FF0000"/>
                </a:solidFill>
                <a:latin typeface="Times New Roman" pitchFamily="18" charset="0"/>
                <a:cs typeface="Times New Roman" pitchFamily="18" charset="0"/>
              </a:rPr>
              <a:t>2. Quy </a:t>
            </a:r>
            <a:r>
              <a:rPr lang="nl-NL" sz="4400" b="1" smtClean="0">
                <a:solidFill>
                  <a:srgbClr val="FF0000"/>
                </a:solidFill>
                <a:latin typeface="Times New Roman" pitchFamily="18" charset="0"/>
                <a:cs typeface="Times New Roman" pitchFamily="18" charset="0"/>
              </a:rPr>
              <a:t>trình:</a:t>
            </a:r>
          </a:p>
          <a:p>
            <a:pPr lvl="0" algn="just">
              <a:lnSpc>
                <a:spcPct val="115000"/>
              </a:lnSpc>
            </a:pPr>
            <a:r>
              <a:rPr lang="en-US" sz="4400" b="1" smtClean="0">
                <a:solidFill>
                  <a:srgbClr val="002060"/>
                </a:solidFill>
                <a:latin typeface="Times New Roman" panose="02020603050405020304" pitchFamily="18" charset="0"/>
                <a:cs typeface="Times New Roman" panose="02020603050405020304" pitchFamily="18" charset="0"/>
              </a:rPr>
              <a:t>- Dùng </a:t>
            </a:r>
            <a:r>
              <a:rPr lang="en-US" sz="4400" b="1">
                <a:solidFill>
                  <a:srgbClr val="002060"/>
                </a:solidFill>
                <a:latin typeface="Times New Roman" panose="02020603050405020304" pitchFamily="18" charset="0"/>
                <a:cs typeface="Times New Roman" panose="02020603050405020304" pitchFamily="18" charset="0"/>
              </a:rPr>
              <a:t>dao mổ cắt ngang qua cuống là cần tây rồi cắm vào cốc nước màu, để ra chỗ thoáng từ 30 - 60 phút, quan sát sự thay đổi màu của cuống </a:t>
            </a:r>
            <a:r>
              <a:rPr lang="en-US" sz="4400" b="1">
                <a:solidFill>
                  <a:srgbClr val="002060"/>
                </a:solidFill>
                <a:latin typeface="Times New Roman" panose="02020603050405020304" pitchFamily="18" charset="0"/>
                <a:cs typeface="Times New Roman" panose="02020603050405020304" pitchFamily="18" charset="0"/>
              </a:rPr>
              <a:t>lá</a:t>
            </a:r>
            <a:r>
              <a:rPr lang="en-US" sz="3600" b="1" smtClean="0">
                <a:solidFill>
                  <a:srgbClr val="002060"/>
                </a:solidFill>
                <a:latin typeface="Times New Roman" panose="02020603050405020304" pitchFamily="18" charset="0"/>
                <a:cs typeface="Times New Roman" panose="02020603050405020304" pitchFamily="18" charset="0"/>
              </a:rPr>
              <a:t>.</a:t>
            </a:r>
          </a:p>
          <a:p>
            <a:pPr lvl="0"/>
            <a:r>
              <a:rPr lang="en-US" sz="4400" b="1" smtClean="0">
                <a:solidFill>
                  <a:srgbClr val="002060"/>
                </a:solidFill>
                <a:latin typeface="Times New Roman" panose="02020603050405020304" pitchFamily="18" charset="0"/>
                <a:cs typeface="Times New Roman" panose="02020603050405020304" pitchFamily="18" charset="0"/>
              </a:rPr>
              <a:t>- Dùng </a:t>
            </a:r>
            <a:r>
              <a:rPr lang="en-US" sz="4400" b="1">
                <a:solidFill>
                  <a:srgbClr val="002060"/>
                </a:solidFill>
                <a:latin typeface="Times New Roman" panose="02020603050405020304" pitchFamily="18" charset="0"/>
                <a:cs typeface="Times New Roman" panose="02020603050405020304" pitchFamily="18" charset="0"/>
              </a:rPr>
              <a:t>dao mổ cắt ngang phần cuống lá cần tây có lá bị nhuộm màu thành các đoạn ngắn.</a:t>
            </a:r>
            <a:endParaRPr lang="en-US" sz="4400" b="1" spc="-74">
              <a:solidFill>
                <a:srgbClr val="002060"/>
              </a:solidFill>
              <a:latin typeface="Times New Roman" panose="02020603050405020304" pitchFamily="18" charset="0"/>
              <a:cs typeface="Times New Roman" panose="02020603050405020304" pitchFamily="18" charset="0"/>
            </a:endParaRPr>
          </a:p>
          <a:p>
            <a:pPr lvl="0"/>
            <a:r>
              <a:rPr lang="en-US" sz="4400" smtClean="0"/>
              <a:t>-</a:t>
            </a:r>
            <a:r>
              <a:rPr lang="en-US" sz="4400" b="1">
                <a:solidFill>
                  <a:srgbClr val="002060"/>
                </a:solidFill>
                <a:latin typeface="Times New Roman" panose="02020603050405020304" pitchFamily="18" charset="0"/>
                <a:cs typeface="Times New Roman" panose="02020603050405020304" pitchFamily="18" charset="0"/>
              </a:rPr>
              <a:t>Sử dụng kính lúp để quan sát phần mạch dẫn trong các đoạn cuống </a:t>
            </a:r>
            <a:r>
              <a:rPr lang="en-US" sz="4400" b="1">
                <a:solidFill>
                  <a:srgbClr val="002060"/>
                </a:solidFill>
                <a:latin typeface="Times New Roman" panose="02020603050405020304" pitchFamily="18" charset="0"/>
                <a:cs typeface="Times New Roman" panose="02020603050405020304" pitchFamily="18" charset="0"/>
              </a:rPr>
              <a:t>lá</a:t>
            </a:r>
            <a:r>
              <a:rPr lang="en-US" sz="4400" b="1" smtClean="0">
                <a:solidFill>
                  <a:srgbClr val="002060"/>
                </a:solidFill>
                <a:latin typeface="Times New Roman" panose="02020603050405020304" pitchFamily="18" charset="0"/>
                <a:cs typeface="Times New Roman" panose="02020603050405020304" pitchFamily="18" charset="0"/>
              </a:rPr>
              <a:t>.</a:t>
            </a:r>
            <a:endParaRPr lang="en-US" sz="4400">
              <a:solidFill>
                <a:srgbClr val="002060"/>
              </a:solidFill>
              <a:latin typeface="Times New Roman" pitchFamily="18" charset="0"/>
              <a:cs typeface="Times New Roman" pitchFamily="18" charset="0"/>
            </a:endParaRPr>
          </a:p>
          <a:p>
            <a:pPr algn="just">
              <a:lnSpc>
                <a:spcPct val="115000"/>
              </a:lnSpc>
              <a:spcAft>
                <a:spcPts val="0"/>
              </a:spcAft>
            </a:pPr>
            <a:r>
              <a:rPr lang="nl-NL" sz="4400" b="1">
                <a:solidFill>
                  <a:srgbClr val="FF0000"/>
                </a:solidFill>
                <a:latin typeface="Times New Roman" pitchFamily="18" charset="0"/>
                <a:cs typeface="Times New Roman" pitchFamily="18" charset="0"/>
              </a:rPr>
              <a:t>3. Hiện tượng/ kết quả</a:t>
            </a:r>
            <a:r>
              <a:rPr lang="nl-NL" sz="4400" b="1" smtClean="0">
                <a:solidFill>
                  <a:srgbClr val="FF0000"/>
                </a:solidFill>
                <a:latin typeface="Times New Roman" pitchFamily="18" charset="0"/>
                <a:cs typeface="Times New Roman" pitchFamily="18" charset="0"/>
              </a:rPr>
              <a:t>:</a:t>
            </a:r>
            <a:endParaRPr lang="en-US" sz="4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695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0" y="2400300"/>
            <a:ext cx="10287000" cy="3139321"/>
          </a:xfrm>
          <a:prstGeom prst="rect">
            <a:avLst/>
          </a:prstGeom>
          <a:noFill/>
        </p:spPr>
        <p:txBody>
          <a:bodyPr wrap="square" rtlCol="0">
            <a:spAutoFit/>
          </a:bodyPr>
          <a:lstStyle/>
          <a:p>
            <a:r>
              <a:rPr lang="en-US" sz="6600" dirty="0" smtClean="0"/>
              <a:t>Video </a:t>
            </a:r>
            <a:r>
              <a:rPr lang="en-US" sz="6600" dirty="0" err="1" smtClean="0"/>
              <a:t>thí</a:t>
            </a:r>
            <a:r>
              <a:rPr lang="en-US" sz="6600" dirty="0" smtClean="0"/>
              <a:t> </a:t>
            </a:r>
            <a:r>
              <a:rPr lang="en-US" sz="6600" dirty="0" err="1" smtClean="0"/>
              <a:t>nghiệm</a:t>
            </a:r>
            <a:r>
              <a:rPr lang="en-US" sz="6600" dirty="0" smtClean="0"/>
              <a:t> 1 </a:t>
            </a:r>
            <a:r>
              <a:rPr lang="en-US" sz="6600" dirty="0" err="1" smtClean="0"/>
              <a:t>cho</a:t>
            </a:r>
            <a:r>
              <a:rPr lang="en-US" sz="6600" dirty="0" smtClean="0"/>
              <a:t> </a:t>
            </a:r>
            <a:r>
              <a:rPr lang="en-US" sz="6600" dirty="0" err="1" smtClean="0"/>
              <a:t>học</a:t>
            </a:r>
            <a:r>
              <a:rPr lang="en-US" sz="6600" dirty="0" smtClean="0"/>
              <a:t> </a:t>
            </a:r>
            <a:r>
              <a:rPr lang="en-US" sz="6600" dirty="0" err="1" smtClean="0"/>
              <a:t>sinh</a:t>
            </a:r>
            <a:r>
              <a:rPr lang="en-US" sz="6600" dirty="0" smtClean="0"/>
              <a:t> </a:t>
            </a:r>
            <a:r>
              <a:rPr lang="en-US" sz="6600" dirty="0" err="1" smtClean="0"/>
              <a:t>quan</a:t>
            </a:r>
            <a:r>
              <a:rPr lang="en-US" sz="6600" dirty="0" smtClean="0"/>
              <a:t> </a:t>
            </a:r>
            <a:r>
              <a:rPr lang="en-US" sz="6600" dirty="0" err="1" smtClean="0"/>
              <a:t>sát</a:t>
            </a:r>
            <a:r>
              <a:rPr lang="en-US" sz="6600" dirty="0" smtClean="0"/>
              <a:t> </a:t>
            </a:r>
            <a:r>
              <a:rPr lang="en-US" sz="6600" dirty="0" err="1" smtClean="0"/>
              <a:t>để</a:t>
            </a:r>
            <a:r>
              <a:rPr lang="en-US" sz="6600" dirty="0" smtClean="0"/>
              <a:t> so </a:t>
            </a:r>
            <a:r>
              <a:rPr lang="en-US" sz="6600" dirty="0" err="1" smtClean="0"/>
              <a:t>sánh</a:t>
            </a:r>
            <a:r>
              <a:rPr lang="en-US" sz="6600" dirty="0" smtClean="0"/>
              <a:t> </a:t>
            </a:r>
            <a:r>
              <a:rPr lang="en-US" sz="6600" dirty="0" err="1" smtClean="0"/>
              <a:t>với</a:t>
            </a:r>
            <a:r>
              <a:rPr lang="en-US" sz="6600" dirty="0" smtClean="0"/>
              <a:t> </a:t>
            </a:r>
            <a:r>
              <a:rPr lang="en-US" sz="6600" dirty="0" err="1" smtClean="0"/>
              <a:t>kết</a:t>
            </a:r>
            <a:r>
              <a:rPr lang="en-US" sz="6600" dirty="0" smtClean="0"/>
              <a:t> </a:t>
            </a:r>
            <a:r>
              <a:rPr lang="en-US" sz="6600" dirty="0" err="1" smtClean="0"/>
              <a:t>quả</a:t>
            </a:r>
            <a:r>
              <a:rPr lang="en-US" sz="6600" dirty="0" smtClean="0"/>
              <a:t> </a:t>
            </a:r>
            <a:r>
              <a:rPr lang="en-US" sz="6600" dirty="0" err="1" smtClean="0"/>
              <a:t>của</a:t>
            </a:r>
            <a:r>
              <a:rPr lang="en-US" sz="6600" dirty="0" smtClean="0"/>
              <a:t> </a:t>
            </a:r>
            <a:r>
              <a:rPr lang="en-US" sz="6600" dirty="0" err="1" smtClean="0"/>
              <a:t>mình</a:t>
            </a:r>
            <a:endParaRPr lang="en-US" sz="6600" dirty="0"/>
          </a:p>
        </p:txBody>
      </p:sp>
    </p:spTree>
    <p:extLst>
      <p:ext uri="{BB962C8B-B14F-4D97-AF65-F5344CB8AC3E}">
        <p14:creationId xmlns:p14="http://schemas.microsoft.com/office/powerpoint/2010/main" val="2450351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6"/>
          <p:cNvSpPr txBox="1"/>
          <p:nvPr/>
        </p:nvSpPr>
        <p:spPr>
          <a:xfrm>
            <a:off x="1447800" y="464077"/>
            <a:ext cx="15773400" cy="920958"/>
          </a:xfrm>
          <a:prstGeom prst="rect">
            <a:avLst/>
          </a:prstGeom>
        </p:spPr>
        <p:txBody>
          <a:bodyPr wrap="square" lIns="0" tIns="0" rIns="0" bIns="0" rtlCol="0" anchor="t">
            <a:spAutoFit/>
          </a:bodyPr>
          <a:lstStyle/>
          <a:p>
            <a:pPr algn="ctr">
              <a:lnSpc>
                <a:spcPts val="7704"/>
              </a:lnSpc>
            </a:pPr>
            <a:r>
              <a:rPr lang="en-US" sz="5400" b="1" spc="907" dirty="0">
                <a:solidFill>
                  <a:srgbClr val="002060"/>
                </a:solidFill>
                <a:latin typeface="Times New Roman" panose="02020603050405020304" pitchFamily="18" charset="0"/>
                <a:cs typeface="Times New Roman" panose="02020603050405020304" pitchFamily="18" charset="0"/>
              </a:rPr>
              <a:t>KẾT </a:t>
            </a:r>
            <a:r>
              <a:rPr lang="en-US" sz="5400" b="1" spc="907">
                <a:solidFill>
                  <a:srgbClr val="002060"/>
                </a:solidFill>
                <a:latin typeface="Times New Roman" panose="02020603050405020304" pitchFamily="18" charset="0"/>
                <a:cs typeface="Times New Roman" panose="02020603050405020304" pitchFamily="18" charset="0"/>
              </a:rPr>
              <a:t>QUẢ </a:t>
            </a:r>
            <a:r>
              <a:rPr lang="en-US" sz="5400" b="1" spc="907" smtClean="0">
                <a:solidFill>
                  <a:srgbClr val="002060"/>
                </a:solidFill>
                <a:latin typeface="Times New Roman" panose="02020603050405020304" pitchFamily="18" charset="0"/>
                <a:cs typeface="Times New Roman" panose="02020603050405020304" pitchFamily="18" charset="0"/>
              </a:rPr>
              <a:t>THÍ </a:t>
            </a:r>
            <a:r>
              <a:rPr lang="en-US" sz="5400" b="1" spc="907" dirty="0">
                <a:solidFill>
                  <a:srgbClr val="002060"/>
                </a:solidFill>
                <a:latin typeface="Times New Roman" panose="02020603050405020304" pitchFamily="18" charset="0"/>
                <a:cs typeface="Times New Roman" panose="02020603050405020304" pitchFamily="18" charset="0"/>
              </a:rPr>
              <a:t>NGHIỆM</a:t>
            </a:r>
          </a:p>
        </p:txBody>
      </p:sp>
      <p:pic>
        <p:nvPicPr>
          <p:cNvPr id="3" name="Picture 2"/>
          <p:cNvPicPr>
            <a:picLocks noChangeAspect="1"/>
          </p:cNvPicPr>
          <p:nvPr/>
        </p:nvPicPr>
        <p:blipFill>
          <a:blip r:embed="rId2"/>
          <a:stretch>
            <a:fillRect/>
          </a:stretch>
        </p:blipFill>
        <p:spPr>
          <a:xfrm>
            <a:off x="838200" y="1714498"/>
            <a:ext cx="17636949" cy="7086602"/>
          </a:xfrm>
          <a:prstGeom prst="rect">
            <a:avLst/>
          </a:prstGeom>
        </p:spPr>
      </p:pic>
    </p:spTree>
    <p:extLst>
      <p:ext uri="{BB962C8B-B14F-4D97-AF65-F5344CB8AC3E}">
        <p14:creationId xmlns:p14="http://schemas.microsoft.com/office/powerpoint/2010/main" val="15370049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3764" y="571500"/>
            <a:ext cx="17745635" cy="9485674"/>
          </a:xfrm>
          <a:prstGeom prst="rect">
            <a:avLst/>
          </a:prstGeom>
        </p:spPr>
        <p:txBody>
          <a:bodyPr wrap="square">
            <a:spAutoFit/>
          </a:bodyPr>
          <a:lstStyle/>
          <a:p>
            <a:pPr algn="just">
              <a:lnSpc>
                <a:spcPct val="115000"/>
              </a:lnSpc>
              <a:spcAft>
                <a:spcPts val="0"/>
              </a:spcAft>
            </a:pPr>
            <a:r>
              <a:rPr lang="nl-NL" sz="3600" b="1">
                <a:latin typeface="Times New Roman" pitchFamily="18" charset="0"/>
                <a:cs typeface="Times New Roman" pitchFamily="18" charset="0"/>
              </a:rPr>
              <a:t>4. Câu hỏi mở rộng:</a:t>
            </a:r>
            <a:endParaRPr lang="en-US" sz="3600" b="1">
              <a:latin typeface="Times New Roman" pitchFamily="18" charset="0"/>
              <a:cs typeface="Times New Roman" pitchFamily="18" charset="0"/>
            </a:endParaRPr>
          </a:p>
          <a:p>
            <a:pPr marL="742950" indent="-742950" algn="just">
              <a:lnSpc>
                <a:spcPct val="115000"/>
              </a:lnSpc>
              <a:spcAft>
                <a:spcPts val="0"/>
              </a:spcAft>
              <a:buAutoNum type="alphaLcPeriod"/>
            </a:pPr>
            <a:r>
              <a:rPr lang="nl-NL" sz="3600" b="1" smtClean="0">
                <a:latin typeface="Times New Roman" pitchFamily="18" charset="0"/>
                <a:cs typeface="Times New Roman" pitchFamily="18" charset="0"/>
              </a:rPr>
              <a:t>Tại </a:t>
            </a:r>
            <a:r>
              <a:rPr lang="nl-NL" sz="3600" b="1">
                <a:latin typeface="Times New Roman" pitchFamily="18" charset="0"/>
                <a:cs typeface="Times New Roman" pitchFamily="18" charset="0"/>
              </a:rPr>
              <a:t>sao trong thí nghiệm chứng minh thân </a:t>
            </a:r>
            <a:r>
              <a:rPr lang="nl-NL" sz="3600" b="1" smtClean="0">
                <a:latin typeface="Times New Roman" pitchFamily="18" charset="0"/>
                <a:cs typeface="Times New Roman" pitchFamily="18" charset="0"/>
              </a:rPr>
              <a:t>vận </a:t>
            </a:r>
            <a:r>
              <a:rPr lang="nl-NL" sz="3600" b="1">
                <a:latin typeface="Times New Roman" pitchFamily="18" charset="0"/>
                <a:cs typeface="Times New Roman" pitchFamily="18" charset="0"/>
              </a:rPr>
              <a:t>chuyển nước ta phải sử dụng nước pha màu</a:t>
            </a:r>
            <a:r>
              <a:rPr lang="nl-NL" sz="3600" b="1" smtClean="0">
                <a:latin typeface="Times New Roman" pitchFamily="18" charset="0"/>
                <a:cs typeface="Times New Roman" pitchFamily="18" charset="0"/>
              </a:rPr>
              <a:t>?</a:t>
            </a:r>
          </a:p>
          <a:p>
            <a:r>
              <a:rPr lang="vi-VN" sz="4400" b="1">
                <a:solidFill>
                  <a:srgbClr val="FF0000"/>
                </a:solidFill>
                <a:latin typeface="+mj-lt"/>
              </a:rPr>
              <a:t>- Phân biệt được nước do thân cây hút vào và lượng nước có sẵn trong cây.</a:t>
            </a:r>
          </a:p>
          <a:p>
            <a:r>
              <a:rPr lang="vi-VN" sz="4400" b="1">
                <a:solidFill>
                  <a:srgbClr val="FF0000"/>
                </a:solidFill>
                <a:latin typeface="+mj-lt"/>
              </a:rPr>
              <a:t>- Để dễ quan sát hiện tượng </a:t>
            </a:r>
            <a:r>
              <a:rPr lang="vi-VN" sz="4400" b="1">
                <a:solidFill>
                  <a:srgbClr val="FF0000"/>
                </a:solidFill>
                <a:latin typeface="+mj-lt"/>
              </a:rPr>
              <a:t>xảy </a:t>
            </a:r>
            <a:r>
              <a:rPr lang="vi-VN" sz="4400" b="1" smtClean="0">
                <a:solidFill>
                  <a:srgbClr val="FF0000"/>
                </a:solidFill>
                <a:latin typeface="+mj-lt"/>
              </a:rPr>
              <a:t>ra</a:t>
            </a:r>
            <a:endParaRPr lang="en-US" sz="4400" b="1">
              <a:solidFill>
                <a:srgbClr val="FF0000"/>
              </a:solidFill>
              <a:latin typeface="+mj-lt"/>
              <a:cs typeface="Times New Roman" pitchFamily="18" charset="0"/>
            </a:endParaRPr>
          </a:p>
          <a:p>
            <a:pPr algn="just">
              <a:lnSpc>
                <a:spcPct val="115000"/>
              </a:lnSpc>
              <a:spcAft>
                <a:spcPts val="0"/>
              </a:spcAft>
            </a:pPr>
            <a:r>
              <a:rPr lang="nl-NL" sz="3600" b="1">
                <a:latin typeface="Times New Roman" pitchFamily="18" charset="0"/>
                <a:cs typeface="Times New Roman" pitchFamily="18" charset="0"/>
              </a:rPr>
              <a:t>b. Đệm mà chúng ta nằm hàng ngày được làm từ mủ của cây cao su, mủ cao su chính là chất hữu cơ được vận chuyển trong mạch rây. Tại sao khi thu hoạch mủ, người ta lại rạch chéo thân cây mà không rạch ngang mặc dù rạch ngang thu được nhiều mủ hơn</a:t>
            </a:r>
            <a:r>
              <a:rPr lang="nl-NL" sz="3600" b="1" smtClean="0">
                <a:latin typeface="Times New Roman" pitchFamily="18" charset="0"/>
                <a:cs typeface="Times New Roman" pitchFamily="18" charset="0"/>
              </a:rPr>
              <a:t>?</a:t>
            </a:r>
          </a:p>
          <a:p>
            <a:pPr marL="571500" indent="-571500" algn="just">
              <a:lnSpc>
                <a:spcPct val="115000"/>
              </a:lnSpc>
              <a:spcAft>
                <a:spcPts val="0"/>
              </a:spcAft>
              <a:buFont typeface="Arial" charset="0"/>
              <a:buChar char="•"/>
            </a:pPr>
            <a:r>
              <a:rPr lang="vi-VN" sz="4000" b="1" smtClean="0">
                <a:solidFill>
                  <a:srgbClr val="FF0000"/>
                </a:solidFill>
                <a:latin typeface="+mj-lt"/>
              </a:rPr>
              <a:t>Khi </a:t>
            </a:r>
            <a:r>
              <a:rPr lang="vi-VN" sz="4000" b="1">
                <a:solidFill>
                  <a:srgbClr val="FF0000"/>
                </a:solidFill>
                <a:latin typeface="+mj-lt"/>
              </a:rPr>
              <a:t>cạo mủ cao su phải cạo chéo thân cây vì để mủ chảy theo đường cạo vào dụng cụ đựng mủ , cạo mủ phải cạo thành đợt nhiều lần khi cạo chéo mủ sẽ không bị chảy ra ngoài mà sẽ theo đường cạo mủ cũ </a:t>
            </a:r>
            <a:r>
              <a:rPr lang="vi-VN" sz="4000" b="1">
                <a:solidFill>
                  <a:srgbClr val="FF0000"/>
                </a:solidFill>
                <a:latin typeface="+mj-lt"/>
              </a:rPr>
              <a:t>chảy </a:t>
            </a:r>
            <a:r>
              <a:rPr lang="vi-VN" sz="4000" b="1" smtClean="0">
                <a:solidFill>
                  <a:srgbClr val="FF0000"/>
                </a:solidFill>
                <a:latin typeface="+mj-lt"/>
              </a:rPr>
              <a:t>xuống</a:t>
            </a:r>
            <a:r>
              <a:rPr lang="en-US" sz="4000" b="1" smtClean="0">
                <a:solidFill>
                  <a:srgbClr val="FF0000"/>
                </a:solidFill>
                <a:latin typeface="+mj-lt"/>
              </a:rPr>
              <a:t>.</a:t>
            </a:r>
          </a:p>
          <a:p>
            <a:pPr marL="571500" indent="-571500" algn="just">
              <a:lnSpc>
                <a:spcPct val="115000"/>
              </a:lnSpc>
              <a:spcAft>
                <a:spcPts val="0"/>
              </a:spcAft>
              <a:buFont typeface="Arial" charset="0"/>
              <a:buChar char="•"/>
            </a:pPr>
            <a:r>
              <a:rPr lang="en-US" sz="4000" b="1" smtClean="0">
                <a:solidFill>
                  <a:srgbClr val="FF0000"/>
                </a:solidFill>
                <a:latin typeface="+mj-lt"/>
                <a:cs typeface="Times New Roman" pitchFamily="18" charset="0"/>
              </a:rPr>
              <a:t>Khi rạch chéo chúng ta chỉ rạch mạch rây, rạch ngang dễ rạch cả mạch gỗ thì mủ sẽ lẫn nước.</a:t>
            </a:r>
            <a:endParaRPr lang="en-US" sz="4000" b="1">
              <a:solidFill>
                <a:srgbClr val="FF0000"/>
              </a:solidFill>
              <a:latin typeface="+mj-lt"/>
              <a:cs typeface="Times New Roman" pitchFamily="18" charset="0"/>
            </a:endParaRPr>
          </a:p>
        </p:txBody>
      </p:sp>
    </p:spTree>
    <p:extLst>
      <p:ext uri="{BB962C8B-B14F-4D97-AF65-F5344CB8AC3E}">
        <p14:creationId xmlns:p14="http://schemas.microsoft.com/office/powerpoint/2010/main" val="4036530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 calcmode="lin" valueType="num">
                                      <p:cBhvr additive="base">
                                        <p:cTn id="1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0800000">
            <a:off x="7995828" y="3859791"/>
            <a:ext cx="1107618" cy="256865"/>
          </a:xfrm>
          <a:prstGeom prst="rect">
            <a:avLst/>
          </a:prstGeom>
        </p:spPr>
      </p:pic>
      <p:sp>
        <p:nvSpPr>
          <p:cNvPr id="10" name="TextBox 10"/>
          <p:cNvSpPr txBox="1"/>
          <p:nvPr/>
        </p:nvSpPr>
        <p:spPr>
          <a:xfrm>
            <a:off x="609600" y="1028700"/>
            <a:ext cx="17373600" cy="1897955"/>
          </a:xfrm>
          <a:prstGeom prst="rect">
            <a:avLst/>
          </a:prstGeom>
        </p:spPr>
        <p:txBody>
          <a:bodyPr wrap="square" lIns="0" tIns="0" rIns="0" bIns="0" rtlCol="0" anchor="t">
            <a:spAutoFit/>
          </a:bodyPr>
          <a:lstStyle/>
          <a:p>
            <a:pPr algn="ctr">
              <a:lnSpc>
                <a:spcPts val="7381"/>
              </a:lnSpc>
            </a:pPr>
            <a:r>
              <a:rPr lang="en-US" sz="7770" dirty="0">
                <a:solidFill>
                  <a:srgbClr val="002060"/>
                </a:solidFill>
                <a:latin typeface="Times New Roman" pitchFamily="18" charset="0"/>
                <a:cs typeface="Times New Roman" pitchFamily="18" charset="0"/>
              </a:rPr>
              <a:t>THÍ NGHIỆM 2</a:t>
            </a:r>
            <a:r>
              <a:rPr lang="en-US" sz="7770">
                <a:solidFill>
                  <a:srgbClr val="002060"/>
                </a:solidFill>
                <a:latin typeface="Times New Roman" pitchFamily="18" charset="0"/>
                <a:cs typeface="Times New Roman" pitchFamily="18" charset="0"/>
              </a:rPr>
              <a:t>: </a:t>
            </a:r>
          </a:p>
          <a:p>
            <a:pPr algn="ctr">
              <a:lnSpc>
                <a:spcPts val="7381"/>
              </a:lnSpc>
            </a:pPr>
            <a:r>
              <a:rPr lang="en-US" sz="7770" smtClean="0">
                <a:solidFill>
                  <a:srgbClr val="002060"/>
                </a:solidFill>
                <a:latin typeface="Times New Roman" pitchFamily="18" charset="0"/>
                <a:cs typeface="Times New Roman" pitchFamily="18" charset="0"/>
              </a:rPr>
              <a:t> </a:t>
            </a:r>
            <a:r>
              <a:rPr lang="en-US" sz="7770" dirty="0">
                <a:solidFill>
                  <a:srgbClr val="002060"/>
                </a:solidFill>
                <a:latin typeface="Times New Roman" pitchFamily="18" charset="0"/>
                <a:cs typeface="Times New Roman" pitchFamily="18" charset="0"/>
              </a:rPr>
              <a:t>CHỨNG MINH LÁ THOÁT HƠI NƯỚC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barn(inVertical)">
                                      <p:cBhvr>
                                        <p:cTn id="12"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E"/>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66800" y="1897319"/>
            <a:ext cx="9488272" cy="5532181"/>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972800" y="3044982"/>
            <a:ext cx="5208843" cy="4740047"/>
          </a:xfrm>
          <a:prstGeom prst="rect">
            <a:avLst/>
          </a:prstGeom>
        </p:spPr>
      </p:pic>
      <p:sp>
        <p:nvSpPr>
          <p:cNvPr id="4" name="TextBox 4"/>
          <p:cNvSpPr txBox="1"/>
          <p:nvPr/>
        </p:nvSpPr>
        <p:spPr>
          <a:xfrm>
            <a:off x="4996438" y="952499"/>
            <a:ext cx="8772724" cy="886807"/>
          </a:xfrm>
          <a:prstGeom prst="rect">
            <a:avLst/>
          </a:prstGeom>
        </p:spPr>
        <p:txBody>
          <a:bodyPr lIns="0" tIns="0" rIns="0" bIns="0" rtlCol="0" anchor="t">
            <a:spAutoFit/>
          </a:bodyPr>
          <a:lstStyle/>
          <a:p>
            <a:pPr marL="0" lvl="0" indent="0">
              <a:lnSpc>
                <a:spcPts val="6501"/>
              </a:lnSpc>
            </a:pPr>
            <a:r>
              <a:rPr lang="en-US" sz="6772">
                <a:solidFill>
                  <a:srgbClr val="5A5B82"/>
                </a:solidFill>
                <a:latin typeface="Maven Pro Bold"/>
              </a:rPr>
              <a:t>DỤNG CỤ, MẪU VẬT</a:t>
            </a:r>
          </a:p>
        </p:txBody>
      </p:sp>
      <p:sp>
        <p:nvSpPr>
          <p:cNvPr id="8" name="TextBox 7"/>
          <p:cNvSpPr txBox="1"/>
          <p:nvPr/>
        </p:nvSpPr>
        <p:spPr>
          <a:xfrm>
            <a:off x="1447800" y="7773162"/>
            <a:ext cx="9525000" cy="646331"/>
          </a:xfrm>
          <a:prstGeom prst="rect">
            <a:avLst/>
          </a:prstGeom>
          <a:noFill/>
        </p:spPr>
        <p:txBody>
          <a:bodyPr wrap="square" rtlCol="0">
            <a:spAutoFit/>
          </a:bodyPr>
          <a:lstStyle/>
          <a:p>
            <a:pPr algn="ctr"/>
            <a:r>
              <a:rPr lang="en-US" sz="3600" dirty="0" smtClean="0"/>
              <a:t>Hai </a:t>
            </a:r>
            <a:r>
              <a:rPr lang="en-US" sz="3600" dirty="0" err="1" smtClean="0"/>
              <a:t>chậu</a:t>
            </a:r>
            <a:r>
              <a:rPr lang="en-US" sz="3600" dirty="0" smtClean="0"/>
              <a:t> </a:t>
            </a:r>
            <a:r>
              <a:rPr lang="en-US" sz="3600" dirty="0" err="1" smtClean="0"/>
              <a:t>cây</a:t>
            </a:r>
            <a:r>
              <a:rPr lang="en-US" sz="3600" dirty="0" smtClean="0"/>
              <a:t> </a:t>
            </a:r>
            <a:r>
              <a:rPr lang="en-US" sz="3600" dirty="0" err="1" smtClean="0"/>
              <a:t>trong</a:t>
            </a:r>
            <a:r>
              <a:rPr lang="en-US" sz="3600" dirty="0" smtClean="0"/>
              <a:t> </a:t>
            </a:r>
            <a:r>
              <a:rPr lang="en-US" sz="3600" dirty="0" err="1" smtClean="0"/>
              <a:t>đó</a:t>
            </a:r>
            <a:r>
              <a:rPr lang="en-US" sz="3600" dirty="0" smtClean="0"/>
              <a:t> </a:t>
            </a:r>
            <a:r>
              <a:rPr lang="en-US" sz="3600" dirty="0" err="1" smtClean="0"/>
              <a:t>có</a:t>
            </a:r>
            <a:r>
              <a:rPr lang="en-US" sz="3600" dirty="0" smtClean="0"/>
              <a:t> </a:t>
            </a:r>
            <a:r>
              <a:rPr lang="en-US" sz="3600" dirty="0" err="1" smtClean="0"/>
              <a:t>một</a:t>
            </a:r>
            <a:r>
              <a:rPr lang="en-US" sz="3600" dirty="0" smtClean="0"/>
              <a:t> </a:t>
            </a:r>
            <a:r>
              <a:rPr lang="en-US" sz="3600" dirty="0" err="1" smtClean="0"/>
              <a:t>chậu</a:t>
            </a:r>
            <a:r>
              <a:rPr lang="en-US" sz="3600" dirty="0" smtClean="0"/>
              <a:t> </a:t>
            </a:r>
            <a:r>
              <a:rPr lang="en-US" sz="3600" dirty="0" err="1" smtClean="0"/>
              <a:t>ngắt</a:t>
            </a:r>
            <a:r>
              <a:rPr lang="en-US" sz="3600" dirty="0" smtClean="0"/>
              <a:t> </a:t>
            </a:r>
            <a:r>
              <a:rPr lang="en-US" sz="3600" dirty="0" err="1" smtClean="0"/>
              <a:t>hết</a:t>
            </a:r>
            <a:r>
              <a:rPr lang="en-US" sz="3600" dirty="0" smtClean="0"/>
              <a:t> </a:t>
            </a:r>
            <a:r>
              <a:rPr lang="en-US" sz="3600" dirty="0" err="1" smtClean="0"/>
              <a:t>lá</a:t>
            </a:r>
            <a:endParaRPr lang="en-US" sz="3600" dirty="0"/>
          </a:p>
        </p:txBody>
      </p:sp>
      <p:sp>
        <p:nvSpPr>
          <p:cNvPr id="9" name="TextBox 8"/>
          <p:cNvSpPr txBox="1"/>
          <p:nvPr/>
        </p:nvSpPr>
        <p:spPr>
          <a:xfrm>
            <a:off x="12344400" y="7785029"/>
            <a:ext cx="3273103" cy="584775"/>
          </a:xfrm>
          <a:prstGeom prst="rect">
            <a:avLst/>
          </a:prstGeom>
          <a:noFill/>
        </p:spPr>
        <p:txBody>
          <a:bodyPr wrap="square" rtlCol="0">
            <a:spAutoFit/>
          </a:bodyPr>
          <a:lstStyle/>
          <a:p>
            <a:r>
              <a:rPr lang="en-US" sz="3200" dirty="0" err="1" smtClean="0"/>
              <a:t>Túi</a:t>
            </a:r>
            <a:r>
              <a:rPr lang="en-US" sz="3200" dirty="0" smtClean="0"/>
              <a:t> nylon</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TotalTime>
  <Words>1323</Words>
  <Application>Microsoft Office PowerPoint</Application>
  <PresentationFormat>Custom</PresentationFormat>
  <Paragraphs>102</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Times New Roman</vt:lpstr>
      <vt:lpstr>Open Sans Bold</vt:lpstr>
      <vt:lpstr>Maven Pro Bold</vt:lpstr>
      <vt:lpstr>Calibri</vt:lpstr>
      <vt:lpstr>Intro Rust</vt:lpstr>
      <vt:lpstr>Vollkorn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32: Thực hành: chứng minh thân vận chuyển nước và lá thoát hơi nước</dc:title>
  <dc:creator>Administrator</dc:creator>
  <cp:lastModifiedBy>Windows User</cp:lastModifiedBy>
  <cp:revision>15</cp:revision>
  <dcterms:created xsi:type="dcterms:W3CDTF">2006-08-16T00:00:00Z</dcterms:created>
  <dcterms:modified xsi:type="dcterms:W3CDTF">2024-03-31T07:30:53Z</dcterms:modified>
  <dc:identifier>DAFErFeerj4</dc:identifier>
</cp:coreProperties>
</file>