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77" r:id="rId3"/>
    <p:sldId id="297" r:id="rId4"/>
    <p:sldId id="298" r:id="rId5"/>
    <p:sldId id="299" r:id="rId6"/>
    <p:sldId id="300" r:id="rId7"/>
    <p:sldId id="278" r:id="rId8"/>
    <p:sldId id="301" r:id="rId9"/>
    <p:sldId id="302" r:id="rId10"/>
    <p:sldId id="290" r:id="rId11"/>
    <p:sldId id="295" r:id="rId12"/>
    <p:sldId id="296" r:id="rId13"/>
    <p:sldId id="303" r:id="rId14"/>
    <p:sldId id="304" r:id="rId15"/>
    <p:sldId id="306" r:id="rId16"/>
    <p:sldId id="307" r:id="rId17"/>
    <p:sldId id="314" r:id="rId18"/>
    <p:sldId id="311" r:id="rId19"/>
    <p:sldId id="310" r:id="rId20"/>
    <p:sldId id="312" r:id="rId21"/>
    <p:sldId id="313" r:id="rId22"/>
    <p:sldId id="315" r:id="rId23"/>
    <p:sldId id="320" r:id="rId24"/>
    <p:sldId id="319" r:id="rId25"/>
    <p:sldId id="346" r:id="rId26"/>
    <p:sldId id="347" r:id="rId27"/>
    <p:sldId id="348" r:id="rId28"/>
    <p:sldId id="339" r:id="rId29"/>
    <p:sldId id="340" r:id="rId30"/>
    <p:sldId id="337" r:id="rId31"/>
    <p:sldId id="338" r:id="rId32"/>
    <p:sldId id="344" r:id="rId33"/>
    <p:sldId id="345" r:id="rId34"/>
    <p:sldId id="265" r:id="rId35"/>
    <p:sldId id="321" r:id="rId36"/>
    <p:sldId id="266" r:id="rId37"/>
    <p:sldId id="270" r:id="rId38"/>
    <p:sldId id="271" r:id="rId39"/>
    <p:sldId id="33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99"/>
    <a:srgbClr val="FF9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5203-EA93-4FD7-852C-7632FC82483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7EC-D321-436B-9390-22474816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5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5203-EA93-4FD7-852C-7632FC82483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7EC-D321-436B-9390-22474816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7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5203-EA93-4FD7-852C-7632FC82483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7EC-D321-436B-9390-22474816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5203-EA93-4FD7-852C-7632FC82483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7EC-D321-436B-9390-22474816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3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5203-EA93-4FD7-852C-7632FC82483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7EC-D321-436B-9390-22474816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0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5203-EA93-4FD7-852C-7632FC82483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7EC-D321-436B-9390-22474816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6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5203-EA93-4FD7-852C-7632FC82483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7EC-D321-436B-9390-22474816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5203-EA93-4FD7-852C-7632FC82483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7EC-D321-436B-9390-22474816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5203-EA93-4FD7-852C-7632FC82483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7EC-D321-436B-9390-22474816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5203-EA93-4FD7-852C-7632FC82483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7EC-D321-436B-9390-22474816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5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5203-EA93-4FD7-852C-7632FC82483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7EC-D321-436B-9390-22474816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5203-EA93-4FD7-852C-7632FC82483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67EC-D321-436B-9390-22474816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30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VTC14_S&#7869;%20cho%20lai%20gi&#7889;ng%20b&#242;%20t&#243;t%20v&#7899;i%20b&#242;%20nh&#224;.mp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6122" y="144098"/>
            <a:ext cx="11737348" cy="1485919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</a:t>
            </a:r>
          </a:p>
          <a:p>
            <a:pPr algn="ctr"/>
            <a:r>
              <a:rPr lang="en-US" sz="4800" b="1" dirty="0"/>
              <a:t>SINH SẢN HỮU TÍNH Ở SINH VẬT</a:t>
            </a:r>
          </a:p>
        </p:txBody>
      </p:sp>
      <p:pic>
        <p:nvPicPr>
          <p:cNvPr id="5" name="Picture 1" descr="Lý thuyết Cấu tạo và chức năng của hoa si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2" y="1815876"/>
            <a:ext cx="4544782" cy="411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91" y="1815875"/>
            <a:ext cx="6814880" cy="41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9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609" y="1240866"/>
            <a:ext cx="6096000" cy="544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6609" y="2460171"/>
            <a:ext cx="3592286" cy="3038374"/>
          </a:xfrm>
          <a:prstGeom prst="ellips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2138" y="512921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Shape 2076"/>
          <p:cNvPicPr/>
          <p:nvPr/>
        </p:nvPicPr>
        <p:blipFill>
          <a:blip r:embed="rId2"/>
          <a:stretch/>
        </p:blipFill>
        <p:spPr>
          <a:xfrm>
            <a:off x="3897086" y="2086229"/>
            <a:ext cx="8172993" cy="4678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0935" y="1240866"/>
            <a:ext cx="4251428" cy="70788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THẢO LUẬN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3961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11348"/>
            <a:ext cx="6096000" cy="544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6609" y="2382982"/>
            <a:ext cx="2202934" cy="3546763"/>
          </a:xfrm>
          <a:prstGeom prst="ellips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2138" y="512921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29" y="1815874"/>
            <a:ext cx="8739050" cy="48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0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94612"/>
            <a:ext cx="6096000" cy="544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6718" y="2420864"/>
            <a:ext cx="2224704" cy="3658907"/>
          </a:xfrm>
          <a:prstGeom prst="ellips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2138" y="512921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28" y="1871236"/>
            <a:ext cx="8647945" cy="47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44" y="1199668"/>
            <a:ext cx="6096000" cy="544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6609" y="1744561"/>
            <a:ext cx="3944647" cy="5020411"/>
          </a:xfrm>
          <a:prstGeom prst="ellips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phôi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2138" y="512921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Shape 2076"/>
          <p:cNvPicPr/>
          <p:nvPr/>
        </p:nvPicPr>
        <p:blipFill>
          <a:blip r:embed="rId2"/>
          <a:stretch/>
        </p:blipFill>
        <p:spPr>
          <a:xfrm>
            <a:off x="4245429" y="1832881"/>
            <a:ext cx="7824650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44" y="1199668"/>
            <a:ext cx="6096000" cy="544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2138" y="512921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Shape 2076"/>
          <p:cNvPicPr/>
          <p:nvPr/>
        </p:nvPicPr>
        <p:blipFill>
          <a:blip r:embed="rId2"/>
          <a:stretch/>
        </p:blipFill>
        <p:spPr>
          <a:xfrm>
            <a:off x="2939143" y="1832881"/>
            <a:ext cx="9130936" cy="493209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126610" y="1744561"/>
            <a:ext cx="2507734" cy="4704196"/>
          </a:xfrm>
          <a:prstGeom prst="cloud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Mô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giai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44" y="1199668"/>
            <a:ext cx="6096000" cy="544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2138" y="512921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Shape 2076"/>
          <p:cNvPicPr/>
          <p:nvPr/>
        </p:nvPicPr>
        <p:blipFill>
          <a:blip r:embed="rId2"/>
          <a:stretch/>
        </p:blipFill>
        <p:spPr>
          <a:xfrm>
            <a:off x="5798747" y="1832881"/>
            <a:ext cx="6271332" cy="49320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837459"/>
            <a:ext cx="5138057" cy="58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608" y="2349926"/>
            <a:ext cx="5545530" cy="4513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5836334" y="1234112"/>
            <a:ext cx="685800" cy="822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99"/>
            </a:solidFill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429294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44" y="1199668"/>
            <a:ext cx="6096000" cy="544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2138" y="512921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Shape 2076"/>
          <p:cNvPicPr/>
          <p:nvPr/>
        </p:nvPicPr>
        <p:blipFill>
          <a:blip r:embed="rId2"/>
          <a:stretch/>
        </p:blipFill>
        <p:spPr>
          <a:xfrm>
            <a:off x="5138057" y="1832881"/>
            <a:ext cx="6932022" cy="49320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837459"/>
            <a:ext cx="5138057" cy="58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335868"/>
            <a:ext cx="4158343" cy="303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38" y="5290397"/>
            <a:ext cx="46899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  <a:endParaRPr lang="en-US" sz="2800" dirty="0"/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5195071" y="1306913"/>
            <a:ext cx="685800" cy="822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99"/>
            </a:solidFill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22802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44" y="1199668"/>
            <a:ext cx="6096000" cy="544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2138" y="512921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Shape 2076"/>
          <p:cNvPicPr/>
          <p:nvPr/>
        </p:nvPicPr>
        <p:blipFill>
          <a:blip r:embed="rId2"/>
          <a:stretch/>
        </p:blipFill>
        <p:spPr>
          <a:xfrm>
            <a:off x="126609" y="1832881"/>
            <a:ext cx="8222261" cy="493209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8348870" y="900545"/>
            <a:ext cx="3598743" cy="5957455"/>
          </a:xfrm>
          <a:prstGeom prst="cloud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ưu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mang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thai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con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vú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so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đẻ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trứng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249725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63595"/>
            <a:ext cx="5725551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758947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765911"/>
            <a:ext cx="8089137" cy="58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44" y="3291740"/>
            <a:ext cx="6096000" cy="544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59389" y="1292239"/>
            <a:ext cx="3023061" cy="20572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83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3990109"/>
            <a:ext cx="5280278" cy="2791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345" y="3941824"/>
            <a:ext cx="6230105" cy="26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44" y="1128792"/>
            <a:ext cx="6096000" cy="544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52345" y="1376291"/>
            <a:ext cx="6317734" cy="10747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83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2698571"/>
            <a:ext cx="5280278" cy="4083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345" y="2698572"/>
            <a:ext cx="6230105" cy="39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4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663638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68535"/>
            <a:ext cx="12070079" cy="156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vòi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noãn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29848"/>
            <a:ext cx="12425609" cy="1505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lưỡng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đào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…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dưa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…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6608" y="1322363"/>
            <a:ext cx="5725551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062149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7233990" y="2450903"/>
            <a:ext cx="685800" cy="822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99"/>
            </a:solidFill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41874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609" y="1253724"/>
            <a:ext cx="6096000" cy="544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99995" y="1873153"/>
            <a:ext cx="4470084" cy="10747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83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99410"/>
              </p:ext>
            </p:extLst>
          </p:nvPr>
        </p:nvGraphicFramePr>
        <p:xfrm>
          <a:off x="126611" y="3097813"/>
          <a:ext cx="11780469" cy="3600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919">
                  <a:extLst>
                    <a:ext uri="{9D8B030D-6E8A-4147-A177-3AD203B41FA5}">
                      <a16:colId xmlns:a16="http://schemas.microsoft.com/office/drawing/2014/main" val="2444627282"/>
                    </a:ext>
                  </a:extLst>
                </a:gridCol>
                <a:gridCol w="4731027">
                  <a:extLst>
                    <a:ext uri="{9D8B030D-6E8A-4147-A177-3AD203B41FA5}">
                      <a16:colId xmlns:a16="http://schemas.microsoft.com/office/drawing/2014/main" val="2269127176"/>
                    </a:ext>
                  </a:extLst>
                </a:gridCol>
                <a:gridCol w="5466523">
                  <a:extLst>
                    <a:ext uri="{9D8B030D-6E8A-4147-A177-3AD203B41FA5}">
                      <a16:colId xmlns:a16="http://schemas.microsoft.com/office/drawing/2014/main" val="2304552661"/>
                    </a:ext>
                  </a:extLst>
                </a:gridCol>
              </a:tblGrid>
              <a:tr h="467674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sản vô tính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sản hữu tính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927942"/>
                  </a:ext>
                </a:extLst>
              </a:tr>
              <a:tr h="1630675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4484528"/>
                  </a:ext>
                </a:extLst>
              </a:tr>
              <a:tr h="1482933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r>
                        <a:rPr lang="en-US" sz="2800" baseline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79334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6609" y="1902711"/>
            <a:ext cx="2672010" cy="101566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THẢO LUẬN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11473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609" y="1253724"/>
            <a:ext cx="6096000" cy="544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36994" y="1310370"/>
            <a:ext cx="4470084" cy="10747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83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6611" y="3097815"/>
          <a:ext cx="11780469" cy="3700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919">
                  <a:extLst>
                    <a:ext uri="{9D8B030D-6E8A-4147-A177-3AD203B41FA5}">
                      <a16:colId xmlns:a16="http://schemas.microsoft.com/office/drawing/2014/main" val="2444627282"/>
                    </a:ext>
                  </a:extLst>
                </a:gridCol>
                <a:gridCol w="4731027">
                  <a:extLst>
                    <a:ext uri="{9D8B030D-6E8A-4147-A177-3AD203B41FA5}">
                      <a16:colId xmlns:a16="http://schemas.microsoft.com/office/drawing/2014/main" val="2269127176"/>
                    </a:ext>
                  </a:extLst>
                </a:gridCol>
                <a:gridCol w="5466523">
                  <a:extLst>
                    <a:ext uri="{9D8B030D-6E8A-4147-A177-3AD203B41FA5}">
                      <a16:colId xmlns:a16="http://schemas.microsoft.com/office/drawing/2014/main" val="2304552661"/>
                    </a:ext>
                  </a:extLst>
                </a:gridCol>
              </a:tblGrid>
              <a:tr h="41801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sản vô tính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sản hữu tính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927942"/>
                  </a:ext>
                </a:extLst>
              </a:tr>
              <a:tr h="1754723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hình thức sinh sản có sự hợp nhất giữa giao tử đực và giao tử cái.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4484528"/>
                  </a:ext>
                </a:extLst>
              </a:tr>
              <a:tr h="1309153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r>
                        <a:rPr lang="en-US" sz="2800" baseline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sinh ra có đặc điểm giống nhau và giống cơ thể mẹ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79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3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249725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63595"/>
            <a:ext cx="5725551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758947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765911"/>
            <a:ext cx="8089137" cy="58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44" y="3291740"/>
            <a:ext cx="6096000" cy="544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61861" y="4556431"/>
            <a:ext cx="9084553" cy="5835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83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4884" y="3836633"/>
            <a:ext cx="8737520" cy="583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61861" y="5491196"/>
            <a:ext cx="9005957" cy="10747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83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609" y="4983364"/>
            <a:ext cx="2672010" cy="101566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THẢO LUẬN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6338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37519" y="2596765"/>
            <a:ext cx="3332559" cy="156600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83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70776"/>
            <a:ext cx="8737520" cy="583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609" y="1813762"/>
            <a:ext cx="7844574" cy="156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37520" y="4251098"/>
            <a:ext cx="3332559" cy="25484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83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609" y="3379768"/>
            <a:ext cx="7844574" cy="156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8777788" y="1316476"/>
            <a:ext cx="685800" cy="822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99"/>
            </a:solidFill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18178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2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70776"/>
            <a:ext cx="8737520" cy="583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609" y="1813762"/>
            <a:ext cx="7844574" cy="156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608" y="3379768"/>
            <a:ext cx="7844575" cy="156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37521" y="1368705"/>
            <a:ext cx="3332558" cy="20572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83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6608" y="5007996"/>
            <a:ext cx="8610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Ỉ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520" y="3683292"/>
            <a:ext cx="3166328" cy="2936169"/>
          </a:xfrm>
          <a:prstGeom prst="rect">
            <a:avLst/>
          </a:prstGeom>
        </p:spPr>
      </p:pic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7925112" y="1700161"/>
            <a:ext cx="812408" cy="837176"/>
          </a:xfrm>
          <a:prstGeom prst="rect">
            <a:avLst/>
          </a:prstGeom>
          <a:solidFill>
            <a:schemeClr val="tx1"/>
          </a:solidFill>
          <a:ln w="28575">
            <a:solidFill>
              <a:srgbClr val="000099"/>
            </a:solidFill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13433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on-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5" y="772827"/>
            <a:ext cx="4588998" cy="2438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Lon-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933" y="696627"/>
            <a:ext cx="4706665" cy="2514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B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30" y="3331869"/>
            <a:ext cx="4884420" cy="23129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41204" y="3440377"/>
            <a:ext cx="2600470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Lợn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Ỉ                  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049922" y="3514029"/>
            <a:ext cx="2957874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Lợn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Đại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Bạch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                 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387802" y="5732107"/>
            <a:ext cx="2667000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Lợn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Đại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Bạch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Ỉ                   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5721302" y="1407336"/>
            <a:ext cx="548640" cy="5191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X</a:t>
            </a:r>
          </a:p>
        </p:txBody>
      </p:sp>
      <p:sp>
        <p:nvSpPr>
          <p:cNvPr id="17417" name="Line 14"/>
          <p:cNvSpPr>
            <a:spLocks noChangeShapeType="1"/>
          </p:cNvSpPr>
          <p:nvPr/>
        </p:nvSpPr>
        <p:spPr bwMode="auto">
          <a:xfrm>
            <a:off x="6006173" y="1992027"/>
            <a:ext cx="732" cy="1219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1824109" y="6255327"/>
            <a:ext cx="8006863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Chống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chiu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tốt,tăng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trọng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nhanh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tỉ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lệ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nạc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cao</a:t>
            </a:r>
            <a:endParaRPr lang="en-US" altLang="en-US" sz="2800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7419" name="Rectangle 23"/>
          <p:cNvSpPr>
            <a:spLocks noChangeArrowheads="1"/>
          </p:cNvSpPr>
          <p:nvPr/>
        </p:nvSpPr>
        <p:spPr bwMode="auto">
          <a:xfrm>
            <a:off x="241204" y="3963597"/>
            <a:ext cx="2600470" cy="48930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Chống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chịu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tốt</a:t>
            </a:r>
            <a:endParaRPr lang="en-US" altLang="en-US" sz="2800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7420" name="Rectangle 27"/>
          <p:cNvSpPr>
            <a:spLocks noChangeArrowheads="1"/>
          </p:cNvSpPr>
          <p:nvPr/>
        </p:nvSpPr>
        <p:spPr bwMode="auto">
          <a:xfrm>
            <a:off x="9049922" y="4023050"/>
            <a:ext cx="2957874" cy="99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Tỉ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lệ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nạc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cao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tăng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trọng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nhanh</a:t>
            </a:r>
            <a:endParaRPr lang="en-US" altLang="en-US" sz="2800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7421" name="Text Box 4"/>
          <p:cNvSpPr txBox="1">
            <a:spLocks noChangeArrowheads="1"/>
          </p:cNvSpPr>
          <p:nvPr/>
        </p:nvSpPr>
        <p:spPr bwMode="auto">
          <a:xfrm>
            <a:off x="4079631" y="105569"/>
            <a:ext cx="3495821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 LAI KINH TẾ</a:t>
            </a:r>
          </a:p>
        </p:txBody>
      </p:sp>
    </p:spTree>
    <p:extLst>
      <p:ext uri="{BB962C8B-B14F-4D97-AF65-F5344CB8AC3E}">
        <p14:creationId xmlns:p14="http://schemas.microsoft.com/office/powerpoint/2010/main" val="15831681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110700"/>
            <a:ext cx="4076700" cy="2743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58" y="105569"/>
            <a:ext cx="4104542" cy="2819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33349" y="2853900"/>
            <a:ext cx="4076699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829550" y="2924969"/>
            <a:ext cx="4057650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Hônsten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</a:p>
        </p:txBody>
      </p:sp>
      <p:pic>
        <p:nvPicPr>
          <p:cNvPr id="18438" name="Picture 7" descr="2200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72" y="3529479"/>
            <a:ext cx="6289964" cy="259084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4798869" y="3585139"/>
            <a:ext cx="2743200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18440" name="Text Box 14"/>
          <p:cNvSpPr txBox="1">
            <a:spLocks noChangeArrowheads="1"/>
          </p:cNvSpPr>
          <p:nvPr/>
        </p:nvSpPr>
        <p:spPr bwMode="auto">
          <a:xfrm>
            <a:off x="5663273" y="1127349"/>
            <a:ext cx="685800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418" name="Rectangle 20"/>
          <p:cNvSpPr>
            <a:spLocks noGrp="1" noChangeArrowheads="1"/>
          </p:cNvSpPr>
          <p:nvPr>
            <p:ph type="title"/>
          </p:nvPr>
        </p:nvSpPr>
        <p:spPr>
          <a:xfrm>
            <a:off x="2380318" y="6196520"/>
            <a:ext cx="7232072" cy="586770"/>
          </a:xfrm>
          <a:solidFill>
            <a:srgbClr val="FFFF99"/>
          </a:solidFill>
        </p:spPr>
        <p:txBody>
          <a:bodyPr rtlCol="0">
            <a:noAutofit/>
          </a:bodyPr>
          <a:lstStyle/>
          <a:p>
            <a:pPr>
              <a:defRPr/>
            </a:pPr>
            <a:b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1000kg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/con/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190979" y="105569"/>
            <a:ext cx="1610750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 LAI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6019800" y="1690360"/>
            <a:ext cx="732" cy="1219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5695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9" grpId="0" animBg="1"/>
      <p:bldP spid="18440" grpId="0" animBg="1"/>
      <p:bldP spid="17418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hay.thanhnien.com.vn/Pictures201409/MinhNguyet/Thang9/28/traibot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3654084"/>
            <a:ext cx="5308759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phanbonsumo.com.vn/uploads/news/_280513145108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" y="501748"/>
            <a:ext cx="4520016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ttp://chicucthuyhcm.org.vn/Download/pictures/giongvatnuoi/LaiSin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9" y="501748"/>
            <a:ext cx="5014547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615953" y="2874128"/>
            <a:ext cx="1132450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256541" y="2874128"/>
            <a:ext cx="1313497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280611" y="6255064"/>
            <a:ext cx="1715011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190979" y="105569"/>
            <a:ext cx="1610750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 LAI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721302" y="1407336"/>
            <a:ext cx="548640" cy="5191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X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006173" y="1992027"/>
            <a:ext cx="732" cy="1219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8" y="765517"/>
            <a:ext cx="5114778" cy="28971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811161"/>
            <a:ext cx="5071404" cy="2895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85618" y="3793536"/>
            <a:ext cx="2324101" cy="52322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522657" y="3866105"/>
            <a:ext cx="1252024" cy="52322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33599" y="4910187"/>
            <a:ext cx="8439444" cy="138499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lai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khả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trưởng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thịt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kém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so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gà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Đông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Cảo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thuần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chủng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biệt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rẽ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rất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lần</a:t>
            </a:r>
            <a:r>
              <a:rPr lang="en-US" alt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b="1" dirty="0">
              <a:solidFill>
                <a:srgbClr val="1B0D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39618" y="1652294"/>
            <a:ext cx="887437" cy="52322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4822899" y="3558227"/>
            <a:ext cx="2803525" cy="381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926036" y="151926"/>
            <a:ext cx="2514600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GÀ</a:t>
            </a:r>
          </a:p>
        </p:txBody>
      </p:sp>
    </p:spTree>
    <p:extLst>
      <p:ext uri="{BB962C8B-B14F-4D97-AF65-F5344CB8AC3E}">
        <p14:creationId xmlns:p14="http://schemas.microsoft.com/office/powerpoint/2010/main" val="12837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3" y="673246"/>
            <a:ext cx="5223164" cy="3657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383621" y="4376131"/>
            <a:ext cx="8382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8785407" y="4376131"/>
            <a:ext cx="107175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34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</a:t>
            </a:r>
            <a:endParaRPr lang="en-US" altLang="en-US" sz="2800" b="1" dirty="0">
              <a:solidFill>
                <a:srgbClr val="0034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7" descr="http://g.vatgia.vn/gallery_img/15/ejq13555452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66" y="711346"/>
            <a:ext cx="4984173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833403" y="1978826"/>
            <a:ext cx="8382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869791" y="3903809"/>
            <a:ext cx="2803525" cy="381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97612" y="5324622"/>
            <a:ext cx="8483991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 giết thịt ngắn hơn so với ngan, chất lượng thịt ngon hơn thịt vịt, trắng hơn thịt ngan và ít mỡ hơn... 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743744" y="84670"/>
            <a:ext cx="3093720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VỊT LAI</a:t>
            </a:r>
          </a:p>
        </p:txBody>
      </p:sp>
    </p:spTree>
    <p:extLst>
      <p:ext uri="{BB962C8B-B14F-4D97-AF65-F5344CB8AC3E}">
        <p14:creationId xmlns:p14="http://schemas.microsoft.com/office/powerpoint/2010/main" val="36130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155984"/>
            <a:ext cx="11943470" cy="820992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63114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16996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087715"/>
            <a:ext cx="8089137" cy="5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</a:p>
        </p:txBody>
      </p:sp>
      <p:sp>
        <p:nvSpPr>
          <p:cNvPr id="3" name="Cloud 2"/>
          <p:cNvSpPr/>
          <p:nvPr/>
        </p:nvSpPr>
        <p:spPr>
          <a:xfrm>
            <a:off x="9579429" y="2918374"/>
            <a:ext cx="2490650" cy="3939626"/>
          </a:xfrm>
          <a:prstGeom prst="cloud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Mô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giai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2697305"/>
            <a:ext cx="9235105" cy="42174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98069" y="1367909"/>
            <a:ext cx="2672010" cy="101566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THẢO LUẬN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280008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Kết quả hình ảnh cho ưu thế lai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3315" name="AutoShape 4" descr="Kết quả hình ảnh cho ưu thế lai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3316" name="AutoShape 6" descr="data:image/jpeg;base64,/9j/4AAQSkZJRgABAQAAAQABAAD/2wCEAAkGBxQSEhUUExQUFhUXFxcYFxgYFxgWFxgYFRkXGhcXGBcaHCggGBolHRcWITEhJSkrLi4uFx8zODMsNygtLisBCgoKDg0OGxAQGiwkHCQ0LywsLCwsLCwsLCwsLCwsLCwsLCwsLCwsLCwsLCwsLCwsLCwsLCwsLCwsLCwsLCwsLP/AABEIAQ0AuwMBIgACEQEDEQH/xAAcAAABBQEBAQAAAAAAAAAAAAAEAgMFBgcBAAj/xABEEAABAgQDBQQGCAUDAwUAAAABAhEAAyExBBJBBQYiUWETMnGBQlKRobHwBxQjVHKSwdEWJDNi4TSC8RVzokNEY4Oy/8QAGgEAAgMBAQAAAAAAAAAAAAAAAAECAwUEBv/EAC8RAAICAQIEBQQCAgMBAAAAAAABAhEDBCESMTJRBRMzQWEUIiNxsfCBkVLB0UL/2gAMAwEAAhEDEQA/ANRhQEeAhYEXWUnAI6BCmj0RsDkejsegsD0cjsegA5Ho60daCxiY9HWjzQ7A5HoU0eaCxCY7HQIVlhWMbj0LyxxoLChMdj0egsDhEJKYXHDBYhoiHZdoQRDqBSHZKhsQsQgQsRGwPR6OtHWgsVHGjzR2OwDo4BHWis47asxU0srs8Ki6h/UnLvkl8k81D2wB/EWInTAmXllpU4QgMqatqFRJdKEDVRGlAYqeVIC6tHoEwYyIylRmLuou5J1uaDkCYKBixOwOtHhCZkwJDksBrEfO2q0sLCSc6gEJFyDYnk7Et4QnJLmBJx6IdO0Fr4UA5/SAYBHQlQqesSMhGRLqU51Ur5YCIqVvYKCBHoSlQNRWBMViSAVOAhLkm5UR6KeVbn/mJN0A9isUmWnMssB0J9wqYjcZt5AZMsiYpQBDVDG1tekQQ20rMuaWUpgkJegzKskCrDn06xX9s7SmImcJZU0OWoprX0dvY/OOaeo/4gaLIxJIAKk57skZh4O7P1eDE2s3T/iKPsHbAkqEp0oBvMmFgSNED1eXO9Iu0oKq5BGjBqdal4txT4kAto80dj0XWFDShDsu0NmHJdoLHQzC0wiOgxGxodj0JBjrwgOxSfpI3kMhH1dCVZ5qHzUYIJIIFXenvi3YrGIlglSglg9dBoTyD0jGNu7Zm4pedYTmsGHClINg9W8ecVZZ0qQmG4LETlBKjMTKHZhAdRyplsKZRVaiA7ANzjuJ2rLkKSnDGYEqSO0Wocay+p0H9o6QNNxqezJmKHDQFIDjrQMBDfaqSn7MIXmAdaklSk8iAeEPzPlHImRL7szeqWyZWGkzZsxqkskP1LmkWLD45dBNlLSacQAKHOgIUVdHIEZxs3HSsMEJVh0rXMU541BYJIAzMQ17Ec4tJ2ssrXKDJOQqVKUSVhPrhyWHSjco6IZGkSJXeOa6EIDcUxIPShIf2RT9o7eIEpCTUTkrFPRQkX6d7yA5wtGJK2DlRzZVA3CgXCjrqR5xWMZiXmlSi1TU8jTTwiieVydoGW+dvcjCYdBSlEyasuQ6nq5JVS9hfWPYnEz8UlCjLW91i0qWL983UzWBLxQMdPl5gtRJqGYcI6EnXpFqXtNUsInTFzUDiyBJZAcEhKUABnL1rcxLjbSTEi3S8XLRJUZaSFpSSKl6NxXYiv8AiK9tXbH8oAeI9okJA0sok9aivjA69pPIBSQUqUQC5SCMxYkaWeIzEYsLlKLEBJR4KDtQ9TFTyyf8DGDtBYScqalRCXcOOd7W9sJ2fi1qmsUTJ88AG2YJQAwKlE2DR3GAqCVqIAZ21PQD2RPbO2EpUiXMmzcshfFkBVnUSW7rVVyu0PGrEiWRMlLQJWHlfWFE8c1UsZU0q2aiWBoD76xZ9lYMykBBU4Fhy6DpAOydoEFcr6nOlZHKaJKVjRlhTFR5e+CNmbclT+6SFg5VS1jLMQQCWUnS0dsUluMk4STDap4CgnUhx73gTD48TJ0yWmolBIUf71ucvkBX8UWWMMh6XaGYdl2h2MYeAfrwGI7Iu6khSTo4dx7A/tiPnbYEuSp1DtUgpY3KhY+FjEfisYAmSsq+0SkBRcOcwqb0ufbHNPMlyIlvzgO5FL1t4wuVMBS+h58ucVnGYtK0gBSR3StV6M5D6sP0iK2fvAJk1c2ZmKUOJUoAsGICVEaq6kUheem6HYZ9JG0Ey8OZYDrmt5JlkGvn8TGVT8QcmUAknlfw8HMWPfXbScTOQsApSJZSA7kl3PxbyiCw20Ey6lDqdimx8Yrk7doi9xOzcWqXllsnOohLkCj6EtxR2bmVlW2dPppCikkgs55asWpD01YnTM4UkZSyUUdIehpYxEzUZVlLkChvxAAGhOlCST0hJb/IE9sDaRkzVLEkTRZGdZIQTcEuSos9W5RN/wDUF4smbPKklBWEEEJICiO8wCgOQJaK3szZ6ZhLMhgnKM1VrWcqUZqMNSqJfZshCVmWtaFGTmJVKKjnOZKghSld7KElmcVHOG7a2GGTpq5GpJUM4erpKTUK8Q0VKdiHGdVVACnM2eLLtLHKyAPQFYrfIVMFdHao5vFWnh0nKK5mTe5di3Rvf0iEVuBKKExASuZLzS1BgDbLZxqH0YVbWJGdtGYvDJkTkpSEpKQogstRqgqPokAZdLmAcMMNwLmzF5j3USyElCg/FMUTwig4W16iJfejEiehPZgy5jF0gqCJqbhSM3hbr0iVbAVk7SKEdkaJBJTr3mdPMMYlpW1wqUZakjMpLAN3SGI8nAiGnyEzAMpZfqmj+BPpDlExg8LJRMaa5WQlKB3eOYpIKiRfKCotrEJKLCg3GlEsgAZ1skMBmqAK3YC8SWxcCmYozJ86YlEuoAC1tyJLMgB3yjk8C7N2HKGIlmblepUpZ4MqHCUkOHc6Rc94cZKTKLTkhQGdCQUpzZdU684eGFx4kxguJ3hSFo7Od2gUhYcVCVApIGbUFlXqxvDuytrSZ84zXCVSkFCgwzFRN+aksn/y6RStrY8GckomEJOXO3dJzHiKbGjaejBGAnJTiJklspBZBoSEkcSSfP4xPzWtxWWveTbnYzMyRm7NKh/vUKeLUfxMR+4oyy1zps4pMxZLOniPpEggk15RE4+c8xSVByELmEn0iEknxZyPKGMFOVJCUpqaZldCBwjkKmI+c7sGadJxIUkK9E2ehNWtpDoxKBQqSD1IjO5e2i2U1UgpIzNly8RHnmaJTA7JTMQFrxWVSnURWmYktVUXxz3yQyDk8SVJVWYxULg0s5NXOsDTlFS8tSbPcECtOv7wxL2qUKSSM0yxoMpTok6vS8J2uSkBUskJKHaxqKB9KfCM+nxEaBxjFhSjLJBUNdMpb9PbBWFmqSrvFWb0mOoYAnxf2RF4CSooCUpAI4nfKx5V8vdHZC1JBYCqglnJU5q+Z2uGEWNBQFteUkLSlRKSmz119Lk944cIlC0Fas4L2JHed8pelS8EbVweYgkklRSCSKmjluZuPKFLUEgZ0FKnURmFDrmty0ixPZUAJhVpWgkADKoB0gpOWrEgkudfOB9oSxMWUJVmKyGfho1SSbeBg+TKyKUriKVKB/E5NuRgFOIQl1MVKDpSVcQIHPnEk99gCsJg5bpTlXmo6kkcI55XblE1tgzFdkkzPs02cMoHm4tZm6NWKthp07tAUqAKq0FBqzN5xJYZc1ExagulSyQ4Oapb51hNNPmMl8TJTOUMqSKJzKoxBNX9kQU1BM0pQhgCQVkFg9mOl+sSWGx2VRKrB0qc3BBN7vy8ohsPtOYlnUpk0ZzZqAN80iMEwJWRsc2KU95xZ1EC9fmkFYsK1oyhYZmpWj96juPYYDVi1TEhK0oUSHEwcJo5AVzfmwtWOY1UtQZctKVJzMtCgFBVXzAWP6coN73HyAcdIyqzBi5BGtyLxMpmJ+sSSWzJZwxIKlDhUDpVnp5xFSpwKihyCAClxVqPXVz8YP2fJJWAMocuDXMFCv6C8E+W4graK1TFFSiwScvKtKirn/Ee2js/OhKVKZTkgO5SACSRQnlSJaRhlFebhCUGp1Kr3+bxG4jFLBWuWErW9dHqzdCOsVxm+SAi0z0ZAoFRQTYpZ6sQK05ilwY8cUygtJJU1STSjgdR4eEOTMYQymlkZqUSGqQAQKOCeUBY6corAUokZSWejhRDDyixbsCTxu0iTIWC5SShb6hQs+tMw8hC8LNPaISLMS3JrCIeQVBXEpwSTlH9vpWYUMHYLFgKzAZu8eVS9+n7QpR2EwyTNecpJFgXrdQr52iawU1SkBRermhDXPWKVgc0yfmSoOFEhRoCTQ3rV4vezZCjLTcX7pTldy7ObQVRJEEtOV7A5QxyDM131o8KxIBIUpKS4f0tRbpRv8Q3O9KhJPdtSnjpBE2YnKQpNCkNVtKe8RWWyjQNNSJoDnUBgLDN0tTneO4eWEoUoJ4Q+Zu8CDQMeTfGB5OIZASGBdyGqag0IqYO2fjUOpJOYLUxFmBArzuLQ3sLhtbAWPnPM7MJzZW1vq1LF9YJw80pmqzkzEEVSagauObO3Ot4H2lKSFunMkpU9KBjQt7oIw+LSUhKgpObgSpRcgg6nW0HtsRUe4NtQjPw1lkgBILEO4Jp83iJQAQoFGRaRQPwqKTYhqEh6+MF4lISTmc5VV0fWnKI/aKhLYEVqQbEgsQ/Uc4th2IhWzRkOZRUcwNRTKX7r8jXzEPpkWzZsqs2taElh7vZAmEniaxd/SUCwDk1vpaCcbi0pLEEpAszAqIAFdWgd2WcOwQMiwoKLqSQ1KZWFCRq5MRuEkhZSKgg6DMHoKgmhZ6wVgZ8t8ocZUuos9+g6wudhQhQVLUPRAYkJUWqfAubwrrYhW5IHZ+cAgkZSRV0ktop8x84icRhwCskknMSxIBYgGpapesFo2onsg6QCwBrcJegBv1iOTjXUVKHCbhgANAEsKXgSZbNRrYTJlETgxArlc6AMKc3PxiWwk1KJ/GRnGZ02LgG5tVnHjEVs/FKQp0kEOCygCxo3nEklBM4zCOIhQcVD5WZtC1YJ/JTRL4PEnslBLVOZLEkOoBjWwbSA8XOyUKUgkgkurRq8kpoYUvGJloSEkhQAzUALlhryZ/OPT8SkZpuYTEnhVViKhgRoLxSkTUV7kTPUBdilSnyhIBA1Hg/6wuZiApkkMkJbMRQEXrzMJxMxCyoy6E1AzPQBVKlusKEoLUp+BKQMyu9xOGDekb+2LtvcTW41JnqJzLQ4SMqSHBZXxFNecOylASySk9oSUtZLc3rXp1hHaM7BWU0N65czU0ekNYaf9mCRlKVXNNefgmDmKhWzpQCnY5i+WnIsQ3KvnV4sOBwpUgKKgCXJ4wKkl6RD4NaVd1aKjLXMGezPpEzgMFNTLAyGj2drm1Yae5LhH5OzBqpRc2ex6fCHJmzgp+F0htCWb5MI46l6U4Q3UlzBS8cezEpLJcOtQJzG9CeVoos7NiJEpKSwcvZg3tI/WOSmzMwrRrl35wSEkks4AD3+ecOfVnApqOmt6fNILQmwHFYlp01JSkABwoh2etef7wEZvaSqpSoC9CCCbEi2l4kNobLUVLJqSQ9copZ+cC4PZS5aipNiGI0I5NDjVHPwMi8VLWapOZ8rgBy7MKcv3MOS8AVywJgygVCVVPgOmvjE7I2envFJzeBYN1h4bOUScwLFstje/6Q3kSLYxiuZXTJFg7UAALjzS1R+0Oq2OpTZlpygOkF2rYM/X4RYpWyEJYsDcl39tIeXhkqSKkEuVHSnKn6xDzew6j3KnsbA5JhSQcykkEdOnhDsjApmAspKiOEByCG/wCWrFkRgC7kcmcgn2kUsYRkZ81T4aeQYCH5lsisasgjsskZSluViPB9ICn7GUG5OC3NtDWLdLwpUen7+2t4Ri8GEgEqL1cEUHKsNZN9ixxjRUkYNYbOlJ6gsoHQ3qLUrSC5eIAmOk37ws4/d4l5WEA1vrRz0hY2SlwpgDoSQDd6/CJOXcreJVsBCUgEg2DXPkQXpeHhgJeYslgQUkEULt5Xq8Fqwhc0T5EVP6w8iWRcB/fFblRL7YxplTXsFdcqgR4t7ekOowM5NzlSTpxaULD56RZ5iQRUVoD/AI+McmspLGgDafPsiXm3zKuPHe5UvrCgvs1BgKXcHzbWDhhwoMQATUAAkMoUofGJX6pL5dYUpLOQKtzJbw/bwgc+xW8sfYrmK2WsJdKXIuAcpqdBrEpsyeEy0gmaCMwYhVOI9YNFeIjShNS1TE1gZgyDz5czE4z7j82LI5EtdDkVbkb6UjgmLZjLI8jUdaRqu3N4ZOEVITNzAz5gloIS4Ci3ePoiorDezd6cNPOICV5RhpnZzVLZCAoO7KJYihrF30a7ldPuZjMWog5ULp/aRXpCklYFUKc2oT8BGo7S3iw8hchClgrxC0olJSyicxYKpZDkcXWGsHvJLmYn6t2WITMZZdclSEFKCxUFGhSSQx1eD6Jdwp9zOgFLAdC3LHukC3hHUoOiVa6F/KNej0L6Jdx/d3MhlpXUZVUpYt5c9I4Qo3SvRgxBFz5842COQvoV3I8HyY8vMNFX0Bt7IWM5sFFzyPlpGvR2D6Fdw4Pkx7KujpU/gbiFJC/VVfkW/wAiNfiCk7zIXPXIRJxCjLmCUtaZYMtKilKqqzWZSTbWD6Fdw4X3M8ZbPlVo9Cf0+EcyKaoVXTKactI2CPQ/ol3Dhfcx3KqnAr8ph2Xm0SXalDc8412PQfRLuS+7uY4pMwnuq6cJfzhnIsXQfYTaNqj0P6NdyPB8mKqzaIWWJYsWtWrUEcyq9RT6ulV/kxtUeg+jXcXlmJHDrLAJVR/RNyaM/jDE6SupKFVowSWpawjT8BvrImlAEvEJEztOyUqUQmYZQUVJQQS6mSphq0Kk75SVCY0nFhUsy0qQcOsLKpvcSE82qXZgQTeGtJ8h5Zl8mWopDpWPIh3oXpEps2QvsxRV1e9RjVdlbQRiJSJ0tyhYcOCk8iCDUEEEN0gqJLTV7hwFa3z3cXjRLCFpQUJnMS7ha0NLUPwrCT5RAYTcGdKSCFSZikzZE7JMzdnNXLkqlzO0oWJmLKwWNQKRQzvVjPvU785jn8VYz71P/OY6bLDUsLulMRhsNKzy88rFjEKYEICe1XMMqXrlTnyh+Wlomtm7LUjE4mespJmmWlDO6ZUpNEF/71TFU9aMU/irGfep/wCcwk70Y1v9VP8AzmCwPoOPR88nerG/ep/5zHDvXjfvU/8AOYLA+h49Hzz/ABVjfvU/85jit68b96n/AJzBYH0PHo+e8PvPjlqypxM8n8Z950jy949oD/3OIZ2cLJBPQi8R8yN0OnzPoSKzsjdRMvFYnFLCVTJk/tJRBUMqeyQjKoWJdKtDeMbO9uNt9an/AJzChvZjfvU/85iXEI3bd+fNXJec3aCZNSWSUhkTFpSwNWYDxiSj52O92NF8VP8AzmOYfe7GrUwxU/8AOYTkkFH0VHo+fp28uPTfEz255j8iG1b14371O/OYFNPkNqj6Fj0fPY3qxv3qf+cx7+Ksb96n/nMOxH0JHowBO9GN+9TvzmFjejGfep35zBYF83e3InSJ2HWTIR2K5ilLQZipk1MwL4ClTJSHUmo9WJrD7FxErCzEJMlc6bOmzJvaZskxM1aiZeYVS0spSCxbKKRlH8T4z7zO/OY7/FGM+8z/AM5gsDZt1dmLwuFlyVqCigG3dSColMtL1KUghIJqyREtGCHefGfeZ35zD0veXFt/qZ35zBYFbMJeOqJhMIDrx1QpHAI8VQgEPHiI8ox4wAeEMzVaQ+TqYHSnMsJ5kD2loTdIaL9uxsUJkJJCcyyl3OV3qAQbgDlziWw2z0y5awkMkTRkqaEkPlYVq8H4NBSZQAOXiuWqAwuDDUlTyl1Bac5tTjFqge6PK5M0ptu/c1oRSVFB36wXZ4gq9e/iGeIFJpFq+kZAzoLg8SrEOzJakVQd2PQaKblgi2Z2dVN0CzFuW9kXzYO7CMh7Rnyl3U3ENQoX8OkUjZcvNiJQZ3WmnnG1bPS4Cf8AuJNSBfwb2Rx+JZ5QqMS7TQTtshhsCWkqyBypKC2YrGU0WSdKRSdubN7CcpFGPElrZTasalhpbiWWeipZubdAB6usVD6QcMyZMxrgpNMvIintjm0Gpl5yi3sy3UQXBa9iooELVHpZBEKyiPQUZ5wJhQjyYd/5hiGj7480OhEeSnpDAQ0EyxSE5YflpppAhEUEvHGjoU8dBiIxJEKMhRDhKvIGDdgYPt8QEqAKQ5IdnA+PhF6ThgoZcycinYjgUnIGS/KODU61YZcNWdWHT+Ym7Mt7QQ4msTe+mCAQmYkITYMm7Wct1iuYFTiOnBmWWHEinLjeOXCwvLprHdioBxMkf/In3GPFWsFbqSgrFy3sCVH/AGgmDO6xyfwxQX3I1XClpspxeWol6FyRzb9YHwo+yngOkdoplXzV55m6UgxCmmyQ/wD6atPwwJLDSJouUzFGj+u4caR5T2NVFP8ApMlHNLU/MdLDmTyil+iYvn0j9xJdxne1Kp8TyihqVwmPQ+HO8CM/UL7xzdYPjJL+t+hjaJFCmw4l6OX9r89YxjdRX85J/EbeBjZ5QBIqxzAs55VsWjO8Wf5F+i/TdLF4EvLA1TNUDc+krQKPOITfaQFYM07igbN6WU6dYmZRbtGNO0HNweEGmbnWB95pIOEnBtCajlWODDLhzRfyi6a+1mUShC4TL1h4R7AyjqUvC8scELQYkB1IMKCKwoCFAQ6AQqHpaS0JywTLlUvC5CIQo5GPLFIdBa0dKqVDxEkTO4eHeepZAOVNNb9NaCLth0UJdCXlqPCA6nL8QYs36xWdx0gInqtQAW5HnSLPhg7gOcslLcJR3n9W4pHmtfJvPL4o09OqxoqG+KCcHwkslCDQBmcOLD3RQtmqvGib0IP1LX+lq/MWzfpGbbL7x8I0/DX+Nr5ObV9ZJrsYl9xkPifCWv4RELtE5uD/AF1mtJSreUX6x1hl+inD1o0iROBn5AamUG9taVfTlAsimGWlmUlZz0qWU6rCjjrB8iZ9sQQf6YZ9al2iNkMMNMTymKBofXv7I8yuX+jTRXPpKTwIa2YHrVJb5eM+mHhMaD9IpeWGqywP/Exncw8Jjf8ADX+BHBqV94Vuof5uV4t7jGySyxuQy01elUgClOcY3uojNipQ0c+4GNkkFtQCZgDZstB1Hhyjh8V9Rfov0vSOy0/1auywdTcJLM7Qracr7KcOaVaAejzEdQSUrbVbXChcDvNyjuKSyJqaWU7UunoBGWupMve6MdlQ+BDKB1h9Me1RkHoWkvERjNoZVMKxI7v4SZiXUCEpBArVz5RGeSMFcnsOMXJ0iQQmkOJRExg93lMcym5foT0gTEYQy1ZVCvx8Ihi1WLK+GD3JzwzgraBUyj0EEy5FP8mFITBctFIuasrRXVSoZWKQatMDLEAi17joPYzSNSRdvR8z7onkIyrCeNRMmrlCmbk5pEFuVWVNTqX/APzyYxPSJeYySx/pkHgQWoLAVHnHldZ68/2a2D00V3bsv+SYVPZKo4B+EZhs7vtGs7WH8uKGiZia3ZiBRVBbSMj2aePyjT8Mf2y/ZzavqRLT7Wix/R2n7Waa91Ip1V/iK3NMWz6Oe9M8UeFM14v8QdYJFWDrRdcPOriGTlIAY1qyacLB9dIFkl8NIFAFKSS+atXNwG5wudNKZE9ZJOYqArQeiA9Q0dnJYYZCSlLVNacKQ4GU9Y877f32RpFT+kab9mGIP2p9yfnWKDMHCYu30iTQUIarzF8tAAYo85XBHoPD1WBGdqOtkhufXFyqan4GNfwSzwgXKlE6Oz8v2EZBuWtsWjwV8I1nBGktlUdVGcnrVXXxrGf4p6i/X/p0aboCZROUubzi/CW7zXYdNYexcz7OabkBVg57nV4YlFkXvOfldfQfrD06W4mudDf8PO/vjM/+jofIyKXWHTQGG0XaFz6JPhHs1yMdlTxC+InrGtbsYUSpctNHCXu1We46mxjJJVVpHNQ95jZtnppWhynpYAekWMZfib+1I7dEt2yZw8tlNV3UKsoij2HXWAt4MMDLSpg4I0ah+bxIyVB3LXAsDQp5d14a2kAZJ6Ae4+Q+MZWllw5ov5OvOrgysyZUFpSwsYTLTBkuVS4j1ZjlUWIGmpg9cuBpqYQFl3KpKmGrOdHsny+MSkpx2CSdFK7zg0swrrERuqfs1UB4j6JVdPj0iYknhw5BOoICkpuD0tSzx5bWevP9/wDRrYPTRFbUP2BoBWYzMG71A7kDyjJcB3xGvbQ/ozOi1vxAnXUVN+cY/g1cY8TGl4Z0yObV80TM4Wi3/Rwv+p0KTdtD1AinTFRc/o6knLMUPWY+AAPPrF3iPoMq0/WWHFk/Vi3pr8e8vwPuPnB2IftZYBICUrNKP3Qx/wCYjcbNbDoDOFLS7karejn4gwZNV9ukCn2aqDWo5D4x593X+zRKN9Ia+GT+KZq9X8TyilTFcLGLbv8AEZJN7rfm7xS5ppHo9CvwozdR6jJ3caW+KB9VJOtLDTxjVMAruV0Op1I6n3xmG4SftVn+ymhvzFRGnYYsxc0Q9/HmRyjM8S3yHVpugdwySZaNXmuNfTJHojSDZs2i6EXehA7vOggPCkZJQpoT5AnrzgkqJCm5qFM3hZgIy3zOhmS+kfEwjHzGlnwh5Y4yOp+MB7XV9mqPaR6THfMgNnJedLH96fjGxbOFFPqkV8T5E++Mk3dS+Jlfif2AxsGDTwH/ALYPLX3++MfxN7pHfo+TJvIxX4o6lmFaiEYwfZK8OnPpCgmq/wDYbNSnSO41P2a25nXw6Rl4fUj+0dGTpf8AfYg5aYKlS6f4hqUjlBstLCor4R64xypTEwNNEHzRAU2EBO7py+FdWJNMpZVuRoRElmOSQk14mINbA3DAU8fbAW7qvsgAxqokNmPK2kKlKK0S+8cs1q2o7Mk0p1jy+p+7PN/Jr4V+NCNo0RNDM0zS1QNA6RGP4ZLzfMxrG11ZUznBDKDFhy/tP+YyfZ5zTH8TGl4YtpHJq+aJabSLnuAWlrJsVHk9EjmGMUqeYu30freUsC4Urn6o5GLfEvQZXpusnMcpRRh0gFitFGVpX5rBM5Z7VeZmEsXvdVsz0iP2gHGGBZ849VrVuYIV/UmAP3E1A/EwZB+MYVbL/P8AJolG39X9nIZmY28rtrFLmKi47+qGSRcHKbvZhz6xS1mPQ6JfhRmaj1GWncIcU0/2ge1/m0aEksiY1eA+t6v9oigbgik08ykfNRF/mKARMFAyOnIczGZr/VZ16foQfIl1lhVgk8+SR6UKQAJZIOq/Op6qj0sMsMxZBtS5Hq+ENqW0suVd1Rq9L8wPeYzebOj2MzHePiYC2yr7MwUFVgDbkz7OPYrkY75gW7FcSjzPujX9nOUf/W/Sh1LfvGQbq/6lPgqNdwKuCX+BenWmn7xjeJ9SO/R9JMy/SJoCUefTp7IexY4F+JhmUkgEs/Cj3+cP4hXAqnj8vGVhf5I/tHTl6WRmHTBiZR5wPJESSJdI9jRjFLnJ98AzkwfNTAs2IgTe7oaVW2ZV7e6sJSs9i1W7Vg5AR3tR3mj2xJgMsJAU6V+iOIv/AHacoEnJTkmBfeC3qgrVzqoUEeZzR/NO+5r4fTRHbz4gIkz+4+ZuEDLZhV3eM+2Ki56RZt7ZwyLSCk5ilmDdXcxBbMQyTGxoYcMDh1UrmPzYuO5KgMPMqx43qnkOcU6b1iz7qYgDDTA4d1ekxqBo0LXq8VfKFpussGOnAHDJDZcwLBXIU9GHjNzTZjFJZCeR9bwgGdiRnkELdnfjVSnMiOy8UVLnOdAPRVRjYloxuDb+9zQKfv1NDSBTuE6dOUU9Zizb7q4pPPs9QP0irTLxv6RViRmZ/UZdfo+HDM/EPgIvU1sk254dCbsPVHOKRuC3ZKrUzLWsA1TFwmq4TQvnSLBQ7wDFjUNGTrFeZnbg6ESylspGZqpVd9MvrQ3OW0lTWCFW8DqkwOiYe1taXQdy5rQuDaEY2Y2GWVA9wkl0Kva0cMYfcv8ABbLZMz1JiP2/3BEgg0gTakt0x61cjII7dY/zA/Cf0jXdjkFEsHksUr8GPtjJ9gIyYhJOtKfNI1PZiiqWhIpVXEoDKx6irxj+JK2jQ0nST0lRIS4GUBLnhJpYQ/PPAae6l/fAWEykshKUgkOwNMuvnB2MUyPHmx9msZenjeaP7R0ZnUGMyRSDUILQDIiSlqpHrjHKVOgFZrB2IQ2sATBCAJ2ViqmUc5C+6E04v2haVBKFS86gtjmBUzEddREMt3vAuIJ5u/OscGbRKc+JOr/k6cepcYcNAe3VicU8IGW51P7CAgALQZOR190CqRHVCChHhRRKTk7YNiBYuK+7xiR3d2wJBUlaiEKBPCHL29kATpcBzURGeNTjwscZOLtFwlbzSnl8axk5hIu9qV84I/61LVnOdDr9diwAa4aM+mS+sNiX1jnehgW/Uy9wnbuN7acVMAkUSBZhqPGAZiaQtSY8EUjsjHhSSKJNt2yd3K2ilClS1EAKIKSbPZj86ReAsEI7lV+ooAgEnQ2jK0o6xMyNuYgZWmHhDCg8K844tTpXOXFE6MWfhVM0RM0Fcw5gKJSMqcw152MR+9OLTLk9mCklTJbLlUAKvFOlbdnhxndzmdqvCFzlzVFa1FSjqYqw6FqalJ7Ilk1KcaQRLXSFM4huUiHZadI1DkGvqeoi7bqTApISoVS5IUeA+A5xXZEtokcOlqxTqNMs0a5MsxZnjZc9nTCpIUbkMAHFOnOHtozapAZtW+XiuYaYWvElhBWOPT+GvHk45PlyL8up440kSchYcBwIlkWiLw6YkUppeNQ5D//Z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3317" name="AutoShape 8" descr="data:image/jpeg;base64,/9j/4AAQSkZJRgABAQAAAQABAAD/2wCEAAkGBxQSEhUUExQUFhUXFxcYFxgYFxgWFxgYFRkXGhcXGBcaHCggGBolHRcWITEhJSkrLi4uFx8zODMsNygtLisBCgoKDg0OGxAQGiwkHCQ0LywsLCwsLCwsLCwsLCwsLCwsLCwsLCwsLCwsLCwsLCwsLCwsLCwsLCwsLCwsLCwsLP/AABEIAQ0AuwMBIgACEQEDEQH/xAAcAAABBQEBAQAAAAAAAAAAAAAEAgMFBgcBAAj/xABEEAABAgQDBQQGCAUDAwUAAAABAhEAAyExBBJBBQYiUWETMnGBQlKRobHwBxQjVHKSwdEWJDNi4TSC8RVzokNEY4Oy/8QAGgEAAgMBAQAAAAAAAAAAAAAAAAECAwUEBv/EAC8RAAICAQIEBQQCAgMBAAAAAAABAhEDBCESMTJRBRMzQWEUIiNxsfCBkVLB0UL/2gAMAwEAAhEDEQA/ANRhQEeAhYEXWUnAI6BCmj0RsDkejsegsD0cjsegA5Ho60daCxiY9HWjzQ7A5HoU0eaCxCY7HQIVlhWMbj0LyxxoLChMdj0egsDhEJKYXHDBYhoiHZdoQRDqBSHZKhsQsQgQsRGwPR6OtHWgsVHGjzR2OwDo4BHWis47asxU0srs8Ki6h/UnLvkl8k81D2wB/EWInTAmXllpU4QgMqatqFRJdKEDVRGlAYqeVIC6tHoEwYyIylRmLuou5J1uaDkCYKBixOwOtHhCZkwJDksBrEfO2q0sLCSc6gEJFyDYnk7Et4QnJLmBJx6IdO0Fr4UA5/SAYBHQlQqesSMhGRLqU51Ur5YCIqVvYKCBHoSlQNRWBMViSAVOAhLkm5UR6KeVbn/mJN0A9isUmWnMssB0J9wqYjcZt5AZMsiYpQBDVDG1tekQQ20rMuaWUpgkJegzKskCrDn06xX9s7SmImcJZU0OWoprX0dvY/OOaeo/4gaLIxJIAKk57skZh4O7P1eDE2s3T/iKPsHbAkqEp0oBvMmFgSNED1eXO9Iu0oKq5BGjBqdal4txT4kAto80dj0XWFDShDsu0NmHJdoLHQzC0wiOgxGxodj0JBjrwgOxSfpI3kMhH1dCVZ5qHzUYIJIIFXenvi3YrGIlglSglg9dBoTyD0jGNu7Zm4pedYTmsGHClINg9W8ecVZZ0qQmG4LETlBKjMTKHZhAdRyplsKZRVaiA7ANzjuJ2rLkKSnDGYEqSO0Wocay+p0H9o6QNNxqezJmKHDQFIDjrQMBDfaqSn7MIXmAdaklSk8iAeEPzPlHImRL7szeqWyZWGkzZsxqkskP1LmkWLD45dBNlLSacQAKHOgIUVdHIEZxs3HSsMEJVh0rXMU541BYJIAzMQ17Ec4tJ2ssrXKDJOQqVKUSVhPrhyWHSjco6IZGkSJXeOa6EIDcUxIPShIf2RT9o7eIEpCTUTkrFPRQkX6d7yA5wtGJK2DlRzZVA3CgXCjrqR5xWMZiXmlSi1TU8jTTwiieVydoGW+dvcjCYdBSlEyasuQ6nq5JVS9hfWPYnEz8UlCjLW91i0qWL983UzWBLxQMdPl5gtRJqGYcI6EnXpFqXtNUsInTFzUDiyBJZAcEhKUABnL1rcxLjbSTEi3S8XLRJUZaSFpSSKl6NxXYiv8AiK9tXbH8oAeI9okJA0sok9aivjA69pPIBSQUqUQC5SCMxYkaWeIzEYsLlKLEBJR4KDtQ9TFTyyf8DGDtBYScqalRCXcOOd7W9sJ2fi1qmsUTJ88AG2YJQAwKlE2DR3GAqCVqIAZ21PQD2RPbO2EpUiXMmzcshfFkBVnUSW7rVVyu0PGrEiWRMlLQJWHlfWFE8c1UsZU0q2aiWBoD76xZ9lYMykBBU4Fhy6DpAOydoEFcr6nOlZHKaJKVjRlhTFR5e+CNmbclT+6SFg5VS1jLMQQCWUnS0dsUluMk4STDap4CgnUhx73gTD48TJ0yWmolBIUf71ucvkBX8UWWMMh6XaGYdl2h2MYeAfrwGI7Iu6khSTo4dx7A/tiPnbYEuSp1DtUgpY3KhY+FjEfisYAmSsq+0SkBRcOcwqb0ufbHNPMlyIlvzgO5FL1t4wuVMBS+h58ucVnGYtK0gBSR3StV6M5D6sP0iK2fvAJk1c2ZmKUOJUoAsGICVEaq6kUheem6HYZ9JG0Ey8OZYDrmt5JlkGvn8TGVT8QcmUAknlfw8HMWPfXbScTOQsApSJZSA7kl3PxbyiCw20Ey6lDqdimx8Yrk7doi9xOzcWqXllsnOohLkCj6EtxR2bmVlW2dPppCikkgs55asWpD01YnTM4UkZSyUUdIehpYxEzUZVlLkChvxAAGhOlCST0hJb/IE9sDaRkzVLEkTRZGdZIQTcEuSos9W5RN/wDUF4smbPKklBWEEEJICiO8wCgOQJaK3szZ6ZhLMhgnKM1VrWcqUZqMNSqJfZshCVmWtaFGTmJVKKjnOZKghSld7KElmcVHOG7a2GGTpq5GpJUM4erpKTUK8Q0VKdiHGdVVACnM2eLLtLHKyAPQFYrfIVMFdHao5vFWnh0nKK5mTe5di3Rvf0iEVuBKKExASuZLzS1BgDbLZxqH0YVbWJGdtGYvDJkTkpSEpKQogstRqgqPokAZdLmAcMMNwLmzF5j3USyElCg/FMUTwig4W16iJfejEiehPZgy5jF0gqCJqbhSM3hbr0iVbAVk7SKEdkaJBJTr3mdPMMYlpW1wqUZakjMpLAN3SGI8nAiGnyEzAMpZfqmj+BPpDlExg8LJRMaa5WQlKB3eOYpIKiRfKCotrEJKLCg3GlEsgAZ1skMBmqAK3YC8SWxcCmYozJ86YlEuoAC1tyJLMgB3yjk8C7N2HKGIlmblepUpZ4MqHCUkOHc6Rc94cZKTKLTkhQGdCQUpzZdU684eGFx4kxguJ3hSFo7Od2gUhYcVCVApIGbUFlXqxvDuytrSZ84zXCVSkFCgwzFRN+aksn/y6RStrY8GckomEJOXO3dJzHiKbGjaejBGAnJTiJklspBZBoSEkcSSfP4xPzWtxWWveTbnYzMyRm7NKh/vUKeLUfxMR+4oyy1zps4pMxZLOniPpEggk15RE4+c8xSVByELmEn0iEknxZyPKGMFOVJCUpqaZldCBwjkKmI+c7sGadJxIUkK9E2ehNWtpDoxKBQqSD1IjO5e2i2U1UgpIzNly8RHnmaJTA7JTMQFrxWVSnURWmYktVUXxz3yQyDk8SVJVWYxULg0s5NXOsDTlFS8tSbPcECtOv7wxL2qUKSSM0yxoMpTok6vS8J2uSkBUskJKHaxqKB9KfCM+nxEaBxjFhSjLJBUNdMpb9PbBWFmqSrvFWb0mOoYAnxf2RF4CSooCUpAI4nfKx5V8vdHZC1JBYCqglnJU5q+Z2uGEWNBQFteUkLSlRKSmz119Lk944cIlC0Fas4L2JHed8pelS8EbVweYgkklRSCSKmjluZuPKFLUEgZ0FKnURmFDrmty0ixPZUAJhVpWgkADKoB0gpOWrEgkudfOB9oSxMWUJVmKyGfho1SSbeBg+TKyKUriKVKB/E5NuRgFOIQl1MVKDpSVcQIHPnEk99gCsJg5bpTlXmo6kkcI55XblE1tgzFdkkzPs02cMoHm4tZm6NWKthp07tAUqAKq0FBqzN5xJYZc1ExagulSyQ4Oapb51hNNPmMl8TJTOUMqSKJzKoxBNX9kQU1BM0pQhgCQVkFg9mOl+sSWGx2VRKrB0qc3BBN7vy8ohsPtOYlnUpk0ZzZqAN80iMEwJWRsc2KU95xZ1EC9fmkFYsK1oyhYZmpWj96juPYYDVi1TEhK0oUSHEwcJo5AVzfmwtWOY1UtQZctKVJzMtCgFBVXzAWP6coN73HyAcdIyqzBi5BGtyLxMpmJ+sSSWzJZwxIKlDhUDpVnp5xFSpwKihyCAClxVqPXVz8YP2fJJWAMocuDXMFCv6C8E+W4graK1TFFSiwScvKtKirn/Ee2js/OhKVKZTkgO5SACSRQnlSJaRhlFebhCUGp1Kr3+bxG4jFLBWuWErW9dHqzdCOsVxm+SAi0z0ZAoFRQTYpZ6sQK05ilwY8cUygtJJU1STSjgdR4eEOTMYQymlkZqUSGqQAQKOCeUBY6corAUokZSWejhRDDyixbsCTxu0iTIWC5SShb6hQs+tMw8hC8LNPaISLMS3JrCIeQVBXEpwSTlH9vpWYUMHYLFgKzAZu8eVS9+n7QpR2EwyTNecpJFgXrdQr52iawU1SkBRermhDXPWKVgc0yfmSoOFEhRoCTQ3rV4vezZCjLTcX7pTldy7ObQVRJEEtOV7A5QxyDM131o8KxIBIUpKS4f0tRbpRv8Q3O9KhJPdtSnjpBE2YnKQpNCkNVtKe8RWWyjQNNSJoDnUBgLDN0tTneO4eWEoUoJ4Q+Zu8CDQMeTfGB5OIZASGBdyGqag0IqYO2fjUOpJOYLUxFmBArzuLQ3sLhtbAWPnPM7MJzZW1vq1LF9YJw80pmqzkzEEVSagauObO3Ot4H2lKSFunMkpU9KBjQt7oIw+LSUhKgpObgSpRcgg6nW0HtsRUe4NtQjPw1lkgBILEO4Jp83iJQAQoFGRaRQPwqKTYhqEh6+MF4lISTmc5VV0fWnKI/aKhLYEVqQbEgsQ/Uc4th2IhWzRkOZRUcwNRTKX7r8jXzEPpkWzZsqs2taElh7vZAmEniaxd/SUCwDk1vpaCcbi0pLEEpAszAqIAFdWgd2WcOwQMiwoKLqSQ1KZWFCRq5MRuEkhZSKgg6DMHoKgmhZ6wVgZ8t8ocZUuos9+g6wudhQhQVLUPRAYkJUWqfAubwrrYhW5IHZ+cAgkZSRV0ktop8x84icRhwCskknMSxIBYgGpapesFo2onsg6QCwBrcJegBv1iOTjXUVKHCbhgANAEsKXgSZbNRrYTJlETgxArlc6AMKc3PxiWwk1KJ/GRnGZ02LgG5tVnHjEVs/FKQp0kEOCygCxo3nEklBM4zCOIhQcVD5WZtC1YJ/JTRL4PEnslBLVOZLEkOoBjWwbSA8XOyUKUgkgkurRq8kpoYUvGJloSEkhQAzUALlhryZ/OPT8SkZpuYTEnhVViKhgRoLxSkTUV7kTPUBdilSnyhIBA1Hg/6wuZiApkkMkJbMRQEXrzMJxMxCyoy6E1AzPQBVKlusKEoLUp+BKQMyu9xOGDekb+2LtvcTW41JnqJzLQ4SMqSHBZXxFNecOylASySk9oSUtZLc3rXp1hHaM7BWU0N65czU0ekNYaf9mCRlKVXNNefgmDmKhWzpQCnY5i+WnIsQ3KvnV4sOBwpUgKKgCXJ4wKkl6RD4NaVd1aKjLXMGezPpEzgMFNTLAyGj2drm1Yae5LhH5OzBqpRc2ex6fCHJmzgp+F0htCWb5MI46l6U4Q3UlzBS8cezEpLJcOtQJzG9CeVoos7NiJEpKSwcvZg3tI/WOSmzMwrRrl35wSEkks4AD3+ecOfVnApqOmt6fNILQmwHFYlp01JSkABwoh2etef7wEZvaSqpSoC9CCCbEi2l4kNobLUVLJqSQ9copZ+cC4PZS5aipNiGI0I5NDjVHPwMi8VLWapOZ8rgBy7MKcv3MOS8AVywJgygVCVVPgOmvjE7I2envFJzeBYN1h4bOUScwLFstje/6Q3kSLYxiuZXTJFg7UAALjzS1R+0Oq2OpTZlpygOkF2rYM/X4RYpWyEJYsDcl39tIeXhkqSKkEuVHSnKn6xDzew6j3KnsbA5JhSQcykkEdOnhDsjApmAspKiOEByCG/wCWrFkRgC7kcmcgn2kUsYRkZ81T4aeQYCH5lsisasgjsskZSluViPB9ICn7GUG5OC3NtDWLdLwpUen7+2t4Ri8GEgEqL1cEUHKsNZN9ixxjRUkYNYbOlJ6gsoHQ3qLUrSC5eIAmOk37ws4/d4l5WEA1vrRz0hY2SlwpgDoSQDd6/CJOXcreJVsBCUgEg2DXPkQXpeHhgJeYslgQUkEULt5Xq8Fqwhc0T5EVP6w8iWRcB/fFblRL7YxplTXsFdcqgR4t7ekOowM5NzlSTpxaULD56RZ5iQRUVoD/AI+McmspLGgDafPsiXm3zKuPHe5UvrCgvs1BgKXcHzbWDhhwoMQATUAAkMoUofGJX6pL5dYUpLOQKtzJbw/bwgc+xW8sfYrmK2WsJdKXIuAcpqdBrEpsyeEy0gmaCMwYhVOI9YNFeIjShNS1TE1gZgyDz5czE4z7j82LI5EtdDkVbkb6UjgmLZjLI8jUdaRqu3N4ZOEVITNzAz5gloIS4Ci3ePoiorDezd6cNPOICV5RhpnZzVLZCAoO7KJYihrF30a7ldPuZjMWog5ULp/aRXpCklYFUKc2oT8BGo7S3iw8hchClgrxC0olJSyicxYKpZDkcXWGsHvJLmYn6t2WITMZZdclSEFKCxUFGhSSQx1eD6Jdwp9zOgFLAdC3LHukC3hHUoOiVa6F/KNej0L6Jdx/d3MhlpXUZVUpYt5c9I4Qo3SvRgxBFz5842COQvoV3I8HyY8vMNFX0Bt7IWM5sFFzyPlpGvR2D6Fdw4Pkx7KujpU/gbiFJC/VVfkW/wAiNfiCk7zIXPXIRJxCjLmCUtaZYMtKilKqqzWZSTbWD6Fdw4X3M8ZbPlVo9Cf0+EcyKaoVXTKactI2CPQ/ol3Dhfcx3KqnAr8ph2Xm0SXalDc8412PQfRLuS+7uY4pMwnuq6cJfzhnIsXQfYTaNqj0P6NdyPB8mKqzaIWWJYsWtWrUEcyq9RT6ulV/kxtUeg+jXcXlmJHDrLAJVR/RNyaM/jDE6SupKFVowSWpawjT8BvrImlAEvEJEztOyUqUQmYZQUVJQQS6mSphq0Kk75SVCY0nFhUsy0qQcOsLKpvcSE82qXZgQTeGtJ8h5Zl8mWopDpWPIh3oXpEps2QvsxRV1e9RjVdlbQRiJSJ0tyhYcOCk8iCDUEEEN0gqJLTV7hwFa3z3cXjRLCFpQUJnMS7ha0NLUPwrCT5RAYTcGdKSCFSZikzZE7JMzdnNXLkqlzO0oWJmLKwWNQKRQzvVjPvU785jn8VYz71P/OY6bLDUsLulMRhsNKzy88rFjEKYEICe1XMMqXrlTnyh+Wlomtm7LUjE4mespJmmWlDO6ZUpNEF/71TFU9aMU/irGfep/wCcwk70Y1v9VP8AzmCwPoOPR88nerG/ep/5zHDvXjfvU/8AOYLA+h49Hzz/ABVjfvU/85jit68b96n/AJzBYH0PHo+e8PvPjlqypxM8n8Z950jy949oD/3OIZ2cLJBPQi8R8yN0OnzPoSKzsjdRMvFYnFLCVTJk/tJRBUMqeyQjKoWJdKtDeMbO9uNt9an/AJzChvZjfvU/85iXEI3bd+fNXJec3aCZNSWSUhkTFpSwNWYDxiSj52O92NF8VP8AzmOYfe7GrUwxU/8AOYTkkFH0VHo+fp28uPTfEz255j8iG1b14371O/OYFNPkNqj6Fj0fPY3qxv3qf+cx7+Ksb96n/nMOxH0JHowBO9GN+9TvzmFjejGfep35zBYF83e3InSJ2HWTIR2K5ilLQZipk1MwL4ClTJSHUmo9WJrD7FxErCzEJMlc6bOmzJvaZskxM1aiZeYVS0spSCxbKKRlH8T4z7zO/OY7/FGM+8z/AM5gsDZt1dmLwuFlyVqCigG3dSColMtL1KUghIJqyREtGCHefGfeZ35zD0veXFt/qZ35zBYFbMJeOqJhMIDrx1QpHAI8VQgEPHiI8ox4wAeEMzVaQ+TqYHSnMsJ5kD2loTdIaL9uxsUJkJJCcyyl3OV3qAQbgDlziWw2z0y5awkMkTRkqaEkPlYVq8H4NBSZQAOXiuWqAwuDDUlTyl1Bac5tTjFqge6PK5M0ptu/c1oRSVFB36wXZ4gq9e/iGeIFJpFq+kZAzoLg8SrEOzJakVQd2PQaKblgi2Z2dVN0CzFuW9kXzYO7CMh7Rnyl3U3ENQoX8OkUjZcvNiJQZ3WmnnG1bPS4Cf8AuJNSBfwb2Rx+JZ5QqMS7TQTtshhsCWkqyBypKC2YrGU0WSdKRSdubN7CcpFGPElrZTasalhpbiWWeipZubdAB6usVD6QcMyZMxrgpNMvIintjm0Gpl5yi3sy3UQXBa9iooELVHpZBEKyiPQUZ5wJhQjyYd/5hiGj7480OhEeSnpDAQ0EyxSE5YflpppAhEUEvHGjoU8dBiIxJEKMhRDhKvIGDdgYPt8QEqAKQ5IdnA+PhF6ThgoZcycinYjgUnIGS/KODU61YZcNWdWHT+Ym7Mt7QQ4msTe+mCAQmYkITYMm7Wct1iuYFTiOnBmWWHEinLjeOXCwvLprHdioBxMkf/In3GPFWsFbqSgrFy3sCVH/AGgmDO6xyfwxQX3I1XClpspxeWol6FyRzb9YHwo+yngOkdoplXzV55m6UgxCmmyQ/wD6atPwwJLDSJouUzFGj+u4caR5T2NVFP8ApMlHNLU/MdLDmTyil+iYvn0j9xJdxne1Kp8TyihqVwmPQ+HO8CM/UL7xzdYPjJL+t+hjaJFCmw4l6OX9r89YxjdRX85J/EbeBjZ5QBIqxzAs55VsWjO8Wf5F+i/TdLF4EvLA1TNUDc+krQKPOITfaQFYM07igbN6WU6dYmZRbtGNO0HNweEGmbnWB95pIOEnBtCajlWODDLhzRfyi6a+1mUShC4TL1h4R7AyjqUvC8scELQYkB1IMKCKwoCFAQ6AQqHpaS0JywTLlUvC5CIQo5GPLFIdBa0dKqVDxEkTO4eHeepZAOVNNb9NaCLth0UJdCXlqPCA6nL8QYs36xWdx0gInqtQAW5HnSLPhg7gOcslLcJR3n9W4pHmtfJvPL4o09OqxoqG+KCcHwkslCDQBmcOLD3RQtmqvGib0IP1LX+lq/MWzfpGbbL7x8I0/DX+Nr5ObV9ZJrsYl9xkPifCWv4RELtE5uD/AF1mtJSreUX6x1hl+inD1o0iROBn5AamUG9taVfTlAsimGWlmUlZz0qWU6rCjjrB8iZ9sQQf6YZ9al2iNkMMNMTymKBofXv7I8yuX+jTRXPpKTwIa2YHrVJb5eM+mHhMaD9IpeWGqywP/Exncw8Jjf8ADX+BHBqV94Vuof5uV4t7jGySyxuQy01elUgClOcY3uojNipQ0c+4GNkkFtQCZgDZstB1Hhyjh8V9Rfov0vSOy0/1auywdTcJLM7Qracr7KcOaVaAejzEdQSUrbVbXChcDvNyjuKSyJqaWU7UunoBGWupMve6MdlQ+BDKB1h9Me1RkHoWkvERjNoZVMKxI7v4SZiXUCEpBArVz5RGeSMFcnsOMXJ0iQQmkOJRExg93lMcym5foT0gTEYQy1ZVCvx8Ihi1WLK+GD3JzwzgraBUyj0EEy5FP8mFITBctFIuasrRXVSoZWKQatMDLEAi17joPYzSNSRdvR8z7onkIyrCeNRMmrlCmbk5pEFuVWVNTqX/APzyYxPSJeYySx/pkHgQWoLAVHnHldZ68/2a2D00V3bsv+SYVPZKo4B+EZhs7vtGs7WH8uKGiZia3ZiBRVBbSMj2aePyjT8Mf2y/ZzavqRLT7Wix/R2n7Waa91Ip1V/iK3NMWz6Oe9M8UeFM14v8QdYJFWDrRdcPOriGTlIAY1qyacLB9dIFkl8NIFAFKSS+atXNwG5wudNKZE9ZJOYqArQeiA9Q0dnJYYZCSlLVNacKQ4GU9Y877f32RpFT+kab9mGIP2p9yfnWKDMHCYu30iTQUIarzF8tAAYo85XBHoPD1WBGdqOtkhufXFyqan4GNfwSzwgXKlE6Oz8v2EZBuWtsWjwV8I1nBGktlUdVGcnrVXXxrGf4p6i/X/p0aboCZROUubzi/CW7zXYdNYexcz7OabkBVg57nV4YlFkXvOfldfQfrD06W4mudDf8PO/vjM/+jofIyKXWHTQGG0XaFz6JPhHs1yMdlTxC+InrGtbsYUSpctNHCXu1We46mxjJJVVpHNQ95jZtnppWhynpYAekWMZfib+1I7dEt2yZw8tlNV3UKsoij2HXWAt4MMDLSpg4I0ah+bxIyVB3LXAsDQp5d14a2kAZJ6Ae4+Q+MZWllw5ov5OvOrgysyZUFpSwsYTLTBkuVS4j1ZjlUWIGmpg9cuBpqYQFl3KpKmGrOdHsny+MSkpx2CSdFK7zg0swrrERuqfs1UB4j6JVdPj0iYknhw5BOoICkpuD0tSzx5bWevP9/wDRrYPTRFbUP2BoBWYzMG71A7kDyjJcB3xGvbQ/ozOi1vxAnXUVN+cY/g1cY8TGl4Z0yObV80TM4Wi3/Rwv+p0KTdtD1AinTFRc/o6knLMUPWY+AAPPrF3iPoMq0/WWHFk/Vi3pr8e8vwPuPnB2IftZYBICUrNKP3Qx/wCYjcbNbDoDOFLS7karejn4gwZNV9ukCn2aqDWo5D4x593X+zRKN9Ia+GT+KZq9X8TyilTFcLGLbv8AEZJN7rfm7xS5ppHo9CvwozdR6jJ3caW+KB9VJOtLDTxjVMAruV0Op1I6n3xmG4SftVn+ymhvzFRGnYYsxc0Q9/HmRyjM8S3yHVpugdwySZaNXmuNfTJHojSDZs2i6EXehA7vOggPCkZJQpoT5AnrzgkqJCm5qFM3hZgIy3zOhmS+kfEwjHzGlnwh5Y4yOp+MB7XV9mqPaR6THfMgNnJedLH96fjGxbOFFPqkV8T5E++Mk3dS+Jlfif2AxsGDTwH/ALYPLX3++MfxN7pHfo+TJvIxX4o6lmFaiEYwfZK8OnPpCgmq/wDYbNSnSO41P2a25nXw6Rl4fUj+0dGTpf8AfYg5aYKlS6f4hqUjlBstLCor4R64xypTEwNNEHzRAU2EBO7py+FdWJNMpZVuRoRElmOSQk14mINbA3DAU8fbAW7qvsgAxqokNmPK2kKlKK0S+8cs1q2o7Mk0p1jy+p+7PN/Jr4V+NCNo0RNDM0zS1QNA6RGP4ZLzfMxrG11ZUznBDKDFhy/tP+YyfZ5zTH8TGl4YtpHJq+aJabSLnuAWlrJsVHk9EjmGMUqeYu30freUsC4Urn6o5GLfEvQZXpusnMcpRRh0gFitFGVpX5rBM5Z7VeZmEsXvdVsz0iP2gHGGBZ849VrVuYIV/UmAP3E1A/EwZB+MYVbL/P8AJolG39X9nIZmY28rtrFLmKi47+qGSRcHKbvZhz6xS1mPQ6JfhRmaj1GWncIcU0/2ge1/m0aEksiY1eA+t6v9oigbgik08ykfNRF/mKARMFAyOnIczGZr/VZ16foQfIl1lhVgk8+SR6UKQAJZIOq/Op6qj0sMsMxZBtS5Hq+ENqW0suVd1Rq9L8wPeYzebOj2MzHePiYC2yr7MwUFVgDbkz7OPYrkY75gW7FcSjzPujX9nOUf/W/Sh1LfvGQbq/6lPgqNdwKuCX+BenWmn7xjeJ9SO/R9JMy/SJoCUefTp7IexY4F+JhmUkgEs/Cj3+cP4hXAqnj8vGVhf5I/tHTl6WRmHTBiZR5wPJESSJdI9jRjFLnJ98AzkwfNTAs2IgTe7oaVW2ZV7e6sJSs9i1W7Vg5AR3tR3mj2xJgMsJAU6V+iOIv/AHacoEnJTkmBfeC3qgrVzqoUEeZzR/NO+5r4fTRHbz4gIkz+4+ZuEDLZhV3eM+2Ki56RZt7ZwyLSCk5ilmDdXcxBbMQyTGxoYcMDh1UrmPzYuO5KgMPMqx43qnkOcU6b1iz7qYgDDTA4d1ekxqBo0LXq8VfKFpussGOnAHDJDZcwLBXIU9GHjNzTZjFJZCeR9bwgGdiRnkELdnfjVSnMiOy8UVLnOdAPRVRjYloxuDb+9zQKfv1NDSBTuE6dOUU9Zizb7q4pPPs9QP0irTLxv6RViRmZ/UZdfo+HDM/EPgIvU1sk254dCbsPVHOKRuC3ZKrUzLWsA1TFwmq4TQvnSLBQ7wDFjUNGTrFeZnbg6ESylspGZqpVd9MvrQ3OW0lTWCFW8DqkwOiYe1taXQdy5rQuDaEY2Y2GWVA9wkl0Kva0cMYfcv8ABbLZMz1JiP2/3BEgg0gTakt0x61cjII7dY/zA/Cf0jXdjkFEsHksUr8GPtjJ9gIyYhJOtKfNI1PZiiqWhIpVXEoDKx6irxj+JK2jQ0nST0lRIS4GUBLnhJpYQ/PPAae6l/fAWEykshKUgkOwNMuvnB2MUyPHmx9msZenjeaP7R0ZnUGMyRSDUILQDIiSlqpHrjHKVOgFZrB2IQ2sATBCAJ2ViqmUc5C+6E04v2haVBKFS86gtjmBUzEddREMt3vAuIJ5u/OscGbRKc+JOr/k6cepcYcNAe3VicU8IGW51P7CAgALQZOR190CqRHVCChHhRRKTk7YNiBYuK+7xiR3d2wJBUlaiEKBPCHL29kATpcBzURGeNTjwscZOLtFwlbzSnl8axk5hIu9qV84I/61LVnOdDr9diwAa4aM+mS+sNiX1jnehgW/Uy9wnbuN7acVMAkUSBZhqPGAZiaQtSY8EUjsjHhSSKJNt2yd3K2ilClS1EAKIKSbPZj86ReAsEI7lV+ooAgEnQ2jK0o6xMyNuYgZWmHhDCg8K844tTpXOXFE6MWfhVM0RM0Fcw5gKJSMqcw152MR+9OLTLk9mCklTJbLlUAKvFOlbdnhxndzmdqvCFzlzVFa1FSjqYqw6FqalJ7Ilk1KcaQRLXSFM4huUiHZadI1DkGvqeoi7bqTApISoVS5IUeA+A5xXZEtokcOlqxTqNMs0a5MsxZnjZc9nTCpIUbkMAHFOnOHtozapAZtW+XiuYaYWvElhBWOPT+GvHk45PlyL8up440kSchYcBwIlkWiLw6YkUppeNQ5D//Z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pic>
        <p:nvPicPr>
          <p:cNvPr id="12294" name="Picture 10" descr="http://tusach-img.thuvienkhoahoc.com/images/thumb/e/ed/Uuthelai.jpg/300px-Uuthel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05" y="76200"/>
            <a:ext cx="7723163" cy="55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27605" y="5761429"/>
            <a:ext cx="7863841" cy="954107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86000">
                <a:schemeClr val="bg1">
                  <a:tint val="44500"/>
                  <a:satMod val="160000"/>
                </a:schemeClr>
              </a:gs>
              <a:gs pos="100000">
                <a:schemeClr val="bg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Con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suất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bệnh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thối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thân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thối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4674" y="160338"/>
            <a:ext cx="2514600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NGÔ</a:t>
            </a:r>
          </a:p>
        </p:txBody>
      </p:sp>
    </p:spTree>
    <p:extLst>
      <p:ext uri="{BB962C8B-B14F-4D97-AF65-F5344CB8AC3E}">
        <p14:creationId xmlns:p14="http://schemas.microsoft.com/office/powerpoint/2010/main" val="34313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" y="565150"/>
            <a:ext cx="4355307" cy="38163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886778" y="4897315"/>
            <a:ext cx="2651760" cy="38100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170546" y="4953000"/>
            <a:ext cx="3463436" cy="38100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615492" y="5600114"/>
            <a:ext cx="6393253" cy="91440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8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cao,chất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496378" y="4440115"/>
            <a:ext cx="1463040" cy="38100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 </a:t>
            </a:r>
            <a:r>
              <a:rPr lang="en-US" sz="28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008745" y="4495800"/>
            <a:ext cx="1458289" cy="38100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28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26906" y="2092324"/>
            <a:ext cx="955247" cy="721213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34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014674" y="4090071"/>
            <a:ext cx="2362200" cy="142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 Box 4"/>
          <p:cNvSpPr txBox="1">
            <a:spLocks noChangeArrowheads="1"/>
          </p:cNvSpPr>
          <p:nvPr/>
        </p:nvSpPr>
        <p:spPr bwMode="auto">
          <a:xfrm>
            <a:off x="4741069" y="161925"/>
            <a:ext cx="2514600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LÚA</a:t>
            </a:r>
          </a:p>
        </p:txBody>
      </p:sp>
      <p:pic>
        <p:nvPicPr>
          <p:cNvPr id="14349" name="Picture 13" descr="http://thanhhagroup.com/upload/hinhanh/c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09600"/>
            <a:ext cx="4398168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2015-1003hoalan001-JPG-7427-1427859744.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76200"/>
            <a:ext cx="567865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2542" y="5819777"/>
            <a:ext cx="11971605" cy="95410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sz="2800" b="1" dirty="0">
                <a:solidFill>
                  <a:srgbClr val="1B0DCD"/>
                </a:solidFill>
                <a:latin typeface="+mj-lt"/>
              </a:rPr>
              <a:t>Phương pháp lai </a:t>
            </a:r>
            <a:r>
              <a:rPr 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B0DCD"/>
                </a:solidFill>
                <a:latin typeface="+mj-lt"/>
              </a:rPr>
              <a:t>bản địa và </a:t>
            </a:r>
            <a:r>
              <a:rPr 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1B0DCD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1B0DCD"/>
                </a:solidFill>
                <a:latin typeface="+mj-lt"/>
              </a:rPr>
              <a:t>nhập nội có thể tạo ra những giống hoa</a:t>
            </a:r>
            <a:r>
              <a:rPr lang="en-US" sz="2800" b="1" dirty="0">
                <a:solidFill>
                  <a:srgbClr val="1B0DCD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1B0D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vi-VN" sz="2800" b="1" dirty="0">
                <a:solidFill>
                  <a:srgbClr val="1B0DCD"/>
                </a:solidFill>
                <a:latin typeface="+mj-lt"/>
              </a:rPr>
              <a:t> có hình dạng mới lạ, màu sắc phong phú </a:t>
            </a:r>
            <a:endParaRPr lang="en-US" sz="2800" b="1" dirty="0">
              <a:solidFill>
                <a:srgbClr val="1B0DCD"/>
              </a:solidFill>
              <a:latin typeface="+mj-lt"/>
            </a:endParaRPr>
          </a:p>
        </p:txBody>
      </p:sp>
      <p:pic>
        <p:nvPicPr>
          <p:cNvPr id="56324" name="Picture 4" descr="http://www.thesaigontimes.vn/Uploads/Articles02/70075/b7e48_hoa_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16" y="76200"/>
            <a:ext cx="590843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http://caycanhthanglong.vn/Media/images/Baiviet/BinhLuan/CacloaiLan/lan-nu-hoang-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2895601"/>
            <a:ext cx="567865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 descr="http://runglan.com/wp-content/uploads/2014/12/lan-long-tu-cach-trong-lan-long-tu-48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16" y="2895600"/>
            <a:ext cx="590843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5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.khoahoc.tv/photos/image/2014/03/31/black-tom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114300"/>
            <a:ext cx="5655213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http://hatgiong.f1508.com/wp-content/uploads/2015/07/hat-giong-ca-chua-cherry-vang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02" y="114300"/>
            <a:ext cx="562707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8157" y="3810000"/>
            <a:ext cx="2288931" cy="45720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7089" y="3772486"/>
            <a:ext cx="2393852" cy="45720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015" y="4876800"/>
            <a:ext cx="11859064" cy="1720948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 chua đen, cà chua vàng ngoài chứa nhiều hợp chất có lợi cho sức khỏe và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 cơ lão hóa còn có màu sắc độc đáo, đẹp lạ mắt nên ngoài việc trồng làm thực phẩm, nhiều người mua cây giống về trồng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4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609" y="3608276"/>
            <a:ext cx="11522052" cy="303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A.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B.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C.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D.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012" y="2473512"/>
            <a:ext cx="2954527" cy="54489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  <a:tab pos="948690" algn="l"/>
              </a:tabLst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hỏi</a:t>
            </a:r>
            <a:endParaRPr lang="en-US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5545" y="1269210"/>
            <a:ext cx="3260764" cy="523220"/>
          </a:xfrm>
          <a:prstGeom prst="rect">
            <a:avLst/>
          </a:prstGeom>
          <a:gradFill flip="none" rotWithShape="1">
            <a:gsLst>
              <a:gs pos="20000">
                <a:schemeClr val="accent5">
                  <a:lumMod val="40000"/>
                  <a:lumOff val="60000"/>
                </a:schemeClr>
              </a:gs>
              <a:gs pos="92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Đ 3</a:t>
            </a:r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LUYỆN TẬP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290946" y="5209309"/>
            <a:ext cx="457200" cy="415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731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701" y="2835873"/>
            <a:ext cx="11765279" cy="4022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I.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II.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côn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III.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IV.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Noãn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V.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Phôi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đẻ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đẻ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con.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A.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1.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				B. 2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			C.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3.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		D.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4.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012" y="2134750"/>
            <a:ext cx="2954527" cy="54489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  <a:tab pos="948690" algn="l"/>
              </a:tabLst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hỏi</a:t>
            </a:r>
            <a:endParaRPr lang="en-US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8026" y="1267578"/>
            <a:ext cx="3700628" cy="584775"/>
          </a:xfrm>
          <a:prstGeom prst="rect">
            <a:avLst/>
          </a:prstGeom>
          <a:gradFill flip="none" rotWithShape="1">
            <a:gsLst>
              <a:gs pos="20000">
                <a:schemeClr val="accent5">
                  <a:lumMod val="40000"/>
                  <a:lumOff val="60000"/>
                </a:schemeClr>
              </a:gs>
              <a:gs pos="92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Đ 3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LUYỆN TẬP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432012" y="6303818"/>
            <a:ext cx="357697" cy="387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46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032" y="2617859"/>
            <a:ext cx="2954527" cy="58355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  <a:tab pos="948690" algn="l"/>
              </a:tabLst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hỏi</a:t>
            </a:r>
            <a:endParaRPr lang="en-US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032" y="3599045"/>
            <a:ext cx="7674858" cy="54489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indent="180340" algn="just">
              <a:lnSpc>
                <a:spcPct val="114000"/>
              </a:lnSpc>
              <a:tabLst>
                <a:tab pos="180340" algn="l"/>
                <a:tab pos="540385" algn="l"/>
                <a:tab pos="948690" algn="l"/>
              </a:tabLst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HS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sơ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tư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duy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endParaRPr lang="en-US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66519" y="1279828"/>
            <a:ext cx="3700628" cy="584775"/>
          </a:xfrm>
          <a:prstGeom prst="rect">
            <a:avLst/>
          </a:prstGeom>
          <a:gradFill flip="none" rotWithShape="1">
            <a:gsLst>
              <a:gs pos="20000">
                <a:schemeClr val="accent5">
                  <a:lumMod val="40000"/>
                  <a:lumOff val="60000"/>
                </a:schemeClr>
              </a:gs>
              <a:gs pos="92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Đ 3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LUYỆN TẬP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03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609" y="3500607"/>
            <a:ext cx="11832151" cy="156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  <a:tab pos="94869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ngô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ngô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609" y="5149955"/>
            <a:ext cx="11720834" cy="156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  <a:tab pos="94869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ngô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ngô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nếp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ngô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tẻ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bắp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ngô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ngô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nếp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ngô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tẻ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bắp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369" y="2583599"/>
            <a:ext cx="3044295" cy="58355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  <a:tab pos="948690" algn="l"/>
              </a:tabLst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6784" y="1478246"/>
            <a:ext cx="3540328" cy="584775"/>
          </a:xfrm>
          <a:prstGeom prst="rect">
            <a:avLst/>
          </a:prstGeom>
          <a:gradFill flip="none" rotWithShape="1">
            <a:gsLst>
              <a:gs pos="20000">
                <a:schemeClr val="accent5">
                  <a:lumMod val="40000"/>
                  <a:lumOff val="60000"/>
                </a:schemeClr>
              </a:gs>
              <a:gs pos="92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Đ 4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: V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ẬN DỤNG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9854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607" y="3399182"/>
            <a:ext cx="11740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607" y="2579062"/>
            <a:ext cx="3044295" cy="58355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  <a:tab pos="948690" algn="l"/>
              </a:tabLst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hỏi</a:t>
            </a:r>
            <a:endParaRPr lang="en-US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28" y="5882513"/>
            <a:ext cx="11943470" cy="54489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indent="180340" algn="just">
              <a:lnSpc>
                <a:spcPct val="114000"/>
              </a:lnSpc>
              <a:spcAft>
                <a:spcPts val="0"/>
              </a:spcAft>
              <a:tabLst>
                <a:tab pos="180340" algn="l"/>
                <a:tab pos="540385" algn="l"/>
                <a:tab pos="948690" algn="l"/>
              </a:tabLst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Sưu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tầm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tài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tựu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lai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giống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trồng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nuôi</a:t>
            </a:r>
            <a:endParaRPr lang="en-US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6784" y="1478246"/>
            <a:ext cx="3540328" cy="584775"/>
          </a:xfrm>
          <a:prstGeom prst="rect">
            <a:avLst/>
          </a:prstGeom>
          <a:gradFill flip="none" rotWithShape="1">
            <a:gsLst>
              <a:gs pos="20000">
                <a:schemeClr val="accent5">
                  <a:lumMod val="40000"/>
                  <a:lumOff val="60000"/>
                </a:schemeClr>
              </a:gs>
              <a:gs pos="92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Đ 4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: V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ẬN DỤNG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6021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514600"/>
            <a:ext cx="5334000" cy="1371600"/>
          </a:xfrm>
        </p:spPr>
        <p:txBody>
          <a:bodyPr/>
          <a:lstStyle/>
          <a:p>
            <a:pPr eaLnBrk="1" hangingPunct="1"/>
            <a:r>
              <a:rPr lang="en-US" altLang="en-US" sz="4000" dirty="0" err="1">
                <a:latin typeface="VNI-Duff" pitchFamily="2" charset="0"/>
              </a:rPr>
              <a:t>Caûm</a:t>
            </a:r>
            <a:r>
              <a:rPr lang="en-US" altLang="en-US" sz="4000" dirty="0">
                <a:latin typeface="VNI-Duff" pitchFamily="2" charset="0"/>
              </a:rPr>
              <a:t> </a:t>
            </a:r>
            <a:r>
              <a:rPr lang="en-US" altLang="en-US" sz="4000" dirty="0" err="1">
                <a:latin typeface="VNI-Duff" pitchFamily="2" charset="0"/>
              </a:rPr>
              <a:t>ôn</a:t>
            </a:r>
            <a:r>
              <a:rPr lang="en-US" altLang="en-US" sz="4000" dirty="0">
                <a:latin typeface="VNI-Duff" pitchFamily="2" charset="0"/>
              </a:rPr>
              <a:t> </a:t>
            </a:r>
            <a:r>
              <a:rPr lang="en-US" altLang="en-US" sz="4000" dirty="0" err="1">
                <a:latin typeface="VNI-Duff" pitchFamily="2" charset="0"/>
              </a:rPr>
              <a:t>quyù</a:t>
            </a:r>
            <a:r>
              <a:rPr lang="en-US" altLang="en-US" sz="4000" dirty="0">
                <a:latin typeface="VNI-Duff" pitchFamily="2" charset="0"/>
              </a:rPr>
              <a:t> </a:t>
            </a:r>
            <a:r>
              <a:rPr lang="en-US" altLang="en-US" sz="4000" dirty="0" err="1">
                <a:latin typeface="VNI-Duff" pitchFamily="2" charset="0"/>
              </a:rPr>
              <a:t>thaày</a:t>
            </a:r>
            <a:r>
              <a:rPr lang="en-US" altLang="en-US" sz="4000" dirty="0">
                <a:latin typeface="VNI-Duff" pitchFamily="2" charset="0"/>
              </a:rPr>
              <a:t> </a:t>
            </a:r>
            <a:r>
              <a:rPr lang="en-US" altLang="en-US" sz="4000" dirty="0" err="1">
                <a:latin typeface="VNI-Duff" pitchFamily="2" charset="0"/>
              </a:rPr>
              <a:t>coâ</a:t>
            </a:r>
            <a:r>
              <a:rPr lang="en-US" altLang="en-US" sz="4000" dirty="0">
                <a:latin typeface="VNI-Duff" pitchFamily="2" charset="0"/>
              </a:rPr>
              <a:t> </a:t>
            </a:r>
            <a:r>
              <a:rPr lang="en-US" altLang="en-US" sz="4000" dirty="0" err="1">
                <a:latin typeface="VNI-Duff" pitchFamily="2" charset="0"/>
              </a:rPr>
              <a:t>vaø</a:t>
            </a:r>
            <a:r>
              <a:rPr lang="en-US" altLang="en-US" sz="4000" dirty="0">
                <a:latin typeface="VNI-Duff" pitchFamily="2" charset="0"/>
              </a:rPr>
              <a:t> </a:t>
            </a:r>
            <a:r>
              <a:rPr lang="en-US" altLang="en-US" sz="4000" dirty="0" err="1">
                <a:latin typeface="VNI-Duff" pitchFamily="2" charset="0"/>
              </a:rPr>
              <a:t>caùc</a:t>
            </a:r>
            <a:r>
              <a:rPr lang="en-US" altLang="en-US" sz="4000" dirty="0">
                <a:latin typeface="VNI-Duff" pitchFamily="2" charset="0"/>
              </a:rPr>
              <a:t> </a:t>
            </a:r>
            <a:r>
              <a:rPr lang="en-US" altLang="en-US" sz="4000" dirty="0" err="1">
                <a:latin typeface="VNI-Duff" pitchFamily="2" charset="0"/>
              </a:rPr>
              <a:t>em</a:t>
            </a:r>
            <a:r>
              <a:rPr lang="en-US" altLang="en-US" sz="4000" dirty="0">
                <a:latin typeface="VNI-Duff" pitchFamily="2" charset="0"/>
              </a:rPr>
              <a:t> </a:t>
            </a:r>
            <a:r>
              <a:rPr lang="en-US" altLang="en-US" sz="4000" dirty="0" err="1">
                <a:latin typeface="VNI-Duff" pitchFamily="2" charset="0"/>
              </a:rPr>
              <a:t>ñaõ</a:t>
            </a:r>
            <a:r>
              <a:rPr lang="en-US" altLang="en-US" sz="4000" dirty="0">
                <a:latin typeface="VNI-Duff" pitchFamily="2" charset="0"/>
              </a:rPr>
              <a:t> </a:t>
            </a:r>
            <a:r>
              <a:rPr lang="en-US" altLang="en-US" sz="4000" dirty="0" err="1">
                <a:latin typeface="VNI-Duff" pitchFamily="2" charset="0"/>
              </a:rPr>
              <a:t>theo</a:t>
            </a:r>
            <a:r>
              <a:rPr lang="en-US" altLang="en-US" sz="4000" dirty="0">
                <a:latin typeface="VNI-Duff" pitchFamily="2" charset="0"/>
              </a:rPr>
              <a:t> </a:t>
            </a:r>
            <a:r>
              <a:rPr lang="en-US" altLang="en-US" sz="4000" dirty="0" err="1">
                <a:latin typeface="VNI-Duff" pitchFamily="2" charset="0"/>
              </a:rPr>
              <a:t>doõi</a:t>
            </a:r>
            <a:endParaRPr lang="en-US" altLang="en-US" sz="4000" dirty="0">
              <a:latin typeface="VNI-Duff" pitchFamily="2" charset="0"/>
            </a:endParaRPr>
          </a:p>
        </p:txBody>
      </p:sp>
      <p:pic>
        <p:nvPicPr>
          <p:cNvPr id="27651" name="Picture 5" descr="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007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7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155984"/>
            <a:ext cx="11943470" cy="820992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82847"/>
            <a:ext cx="8089137" cy="5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</a:p>
        </p:txBody>
      </p:sp>
      <p:sp>
        <p:nvSpPr>
          <p:cNvPr id="3" name="Cloud 2"/>
          <p:cNvSpPr/>
          <p:nvPr/>
        </p:nvSpPr>
        <p:spPr>
          <a:xfrm>
            <a:off x="7952509" y="651164"/>
            <a:ext cx="4117570" cy="2492875"/>
          </a:xfrm>
          <a:prstGeom prst="cloud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Mô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giai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16141" y="3144039"/>
            <a:ext cx="3726934" cy="3530903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1709860"/>
            <a:ext cx="7962528" cy="496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155984"/>
            <a:ext cx="11943470" cy="820992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006251"/>
            <a:ext cx="8089137" cy="5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1491887"/>
            <a:ext cx="5421086" cy="58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075445"/>
            <a:ext cx="5704114" cy="2057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058" y="1580419"/>
            <a:ext cx="6170022" cy="5108382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598713" y="4656976"/>
            <a:ext cx="4506687" cy="1935630"/>
          </a:xfrm>
          <a:prstGeom prst="cloud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biệt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thụ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phấn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thụ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5018315" y="1551144"/>
            <a:ext cx="685800" cy="822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99"/>
            </a:solidFill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29596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155984"/>
            <a:ext cx="11943470" cy="820992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006251"/>
            <a:ext cx="8089137" cy="5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43" y="1580419"/>
            <a:ext cx="5625736" cy="51083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6608" y="1476934"/>
            <a:ext cx="6121791" cy="3530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14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Cloud 9"/>
          <p:cNvSpPr/>
          <p:nvPr/>
        </p:nvSpPr>
        <p:spPr>
          <a:xfrm>
            <a:off x="126608" y="4853355"/>
            <a:ext cx="6121791" cy="2004646"/>
          </a:xfrm>
          <a:prstGeom prst="cloud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Cho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nghĩa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thụ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6444343" y="1202969"/>
            <a:ext cx="685800" cy="822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99"/>
            </a:solidFill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37609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155984"/>
            <a:ext cx="11943470" cy="820992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006251"/>
            <a:ext cx="8089137" cy="5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1410004"/>
            <a:ext cx="5421086" cy="58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792728"/>
            <a:ext cx="5791201" cy="2057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71" y="1580419"/>
            <a:ext cx="4580707" cy="51083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6608" y="3649123"/>
            <a:ext cx="6774935" cy="303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14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6558643" y="1169256"/>
            <a:ext cx="685800" cy="822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99"/>
            </a:solidFill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301941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155984"/>
            <a:ext cx="11943470" cy="820992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92720"/>
            <a:ext cx="8089137" cy="5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304" y="3403641"/>
            <a:ext cx="5031210" cy="2548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noãn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" y="1394664"/>
            <a:ext cx="7065819" cy="58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849277"/>
            <a:ext cx="6096000" cy="5835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351033"/>
            <a:ext cx="8515350" cy="107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15" name="Cloud 14"/>
          <p:cNvSpPr/>
          <p:nvPr/>
        </p:nvSpPr>
        <p:spPr>
          <a:xfrm>
            <a:off x="5710811" y="1231266"/>
            <a:ext cx="6359268" cy="1358313"/>
          </a:xfrm>
          <a:prstGeom prst="cloud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5734693"/>
            <a:ext cx="5710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non.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628" y="2723843"/>
            <a:ext cx="6605451" cy="3964957"/>
          </a:xfrm>
          <a:prstGeom prst="rect">
            <a:avLst/>
          </a:prstGeom>
        </p:spPr>
      </p:pic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906427" y="1536619"/>
            <a:ext cx="685800" cy="822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99"/>
            </a:solidFill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587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155984"/>
            <a:ext cx="11943470" cy="820992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92720"/>
            <a:ext cx="8089137" cy="5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642" y="1512899"/>
            <a:ext cx="5031210" cy="2548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noãn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642" y="3889035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non.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114" y="1695229"/>
            <a:ext cx="6365966" cy="4993572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29642" y="4890655"/>
            <a:ext cx="6226629" cy="1955762"/>
          </a:xfrm>
          <a:prstGeom prst="cloud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thích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tại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sao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nhiên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1975</TotalTime>
  <Words>2748</Words>
  <Application>Microsoft Office PowerPoint</Application>
  <PresentationFormat>Widescreen</PresentationFormat>
  <Paragraphs>248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VNI-Duff</vt:lpstr>
      <vt:lpstr>VNI-Times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(Chịu khí hậu nóng, cho 1000kg sữa/con/năm)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Caûm ôn quyù thaày coâ vaø caùc em ñaõ theo doõi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 Sam</cp:lastModifiedBy>
  <cp:revision>149</cp:revision>
  <dcterms:created xsi:type="dcterms:W3CDTF">2022-06-25T11:32:11Z</dcterms:created>
  <dcterms:modified xsi:type="dcterms:W3CDTF">2024-05-10T14:11:13Z</dcterms:modified>
</cp:coreProperties>
</file>