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4034" r:id="rId2"/>
  </p:sldMasterIdLst>
  <p:notesMasterIdLst>
    <p:notesMasterId r:id="rId33"/>
  </p:notesMasterIdLst>
  <p:sldIdLst>
    <p:sldId id="321" r:id="rId3"/>
    <p:sldId id="322" r:id="rId4"/>
    <p:sldId id="323" r:id="rId5"/>
    <p:sldId id="327" r:id="rId6"/>
    <p:sldId id="326" r:id="rId7"/>
    <p:sldId id="310" r:id="rId8"/>
    <p:sldId id="312" r:id="rId9"/>
    <p:sldId id="313" r:id="rId10"/>
    <p:sldId id="358" r:id="rId11"/>
    <p:sldId id="315" r:id="rId12"/>
    <p:sldId id="333" r:id="rId13"/>
    <p:sldId id="336" r:id="rId14"/>
    <p:sldId id="337" r:id="rId15"/>
    <p:sldId id="331" r:id="rId16"/>
    <p:sldId id="330" r:id="rId17"/>
    <p:sldId id="314" r:id="rId18"/>
    <p:sldId id="359" r:id="rId19"/>
    <p:sldId id="366" r:id="rId20"/>
    <p:sldId id="367" r:id="rId21"/>
    <p:sldId id="365" r:id="rId22"/>
    <p:sldId id="368" r:id="rId23"/>
    <p:sldId id="369" r:id="rId24"/>
    <p:sldId id="372" r:id="rId25"/>
    <p:sldId id="363" r:id="rId26"/>
    <p:sldId id="362" r:id="rId27"/>
    <p:sldId id="360" r:id="rId28"/>
    <p:sldId id="350" r:id="rId29"/>
    <p:sldId id="343" r:id="rId30"/>
    <p:sldId id="373" r:id="rId31"/>
    <p:sldId id="374"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5CA"/>
    <a:srgbClr val="1818FD"/>
    <a:srgbClr val="93EB05"/>
    <a:srgbClr val="06AA9A"/>
    <a:srgbClr val="6E9C24"/>
    <a:srgbClr val="F5BC95"/>
    <a:srgbClr val="00FF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010" autoAdjust="0"/>
  </p:normalViewPr>
  <p:slideViewPr>
    <p:cSldViewPr snapToGrid="0">
      <p:cViewPr varScale="1">
        <p:scale>
          <a:sx n="104" d="100"/>
          <a:sy n="104" d="100"/>
        </p:scale>
        <p:origin x="8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16D64-3616-48E8-A163-F099D29FD315}" type="datetimeFigureOut">
              <a:rPr lang="en-US" smtClean="0"/>
              <a:t>5/10/2024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A5ADA-D18C-4775-9418-B2EB3DBCF647}" type="slidenum">
              <a:rPr lang="en-US" smtClean="0"/>
              <a:t>‹#›</a:t>
            </a:fld>
            <a:endParaRPr lang="en-US"/>
          </a:p>
        </p:txBody>
      </p:sp>
    </p:spTree>
    <p:extLst>
      <p:ext uri="{BB962C8B-B14F-4D97-AF65-F5344CB8AC3E}">
        <p14:creationId xmlns:p14="http://schemas.microsoft.com/office/powerpoint/2010/main" val="420877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BC239-BC01-49BA-BDB1-FB9BD0F093DE}" type="slidenum">
              <a:rPr lang="vi-VN" smtClean="0"/>
              <a:pPr eaLnBrk="1" hangingPunct="1"/>
              <a:t>3</a:t>
            </a:fld>
            <a:endParaRPr lang="vi-VN"/>
          </a:p>
        </p:txBody>
      </p:sp>
    </p:spTree>
    <p:extLst>
      <p:ext uri="{BB962C8B-B14F-4D97-AF65-F5344CB8AC3E}">
        <p14:creationId xmlns:p14="http://schemas.microsoft.com/office/powerpoint/2010/main" val="5064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803509-E6DB-4581-979F-D3AEEE6CFDED}" type="slidenum">
              <a:rPr lang="vi-VN" altLang="en-US" smtClean="0">
                <a:solidFill>
                  <a:srgbClr val="000000"/>
                </a:solidFill>
              </a:rPr>
              <a:pPr/>
              <a:t>18</a:t>
            </a:fld>
            <a:endParaRPr lang="vi-VN" altLang="en-US">
              <a:solidFill>
                <a:srgbClr val="000000"/>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p>
        </p:txBody>
      </p:sp>
    </p:spTree>
    <p:extLst>
      <p:ext uri="{BB962C8B-B14F-4D97-AF65-F5344CB8AC3E}">
        <p14:creationId xmlns:p14="http://schemas.microsoft.com/office/powerpoint/2010/main" val="3260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29</a:t>
            </a:fld>
            <a:endParaRPr lang="en-US"/>
          </a:p>
        </p:txBody>
      </p:sp>
    </p:spTree>
    <p:extLst>
      <p:ext uri="{BB962C8B-B14F-4D97-AF65-F5344CB8AC3E}">
        <p14:creationId xmlns:p14="http://schemas.microsoft.com/office/powerpoint/2010/main" val="204366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30</a:t>
            </a:fld>
            <a:endParaRPr lang="en-US"/>
          </a:p>
        </p:txBody>
      </p:sp>
    </p:spTree>
    <p:extLst>
      <p:ext uri="{BB962C8B-B14F-4D97-AF65-F5344CB8AC3E}">
        <p14:creationId xmlns:p14="http://schemas.microsoft.com/office/powerpoint/2010/main" val="28387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229AB7-B5BE-4368-B3C5-395805770CD7}" type="slidenum">
              <a:rPr lang="en-US" altLang="en-US" smtClean="0"/>
              <a:pPr/>
              <a:t>‹#›</a:t>
            </a:fld>
            <a:endParaRPr lang="en-US" altLang="en-US"/>
          </a:p>
        </p:txBody>
      </p:sp>
    </p:spTree>
    <p:extLst>
      <p:ext uri="{BB962C8B-B14F-4D97-AF65-F5344CB8AC3E}">
        <p14:creationId xmlns:p14="http://schemas.microsoft.com/office/powerpoint/2010/main" val="25919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A1FE19-5638-4014-83E4-06175370CBD2}" type="slidenum">
              <a:rPr lang="en-US" altLang="en-US" smtClean="0"/>
              <a:pPr/>
              <a:t>‹#›</a:t>
            </a:fld>
            <a:endParaRPr lang="en-US" altLang="en-US"/>
          </a:p>
        </p:txBody>
      </p:sp>
    </p:spTree>
    <p:extLst>
      <p:ext uri="{BB962C8B-B14F-4D97-AF65-F5344CB8AC3E}">
        <p14:creationId xmlns:p14="http://schemas.microsoft.com/office/powerpoint/2010/main" val="3568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5AE5C4-74D8-44CE-B815-9731B1D03370}" type="slidenum">
              <a:rPr lang="en-US" altLang="en-US" smtClean="0"/>
              <a:pPr/>
              <a:t>‹#›</a:t>
            </a:fld>
            <a:endParaRPr lang="en-US" altLang="en-US"/>
          </a:p>
        </p:txBody>
      </p:sp>
    </p:spTree>
    <p:extLst>
      <p:ext uri="{BB962C8B-B14F-4D97-AF65-F5344CB8AC3E}">
        <p14:creationId xmlns:p14="http://schemas.microsoft.com/office/powerpoint/2010/main" val="2312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3A233-5541-4C66-8CF9-F930758E622E}" type="slidenum">
              <a:rPr lang="en-US" altLang="en-US"/>
              <a:pPr/>
              <a:t>‹#›</a:t>
            </a:fld>
            <a:endParaRPr lang="en-US" altLang="en-US"/>
          </a:p>
        </p:txBody>
      </p:sp>
    </p:spTree>
    <p:extLst>
      <p:ext uri="{BB962C8B-B14F-4D97-AF65-F5344CB8AC3E}">
        <p14:creationId xmlns:p14="http://schemas.microsoft.com/office/powerpoint/2010/main" val="25245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8446EE4-3E18-4737-8ECF-8F920BF78D4B}" type="slidenum">
              <a:rPr lang="en-US" altLang="en-US"/>
              <a:pPr/>
              <a:t>‹#›</a:t>
            </a:fld>
            <a:endParaRPr lang="en-US" altLang="en-US"/>
          </a:p>
        </p:txBody>
      </p:sp>
    </p:spTree>
    <p:extLst>
      <p:ext uri="{BB962C8B-B14F-4D97-AF65-F5344CB8AC3E}">
        <p14:creationId xmlns:p14="http://schemas.microsoft.com/office/powerpoint/2010/main" val="1013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891957-E64F-4978-A610-EB57A7774D6E}" type="slidenum">
              <a:rPr lang="en-US" altLang="en-US"/>
              <a:pPr/>
              <a:t>‹#›</a:t>
            </a:fld>
            <a:endParaRPr lang="en-US" altLang="en-US"/>
          </a:p>
        </p:txBody>
      </p:sp>
    </p:spTree>
    <p:extLst>
      <p:ext uri="{BB962C8B-B14F-4D97-AF65-F5344CB8AC3E}">
        <p14:creationId xmlns:p14="http://schemas.microsoft.com/office/powerpoint/2010/main" val="395420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4FE1DFA-D71C-420D-9D77-895D2C2DF880}" type="slidenum">
              <a:rPr lang="en-US" altLang="en-US"/>
              <a:pPr/>
              <a:t>‹#›</a:t>
            </a:fld>
            <a:endParaRPr lang="en-US" altLang="en-US"/>
          </a:p>
        </p:txBody>
      </p:sp>
    </p:spTree>
    <p:extLst>
      <p:ext uri="{BB962C8B-B14F-4D97-AF65-F5344CB8AC3E}">
        <p14:creationId xmlns:p14="http://schemas.microsoft.com/office/powerpoint/2010/main" val="203352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4E9196-775F-47BD-92D7-22F6A79D84D8}" type="slidenum">
              <a:rPr lang="en-US" altLang="en-US"/>
              <a:pPr/>
              <a:t>‹#›</a:t>
            </a:fld>
            <a:endParaRPr lang="en-US" altLang="en-US"/>
          </a:p>
        </p:txBody>
      </p:sp>
    </p:spTree>
    <p:extLst>
      <p:ext uri="{BB962C8B-B14F-4D97-AF65-F5344CB8AC3E}">
        <p14:creationId xmlns:p14="http://schemas.microsoft.com/office/powerpoint/2010/main" val="24150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D920A-B281-4657-A53E-16C6D9ED9D1E}" type="slidenum">
              <a:rPr lang="en-US" altLang="en-US"/>
              <a:pPr/>
              <a:t>‹#›</a:t>
            </a:fld>
            <a:endParaRPr lang="en-US" altLang="en-US"/>
          </a:p>
        </p:txBody>
      </p:sp>
    </p:spTree>
    <p:extLst>
      <p:ext uri="{BB962C8B-B14F-4D97-AF65-F5344CB8AC3E}">
        <p14:creationId xmlns:p14="http://schemas.microsoft.com/office/powerpoint/2010/main" val="316145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93CFBE2-2958-4C09-9F4E-6ADF2D7EBEDA}" type="slidenum">
              <a:rPr lang="en-US" altLang="en-US"/>
              <a:pPr/>
              <a:t>‹#›</a:t>
            </a:fld>
            <a:endParaRPr lang="en-US" altLang="en-US"/>
          </a:p>
        </p:txBody>
      </p:sp>
    </p:spTree>
    <p:extLst>
      <p:ext uri="{BB962C8B-B14F-4D97-AF65-F5344CB8AC3E}">
        <p14:creationId xmlns:p14="http://schemas.microsoft.com/office/powerpoint/2010/main" val="244305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458D8AF0-8623-4FA5-88BE-32B0FE5CE0C0}" type="slidenum">
              <a:rPr lang="en-US" altLang="en-US"/>
              <a:pPr/>
              <a:t>‹#›</a:t>
            </a:fld>
            <a:endParaRPr lang="en-US" altLang="en-US"/>
          </a:p>
        </p:txBody>
      </p:sp>
    </p:spTree>
    <p:extLst>
      <p:ext uri="{BB962C8B-B14F-4D97-AF65-F5344CB8AC3E}">
        <p14:creationId xmlns:p14="http://schemas.microsoft.com/office/powerpoint/2010/main" val="14057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CB173E-2912-4802-B5CD-CCFA0E0FDF1C}" type="slidenum">
              <a:rPr lang="en-US" altLang="en-US" smtClean="0"/>
              <a:pPr/>
              <a:t>‹#›</a:t>
            </a:fld>
            <a:endParaRPr lang="en-US" altLang="en-US"/>
          </a:p>
        </p:txBody>
      </p:sp>
    </p:spTree>
    <p:extLst>
      <p:ext uri="{BB962C8B-B14F-4D97-AF65-F5344CB8AC3E}">
        <p14:creationId xmlns:p14="http://schemas.microsoft.com/office/powerpoint/2010/main" val="1097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6DB7014-AE0A-4503-9B8B-15B81EB7362A}" type="slidenum">
              <a:rPr lang="en-US" altLang="en-US"/>
              <a:pPr/>
              <a:t>‹#›</a:t>
            </a:fld>
            <a:endParaRPr lang="en-US" altLang="en-US"/>
          </a:p>
        </p:txBody>
      </p:sp>
    </p:spTree>
    <p:extLst>
      <p:ext uri="{BB962C8B-B14F-4D97-AF65-F5344CB8AC3E}">
        <p14:creationId xmlns:p14="http://schemas.microsoft.com/office/powerpoint/2010/main" val="54418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E42113-C717-4091-86E2-DD8CA3378C65}" type="slidenum">
              <a:rPr lang="en-US" altLang="en-US"/>
              <a:pPr/>
              <a:t>‹#›</a:t>
            </a:fld>
            <a:endParaRPr lang="en-US" altLang="en-US"/>
          </a:p>
        </p:txBody>
      </p:sp>
    </p:spTree>
    <p:extLst>
      <p:ext uri="{BB962C8B-B14F-4D97-AF65-F5344CB8AC3E}">
        <p14:creationId xmlns:p14="http://schemas.microsoft.com/office/powerpoint/2010/main" val="336452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A7C143-5819-4CC8-A692-0EA58DD5F5B3}" type="slidenum">
              <a:rPr lang="en-US" altLang="en-US"/>
              <a:pPr/>
              <a:t>‹#›</a:t>
            </a:fld>
            <a:endParaRPr lang="en-US" altLang="en-US"/>
          </a:p>
        </p:txBody>
      </p:sp>
    </p:spTree>
    <p:extLst>
      <p:ext uri="{BB962C8B-B14F-4D97-AF65-F5344CB8AC3E}">
        <p14:creationId xmlns:p14="http://schemas.microsoft.com/office/powerpoint/2010/main" val="35901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C13DC2-E2D4-48E7-B89C-F6101BC58589}" type="slidenum">
              <a:rPr lang="en-US" altLang="en-US"/>
              <a:pPr/>
              <a:t>‹#›</a:t>
            </a:fld>
            <a:endParaRPr lang="en-US" altLang="en-US"/>
          </a:p>
        </p:txBody>
      </p:sp>
    </p:spTree>
    <p:extLst>
      <p:ext uri="{BB962C8B-B14F-4D97-AF65-F5344CB8AC3E}">
        <p14:creationId xmlns:p14="http://schemas.microsoft.com/office/powerpoint/2010/main" val="190354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CC688EC-EBB0-4092-910F-05A443BAB296}" type="slidenum">
              <a:rPr lang="en-US" altLang="en-US"/>
              <a:pPr/>
              <a:t>‹#›</a:t>
            </a:fld>
            <a:endParaRPr lang="en-US" altLang="en-US"/>
          </a:p>
        </p:txBody>
      </p:sp>
    </p:spTree>
    <p:extLst>
      <p:ext uri="{BB962C8B-B14F-4D97-AF65-F5344CB8AC3E}">
        <p14:creationId xmlns:p14="http://schemas.microsoft.com/office/powerpoint/2010/main" val="42708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33B0BF-C83E-4F39-B0F1-BFFAAC3D5924}" type="slidenum">
              <a:rPr lang="en-US" altLang="en-US" smtClean="0"/>
              <a:pPr/>
              <a:t>‹#›</a:t>
            </a:fld>
            <a:endParaRPr lang="en-US" altLang="en-US"/>
          </a:p>
        </p:txBody>
      </p:sp>
    </p:spTree>
    <p:extLst>
      <p:ext uri="{BB962C8B-B14F-4D97-AF65-F5344CB8AC3E}">
        <p14:creationId xmlns:p14="http://schemas.microsoft.com/office/powerpoint/2010/main" val="1650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6F061A-E78C-4A2C-8530-AC2F84967D01}" type="slidenum">
              <a:rPr lang="en-US" altLang="en-US" smtClean="0"/>
              <a:pPr/>
              <a:t>‹#›</a:t>
            </a:fld>
            <a:endParaRPr lang="en-US" altLang="en-US"/>
          </a:p>
        </p:txBody>
      </p:sp>
    </p:spTree>
    <p:extLst>
      <p:ext uri="{BB962C8B-B14F-4D97-AF65-F5344CB8AC3E}">
        <p14:creationId xmlns:p14="http://schemas.microsoft.com/office/powerpoint/2010/main" val="5233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18E68E-0ABC-4214-B21E-12C3C56B5DB5}" type="slidenum">
              <a:rPr lang="en-US" altLang="en-US" smtClean="0"/>
              <a:pPr/>
              <a:t>‹#›</a:t>
            </a:fld>
            <a:endParaRPr lang="en-US" altLang="en-US"/>
          </a:p>
        </p:txBody>
      </p:sp>
    </p:spTree>
    <p:extLst>
      <p:ext uri="{BB962C8B-B14F-4D97-AF65-F5344CB8AC3E}">
        <p14:creationId xmlns:p14="http://schemas.microsoft.com/office/powerpoint/2010/main" val="13912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39678A-7112-438B-B310-73084F15D7E5}" type="slidenum">
              <a:rPr lang="en-US" altLang="en-US" smtClean="0"/>
              <a:pPr/>
              <a:t>‹#›</a:t>
            </a:fld>
            <a:endParaRPr lang="en-US" altLang="en-US"/>
          </a:p>
        </p:txBody>
      </p:sp>
    </p:spTree>
    <p:extLst>
      <p:ext uri="{BB962C8B-B14F-4D97-AF65-F5344CB8AC3E}">
        <p14:creationId xmlns:p14="http://schemas.microsoft.com/office/powerpoint/2010/main" val="16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7A019FC-3091-42AB-86EB-1CD674C7AA09}" type="slidenum">
              <a:rPr lang="en-US" altLang="en-US" smtClean="0"/>
              <a:pPr/>
              <a:t>‹#›</a:t>
            </a:fld>
            <a:endParaRPr lang="en-US" altLang="en-US"/>
          </a:p>
        </p:txBody>
      </p:sp>
    </p:spTree>
    <p:extLst>
      <p:ext uri="{BB962C8B-B14F-4D97-AF65-F5344CB8AC3E}">
        <p14:creationId xmlns:p14="http://schemas.microsoft.com/office/powerpoint/2010/main" val="16713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970DEE-446D-4DBA-8614-08C0D85F0BCB}" type="slidenum">
              <a:rPr lang="en-US" altLang="en-US" smtClean="0"/>
              <a:pPr/>
              <a:t>‹#›</a:t>
            </a:fld>
            <a:endParaRPr lang="en-US" altLang="en-US"/>
          </a:p>
        </p:txBody>
      </p:sp>
    </p:spTree>
    <p:extLst>
      <p:ext uri="{BB962C8B-B14F-4D97-AF65-F5344CB8AC3E}">
        <p14:creationId xmlns:p14="http://schemas.microsoft.com/office/powerpoint/2010/main" val="33775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89A597-26FF-45EC-81F5-067708090875}" type="slidenum">
              <a:rPr lang="en-US" altLang="en-US" smtClean="0"/>
              <a:pPr/>
              <a:t>‹#›</a:t>
            </a:fld>
            <a:endParaRPr lang="en-US" altLang="en-US"/>
          </a:p>
        </p:txBody>
      </p:sp>
    </p:spTree>
    <p:extLst>
      <p:ext uri="{BB962C8B-B14F-4D97-AF65-F5344CB8AC3E}">
        <p14:creationId xmlns:p14="http://schemas.microsoft.com/office/powerpoint/2010/main" val="29603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293056-5339-4CEC-846E-4513A9EFEFB3}" type="slidenum">
              <a:rPr lang="en-US" altLang="en-US" smtClean="0"/>
              <a:pPr>
                <a:defRPr/>
              </a:pPr>
              <a:t>‹#›</a:t>
            </a:fld>
            <a:endParaRPr lang="en-US" altLang="en-US"/>
          </a:p>
        </p:txBody>
      </p:sp>
    </p:spTree>
    <p:extLst>
      <p:ext uri="{BB962C8B-B14F-4D97-AF65-F5344CB8AC3E}">
        <p14:creationId xmlns:p14="http://schemas.microsoft.com/office/powerpoint/2010/main" val="13355181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41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51C1087-CB07-49B2-89C4-F94D3729EDA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3051921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wmf"/><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1.png"/><Relationship Id="rId7" Type="http://schemas.openxmlformats.org/officeDocument/2006/relationships/image" Target="../media/image17.wmf"/><Relationship Id="rId2" Type="http://schemas.openxmlformats.org/officeDocument/2006/relationships/image" Target="../media/image20.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png"/><Relationship Id="rId7" Type="http://schemas.openxmlformats.org/officeDocument/2006/relationships/image" Target="../media/image17.wm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6528" t="861" r="4214" b="3297"/>
          <a:stretch>
            <a:fillRect/>
          </a:stretch>
        </p:blipFill>
        <p:spPr bwMode="auto">
          <a:xfrm>
            <a:off x="3228875" y="599767"/>
            <a:ext cx="4066643" cy="56043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44191" y="58994"/>
            <a:ext cx="3237271" cy="609600"/>
          </a:xfrm>
        </p:spPr>
        <p:txBody>
          <a:bodyPr>
            <a:normAutofit/>
          </a:bodyPr>
          <a:lstStyle/>
          <a:p>
            <a:r>
              <a:rPr lang="vi-VN" sz="2800" b="1" dirty="0">
                <a:solidFill>
                  <a:srgbClr val="1818FD"/>
                </a:solidFill>
              </a:rPr>
              <a:t>Quan sát </a:t>
            </a:r>
            <a:r>
              <a:rPr lang="vi-VN" sz="2800" b="1">
                <a:solidFill>
                  <a:srgbClr val="1818FD"/>
                </a:solidFill>
              </a:rPr>
              <a:t>bức tranh</a:t>
            </a:r>
            <a:endParaRPr lang="en-US" sz="2800" b="1" dirty="0">
              <a:solidFill>
                <a:srgbClr val="1818FD"/>
              </a:solidFill>
            </a:endParaRPr>
          </a:p>
        </p:txBody>
      </p:sp>
      <p:sp>
        <p:nvSpPr>
          <p:cNvPr id="6" name="Cloud Callout 5"/>
          <p:cNvSpPr/>
          <p:nvPr/>
        </p:nvSpPr>
        <p:spPr>
          <a:xfrm>
            <a:off x="6962912" y="1852002"/>
            <a:ext cx="4666267" cy="2694039"/>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2400" b="1" i="1">
                <a:solidFill>
                  <a:schemeClr val="tx1"/>
                </a:solidFill>
              </a:rPr>
              <a:t>Kể tên những yếu tố</a:t>
            </a:r>
            <a:r>
              <a:rPr lang="en-US" sz="2400" b="1" i="1">
                <a:solidFill>
                  <a:schemeClr val="tx1"/>
                </a:solidFill>
              </a:rPr>
              <a:t> </a:t>
            </a:r>
            <a:r>
              <a:rPr lang="vi-VN" sz="2400" b="1" i="1">
                <a:solidFill>
                  <a:schemeClr val="tx1"/>
                </a:solidFill>
              </a:rPr>
              <a:t>đóng vai trò quan trọng trong sự phát triển của cây xanh?</a:t>
            </a:r>
            <a:endParaRPr lang="en-US" sz="2400" b="1" i="1" dirty="0">
              <a:solidFill>
                <a:schemeClr val="tx1"/>
              </a:solidFill>
            </a:endParaRPr>
          </a:p>
        </p:txBody>
      </p:sp>
      <p:pic>
        <p:nvPicPr>
          <p:cNvPr id="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7290" y="-144642"/>
            <a:ext cx="2654710" cy="235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42"/>
            <a:ext cx="2610919" cy="23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552696" y="1337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460" y="2950886"/>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243411" y="5146360"/>
            <a:ext cx="2009386"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80870" y="3175819"/>
            <a:ext cx="2925564" cy="347268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254365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3599352"/>
            <a:ext cx="2751432" cy="26900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3258" y="3817477"/>
            <a:ext cx="2900479" cy="2732628"/>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69871" y="44574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353334" y="538054"/>
            <a:ext cx="3309937" cy="4177784"/>
            <a:chOff x="3408" y="960"/>
            <a:chExt cx="2456" cy="2688"/>
          </a:xfrm>
        </p:grpSpPr>
        <p:pic>
          <p:nvPicPr>
            <p:cNvPr id="10" name="Picture 3" descr="37"/>
            <p:cNvPicPr>
              <a:picLocks noChangeAspect="1" noChangeArrowheads="1"/>
            </p:cNvPicPr>
            <p:nvPr/>
          </p:nvPicPr>
          <p:blipFill>
            <a:blip r:embed="rId6">
              <a:extLst>
                <a:ext uri="{28A0092B-C50C-407E-A947-70E740481C1C}">
                  <a14:useLocalDpi xmlns:a14="http://schemas.microsoft.com/office/drawing/2010/main" val="0"/>
                </a:ext>
              </a:extLst>
            </a:blip>
            <a:srcRect r="17253" b="23802"/>
            <a:stretch>
              <a:fillRect/>
            </a:stretch>
          </p:blipFill>
          <p:spPr bwMode="auto">
            <a:xfrm>
              <a:off x="3408" y="960"/>
              <a:ext cx="1817"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232" y="1314"/>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FF"/>
                  </a:solidFill>
                </a:rPr>
                <a:t>LÔNG HÚT</a:t>
              </a:r>
            </a:p>
          </p:txBody>
        </p:sp>
        <p:sp>
          <p:nvSpPr>
            <p:cNvPr id="13" name="Text Box 5"/>
            <p:cNvSpPr txBox="1">
              <a:spLocks noChangeArrowheads="1"/>
            </p:cNvSpPr>
            <p:nvPr/>
          </p:nvSpPr>
          <p:spPr bwMode="auto">
            <a:xfrm>
              <a:off x="5335" y="2169"/>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0000FF"/>
                  </a:solidFill>
                </a:rPr>
                <a:t>VỎ</a:t>
              </a:r>
            </a:p>
          </p:txBody>
        </p:sp>
        <p:sp>
          <p:nvSpPr>
            <p:cNvPr id="14" name="Text Box 6"/>
            <p:cNvSpPr txBox="1">
              <a:spLocks noChangeArrowheads="1"/>
            </p:cNvSpPr>
            <p:nvPr/>
          </p:nvSpPr>
          <p:spPr bwMode="auto">
            <a:xfrm>
              <a:off x="5242" y="3024"/>
              <a:ext cx="6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FF"/>
                  </a:solidFill>
                </a:rPr>
                <a:t>MẠCH GỖ</a:t>
              </a:r>
            </a:p>
          </p:txBody>
        </p:sp>
        <p:sp>
          <p:nvSpPr>
            <p:cNvPr id="15" name="Line 7"/>
            <p:cNvSpPr>
              <a:spLocks noChangeShapeType="1"/>
            </p:cNvSpPr>
            <p:nvPr/>
          </p:nvSpPr>
          <p:spPr bwMode="auto">
            <a:xfrm flipV="1">
              <a:off x="5232" y="22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8"/>
          <p:cNvSpPr txBox="1">
            <a:spLocks noChangeArrowheads="1"/>
          </p:cNvSpPr>
          <p:nvPr/>
        </p:nvSpPr>
        <p:spPr bwMode="auto">
          <a:xfrm>
            <a:off x="1011949" y="395547"/>
            <a:ext cx="639667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
              </a:spcBef>
            </a:pPr>
            <a:r>
              <a:rPr lang="en-GB" sz="2400" b="1">
                <a:solidFill>
                  <a:srgbClr val="FFFFCC"/>
                </a:solidFill>
                <a:latin typeface="Times New Roman" pitchFamily="18" charset="0"/>
              </a:rPr>
              <a:t>  </a:t>
            </a:r>
            <a:r>
              <a:rPr lang="en-GB" sz="2400" b="1">
                <a:solidFill>
                  <a:srgbClr val="0000FF"/>
                </a:solidFill>
                <a:latin typeface="Times New Roman" pitchFamily="18" charset="0"/>
              </a:rPr>
              <a:t>Quan </a:t>
            </a:r>
            <a:r>
              <a:rPr lang="en-GB" sz="2400" b="1" err="1">
                <a:solidFill>
                  <a:srgbClr val="0000FF"/>
                </a:solidFill>
                <a:latin typeface="Times New Roman" pitchFamily="18" charset="0"/>
              </a:rPr>
              <a:t>sát</a:t>
            </a:r>
            <a:r>
              <a:rPr lang="en-GB" sz="2400" b="1">
                <a:solidFill>
                  <a:srgbClr val="0000FF"/>
                </a:solidFill>
                <a:latin typeface="Times New Roman" pitchFamily="18" charset="0"/>
              </a:rPr>
              <a:t> </a:t>
            </a:r>
            <a:r>
              <a:rPr lang="en-GB" sz="2400" b="1" err="1">
                <a:solidFill>
                  <a:srgbClr val="0000FF"/>
                </a:solidFill>
                <a:latin typeface="Times New Roman" pitchFamily="18" charset="0"/>
              </a:rPr>
              <a:t>hình</a:t>
            </a:r>
            <a:r>
              <a:rPr lang="en-GB" sz="2400" b="1">
                <a:solidFill>
                  <a:srgbClr val="0000FF"/>
                </a:solidFill>
                <a:latin typeface="Times New Roman" pitchFamily="18" charset="0"/>
              </a:rPr>
              <a:t> </a:t>
            </a:r>
            <a:r>
              <a:rPr lang="en-GB" sz="2400" b="1" err="1">
                <a:solidFill>
                  <a:srgbClr val="0000FF"/>
                </a:solidFill>
                <a:latin typeface="Times New Roman" pitchFamily="18" charset="0"/>
              </a:rPr>
              <a:t>bên</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chọn</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err="1">
                <a:solidFill>
                  <a:srgbClr val="0000FF"/>
                </a:solidFill>
                <a:latin typeface="Times New Roman" pitchFamily="18" charset="0"/>
              </a:rPr>
              <a:t>thích</a:t>
            </a:r>
            <a:r>
              <a:rPr lang="en-GB" sz="2400" b="1">
                <a:solidFill>
                  <a:srgbClr val="0000FF"/>
                </a:solidFill>
                <a:latin typeface="Times New Roman" pitchFamily="18" charset="0"/>
              </a:rPr>
              <a:t> </a:t>
            </a:r>
            <a:r>
              <a:rPr lang="en-GB" sz="2400" b="1" err="1">
                <a:solidFill>
                  <a:srgbClr val="0000FF"/>
                </a:solidFill>
                <a:latin typeface="Times New Roman" pitchFamily="18" charset="0"/>
              </a:rPr>
              <a:t>hợp</a:t>
            </a:r>
            <a:r>
              <a:rPr lang="en-GB" sz="2400" b="1">
                <a:solidFill>
                  <a:srgbClr val="0000FF"/>
                </a:solidFill>
                <a:latin typeface="Times New Roman" pitchFamily="18" charset="0"/>
              </a:rPr>
              <a:t> </a:t>
            </a:r>
            <a:r>
              <a:rPr lang="en-GB" sz="2400" b="1" err="1">
                <a:solidFill>
                  <a:srgbClr val="0000FF"/>
                </a:solidFill>
                <a:latin typeface="Times New Roman" pitchFamily="18" charset="0"/>
              </a:rPr>
              <a:t>trong</a:t>
            </a:r>
            <a:r>
              <a:rPr lang="en-GB" sz="2400" b="1">
                <a:solidFill>
                  <a:srgbClr val="0000FF"/>
                </a:solidFill>
                <a:latin typeface="Times New Roman" pitchFamily="18" charset="0"/>
              </a:rPr>
              <a:t> </a:t>
            </a:r>
            <a:r>
              <a:rPr lang="en-GB" sz="2400" b="1" err="1">
                <a:solidFill>
                  <a:srgbClr val="0000FF"/>
                </a:solidFill>
                <a:latin typeface="Times New Roman" pitchFamily="18" charset="0"/>
              </a:rPr>
              <a:t>các</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i="1" err="1">
                <a:solidFill>
                  <a:srgbClr val="FF0000"/>
                </a:solidFill>
                <a:latin typeface="Times New Roman" pitchFamily="18" charset="0"/>
              </a:rPr>
              <a:t>lông</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hút</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vỏ</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mạch</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gỗ</a:t>
            </a:r>
            <a:r>
              <a:rPr lang="en-GB" sz="2400" b="1">
                <a:solidFill>
                  <a:srgbClr val="0000FF"/>
                </a:solidFill>
                <a:latin typeface="Times New Roman" pitchFamily="18" charset="0"/>
              </a:rPr>
              <a:t> </a:t>
            </a:r>
            <a:r>
              <a:rPr lang="en-GB" sz="2400" b="1" err="1">
                <a:solidFill>
                  <a:srgbClr val="0000FF"/>
                </a:solidFill>
                <a:latin typeface="Times New Roman" pitchFamily="18" charset="0"/>
              </a:rPr>
              <a:t>điền</a:t>
            </a:r>
            <a:r>
              <a:rPr lang="en-GB" sz="2400" b="1">
                <a:solidFill>
                  <a:srgbClr val="0000FF"/>
                </a:solidFill>
                <a:latin typeface="Times New Roman" pitchFamily="18" charset="0"/>
              </a:rPr>
              <a:t> </a:t>
            </a:r>
            <a:r>
              <a:rPr lang="en-GB" sz="2400" b="1" err="1">
                <a:solidFill>
                  <a:srgbClr val="0000FF"/>
                </a:solidFill>
                <a:latin typeface="Times New Roman" pitchFamily="18" charset="0"/>
              </a:rPr>
              <a:t>vào</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chỗ</a:t>
            </a:r>
            <a:r>
              <a:rPr lang="en-GB" sz="2400" b="1">
                <a:solidFill>
                  <a:srgbClr val="0000FF"/>
                </a:solidFill>
                <a:latin typeface="Times New Roman" pitchFamily="18" charset="0"/>
              </a:rPr>
              <a:t> </a:t>
            </a:r>
            <a:r>
              <a:rPr lang="en-GB" sz="2400" b="1" err="1">
                <a:solidFill>
                  <a:srgbClr val="0000FF"/>
                </a:solidFill>
                <a:latin typeface="Times New Roman" pitchFamily="18" charset="0"/>
              </a:rPr>
              <a:t>trống</a:t>
            </a:r>
            <a:r>
              <a:rPr lang="en-GB" sz="2400" b="1">
                <a:solidFill>
                  <a:srgbClr val="0000FF"/>
                </a:solidFill>
                <a:latin typeface="Times New Roman" pitchFamily="18" charset="0"/>
              </a:rPr>
              <a:t>:</a:t>
            </a: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 </a:t>
            </a:r>
            <a:r>
              <a:rPr lang="en-GB" sz="2400" b="1" err="1">
                <a:latin typeface="Times New Roman" pitchFamily="18" charset="0"/>
              </a:rPr>
              <a:t>được</a:t>
            </a:r>
            <a:r>
              <a:rPr lang="en-GB" sz="2400" b="1">
                <a:latin typeface="Times New Roman" pitchFamily="18" charset="0"/>
              </a:rPr>
              <a:t> ………. </a:t>
            </a:r>
            <a:r>
              <a:rPr lang="en-GB" sz="2400" b="1" err="1">
                <a:latin typeface="Times New Roman" pitchFamily="18" charset="0"/>
              </a:rPr>
              <a:t>hấp</a:t>
            </a:r>
            <a:r>
              <a:rPr lang="en-GB" sz="2400" b="1">
                <a:latin typeface="Times New Roman" pitchFamily="18" charset="0"/>
              </a:rPr>
              <a:t> </a:t>
            </a:r>
            <a:r>
              <a:rPr lang="en-GB" sz="2400" b="1" err="1">
                <a:latin typeface="Times New Roman" pitchFamily="18" charset="0"/>
              </a:rPr>
              <a:t>thụ</a:t>
            </a:r>
            <a:r>
              <a:rPr lang="en-GB" sz="2400" b="1">
                <a:latin typeface="Times New Roman" pitchFamily="18" charset="0"/>
              </a:rPr>
              <a:t>, </a:t>
            </a:r>
            <a:r>
              <a:rPr lang="en-GB" sz="2400" b="1" err="1">
                <a:latin typeface="Times New Roman" pitchFamily="18" charset="0"/>
              </a:rPr>
              <a:t>chuyển</a:t>
            </a:r>
            <a:r>
              <a:rPr lang="en-GB" sz="2400" b="1">
                <a:latin typeface="Times New Roman" pitchFamily="18" charset="0"/>
              </a:rPr>
              <a:t> qua ……. tới  …………</a:t>
            </a:r>
          </a:p>
          <a:p>
            <a:pPr algn="just" eaLnBrk="1" hangingPunct="1">
              <a:spcBef>
                <a:spcPct val="5000"/>
              </a:spcBef>
              <a:buFontTx/>
              <a:buChar char="-"/>
            </a:pPr>
            <a:r>
              <a:rPr lang="en-GB" sz="2400" b="1">
                <a:latin typeface="Times New Roman" pitchFamily="18" charset="0"/>
              </a:rPr>
              <a:t> </a:t>
            </a:r>
            <a:r>
              <a:rPr lang="en-GB" sz="2400" b="1" err="1">
                <a:latin typeface="Times New Roman" pitchFamily="18" charset="0"/>
              </a:rPr>
              <a:t>Rễ</a:t>
            </a:r>
            <a:r>
              <a:rPr lang="en-GB" sz="2400" b="1">
                <a:latin typeface="Times New Roman" pitchFamily="18" charset="0"/>
              </a:rPr>
              <a:t> mang </a:t>
            </a:r>
            <a:r>
              <a:rPr lang="en-GB" sz="2400" b="1" err="1">
                <a:latin typeface="Times New Roman" pitchFamily="18" charset="0"/>
              </a:rPr>
              <a:t>các</a:t>
            </a:r>
            <a:r>
              <a:rPr lang="en-GB" sz="2400" b="1">
                <a:latin typeface="Times New Roman" pitchFamily="18" charset="0"/>
              </a:rPr>
              <a:t> ………… </a:t>
            </a:r>
            <a:r>
              <a:rPr lang="en-GB" sz="2400" b="1" err="1">
                <a:latin typeface="Times New Roman" pitchFamily="18" charset="0"/>
              </a:rPr>
              <a:t>có</a:t>
            </a:r>
            <a:r>
              <a:rPr lang="en-GB" sz="2400" b="1">
                <a:latin typeface="Times New Roman" pitchFamily="18" charset="0"/>
              </a:rPr>
              <a:t> </a:t>
            </a:r>
            <a:r>
              <a:rPr lang="en-GB" sz="2400" b="1" err="1">
                <a:latin typeface="Times New Roman" pitchFamily="18" charset="0"/>
              </a:rPr>
              <a:t>chức</a:t>
            </a:r>
            <a:r>
              <a:rPr lang="en-GB" sz="2400" b="1">
                <a:latin typeface="Times New Roman" pitchFamily="18" charset="0"/>
              </a:rPr>
              <a:t> </a:t>
            </a:r>
            <a:r>
              <a:rPr lang="en-GB" sz="2400" b="1" err="1">
                <a:latin typeface="Times New Roman" pitchFamily="18" charset="0"/>
              </a:rPr>
              <a:t>năng</a:t>
            </a:r>
            <a:r>
              <a:rPr lang="en-GB" sz="2400" b="1">
                <a:latin typeface="Times New Roman" pitchFamily="18" charset="0"/>
              </a:rPr>
              <a:t> </a:t>
            </a:r>
            <a:r>
              <a:rPr lang="en-GB" sz="2400" b="1" err="1">
                <a:latin typeface="Times New Roman" pitchFamily="18" charset="0"/>
              </a:rPr>
              <a:t>hút</a:t>
            </a:r>
            <a:r>
              <a:rPr lang="en-GB" sz="2400" b="1">
                <a:latin typeface="Times New Roman" pitchFamily="18" charset="0"/>
              </a:rPr>
              <a:t> </a:t>
            </a: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a:t>
            </a:r>
          </a:p>
        </p:txBody>
      </p:sp>
      <p:sp>
        <p:nvSpPr>
          <p:cNvPr id="23" name="Text Box 9"/>
          <p:cNvSpPr txBox="1">
            <a:spLocks noChangeArrowheads="1"/>
          </p:cNvSpPr>
          <p:nvPr/>
        </p:nvSpPr>
        <p:spPr bwMode="auto">
          <a:xfrm>
            <a:off x="1033123" y="2248732"/>
            <a:ext cx="1371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
        <p:nvSpPr>
          <p:cNvPr id="24" name="Text Box 10"/>
          <p:cNvSpPr txBox="1">
            <a:spLocks noChangeArrowheads="1"/>
          </p:cNvSpPr>
          <p:nvPr/>
        </p:nvSpPr>
        <p:spPr bwMode="auto">
          <a:xfrm>
            <a:off x="6073153" y="2243526"/>
            <a:ext cx="584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vỏ</a:t>
            </a:r>
            <a:endParaRPr lang="en-GB" sz="2400" b="1">
              <a:solidFill>
                <a:srgbClr val="FF0000"/>
              </a:solidFill>
              <a:latin typeface="Times New Roman" pitchFamily="18" charset="0"/>
            </a:endParaRPr>
          </a:p>
        </p:txBody>
      </p:sp>
      <p:sp>
        <p:nvSpPr>
          <p:cNvPr id="25" name="Text Box 11"/>
          <p:cNvSpPr txBox="1">
            <a:spLocks noChangeArrowheads="1"/>
          </p:cNvSpPr>
          <p:nvPr/>
        </p:nvSpPr>
        <p:spPr bwMode="auto">
          <a:xfrm>
            <a:off x="1037562" y="2624796"/>
            <a:ext cx="1466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mạch</a:t>
            </a:r>
            <a:r>
              <a:rPr lang="en-GB" sz="2400" b="1">
                <a:solidFill>
                  <a:srgbClr val="FF0000"/>
                </a:solidFill>
                <a:latin typeface="Times New Roman" pitchFamily="18" charset="0"/>
              </a:rPr>
              <a:t> </a:t>
            </a:r>
            <a:r>
              <a:rPr lang="en-GB" sz="2400" b="1" err="1">
                <a:solidFill>
                  <a:srgbClr val="FF0000"/>
                </a:solidFill>
                <a:latin typeface="Times New Roman" pitchFamily="18" charset="0"/>
              </a:rPr>
              <a:t>gỗ</a:t>
            </a:r>
            <a:endParaRPr lang="en-GB" sz="2400" b="1">
              <a:solidFill>
                <a:srgbClr val="FF0000"/>
              </a:solidFill>
              <a:latin typeface="Times New Roman" pitchFamily="18" charset="0"/>
            </a:endParaRPr>
          </a:p>
        </p:txBody>
      </p:sp>
      <p:sp>
        <p:nvSpPr>
          <p:cNvPr id="26" name="Text Box 12"/>
          <p:cNvSpPr txBox="1">
            <a:spLocks noChangeArrowheads="1"/>
          </p:cNvSpPr>
          <p:nvPr/>
        </p:nvSpPr>
        <p:spPr bwMode="auto">
          <a:xfrm>
            <a:off x="2991036" y="3000536"/>
            <a:ext cx="1303561" cy="67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Tree>
    <p:extLst>
      <p:ext uri="{BB962C8B-B14F-4D97-AF65-F5344CB8AC3E}">
        <p14:creationId xmlns:p14="http://schemas.microsoft.com/office/powerpoint/2010/main" val="132913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23" name="AutoShape 18"/>
          <p:cNvSpPr>
            <a:spLocks noChangeArrowheads="1"/>
          </p:cNvSpPr>
          <p:nvPr/>
        </p:nvSpPr>
        <p:spPr bwMode="auto">
          <a:xfrm>
            <a:off x="6452865" y="2172782"/>
            <a:ext cx="4038600" cy="2514600"/>
          </a:xfrm>
          <a:prstGeom prst="cloudCallout">
            <a:avLst>
              <a:gd name="adj1" fmla="val 38273"/>
              <a:gd name="adj2" fmla="val -87829"/>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0000FF"/>
                </a:solidFill>
              </a:rPr>
              <a:t>Các chất trong thân</a:t>
            </a:r>
            <a:r>
              <a:rPr lang="en-US" altLang="en-US">
                <a:solidFill>
                  <a:srgbClr val="0000FF"/>
                </a:solidFill>
              </a:rPr>
              <a:t> </a:t>
            </a:r>
            <a:r>
              <a:rPr lang="en-US" altLang="en-US" b="1">
                <a:solidFill>
                  <a:srgbClr val="0000FF"/>
                </a:solidFill>
              </a:rPr>
              <a:t>vận chuyển theo c</a:t>
            </a:r>
            <a:r>
              <a:rPr lang="en-US" altLang="en-US" b="1">
                <a:solidFill>
                  <a:srgbClr val="0000FF"/>
                </a:solidFill>
                <a:cs typeface="Times New Roman" panose="02020603050405020304" pitchFamily="18" charset="0"/>
              </a:rPr>
              <a:t>on đường nào?</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p:cNvGrpSpPr>
          <p:nvPr/>
        </p:nvGrpSpPr>
        <p:grpSpPr bwMode="auto">
          <a:xfrm>
            <a:off x="8277974" y="16725"/>
            <a:ext cx="2133600" cy="1676400"/>
            <a:chOff x="381000" y="304800"/>
            <a:chExt cx="2286000" cy="1600200"/>
          </a:xfrm>
        </p:grpSpPr>
        <p:grpSp>
          <p:nvGrpSpPr>
            <p:cNvPr id="14" name="Group 11"/>
            <p:cNvGrpSpPr>
              <a:grpSpLocks/>
            </p:cNvGrpSpPr>
            <p:nvPr/>
          </p:nvGrpSpPr>
          <p:grpSpPr bwMode="auto">
            <a:xfrm>
              <a:off x="380995" y="533412"/>
              <a:ext cx="1752599" cy="1371604"/>
              <a:chOff x="4224" y="3216"/>
              <a:chExt cx="1536" cy="1136"/>
            </a:xfrm>
          </p:grpSpPr>
          <p:sp>
            <p:nvSpPr>
              <p:cNvPr id="17"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2" name="Picture 21" descr="j02321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0"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 descr="Vanchuyen-khongchu"/>
          <p:cNvPicPr>
            <a:picLocks noChangeAspect="1" noChangeArrowheads="1"/>
          </p:cNvPicPr>
          <p:nvPr/>
        </p:nvPicPr>
        <p:blipFill rotWithShape="1">
          <a:blip r:embed="rId7">
            <a:extLst>
              <a:ext uri="{28A0092B-C50C-407E-A947-70E740481C1C}">
                <a14:useLocalDpi xmlns:a14="http://schemas.microsoft.com/office/drawing/2010/main" val="0"/>
              </a:ext>
            </a:extLst>
          </a:blip>
          <a:srcRect l="2276" t="1511" r="465" b="3642"/>
          <a:stretch/>
        </p:blipFill>
        <p:spPr bwMode="auto">
          <a:xfrm>
            <a:off x="2206337" y="0"/>
            <a:ext cx="4842391" cy="6287784"/>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flipH="1">
            <a:off x="-149186" y="2624837"/>
            <a:ext cx="2900479" cy="382252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26" name="TextBox 25"/>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28" name="TextBox 27"/>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par>
                                <p:cTn id="16" presetID="6" presetClass="entr" presetSubtype="16"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style.rotation</p:attrName>
                                        </p:attrNameLst>
                                      </p:cBhvr>
                                      <p:tavLst>
                                        <p:tav tm="0">
                                          <p:val>
                                            <p:fltVal val="90"/>
                                          </p:val>
                                        </p:tav>
                                        <p:tav tm="100000">
                                          <p:val>
                                            <p:fltVal val="0"/>
                                          </p:val>
                                        </p:tav>
                                      </p:tavLst>
                                    </p:anim>
                                    <p:animEffect transition="in" filter="fade">
                                      <p:cBhvr>
                                        <p:cTn id="26" dur="1000"/>
                                        <p:tgtEl>
                                          <p:spTgt spid="28"/>
                                        </p:tgtEl>
                                      </p:cBhvr>
                                    </p:animEffect>
                                  </p:childTnLst>
                                </p:cTn>
                              </p:par>
                              <p:par>
                                <p:cTn id="27" presetID="3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90"/>
                                          </p:val>
                                        </p:tav>
                                        <p:tav tm="100000">
                                          <p:val>
                                            <p:fltVal val="0"/>
                                          </p:val>
                                        </p:tav>
                                      </p:tavLst>
                                    </p:anim>
                                    <p:animEffect transition="in" filter="fade">
                                      <p:cBhvr>
                                        <p:cTn id="32" dur="1000"/>
                                        <p:tgtEl>
                                          <p:spTgt spid="2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3" name="AutoShape 18"/>
          <p:cNvSpPr>
            <a:spLocks noChangeArrowheads="1"/>
          </p:cNvSpPr>
          <p:nvPr/>
        </p:nvSpPr>
        <p:spPr bwMode="auto">
          <a:xfrm>
            <a:off x="5777198" y="2034880"/>
            <a:ext cx="4052886" cy="2302467"/>
          </a:xfrm>
          <a:prstGeom prst="cloudCallout">
            <a:avLst>
              <a:gd name="adj1" fmla="val 51409"/>
              <a:gd name="adj2" fmla="val -112497"/>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t>Mô tả Con đường vận chuyển chất hữu cơ qua mạch rây? </a:t>
            </a:r>
          </a:p>
        </p:txBody>
      </p:sp>
      <p:pic>
        <p:nvPicPr>
          <p:cNvPr id="9219" name="Picture 7" descr="Play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28576"/>
            <a:ext cx="881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246563" y="52768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vi-VN" altLang="en-US" sz="180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3041"/>
            <a:ext cx="4251326"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022" name="AutoShape 6"/>
          <p:cNvCxnSpPr>
            <a:cxnSpLocks noChangeShapeType="1"/>
          </p:cNvCxnSpPr>
          <p:nvPr/>
        </p:nvCxnSpPr>
        <p:spPr bwMode="auto">
          <a:xfrm rot="5400000">
            <a:off x="3745707" y="1016794"/>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23" name="AutoShape 7"/>
          <p:cNvCxnSpPr>
            <a:cxnSpLocks noChangeShapeType="1"/>
          </p:cNvCxnSpPr>
          <p:nvPr/>
        </p:nvCxnSpPr>
        <p:spPr bwMode="auto">
          <a:xfrm>
            <a:off x="3913189" y="5027614"/>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24" name="Line 8"/>
          <p:cNvSpPr>
            <a:spLocks noChangeShapeType="1"/>
          </p:cNvSpPr>
          <p:nvPr/>
        </p:nvSpPr>
        <p:spPr bwMode="auto">
          <a:xfrm>
            <a:off x="3654425" y="188753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5" name="Line 9"/>
          <p:cNvSpPr>
            <a:spLocks noChangeShapeType="1"/>
          </p:cNvSpPr>
          <p:nvPr/>
        </p:nvSpPr>
        <p:spPr bwMode="auto">
          <a:xfrm>
            <a:off x="3668714" y="2508251"/>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Line 10"/>
          <p:cNvSpPr>
            <a:spLocks noChangeShapeType="1"/>
          </p:cNvSpPr>
          <p:nvPr/>
        </p:nvSpPr>
        <p:spPr bwMode="auto">
          <a:xfrm>
            <a:off x="3683000" y="3186114"/>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7" name="Line 11"/>
          <p:cNvSpPr>
            <a:spLocks noChangeShapeType="1"/>
          </p:cNvSpPr>
          <p:nvPr/>
        </p:nvSpPr>
        <p:spPr bwMode="auto">
          <a:xfrm>
            <a:off x="3683000" y="3819526"/>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8" name="Line 12"/>
          <p:cNvSpPr>
            <a:spLocks noChangeShapeType="1"/>
          </p:cNvSpPr>
          <p:nvPr/>
        </p:nvSpPr>
        <p:spPr bwMode="auto">
          <a:xfrm>
            <a:off x="3683000" y="4452938"/>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29" name="AutoShape 13"/>
          <p:cNvCxnSpPr>
            <a:cxnSpLocks noChangeShapeType="1"/>
          </p:cNvCxnSpPr>
          <p:nvPr/>
        </p:nvCxnSpPr>
        <p:spPr bwMode="auto">
          <a:xfrm>
            <a:off x="4459289" y="5172075"/>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0" name="Line 14"/>
          <p:cNvSpPr>
            <a:spLocks noChangeShapeType="1"/>
          </p:cNvSpPr>
          <p:nvPr/>
        </p:nvSpPr>
        <p:spPr bwMode="auto">
          <a:xfrm>
            <a:off x="3798889" y="5473700"/>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1" name="AutoShape 15"/>
          <p:cNvCxnSpPr>
            <a:cxnSpLocks noChangeShapeType="1"/>
          </p:cNvCxnSpPr>
          <p:nvPr/>
        </p:nvCxnSpPr>
        <p:spPr bwMode="auto">
          <a:xfrm rot="10800000" flipV="1">
            <a:off x="3133726" y="5286376"/>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32" name="AutoShape 16"/>
          <p:cNvCxnSpPr>
            <a:cxnSpLocks noChangeShapeType="1"/>
          </p:cNvCxnSpPr>
          <p:nvPr/>
        </p:nvCxnSpPr>
        <p:spPr bwMode="auto">
          <a:xfrm rot="5400000">
            <a:off x="3539332" y="5185569"/>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3" name="Line 17"/>
          <p:cNvSpPr>
            <a:spLocks noChangeShapeType="1"/>
          </p:cNvSpPr>
          <p:nvPr/>
        </p:nvSpPr>
        <p:spPr bwMode="auto">
          <a:xfrm flipH="1">
            <a:off x="3941764" y="2133601"/>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4" name="AutoShape 18"/>
          <p:cNvCxnSpPr>
            <a:cxnSpLocks noChangeShapeType="1"/>
          </p:cNvCxnSpPr>
          <p:nvPr/>
        </p:nvCxnSpPr>
        <p:spPr bwMode="auto">
          <a:xfrm>
            <a:off x="4864100" y="5397500"/>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9235" name="Text Box 19"/>
          <p:cNvSpPr txBox="1">
            <a:spLocks noChangeArrowheads="1"/>
          </p:cNvSpPr>
          <p:nvPr/>
        </p:nvSpPr>
        <p:spPr bwMode="auto">
          <a:xfrm>
            <a:off x="4843463" y="139700"/>
            <a:ext cx="53975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Lá</a:t>
            </a:r>
          </a:p>
        </p:txBody>
      </p:sp>
      <p:sp>
        <p:nvSpPr>
          <p:cNvPr id="9236" name="Text Box 20"/>
          <p:cNvSpPr txBox="1">
            <a:spLocks noChangeArrowheads="1"/>
          </p:cNvSpPr>
          <p:nvPr/>
        </p:nvSpPr>
        <p:spPr bwMode="auto">
          <a:xfrm>
            <a:off x="4130676" y="3492500"/>
            <a:ext cx="710451"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cs typeface="Arial" panose="020B0604020202020204" pitchFamily="34" charset="0"/>
              </a:rPr>
              <a:t>T</a:t>
            </a:r>
            <a:r>
              <a:rPr lang="en-US" altLang="en-US" sz="1800" b="1">
                <a:solidFill>
                  <a:srgbClr val="FFFF00"/>
                </a:solidFill>
              </a:rPr>
              <a:t>hân</a:t>
            </a:r>
          </a:p>
        </p:txBody>
      </p:sp>
      <p:sp>
        <p:nvSpPr>
          <p:cNvPr id="9237" name="Line 21"/>
          <p:cNvSpPr>
            <a:spLocks noChangeShapeType="1"/>
          </p:cNvSpPr>
          <p:nvPr/>
        </p:nvSpPr>
        <p:spPr bwMode="auto">
          <a:xfrm flipH="1">
            <a:off x="4338639" y="504826"/>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p:cNvSpPr>
            <a:spLocks noChangeShapeType="1"/>
          </p:cNvSpPr>
          <p:nvPr/>
        </p:nvSpPr>
        <p:spPr bwMode="auto">
          <a:xfrm flipH="1">
            <a:off x="3835400" y="3889376"/>
            <a:ext cx="287338"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5116513" y="5811838"/>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9240" name="Line 24"/>
          <p:cNvSpPr>
            <a:spLocks noChangeShapeType="1"/>
          </p:cNvSpPr>
          <p:nvPr/>
        </p:nvSpPr>
        <p:spPr bwMode="auto">
          <a:xfrm flipH="1" flipV="1">
            <a:off x="4625976" y="5834063"/>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86041" name="Line 25"/>
          <p:cNvSpPr>
            <a:spLocks noChangeShapeType="1"/>
          </p:cNvSpPr>
          <p:nvPr/>
        </p:nvSpPr>
        <p:spPr bwMode="auto">
          <a:xfrm>
            <a:off x="2971801" y="2693988"/>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2" name="Line 26"/>
          <p:cNvSpPr>
            <a:spLocks noChangeShapeType="1"/>
          </p:cNvSpPr>
          <p:nvPr/>
        </p:nvSpPr>
        <p:spPr bwMode="auto">
          <a:xfrm>
            <a:off x="2424113" y="1773239"/>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a:off x="3128964" y="1282701"/>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a:off x="3662363" y="5616576"/>
            <a:ext cx="0"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5" name="Line 29"/>
          <p:cNvSpPr>
            <a:spLocks noChangeShapeType="1"/>
          </p:cNvSpPr>
          <p:nvPr/>
        </p:nvSpPr>
        <p:spPr bwMode="auto">
          <a:xfrm flipH="1">
            <a:off x="3071813" y="4956176"/>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6" name="Line 30"/>
          <p:cNvSpPr>
            <a:spLocks noChangeShapeType="1"/>
          </p:cNvSpPr>
          <p:nvPr/>
        </p:nvSpPr>
        <p:spPr bwMode="auto">
          <a:xfrm flipH="1" flipV="1">
            <a:off x="2351088" y="5186363"/>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7" name="Line 31"/>
          <p:cNvSpPr>
            <a:spLocks noChangeShapeType="1"/>
          </p:cNvSpPr>
          <p:nvPr/>
        </p:nvSpPr>
        <p:spPr bwMode="auto">
          <a:xfrm flipH="1">
            <a:off x="2754314" y="5487988"/>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1676400" y="0"/>
            <a:ext cx="533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CO</a:t>
            </a:r>
            <a:r>
              <a:rPr lang="en-US" altLang="en-US" sz="1800" b="1" baseline="-25000">
                <a:solidFill>
                  <a:srgbClr val="FFFF00"/>
                </a:solidFill>
              </a:rPr>
              <a:t>2</a:t>
            </a:r>
            <a:endParaRPr lang="en-US" altLang="en-US" sz="1800" b="1">
              <a:solidFill>
                <a:srgbClr val="FFFF00"/>
              </a:solidFill>
            </a:endParaRPr>
          </a:p>
        </p:txBody>
      </p:sp>
      <p:sp>
        <p:nvSpPr>
          <p:cNvPr id="9249" name="Line 33"/>
          <p:cNvSpPr>
            <a:spLocks noChangeShapeType="1"/>
          </p:cNvSpPr>
          <p:nvPr/>
        </p:nvSpPr>
        <p:spPr bwMode="auto">
          <a:xfrm>
            <a:off x="1981200" y="3810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Rectangle 34"/>
          <p:cNvSpPr>
            <a:spLocks noChangeArrowheads="1"/>
          </p:cNvSpPr>
          <p:nvPr/>
        </p:nvSpPr>
        <p:spPr bwMode="auto">
          <a:xfrm>
            <a:off x="1752600" y="38100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Chất hữu cơ</a:t>
            </a:r>
          </a:p>
        </p:txBody>
      </p:sp>
      <p:sp>
        <p:nvSpPr>
          <p:cNvPr id="9251" name="Line 35"/>
          <p:cNvSpPr>
            <a:spLocks noChangeShapeType="1"/>
          </p:cNvSpPr>
          <p:nvPr/>
        </p:nvSpPr>
        <p:spPr bwMode="auto">
          <a:xfrm>
            <a:off x="30480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51" y="-117246"/>
            <a:ext cx="1562099" cy="20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5"/>
          <p:cNvGrpSpPr>
            <a:grpSpLocks/>
          </p:cNvGrpSpPr>
          <p:nvPr/>
        </p:nvGrpSpPr>
        <p:grpSpPr bwMode="auto">
          <a:xfrm>
            <a:off x="9116963" y="247550"/>
            <a:ext cx="2740757" cy="2019764"/>
            <a:chOff x="381000" y="304800"/>
            <a:chExt cx="2286000" cy="1600200"/>
          </a:xfrm>
        </p:grpSpPr>
        <p:grpSp>
          <p:nvGrpSpPr>
            <p:cNvPr id="47" name="Group 11"/>
            <p:cNvGrpSpPr>
              <a:grpSpLocks/>
            </p:cNvGrpSpPr>
            <p:nvPr/>
          </p:nvGrpSpPr>
          <p:grpSpPr bwMode="auto">
            <a:xfrm>
              <a:off x="380995" y="533412"/>
              <a:ext cx="1752599" cy="1371604"/>
              <a:chOff x="4224" y="3216"/>
              <a:chExt cx="1536" cy="1136"/>
            </a:xfrm>
          </p:grpSpPr>
          <p:sp>
            <p:nvSpPr>
              <p:cNvPr id="4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54" name="Picture 21"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9"/>
          <p:cNvSpPr>
            <a:spLocks noChangeArrowheads="1"/>
          </p:cNvSpPr>
          <p:nvPr/>
        </p:nvSpPr>
        <p:spPr bwMode="auto">
          <a:xfrm>
            <a:off x="5729288" y="2351144"/>
            <a:ext cx="6260653" cy="1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400" b="1">
                <a:solidFill>
                  <a:srgbClr val="1818FD"/>
                </a:solidFill>
              </a:rPr>
              <a:t>Chất hữu cơ tổng hợp ở lá được vận chuyển theo mạch rây đến các nơi cần sử dụng hoặc bộ phận dự trữ của cây. </a:t>
            </a:r>
          </a:p>
        </p:txBody>
      </p:sp>
    </p:spTree>
    <p:extLst>
      <p:ext uri="{BB962C8B-B14F-4D97-AF65-F5344CB8AC3E}">
        <p14:creationId xmlns:p14="http://schemas.microsoft.com/office/powerpoint/2010/main" val="2033036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3 -0.07977 L 0.00156 0.02196 " pathEditMode="relative" rAng="0" ptsTypes="AA">
                                      <p:cBhvr>
                                        <p:cTn id="6" dur="500" fill="hold"/>
                                        <p:tgtEl>
                                          <p:spTgt spid="86024"/>
                                        </p:tgtEl>
                                        <p:attrNameLst>
                                          <p:attrName>ppt_x</p:attrName>
                                          <p:attrName>ppt_y</p:attrName>
                                        </p:attrNameLst>
                                      </p:cBhvr>
                                      <p:rCtr x="226" y="5087"/>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428 L 1.38889E-6 0.02798 " pathEditMode="relative" rAng="0" ptsTypes="AA">
                                      <p:cBhvr>
                                        <p:cTn id="8" dur="500" fill="hold"/>
                                        <p:tgtEl>
                                          <p:spTgt spid="86025"/>
                                        </p:tgtEl>
                                        <p:attrNameLst>
                                          <p:attrName>ppt_x</p:attrName>
                                          <p:attrName>ppt_y</p:attrName>
                                        </p:attrNameLst>
                                      </p:cBhvr>
                                      <p:rCtr x="69" y="460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7052 L -0.00156 0.03445 " pathEditMode="relative" rAng="0" ptsTypes="AA">
                                      <p:cBhvr>
                                        <p:cTn id="10" dur="500" fill="hold"/>
                                        <p:tgtEl>
                                          <p:spTgt spid="86026"/>
                                        </p:tgtEl>
                                        <p:attrNameLst>
                                          <p:attrName>ppt_x</p:attrName>
                                          <p:attrName>ppt_y</p:attrName>
                                        </p:attrNameLst>
                                      </p:cBhvr>
                                      <p:rCtr x="0" y="5249"/>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5803 L -0.00156 0.0259 " pathEditMode="relative" rAng="0" ptsTypes="AA">
                                      <p:cBhvr>
                                        <p:cTn id="12" dur="500" fill="hold"/>
                                        <p:tgtEl>
                                          <p:spTgt spid="86027"/>
                                        </p:tgtEl>
                                        <p:attrNameLst>
                                          <p:attrName>ppt_x</p:attrName>
                                          <p:attrName>ppt_y</p:attrName>
                                        </p:attrNameLst>
                                      </p:cBhvr>
                                      <p:rCtr x="0" y="4185"/>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104 L -0.00156 0.02289 " pathEditMode="relative" rAng="0" ptsTypes="AA">
                                      <p:cBhvr>
                                        <p:cTn id="14" dur="500" fill="hold"/>
                                        <p:tgtEl>
                                          <p:spTgt spid="86028"/>
                                        </p:tgtEl>
                                        <p:attrNameLst>
                                          <p:attrName>ppt_x</p:attrName>
                                          <p:attrName>ppt_y</p:attrName>
                                        </p:attrNameLst>
                                      </p:cBhvr>
                                      <p:rCtr x="0" y="4185"/>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49 -0.04092 L -0.00712 0.01688 " pathEditMode="relative" rAng="0" ptsTypes="AA">
                                      <p:cBhvr>
                                        <p:cTn id="16" dur="500" fill="hold"/>
                                        <p:tgtEl>
                                          <p:spTgt spid="86022"/>
                                        </p:tgtEl>
                                        <p:attrNameLst>
                                          <p:attrName>ppt_x</p:attrName>
                                          <p:attrName>ppt_y</p:attrName>
                                        </p:attrNameLst>
                                      </p:cBhvr>
                                      <p:rCtr x="-1181" y="2890"/>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45 L -0.01302 0.03283 " pathEditMode="relative" rAng="0" ptsTypes="AA">
                                      <p:cBhvr>
                                        <p:cTn id="18" dur="500" fill="hold"/>
                                        <p:tgtEl>
                                          <p:spTgt spid="86033"/>
                                        </p:tgtEl>
                                        <p:attrNameLst>
                                          <p:attrName>ppt_x</p:attrName>
                                          <p:attrName>ppt_y</p:attrName>
                                        </p:attrNameLst>
                                      </p:cBhvr>
                                      <p:rCtr x="-1354" y="3514"/>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7 4.45087E-6 L 0.02343 0.00531 " pathEditMode="relative" rAng="0" ptsTypes="AA">
                                      <p:cBhvr>
                                        <p:cTn id="20" dur="500" fill="hold"/>
                                        <p:tgtEl>
                                          <p:spTgt spid="86023"/>
                                        </p:tgtEl>
                                        <p:attrNameLst>
                                          <p:attrName>ppt_x</p:attrName>
                                          <p:attrName>ppt_y</p:attrName>
                                        </p:attrNameLst>
                                      </p:cBhvr>
                                      <p:rCtr x="1875" y="254"/>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3 -0.01249 L 0.00191 -0.00208 " pathEditMode="relative" rAng="0" ptsTypes="AA">
                                      <p:cBhvr>
                                        <p:cTn id="22" dur="500" fill="hold"/>
                                        <p:tgtEl>
                                          <p:spTgt spid="86029"/>
                                        </p:tgtEl>
                                        <p:attrNameLst>
                                          <p:attrName>ppt_x</p:attrName>
                                          <p:attrName>ppt_y</p:attrName>
                                        </p:attrNameLst>
                                      </p:cBhvr>
                                      <p:rCtr x="1493"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7 -0.01829 L 0.00694 0.00833 " pathEditMode="relative" rAng="0" ptsTypes="AA">
                                      <p:cBhvr>
                                        <p:cTn id="24" dur="500" fill="hold"/>
                                        <p:tgtEl>
                                          <p:spTgt spid="86034"/>
                                        </p:tgtEl>
                                        <p:attrNameLst>
                                          <p:attrName>ppt_x</p:attrName>
                                          <p:attrName>ppt_y</p:attrName>
                                        </p:attrNameLst>
                                      </p:cBhvr>
                                      <p:rCtr x="1181"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6 -0.01249 L -0.00156 0.02936 " pathEditMode="relative" rAng="0" ptsTypes="AA">
                                      <p:cBhvr>
                                        <p:cTn id="26" dur="500" fill="hold"/>
                                        <p:tgtEl>
                                          <p:spTgt spid="86032"/>
                                        </p:tgtEl>
                                        <p:attrNameLst>
                                          <p:attrName>ppt_x</p:attrName>
                                          <p:attrName>ppt_y</p:attrName>
                                        </p:attrNameLst>
                                      </p:cBhvr>
                                      <p:rCtr x="0" y="2081"/>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6 L -0.01267 0.00347 " pathEditMode="relative" rAng="0" ptsTypes="AA">
                                      <p:cBhvr>
                                        <p:cTn id="28" dur="500" fill="hold"/>
                                        <p:tgtEl>
                                          <p:spTgt spid="86031"/>
                                        </p:tgtEl>
                                        <p:attrNameLst>
                                          <p:attrName>ppt_x</p:attrName>
                                          <p:attrName>ppt_y</p:attrName>
                                        </p:attrNameLst>
                                      </p:cBhvr>
                                      <p:rCtr x="-1580"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24 -0.00232 L 0.01875 0.003 " pathEditMode="relative" rAng="0" ptsTypes="AA">
                                      <p:cBhvr>
                                        <p:cTn id="30" dur="500" fill="hold"/>
                                        <p:tgtEl>
                                          <p:spTgt spid="86030"/>
                                        </p:tgtEl>
                                        <p:attrNameLst>
                                          <p:attrName>ppt_x</p:attrName>
                                          <p:attrName>ppt_y</p:attrName>
                                        </p:attrNameLst>
                                      </p:cBhvr>
                                      <p:rCtr x="1649" y="254"/>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007 -0.01064 L -0.00086 0.0104 " pathEditMode="relative" rAng="0" ptsTypes="AA">
                                      <p:cBhvr>
                                        <p:cTn id="32" dur="500" fill="hold"/>
                                        <p:tgtEl>
                                          <p:spTgt spid="86044"/>
                                        </p:tgtEl>
                                        <p:attrNameLst>
                                          <p:attrName>ppt_x</p:attrName>
                                          <p:attrName>ppt_y</p:attrName>
                                        </p:attrNameLst>
                                      </p:cBhvr>
                                      <p:rCtr x="-87" y="1040"/>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5 L 0.01406 0.01249 " pathEditMode="relative" rAng="0" ptsTypes="AA">
                                      <p:cBhvr>
                                        <p:cTn id="34" dur="500" fill="hold"/>
                                        <p:tgtEl>
                                          <p:spTgt spid="86041"/>
                                        </p:tgtEl>
                                        <p:attrNameLst>
                                          <p:attrName>ppt_x</p:attrName>
                                          <p:attrName>ppt_y</p:attrName>
                                        </p:attrNameLst>
                                      </p:cBhvr>
                                      <p:rCtr x="1528" y="1410"/>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1 -0.02336 L 0.00469 0.00832 " pathEditMode="relative" rAng="0" ptsTypes="AA">
                                      <p:cBhvr>
                                        <p:cTn id="36" dur="500" fill="hold"/>
                                        <p:tgtEl>
                                          <p:spTgt spid="86042"/>
                                        </p:tgtEl>
                                        <p:attrNameLst>
                                          <p:attrName>ppt_x</p:attrName>
                                          <p:attrName>ppt_y</p:attrName>
                                        </p:attrNameLst>
                                      </p:cBhvr>
                                      <p:rCtr x="590" y="1572"/>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0642 -0.0148 L 0.01094 0.01457 " pathEditMode="relative" rAng="0" ptsTypes="AA">
                                      <p:cBhvr>
                                        <p:cTn id="38" dur="500" fill="hold"/>
                                        <p:tgtEl>
                                          <p:spTgt spid="86043"/>
                                        </p:tgtEl>
                                        <p:attrNameLst>
                                          <p:attrName>ppt_x</p:attrName>
                                          <p:attrName>ppt_y</p:attrName>
                                        </p:attrNameLst>
                                      </p:cBhvr>
                                      <p:rCtr x="868" y="1457"/>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3 -0.00832 L -0.01302 0.00578 " pathEditMode="relative" rAng="0" ptsTypes="AA">
                                      <p:cBhvr>
                                        <p:cTn id="40" dur="500" fill="hold"/>
                                        <p:tgtEl>
                                          <p:spTgt spid="86045"/>
                                        </p:tgtEl>
                                        <p:attrNameLst>
                                          <p:attrName>ppt_x</p:attrName>
                                          <p:attrName>ppt_y</p:attrName>
                                        </p:attrNameLst>
                                      </p:cBhvr>
                                      <p:rCtr x="-1198" y="694"/>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4.27746E-6 " pathEditMode="relative" rAng="0" ptsTypes="AA">
                                      <p:cBhvr>
                                        <p:cTn id="42" dur="500" fill="hold"/>
                                        <p:tgtEl>
                                          <p:spTgt spid="86046"/>
                                        </p:tgtEl>
                                        <p:attrNameLst>
                                          <p:attrName>ppt_x</p:attrName>
                                          <p:attrName>ppt_y</p:attrName>
                                        </p:attrNameLst>
                                      </p:cBhvr>
                                      <p:rCtr x="-1389" y="301"/>
                                    </p:animMotion>
                                  </p:childTnLst>
                                </p:cTn>
                              </p:par>
                              <p:par>
                                <p:cTn id="43"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3 -0.01041 L -0.01198 0.01456 " pathEditMode="relative" rAng="0" ptsTypes="AA">
                                      <p:cBhvr>
                                        <p:cTn id="44" dur="500" fill="hold"/>
                                        <p:tgtEl>
                                          <p:spTgt spid="86047"/>
                                        </p:tgtEl>
                                        <p:attrNameLst>
                                          <p:attrName>ppt_x</p:attrName>
                                          <p:attrName>ppt_y</p:attrName>
                                        </p:attrNameLst>
                                      </p:cBhvr>
                                      <p:rCtr x="-764" y="1249"/>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circle(in)">
                                      <p:cBhvr>
                                        <p:cTn id="5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6024" grpId="0" animBg="1"/>
      <p:bldP spid="86025" grpId="0" animBg="1"/>
      <p:bldP spid="86026" grpId="0" animBg="1"/>
      <p:bldP spid="86027" grpId="0" animBg="1"/>
      <p:bldP spid="86028" grpId="0" animBg="1"/>
      <p:bldP spid="86030" grpId="0" animBg="1"/>
      <p:bldP spid="86033" grpId="0" animBg="1"/>
      <p:bldP spid="86041" grpId="0" animBg="1"/>
      <p:bldP spid="86042" grpId="0" animBg="1"/>
      <p:bldP spid="86043" grpId="0" animBg="1"/>
      <p:bldP spid="86044" grpId="0" animBg="1"/>
      <p:bldP spid="86045" grpId="0" animBg="1"/>
      <p:bldP spid="86046" grpId="0" animBg="1"/>
      <p:bldP spid="86047"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 name="AutoShape 18"/>
          <p:cNvSpPr>
            <a:spLocks noChangeArrowheads="1"/>
          </p:cNvSpPr>
          <p:nvPr/>
        </p:nvSpPr>
        <p:spPr bwMode="auto">
          <a:xfrm>
            <a:off x="6393068" y="1837880"/>
            <a:ext cx="5328171" cy="1941218"/>
          </a:xfrm>
          <a:prstGeom prst="cloudCallout">
            <a:avLst>
              <a:gd name="adj1" fmla="val 29226"/>
              <a:gd name="adj2" fmla="val -103126"/>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1818FD"/>
                </a:solidFill>
              </a:rPr>
              <a:t>Mô tả Con đường vận chuyển nước, muối khoáng và chất hữu cơ? </a:t>
            </a:r>
          </a:p>
        </p:txBody>
      </p:sp>
      <p:pic>
        <p:nvPicPr>
          <p:cNvPr id="15"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3857" y="1837879"/>
            <a:ext cx="2298077" cy="330290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940" y="19664"/>
            <a:ext cx="4251326" cy="6319838"/>
          </a:xfrm>
          <a:prstGeom prst="rect">
            <a:avLst/>
          </a:prstGeom>
          <a:solidFill>
            <a:srgbClr val="C9F5CA"/>
          </a:solidFill>
          <a:ln>
            <a:noFill/>
          </a:ln>
        </p:spPr>
      </p:pic>
      <p:cxnSp>
        <p:nvCxnSpPr>
          <p:cNvPr id="22" name="AutoShape 6"/>
          <p:cNvCxnSpPr>
            <a:cxnSpLocks noChangeShapeType="1"/>
          </p:cNvCxnSpPr>
          <p:nvPr/>
        </p:nvCxnSpPr>
        <p:spPr bwMode="auto">
          <a:xfrm rot="5400000">
            <a:off x="4335647" y="1036457"/>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a:off x="4503128" y="5047277"/>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24" name="Line 8"/>
          <p:cNvSpPr>
            <a:spLocks noChangeShapeType="1"/>
          </p:cNvSpPr>
          <p:nvPr/>
        </p:nvSpPr>
        <p:spPr bwMode="auto">
          <a:xfrm>
            <a:off x="4293525" y="1907202"/>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4307813" y="2527914"/>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4322100" y="3205777"/>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4322100" y="383918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a:off x="4322100" y="4472602"/>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13"/>
          <p:cNvCxnSpPr>
            <a:cxnSpLocks noChangeShapeType="1"/>
          </p:cNvCxnSpPr>
          <p:nvPr/>
        </p:nvCxnSpPr>
        <p:spPr bwMode="auto">
          <a:xfrm>
            <a:off x="5049228" y="5191739"/>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0" name="Line 14"/>
          <p:cNvSpPr>
            <a:spLocks noChangeShapeType="1"/>
          </p:cNvSpPr>
          <p:nvPr/>
        </p:nvSpPr>
        <p:spPr bwMode="auto">
          <a:xfrm>
            <a:off x="4437988" y="5463868"/>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 name="AutoShape 15"/>
          <p:cNvCxnSpPr>
            <a:cxnSpLocks noChangeShapeType="1"/>
          </p:cNvCxnSpPr>
          <p:nvPr/>
        </p:nvCxnSpPr>
        <p:spPr bwMode="auto">
          <a:xfrm rot="10800000" flipV="1">
            <a:off x="3723665" y="5306039"/>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2" name="AutoShape 16"/>
          <p:cNvCxnSpPr>
            <a:cxnSpLocks noChangeShapeType="1"/>
          </p:cNvCxnSpPr>
          <p:nvPr/>
        </p:nvCxnSpPr>
        <p:spPr bwMode="auto">
          <a:xfrm rot="5400000">
            <a:off x="4178431" y="5205233"/>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3" name="Line 17"/>
          <p:cNvSpPr>
            <a:spLocks noChangeShapeType="1"/>
          </p:cNvSpPr>
          <p:nvPr/>
        </p:nvSpPr>
        <p:spPr bwMode="auto">
          <a:xfrm flipH="1">
            <a:off x="4531703" y="2153264"/>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4" name="AutoShape 18"/>
          <p:cNvCxnSpPr>
            <a:cxnSpLocks noChangeShapeType="1"/>
          </p:cNvCxnSpPr>
          <p:nvPr/>
        </p:nvCxnSpPr>
        <p:spPr bwMode="auto">
          <a:xfrm>
            <a:off x="5454040" y="5417164"/>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5" name="Text Box 19"/>
          <p:cNvSpPr txBox="1">
            <a:spLocks noChangeArrowheads="1"/>
          </p:cNvSpPr>
          <p:nvPr/>
        </p:nvSpPr>
        <p:spPr bwMode="auto">
          <a:xfrm>
            <a:off x="5433403" y="159364"/>
            <a:ext cx="53975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Lá</a:t>
            </a:r>
          </a:p>
        </p:txBody>
      </p:sp>
      <p:sp>
        <p:nvSpPr>
          <p:cNvPr id="36" name="Text Box 20"/>
          <p:cNvSpPr txBox="1">
            <a:spLocks noChangeArrowheads="1"/>
          </p:cNvSpPr>
          <p:nvPr/>
        </p:nvSpPr>
        <p:spPr bwMode="auto">
          <a:xfrm>
            <a:off x="4720615" y="3512164"/>
            <a:ext cx="733425"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0000"/>
                </a:solidFill>
                <a:cs typeface="Arial" panose="020B0604020202020204" pitchFamily="34" charset="0"/>
              </a:rPr>
              <a:t>T</a:t>
            </a:r>
            <a:r>
              <a:rPr lang="en-US" altLang="en-US" sz="1800" b="1">
                <a:solidFill>
                  <a:srgbClr val="FF0000"/>
                </a:solidFill>
              </a:rPr>
              <a:t>hân</a:t>
            </a:r>
          </a:p>
        </p:txBody>
      </p:sp>
      <p:sp>
        <p:nvSpPr>
          <p:cNvPr id="37" name="Line 21"/>
          <p:cNvSpPr>
            <a:spLocks noChangeShapeType="1"/>
          </p:cNvSpPr>
          <p:nvPr/>
        </p:nvSpPr>
        <p:spPr bwMode="auto">
          <a:xfrm flipH="1">
            <a:off x="4928578" y="524489"/>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3"/>
          <p:cNvSpPr txBox="1">
            <a:spLocks noChangeArrowheads="1"/>
          </p:cNvSpPr>
          <p:nvPr/>
        </p:nvSpPr>
        <p:spPr bwMode="auto">
          <a:xfrm>
            <a:off x="5706453" y="5831502"/>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39" name="Line 24"/>
          <p:cNvSpPr>
            <a:spLocks noChangeShapeType="1"/>
          </p:cNvSpPr>
          <p:nvPr/>
        </p:nvSpPr>
        <p:spPr bwMode="auto">
          <a:xfrm flipH="1" flipV="1">
            <a:off x="5215915" y="5853727"/>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5"/>
          <p:cNvSpPr>
            <a:spLocks noChangeShapeType="1"/>
          </p:cNvSpPr>
          <p:nvPr/>
        </p:nvSpPr>
        <p:spPr bwMode="auto">
          <a:xfrm>
            <a:off x="3561740" y="2713652"/>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26"/>
          <p:cNvSpPr>
            <a:spLocks noChangeShapeType="1"/>
          </p:cNvSpPr>
          <p:nvPr/>
        </p:nvSpPr>
        <p:spPr bwMode="auto">
          <a:xfrm>
            <a:off x="3014053" y="1792902"/>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27"/>
          <p:cNvSpPr>
            <a:spLocks noChangeShapeType="1"/>
          </p:cNvSpPr>
          <p:nvPr/>
        </p:nvSpPr>
        <p:spPr bwMode="auto">
          <a:xfrm>
            <a:off x="3718903" y="1302364"/>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28"/>
          <p:cNvSpPr>
            <a:spLocks noChangeShapeType="1"/>
          </p:cNvSpPr>
          <p:nvPr/>
        </p:nvSpPr>
        <p:spPr bwMode="auto">
          <a:xfrm flipH="1" flipV="1">
            <a:off x="4221922" y="5615961"/>
            <a:ext cx="10717" cy="285749"/>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H="1">
            <a:off x="3661753" y="4975839"/>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30"/>
          <p:cNvSpPr>
            <a:spLocks noChangeShapeType="1"/>
          </p:cNvSpPr>
          <p:nvPr/>
        </p:nvSpPr>
        <p:spPr bwMode="auto">
          <a:xfrm flipH="1" flipV="1">
            <a:off x="2941028" y="5206027"/>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31"/>
          <p:cNvSpPr>
            <a:spLocks noChangeShapeType="1"/>
          </p:cNvSpPr>
          <p:nvPr/>
        </p:nvSpPr>
        <p:spPr bwMode="auto">
          <a:xfrm flipH="1">
            <a:off x="3344253" y="5507652"/>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Rectangle 32"/>
          <p:cNvSpPr>
            <a:spLocks noChangeArrowheads="1"/>
          </p:cNvSpPr>
          <p:nvPr/>
        </p:nvSpPr>
        <p:spPr bwMode="auto">
          <a:xfrm>
            <a:off x="2266340" y="19664"/>
            <a:ext cx="5334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CO</a:t>
            </a:r>
            <a:r>
              <a:rPr lang="en-US" altLang="en-US" sz="1800" b="1" baseline="-25000">
                <a:solidFill>
                  <a:srgbClr val="FF0000"/>
                </a:solidFill>
              </a:rPr>
              <a:t>2</a:t>
            </a:r>
            <a:endParaRPr lang="en-US" altLang="en-US" sz="1800" b="1">
              <a:solidFill>
                <a:srgbClr val="FF0000"/>
              </a:solidFill>
            </a:endParaRPr>
          </a:p>
        </p:txBody>
      </p:sp>
      <p:sp>
        <p:nvSpPr>
          <p:cNvPr id="48" name="Line 33"/>
          <p:cNvSpPr>
            <a:spLocks noChangeShapeType="1"/>
          </p:cNvSpPr>
          <p:nvPr/>
        </p:nvSpPr>
        <p:spPr bwMode="auto">
          <a:xfrm>
            <a:off x="2571140" y="400664"/>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34"/>
          <p:cNvSpPr>
            <a:spLocks noChangeArrowheads="1"/>
          </p:cNvSpPr>
          <p:nvPr/>
        </p:nvSpPr>
        <p:spPr bwMode="auto">
          <a:xfrm>
            <a:off x="3344253" y="407412"/>
            <a:ext cx="1295400" cy="37068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1818FD"/>
                </a:solidFill>
              </a:rPr>
              <a:t>Chất hữu cơ</a:t>
            </a:r>
          </a:p>
        </p:txBody>
      </p:sp>
      <p:sp>
        <p:nvSpPr>
          <p:cNvPr id="50" name="Line 35"/>
          <p:cNvSpPr>
            <a:spLocks noChangeShapeType="1"/>
          </p:cNvSpPr>
          <p:nvPr/>
        </p:nvSpPr>
        <p:spPr bwMode="auto">
          <a:xfrm>
            <a:off x="4007827" y="754676"/>
            <a:ext cx="523875" cy="374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9"/>
          <p:cNvSpPr>
            <a:spLocks noChangeArrowheads="1"/>
          </p:cNvSpPr>
          <p:nvPr/>
        </p:nvSpPr>
        <p:spPr bwMode="auto">
          <a:xfrm>
            <a:off x="6365266" y="3702806"/>
            <a:ext cx="5751201" cy="17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000" b="1"/>
              <a:t>Nước và muối khoáng được hấp thụ vào rễ, rồi được vận chuyển theo mạch gỗ lên các bộ phận của cây.</a:t>
            </a:r>
          </a:p>
          <a:p>
            <a:pPr marL="342900" indent="-342900" eaLnBrk="1" hangingPunct="1">
              <a:buFont typeface="Symbol" panose="05050102010706020507" pitchFamily="18" charset="2"/>
              <a:buChar char="Þ"/>
            </a:pPr>
            <a:r>
              <a:rPr lang="en-US" altLang="en-US" sz="2000" b="1"/>
              <a:t>Chất hữu cơ tổng hợp ở lá được vận chuyển theo mạch rây đến các bộ phận của cây. </a:t>
            </a:r>
          </a:p>
        </p:txBody>
      </p:sp>
      <p:sp>
        <p:nvSpPr>
          <p:cNvPr id="52" name="Line 24"/>
          <p:cNvSpPr>
            <a:spLocks noChangeShapeType="1"/>
          </p:cNvSpPr>
          <p:nvPr/>
        </p:nvSpPr>
        <p:spPr bwMode="auto">
          <a:xfrm flipH="1" flipV="1">
            <a:off x="4413607" y="3724178"/>
            <a:ext cx="262558" cy="79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flipH="1" flipV="1">
            <a:off x="4199195" y="2555158"/>
            <a:ext cx="0" cy="43456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10"/>
          <p:cNvSpPr>
            <a:spLocks noChangeShapeType="1"/>
          </p:cNvSpPr>
          <p:nvPr/>
        </p:nvSpPr>
        <p:spPr bwMode="auto">
          <a:xfrm flipH="1" flipV="1">
            <a:off x="4199195" y="3182522"/>
            <a:ext cx="9011" cy="443941"/>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Line 11"/>
          <p:cNvSpPr>
            <a:spLocks noChangeShapeType="1"/>
          </p:cNvSpPr>
          <p:nvPr/>
        </p:nvSpPr>
        <p:spPr bwMode="auto">
          <a:xfrm flipH="1" flipV="1">
            <a:off x="4199195" y="3907451"/>
            <a:ext cx="2" cy="379105"/>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flipV="1">
            <a:off x="4199196" y="4472601"/>
            <a:ext cx="3639" cy="408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7" name="AutoShape 16"/>
          <p:cNvCxnSpPr>
            <a:cxnSpLocks noChangeShapeType="1"/>
          </p:cNvCxnSpPr>
          <p:nvPr/>
        </p:nvCxnSpPr>
        <p:spPr bwMode="auto">
          <a:xfrm flipH="1" flipV="1">
            <a:off x="4168878" y="5073445"/>
            <a:ext cx="14294" cy="419920"/>
          </a:xfrm>
          <a:prstGeom prst="straightConnector1">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0" name="Line 8"/>
          <p:cNvSpPr>
            <a:spLocks noChangeShapeType="1"/>
          </p:cNvSpPr>
          <p:nvPr/>
        </p:nvSpPr>
        <p:spPr bwMode="auto">
          <a:xfrm flipH="1" flipV="1">
            <a:off x="4188752" y="1898697"/>
            <a:ext cx="1535" cy="396876"/>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29"/>
          <p:cNvSpPr>
            <a:spLocks noChangeShapeType="1"/>
          </p:cNvSpPr>
          <p:nvPr/>
        </p:nvSpPr>
        <p:spPr bwMode="auto">
          <a:xfrm flipV="1">
            <a:off x="3661753" y="4904401"/>
            <a:ext cx="304685" cy="169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2" name="AutoShape 13"/>
          <p:cNvCxnSpPr>
            <a:cxnSpLocks noChangeShapeType="1"/>
          </p:cNvCxnSpPr>
          <p:nvPr/>
        </p:nvCxnSpPr>
        <p:spPr bwMode="auto">
          <a:xfrm rot="16200000" flipV="1">
            <a:off x="4729162" y="5037975"/>
            <a:ext cx="350197" cy="258957"/>
          </a:xfrm>
          <a:prstGeom prst="curvedConnector3">
            <a:avLst>
              <a:gd name="adj1" fmla="val 50000"/>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6" name="Rectangle 34"/>
          <p:cNvSpPr>
            <a:spLocks noChangeArrowheads="1"/>
          </p:cNvSpPr>
          <p:nvPr/>
        </p:nvSpPr>
        <p:spPr bwMode="auto">
          <a:xfrm>
            <a:off x="2134562" y="3872950"/>
            <a:ext cx="1444126" cy="50423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Nước và </a:t>
            </a:r>
          </a:p>
          <a:p>
            <a:pPr algn="ctr"/>
            <a:r>
              <a:rPr lang="en-US" altLang="en-US" sz="1800" b="1">
                <a:solidFill>
                  <a:srgbClr val="FF0000"/>
                </a:solidFill>
              </a:rPr>
              <a:t>chất khoáng</a:t>
            </a:r>
          </a:p>
        </p:txBody>
      </p:sp>
      <p:sp>
        <p:nvSpPr>
          <p:cNvPr id="77" name="Line 35"/>
          <p:cNvSpPr>
            <a:spLocks noChangeShapeType="1"/>
          </p:cNvSpPr>
          <p:nvPr/>
        </p:nvSpPr>
        <p:spPr bwMode="auto">
          <a:xfrm flipV="1">
            <a:off x="3661754" y="4102048"/>
            <a:ext cx="529908" cy="10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9052932"/>
              </p:ext>
            </p:extLst>
          </p:nvPr>
        </p:nvGraphicFramePr>
        <p:xfrm>
          <a:off x="6424415" y="1470937"/>
          <a:ext cx="5705601" cy="1936643"/>
        </p:xfrm>
        <a:graphic>
          <a:graphicData uri="http://schemas.openxmlformats.org/drawingml/2006/table">
            <a:tbl>
              <a:tblPr firstRow="1" firstCol="1" bandRow="1">
                <a:tableStyleId>{5C22544A-7EE6-4342-B048-85BDC9FD1C3A}</a:tableStyleId>
              </a:tblPr>
              <a:tblGrid>
                <a:gridCol w="746947">
                  <a:extLst>
                    <a:ext uri="{9D8B030D-6E8A-4147-A177-3AD203B41FA5}">
                      <a16:colId xmlns:a16="http://schemas.microsoft.com/office/drawing/2014/main" val="20000"/>
                    </a:ext>
                  </a:extLst>
                </a:gridCol>
                <a:gridCol w="1397285">
                  <a:extLst>
                    <a:ext uri="{9D8B030D-6E8A-4147-A177-3AD203B41FA5}">
                      <a16:colId xmlns:a16="http://schemas.microsoft.com/office/drawing/2014/main" val="20001"/>
                    </a:ext>
                  </a:extLst>
                </a:gridCol>
                <a:gridCol w="1613043">
                  <a:extLst>
                    <a:ext uri="{9D8B030D-6E8A-4147-A177-3AD203B41FA5}">
                      <a16:colId xmlns:a16="http://schemas.microsoft.com/office/drawing/2014/main" val="20002"/>
                    </a:ext>
                  </a:extLst>
                </a:gridCol>
                <a:gridCol w="1948326">
                  <a:extLst>
                    <a:ext uri="{9D8B030D-6E8A-4147-A177-3AD203B41FA5}">
                      <a16:colId xmlns:a16="http://schemas.microsoft.com/office/drawing/2014/main" val="20003"/>
                    </a:ext>
                  </a:extLst>
                </a:gridCol>
              </a:tblGrid>
              <a:tr h="573224">
                <a:tc>
                  <a:txBody>
                    <a:bodyPr/>
                    <a:lstStyle/>
                    <a:p>
                      <a:pPr indent="457200" algn="l">
                        <a:lnSpc>
                          <a:spcPct val="115000"/>
                        </a:lnSpc>
                        <a:spcAft>
                          <a:spcPts val="0"/>
                        </a:spcAft>
                      </a:pPr>
                      <a:r>
                        <a:rPr lang="en-US" sz="1600" baseline="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647668">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715751">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0" name="Rectangle 34"/>
          <p:cNvSpPr>
            <a:spLocks noChangeArrowheads="1"/>
          </p:cNvSpPr>
          <p:nvPr/>
        </p:nvSpPr>
        <p:spPr bwMode="auto">
          <a:xfrm>
            <a:off x="6365810" y="1465883"/>
            <a:ext cx="88410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Loại </a:t>
            </a:r>
          </a:p>
          <a:p>
            <a:pPr algn="ctr"/>
            <a:r>
              <a:rPr lang="en-US" altLang="en-US" sz="2000" b="1"/>
              <a:t>mạch</a:t>
            </a:r>
          </a:p>
        </p:txBody>
      </p:sp>
      <p:sp>
        <p:nvSpPr>
          <p:cNvPr id="81" name="Rectangle 34"/>
          <p:cNvSpPr>
            <a:spLocks noChangeArrowheads="1"/>
          </p:cNvSpPr>
          <p:nvPr/>
        </p:nvSpPr>
        <p:spPr bwMode="auto">
          <a:xfrm>
            <a:off x="7189690" y="1505340"/>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Hướng v/c </a:t>
            </a:r>
          </a:p>
          <a:p>
            <a:pPr algn="ctr"/>
            <a:r>
              <a:rPr lang="en-US" altLang="en-US" sz="1800" b="1"/>
              <a:t>chủ yếu</a:t>
            </a:r>
          </a:p>
        </p:txBody>
      </p:sp>
      <p:sp>
        <p:nvSpPr>
          <p:cNvPr id="82" name="Rectangle 34"/>
          <p:cNvSpPr>
            <a:spLocks noChangeArrowheads="1"/>
          </p:cNvSpPr>
          <p:nvPr/>
        </p:nvSpPr>
        <p:spPr bwMode="auto">
          <a:xfrm>
            <a:off x="8600911" y="1496450"/>
            <a:ext cx="143817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Chất được</a:t>
            </a:r>
          </a:p>
          <a:p>
            <a:pPr algn="ctr"/>
            <a:r>
              <a:rPr lang="en-US" altLang="en-US" sz="1800" b="1"/>
              <a:t>Vận chuyển</a:t>
            </a:r>
          </a:p>
        </p:txBody>
      </p:sp>
      <p:sp>
        <p:nvSpPr>
          <p:cNvPr id="83" name="Rectangle 34"/>
          <p:cNvSpPr>
            <a:spLocks noChangeArrowheads="1"/>
          </p:cNvSpPr>
          <p:nvPr/>
        </p:nvSpPr>
        <p:spPr bwMode="auto">
          <a:xfrm>
            <a:off x="10357575" y="1478379"/>
            <a:ext cx="1568713" cy="53119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Nguồn gốc của</a:t>
            </a:r>
          </a:p>
          <a:p>
            <a:pPr algn="ctr"/>
            <a:r>
              <a:rPr lang="en-US" altLang="en-US" sz="1800" b="1"/>
              <a:t>Chất được v/c</a:t>
            </a:r>
          </a:p>
        </p:txBody>
      </p:sp>
      <p:sp>
        <p:nvSpPr>
          <p:cNvPr id="84" name="Rectangle 34"/>
          <p:cNvSpPr>
            <a:spLocks noChangeArrowheads="1"/>
          </p:cNvSpPr>
          <p:nvPr/>
        </p:nvSpPr>
        <p:spPr bwMode="auto">
          <a:xfrm>
            <a:off x="6326778" y="2142784"/>
            <a:ext cx="876737"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Gỗ</a:t>
            </a:r>
          </a:p>
        </p:txBody>
      </p:sp>
      <p:sp>
        <p:nvSpPr>
          <p:cNvPr id="85" name="Rectangle 34"/>
          <p:cNvSpPr>
            <a:spLocks noChangeArrowheads="1"/>
          </p:cNvSpPr>
          <p:nvPr/>
        </p:nvSpPr>
        <p:spPr bwMode="auto">
          <a:xfrm>
            <a:off x="6327991" y="2792562"/>
            <a:ext cx="86169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rây</a:t>
            </a:r>
          </a:p>
        </p:txBody>
      </p:sp>
      <p:sp>
        <p:nvSpPr>
          <p:cNvPr id="86" name="Rectangle 34"/>
          <p:cNvSpPr>
            <a:spLocks noChangeArrowheads="1"/>
          </p:cNvSpPr>
          <p:nvPr/>
        </p:nvSpPr>
        <p:spPr bwMode="auto">
          <a:xfrm>
            <a:off x="7216348" y="2101687"/>
            <a:ext cx="1269245"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Từ dưới </a:t>
            </a:r>
          </a:p>
          <a:p>
            <a:pPr algn="ctr"/>
            <a:r>
              <a:rPr lang="en-US" altLang="en-US" sz="2000" b="1">
                <a:solidFill>
                  <a:srgbClr val="00B050"/>
                </a:solidFill>
              </a:rPr>
              <a:t>lên trên</a:t>
            </a:r>
          </a:p>
        </p:txBody>
      </p:sp>
      <p:sp>
        <p:nvSpPr>
          <p:cNvPr id="87" name="Rectangle 34"/>
          <p:cNvSpPr>
            <a:spLocks noChangeArrowheads="1"/>
          </p:cNvSpPr>
          <p:nvPr/>
        </p:nvSpPr>
        <p:spPr bwMode="auto">
          <a:xfrm>
            <a:off x="8529887" y="2109863"/>
            <a:ext cx="1626986" cy="5371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Nước và</a:t>
            </a:r>
          </a:p>
          <a:p>
            <a:pPr algn="ctr"/>
            <a:r>
              <a:rPr lang="en-US" altLang="en-US" sz="2000" b="1">
                <a:solidFill>
                  <a:srgbClr val="00B050"/>
                </a:solidFill>
              </a:rPr>
              <a:t>Muối khoáng</a:t>
            </a:r>
          </a:p>
        </p:txBody>
      </p:sp>
      <p:sp>
        <p:nvSpPr>
          <p:cNvPr id="88" name="Rectangle 34"/>
          <p:cNvSpPr>
            <a:spLocks noChangeArrowheads="1"/>
          </p:cNvSpPr>
          <p:nvPr/>
        </p:nvSpPr>
        <p:spPr bwMode="auto">
          <a:xfrm>
            <a:off x="10294184" y="2104884"/>
            <a:ext cx="166203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Do rễ hút từ</a:t>
            </a:r>
          </a:p>
          <a:p>
            <a:pPr algn="ctr"/>
            <a:r>
              <a:rPr lang="en-US" altLang="en-US" sz="2000" b="1">
                <a:solidFill>
                  <a:srgbClr val="00B050"/>
                </a:solidFill>
              </a:rPr>
              <a:t>Ngoài m.trường</a:t>
            </a:r>
          </a:p>
        </p:txBody>
      </p:sp>
      <p:sp>
        <p:nvSpPr>
          <p:cNvPr id="89" name="Rectangle 34"/>
          <p:cNvSpPr>
            <a:spLocks noChangeArrowheads="1"/>
          </p:cNvSpPr>
          <p:nvPr/>
        </p:nvSpPr>
        <p:spPr bwMode="auto">
          <a:xfrm>
            <a:off x="7124140" y="2771077"/>
            <a:ext cx="1484741" cy="5351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Từ trên</a:t>
            </a:r>
          </a:p>
          <a:p>
            <a:pPr algn="ctr"/>
            <a:r>
              <a:rPr lang="en-US" altLang="en-US" sz="2000" b="1">
                <a:solidFill>
                  <a:srgbClr val="1818FD"/>
                </a:solidFill>
              </a:rPr>
              <a:t>Xuống dưới</a:t>
            </a:r>
          </a:p>
        </p:txBody>
      </p:sp>
      <p:sp>
        <p:nvSpPr>
          <p:cNvPr id="90" name="Rectangle 34"/>
          <p:cNvSpPr>
            <a:spLocks noChangeArrowheads="1"/>
          </p:cNvSpPr>
          <p:nvPr/>
        </p:nvSpPr>
        <p:spPr bwMode="auto">
          <a:xfrm>
            <a:off x="8537739" y="2656293"/>
            <a:ext cx="160923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Chất hữu cơ</a:t>
            </a:r>
          </a:p>
        </p:txBody>
      </p:sp>
      <p:sp>
        <p:nvSpPr>
          <p:cNvPr id="92" name="Rectangle 34"/>
          <p:cNvSpPr>
            <a:spLocks noChangeArrowheads="1"/>
          </p:cNvSpPr>
          <p:nvPr/>
        </p:nvSpPr>
        <p:spPr bwMode="auto">
          <a:xfrm>
            <a:off x="10222265" y="2666567"/>
            <a:ext cx="1835273" cy="7049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Do lá quang hợp</a:t>
            </a:r>
          </a:p>
          <a:p>
            <a:pPr algn="ctr"/>
            <a:r>
              <a:rPr lang="en-US" altLang="en-US" sz="2000" b="1">
                <a:solidFill>
                  <a:srgbClr val="1818FD"/>
                </a:solidFill>
              </a:rPr>
              <a:t>Tạo ra</a:t>
            </a:r>
          </a:p>
        </p:txBody>
      </p:sp>
      <p:grpSp>
        <p:nvGrpSpPr>
          <p:cNvPr id="95" name="Group 5"/>
          <p:cNvGrpSpPr>
            <a:grpSpLocks/>
          </p:cNvGrpSpPr>
          <p:nvPr/>
        </p:nvGrpSpPr>
        <p:grpSpPr bwMode="auto">
          <a:xfrm>
            <a:off x="8956920" y="229556"/>
            <a:ext cx="2919982" cy="1190604"/>
            <a:chOff x="381000" y="304800"/>
            <a:chExt cx="2286000" cy="1600200"/>
          </a:xfrm>
        </p:grpSpPr>
        <p:grpSp>
          <p:nvGrpSpPr>
            <p:cNvPr id="97" name="Group 11"/>
            <p:cNvGrpSpPr>
              <a:grpSpLocks/>
            </p:cNvGrpSpPr>
            <p:nvPr/>
          </p:nvGrpSpPr>
          <p:grpSpPr bwMode="auto">
            <a:xfrm>
              <a:off x="380995" y="533412"/>
              <a:ext cx="1752599" cy="1371604"/>
              <a:chOff x="4224" y="3216"/>
              <a:chExt cx="1536" cy="1136"/>
            </a:xfrm>
          </p:grpSpPr>
          <p:sp>
            <p:nvSpPr>
              <p:cNvPr id="9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104" name="Picture 21"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96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2 -0.07986 L 0.00157 0.022 " pathEditMode="relative" rAng="0" ptsTypes="AA">
                                      <p:cBhvr>
                                        <p:cTn id="6" dur="500" fill="hold"/>
                                        <p:tgtEl>
                                          <p:spTgt spid="24"/>
                                        </p:tgtEl>
                                        <p:attrNameLst>
                                          <p:attrName>ppt_x</p:attrName>
                                          <p:attrName>ppt_y</p:attrName>
                                        </p:attrNameLst>
                                      </p:cBhvr>
                                      <p:rCtr x="234" y="50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435 L 4.58333E-6 0.02801 " pathEditMode="relative" rAng="0" ptsTypes="AA">
                                      <p:cBhvr>
                                        <p:cTn id="8" dur="500" fill="hold"/>
                                        <p:tgtEl>
                                          <p:spTgt spid="25"/>
                                        </p:tgtEl>
                                        <p:attrNameLst>
                                          <p:attrName>ppt_x</p:attrName>
                                          <p:attrName>ppt_y</p:attrName>
                                        </p:attrNameLst>
                                      </p:cBhvr>
                                      <p:rCtr x="78" y="46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7061 L -0.00157 0.03449 " pathEditMode="relative" rAng="0" ptsTypes="AA">
                                      <p:cBhvr>
                                        <p:cTn id="10" dur="500" fill="hold"/>
                                        <p:tgtEl>
                                          <p:spTgt spid="26"/>
                                        </p:tgtEl>
                                        <p:attrNameLst>
                                          <p:attrName>ppt_x</p:attrName>
                                          <p:attrName>ppt_y</p:attrName>
                                        </p:attrNameLst>
                                      </p:cBhvr>
                                      <p:rCtr x="0" y="5255"/>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581 L -0.00157 0.02592 " pathEditMode="relative" rAng="0" ptsTypes="AA">
                                      <p:cBhvr>
                                        <p:cTn id="12" dur="500" fill="hold"/>
                                        <p:tgtEl>
                                          <p:spTgt spid="27"/>
                                        </p:tgtEl>
                                        <p:attrNameLst>
                                          <p:attrName>ppt_x</p:attrName>
                                          <p:attrName>ppt_y</p:attrName>
                                        </p:attrNameLst>
                                      </p:cBhvr>
                                      <p:rCtr x="0" y="4190"/>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111 L -0.00157 0.02292 " pathEditMode="relative" rAng="0" ptsTypes="AA">
                                      <p:cBhvr>
                                        <p:cTn id="14" dur="500" fill="hold"/>
                                        <p:tgtEl>
                                          <p:spTgt spid="28"/>
                                        </p:tgtEl>
                                        <p:attrNameLst>
                                          <p:attrName>ppt_x</p:attrName>
                                          <p:attrName>ppt_y</p:attrName>
                                        </p:attrNameLst>
                                      </p:cBhvr>
                                      <p:rCtr x="0" y="419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54 -0.04097 L -0.00716 0.0169 " pathEditMode="relative" rAng="0" ptsTypes="AA">
                                      <p:cBhvr>
                                        <p:cTn id="16" dur="500" fill="hold"/>
                                        <p:tgtEl>
                                          <p:spTgt spid="22"/>
                                        </p:tgtEl>
                                        <p:attrNameLst>
                                          <p:attrName>ppt_x</p:attrName>
                                          <p:attrName>ppt_y</p:attrName>
                                        </p:attrNameLst>
                                      </p:cBhvr>
                                      <p:rCtr x="-1185" y="289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5 L -0.01302 0.03287 " pathEditMode="relative" rAng="0" ptsTypes="AA">
                                      <p:cBhvr>
                                        <p:cTn id="18" dur="500" fill="hold"/>
                                        <p:tgtEl>
                                          <p:spTgt spid="33"/>
                                        </p:tgtEl>
                                        <p:attrNameLst>
                                          <p:attrName>ppt_x</p:attrName>
                                          <p:attrName>ppt_y</p:attrName>
                                        </p:attrNameLst>
                                      </p:cBhvr>
                                      <p:rCtr x="-1354" y="3519"/>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6 -3.7037E-6 L 0.02344 0.00533 " pathEditMode="relative" rAng="0" ptsTypes="AA">
                                      <p:cBhvr>
                                        <p:cTn id="20" dur="500" fill="hold"/>
                                        <p:tgtEl>
                                          <p:spTgt spid="23"/>
                                        </p:tgtEl>
                                        <p:attrNameLst>
                                          <p:attrName>ppt_x</p:attrName>
                                          <p:attrName>ppt_y</p:attrName>
                                        </p:attrNameLst>
                                      </p:cBhvr>
                                      <p:rCtr x="1875" y="255"/>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2 -0.0125 L 0.00195 -0.00209 " pathEditMode="relative" rAng="0" ptsTypes="AA">
                                      <p:cBhvr>
                                        <p:cTn id="22" dur="500" fill="hold"/>
                                        <p:tgtEl>
                                          <p:spTgt spid="29"/>
                                        </p:tgtEl>
                                        <p:attrNameLst>
                                          <p:attrName>ppt_x</p:attrName>
                                          <p:attrName>ppt_y</p:attrName>
                                        </p:attrNameLst>
                                      </p:cBhvr>
                                      <p:rCtr x="1497"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6 -0.01829 L 0.00691 0.00833 " pathEditMode="relative" rAng="0" ptsTypes="AA">
                                      <p:cBhvr>
                                        <p:cTn id="24" dur="500" fill="hold"/>
                                        <p:tgtEl>
                                          <p:spTgt spid="34"/>
                                        </p:tgtEl>
                                        <p:attrNameLst>
                                          <p:attrName>ppt_x</p:attrName>
                                          <p:attrName>ppt_y</p:attrName>
                                        </p:attrNameLst>
                                      </p:cBhvr>
                                      <p:rCtr x="1172"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7 -0.0125 L -0.00157 0.0294 " pathEditMode="relative" rAng="0" ptsTypes="AA">
                                      <p:cBhvr>
                                        <p:cTn id="26" dur="500" fill="hold"/>
                                        <p:tgtEl>
                                          <p:spTgt spid="32"/>
                                        </p:tgtEl>
                                        <p:attrNameLst>
                                          <p:attrName>ppt_x</p:attrName>
                                          <p:attrName>ppt_y</p:attrName>
                                        </p:attrNameLst>
                                      </p:cBhvr>
                                      <p:rCtr x="0" y="2083"/>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7 L -0.01263 0.00347 " pathEditMode="relative" rAng="0" ptsTypes="AA">
                                      <p:cBhvr>
                                        <p:cTn id="28" dur="500" fill="hold"/>
                                        <p:tgtEl>
                                          <p:spTgt spid="31"/>
                                        </p:tgtEl>
                                        <p:attrNameLst>
                                          <p:attrName>ppt_x</p:attrName>
                                          <p:attrName>ppt_y</p:attrName>
                                        </p:attrNameLst>
                                      </p:cBhvr>
                                      <p:rCtr x="-1576"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19 -0.00231 L 0.01875 0.00301 " pathEditMode="relative" rAng="0" ptsTypes="AA">
                                      <p:cBhvr>
                                        <p:cTn id="30" dur="500" fill="hold"/>
                                        <p:tgtEl>
                                          <p:spTgt spid="30"/>
                                        </p:tgtEl>
                                        <p:attrNameLst>
                                          <p:attrName>ppt_x</p:attrName>
                                          <p:attrName>ppt_y</p:attrName>
                                        </p:attrNameLst>
                                      </p:cBhvr>
                                      <p:rCtr x="1641" y="25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7 L 0.01406 0.0125 " pathEditMode="relative" rAng="0" ptsTypes="AA">
                                      <p:cBhvr>
                                        <p:cTn id="32" dur="500" fill="hold"/>
                                        <p:tgtEl>
                                          <p:spTgt spid="40"/>
                                        </p:tgtEl>
                                        <p:attrNameLst>
                                          <p:attrName>ppt_x</p:attrName>
                                          <p:attrName>ppt_y</p:attrName>
                                        </p:attrNameLst>
                                      </p:cBhvr>
                                      <p:rCtr x="1536" y="141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6 -0.02338 L 0.00469 0.00833 " pathEditMode="relative" rAng="0" ptsTypes="AA">
                                      <p:cBhvr>
                                        <p:cTn id="34" dur="500" fill="hold"/>
                                        <p:tgtEl>
                                          <p:spTgt spid="41"/>
                                        </p:tgtEl>
                                        <p:attrNameLst>
                                          <p:attrName>ppt_x</p:attrName>
                                          <p:attrName>ppt_y</p:attrName>
                                        </p:attrNameLst>
                                      </p:cBhvr>
                                      <p:rCtr x="586" y="1574"/>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638 -0.01482 L 0.01093 0.01458 " pathEditMode="relative" rAng="0" ptsTypes="AA">
                                      <p:cBhvr>
                                        <p:cTn id="36" dur="500" fill="hold"/>
                                        <p:tgtEl>
                                          <p:spTgt spid="42"/>
                                        </p:tgtEl>
                                        <p:attrNameLst>
                                          <p:attrName>ppt_x</p:attrName>
                                          <p:attrName>ppt_y</p:attrName>
                                        </p:attrNameLst>
                                      </p:cBhvr>
                                      <p:rCtr x="859" y="1458"/>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4 -0.00834 L -0.01302 0.00578 " pathEditMode="relative" rAng="0" ptsTypes="AA">
                                      <p:cBhvr>
                                        <p:cTn id="38" dur="500" fill="hold"/>
                                        <p:tgtEl>
                                          <p:spTgt spid="44"/>
                                        </p:tgtEl>
                                        <p:attrNameLst>
                                          <p:attrName>ppt_x</p:attrName>
                                          <p:attrName>ppt_y</p:attrName>
                                        </p:attrNameLst>
                                      </p:cBhvr>
                                      <p:rCtr x="-1198" y="694"/>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2.22222E-6 " pathEditMode="relative" rAng="0" ptsTypes="AA">
                                      <p:cBhvr>
                                        <p:cTn id="40" dur="500" fill="hold"/>
                                        <p:tgtEl>
                                          <p:spTgt spid="45"/>
                                        </p:tgtEl>
                                        <p:attrNameLst>
                                          <p:attrName>ppt_x</p:attrName>
                                          <p:attrName>ppt_y</p:attrName>
                                        </p:attrNameLst>
                                      </p:cBhvr>
                                      <p:rCtr x="-1380" y="301"/>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2 -0.01042 L -0.01198 0.01458 " pathEditMode="relative" rAng="0" ptsTypes="AA">
                                      <p:cBhvr>
                                        <p:cTn id="42" dur="500" fill="hold"/>
                                        <p:tgtEl>
                                          <p:spTgt spid="46"/>
                                        </p:tgtEl>
                                        <p:attrNameLst>
                                          <p:attrName>ppt_x</p:attrName>
                                          <p:attrName>ppt_y</p:attrName>
                                        </p:attrNameLst>
                                      </p:cBhvr>
                                      <p:rCtr x="-755" y="1250"/>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heel(1)">
                                      <p:cBhvr>
                                        <p:cTn id="51" dur="2000"/>
                                        <p:tgtEl>
                                          <p:spTgt spid="8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heel(1)">
                                      <p:cBhvr>
                                        <p:cTn id="54" dur="2000"/>
                                        <p:tgtEl>
                                          <p:spTgt spid="8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2000"/>
                                        <p:tgtEl>
                                          <p:spTgt spid="8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1)">
                                      <p:cBhvr>
                                        <p:cTn id="60" dur="2000"/>
                                        <p:tgtEl>
                                          <p:spTgt spid="8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heel(1)">
                                      <p:cBhvr>
                                        <p:cTn id="63" dur="2000"/>
                                        <p:tgtEl>
                                          <p:spTgt spid="8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par>
                                <p:cTn id="67" presetID="21"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circle(in)">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heel(1)">
                                      <p:cBhvr>
                                        <p:cTn id="91" dur="2000"/>
                                        <p:tgtEl>
                                          <p:spTgt spid="8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heel(1)">
                                      <p:cBhvr>
                                        <p:cTn id="94" dur="2000"/>
                                        <p:tgtEl>
                                          <p:spTgt spid="9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heel(1)">
                                      <p:cBhvr>
                                        <p:cTn id="97" dur="2000"/>
                                        <p:tgtEl>
                                          <p:spTgt spid="9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heel(1)">
                                      <p:cBhvr>
                                        <p:cTn id="10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animBg="1"/>
      <p:bldP spid="25" grpId="0" animBg="1"/>
      <p:bldP spid="26" grpId="0" animBg="1"/>
      <p:bldP spid="27" grpId="0" animBg="1"/>
      <p:bldP spid="28" grpId="0" animBg="1"/>
      <p:bldP spid="30" grpId="0" animBg="1"/>
      <p:bldP spid="33" grpId="0" animBg="1"/>
      <p:bldP spid="40" grpId="0" animBg="1"/>
      <p:bldP spid="41" grpId="0" animBg="1"/>
      <p:bldP spid="42" grpId="0" animBg="1"/>
      <p:bldP spid="44" grpId="0" animBg="1"/>
      <p:bldP spid="45" grpId="0" animBg="1"/>
      <p:bldP spid="46" grpId="0" animBg="1"/>
      <p:bldP spid="51" grpId="0"/>
      <p:bldP spid="80" grpId="0"/>
      <p:bldP spid="81" grpId="0"/>
      <p:bldP spid="82" grpId="0"/>
      <p:bldP spid="83" grpId="0"/>
      <p:bldP spid="84" grpId="0"/>
      <p:bldP spid="85" grpId="0"/>
      <p:bldP spid="86" grpId="0"/>
      <p:bldP spid="87" grpId="0"/>
      <p:bldP spid="88" grpId="0"/>
      <p:bldP spid="89" grpId="0"/>
      <p:bldP spid="90"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9"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6437" y="-187895"/>
            <a:ext cx="12859817" cy="6777589"/>
          </a:xfrm>
          <a:prstGeom prst="rect">
            <a:avLst/>
          </a:prstGeom>
          <a:noFill/>
          <a:ln w="19050">
            <a:solidFill>
              <a:srgbClr val="1818FD"/>
            </a:solidFill>
          </a:ln>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33891" y="4464875"/>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791990" y="2679866"/>
            <a:ext cx="1334824"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100 % nước hút vào qua rễ</a:t>
            </a:r>
            <a:endParaRPr lang="vi-VN" sz="2000" b="1" dirty="0">
              <a:solidFill>
                <a:srgbClr val="FF0000"/>
              </a:solidFill>
              <a:latin typeface="Times New Roman" pitchFamily="18" charset="0"/>
              <a:cs typeface="Times New Roman" pitchFamily="18" charset="0"/>
            </a:endParaRPr>
          </a:p>
        </p:txBody>
      </p:sp>
      <p:sp>
        <p:nvSpPr>
          <p:cNvPr id="11" name="TextBox 10"/>
          <p:cNvSpPr txBox="1"/>
          <p:nvPr/>
        </p:nvSpPr>
        <p:spPr>
          <a:xfrm>
            <a:off x="5863331" y="1840046"/>
            <a:ext cx="2140238"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98 % nước thoát ra ngoài môi trường </a:t>
            </a:r>
            <a:endParaRPr lang="vi-VN" sz="2000" b="1" dirty="0">
              <a:solidFill>
                <a:srgbClr val="FF0000"/>
              </a:solidFill>
              <a:latin typeface="Times New Roman" pitchFamily="18" charset="0"/>
              <a:cs typeface="Times New Roman" pitchFamily="18" charset="0"/>
            </a:endParaRPr>
          </a:p>
        </p:txBody>
      </p:sp>
      <p:sp>
        <p:nvSpPr>
          <p:cNvPr id="13" name="TextBox 12"/>
          <p:cNvSpPr txBox="1"/>
          <p:nvPr/>
        </p:nvSpPr>
        <p:spPr>
          <a:xfrm>
            <a:off x="5989712" y="3604415"/>
            <a:ext cx="2180290" cy="707886"/>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2% nước được giữ lại</a:t>
            </a:r>
            <a:endParaRPr lang="vi-VN" sz="2000" b="1" dirty="0">
              <a:solidFill>
                <a:srgbClr val="FF0000"/>
              </a:solidFill>
              <a:latin typeface="Times New Roman" pitchFamily="18" charset="0"/>
              <a:cs typeface="Times New Roman" pitchFamily="18" charset="0"/>
            </a:endParaRPr>
          </a:p>
        </p:txBody>
      </p:sp>
      <p:cxnSp>
        <p:nvCxnSpPr>
          <p:cNvPr id="14" name="Straight Arrow Connector 13"/>
          <p:cNvCxnSpPr>
            <a:stCxn id="10" idx="3"/>
          </p:cNvCxnSpPr>
          <p:nvPr/>
        </p:nvCxnSpPr>
        <p:spPr>
          <a:xfrm flipV="1">
            <a:off x="5126814" y="2496020"/>
            <a:ext cx="736516" cy="691678"/>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3"/>
          </p:cNvCxnSpPr>
          <p:nvPr/>
        </p:nvCxnSpPr>
        <p:spPr>
          <a:xfrm>
            <a:off x="5126814" y="3187698"/>
            <a:ext cx="849161" cy="833434"/>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5"/>
          <a:stretch>
            <a:fillRect/>
          </a:stretch>
        </p:blipFill>
        <p:spPr>
          <a:xfrm flipH="1">
            <a:off x="-1722" y="3143892"/>
            <a:ext cx="2900479" cy="340748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6526" y="3277457"/>
            <a:ext cx="2212149" cy="330657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grpSp>
        <p:nvGrpSpPr>
          <p:cNvPr id="17" name="Group 5"/>
          <p:cNvGrpSpPr>
            <a:grpSpLocks/>
          </p:cNvGrpSpPr>
          <p:nvPr/>
        </p:nvGrpSpPr>
        <p:grpSpPr bwMode="auto">
          <a:xfrm>
            <a:off x="8401764" y="3254342"/>
            <a:ext cx="2133600" cy="1676400"/>
            <a:chOff x="381000" y="304800"/>
            <a:chExt cx="2286000" cy="1600200"/>
          </a:xfrm>
        </p:grpSpPr>
        <p:grpSp>
          <p:nvGrpSpPr>
            <p:cNvPr id="18" name="Group 11"/>
            <p:cNvGrpSpPr>
              <a:grpSpLocks/>
            </p:cNvGrpSpPr>
            <p:nvPr/>
          </p:nvGrpSpPr>
          <p:grpSpPr bwMode="auto">
            <a:xfrm>
              <a:off x="380995" y="533412"/>
              <a:ext cx="1752599" cy="1371604"/>
              <a:chOff x="4224" y="3216"/>
              <a:chExt cx="1536" cy="1136"/>
            </a:xfrm>
          </p:grpSpPr>
          <p:sp>
            <p:nvSpPr>
              <p:cNvPr id="20"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5" name="Picture 24"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4"/>
          <p:cNvSpPr>
            <a:spLocks noChangeArrowheads="1"/>
          </p:cNvSpPr>
          <p:nvPr/>
        </p:nvSpPr>
        <p:spPr bwMode="auto">
          <a:xfrm>
            <a:off x="9475226" y="2857722"/>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Em có biết</a:t>
            </a:r>
          </a:p>
        </p:txBody>
      </p:sp>
      <p:sp>
        <p:nvSpPr>
          <p:cNvPr id="27" name="TextBox 26"/>
          <p:cNvSpPr txBox="1"/>
          <p:nvPr/>
        </p:nvSpPr>
        <p:spPr>
          <a:xfrm>
            <a:off x="3842691" y="5843487"/>
            <a:ext cx="5371303" cy="707886"/>
          </a:xfrm>
          <a:prstGeom prst="rect">
            <a:avLst/>
          </a:prstGeom>
          <a:solidFill>
            <a:srgbClr val="1818FD"/>
          </a:solidFill>
          <a:ln w="19050">
            <a:solidFill>
              <a:srgbClr val="1818FD"/>
            </a:solidFill>
          </a:ln>
        </p:spPr>
        <p:txBody>
          <a:bodyPr wrap="square" rtlCol="0">
            <a:spAutoFit/>
          </a:bodyPr>
          <a:lstStyle/>
          <a:p>
            <a:pPr algn="ctr"/>
            <a:r>
              <a:rPr lang="en-US" sz="2000" b="1">
                <a:solidFill>
                  <a:schemeClr val="bg1"/>
                </a:solidFill>
                <a:latin typeface="Times New Roman" pitchFamily="18" charset="0"/>
                <a:cs typeface="Times New Roman" pitchFamily="18" charset="0"/>
              </a:rPr>
              <a:t>=&gt; Lượng nước thoát ra ngoài 98% lớn hơn rất nhiều so với lượng nước cây giữ lại (2%)</a:t>
            </a:r>
            <a:endParaRPr lang="vi-VN" sz="2000" b="1" dirty="0">
              <a:solidFill>
                <a:schemeClr val="bg1"/>
              </a:solidFill>
              <a:latin typeface="Times New Roman" pitchFamily="18" charset="0"/>
              <a:cs typeface="Times New Roman" pitchFamily="18" charset="0"/>
            </a:endParaRPr>
          </a:p>
        </p:txBody>
      </p:sp>
      <p:sp>
        <p:nvSpPr>
          <p:cNvPr id="16" name="Rounded Rectangle 15"/>
          <p:cNvSpPr/>
          <p:nvPr/>
        </p:nvSpPr>
        <p:spPr>
          <a:xfrm>
            <a:off x="4775433" y="-52616"/>
            <a:ext cx="2912826" cy="452431"/>
          </a:xfrm>
          <a:prstGeom prst="roundRect">
            <a:avLst/>
          </a:prstGeom>
          <a:solidFill>
            <a:schemeClr val="bg1"/>
          </a:solidFill>
          <a:ln w="28575">
            <a:noFill/>
          </a:ln>
          <a:effectLst/>
          <a:scene3d>
            <a:camera prst="orthographicFront">
              <a:rot lat="0" lon="0" rev="0"/>
            </a:camera>
            <a:lightRig rig="chilly" dir="t">
              <a:rot lat="0" lon="0" rev="18480000"/>
            </a:lightRig>
          </a:scene3d>
          <a:sp3d contourW="12700" prstMaterial="clea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GV: Phạm Thanh Thúy</a:t>
            </a:r>
            <a:endParaRPr lang="vi-VN"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0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8"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0109" y="1123089"/>
            <a:ext cx="5287716" cy="52020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146422" y="41096"/>
            <a:ext cx="4603700" cy="461665"/>
          </a:xfrm>
          <a:prstGeom prst="rect">
            <a:avLst/>
          </a:prstGeom>
          <a:solidFill>
            <a:srgbClr val="00B0F0"/>
          </a:solidFill>
          <a:ln w="28575">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531780" y="3924728"/>
            <a:ext cx="2045657" cy="1314750"/>
          </a:xfrm>
          <a:custGeom>
            <a:avLst/>
            <a:gdLst>
              <a:gd name="connsiteX0" fmla="*/ 0 w 1641478"/>
              <a:gd name="connsiteY0" fmla="*/ 820739 h 1641478"/>
              <a:gd name="connsiteX1" fmla="*/ 820739 w 1641478"/>
              <a:gd name="connsiteY1" fmla="*/ 0 h 1641478"/>
              <a:gd name="connsiteX2" fmla="*/ 1641478 w 1641478"/>
              <a:gd name="connsiteY2" fmla="*/ 820739 h 1641478"/>
              <a:gd name="connsiteX3" fmla="*/ 820739 w 1641478"/>
              <a:gd name="connsiteY3" fmla="*/ 1641478 h 1641478"/>
              <a:gd name="connsiteX4" fmla="*/ 0 w 1641478"/>
              <a:gd name="connsiteY4" fmla="*/ 820739 h 164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478" h="1641478">
                <a:moveTo>
                  <a:pt x="0" y="820739"/>
                </a:moveTo>
                <a:cubicBezTo>
                  <a:pt x="0" y="367457"/>
                  <a:pt x="367457" y="0"/>
                  <a:pt x="820739" y="0"/>
                </a:cubicBezTo>
                <a:cubicBezTo>
                  <a:pt x="1274021" y="0"/>
                  <a:pt x="1641478" y="367457"/>
                  <a:pt x="1641478" y="820739"/>
                </a:cubicBezTo>
                <a:cubicBezTo>
                  <a:pt x="1641478" y="1274021"/>
                  <a:pt x="1274021" y="1641478"/>
                  <a:pt x="820739" y="1641478"/>
                </a:cubicBezTo>
                <a:cubicBezTo>
                  <a:pt x="367457" y="1641478"/>
                  <a:pt x="0" y="1274021"/>
                  <a:pt x="0" y="820739"/>
                </a:cubicBezTo>
                <a:close/>
              </a:path>
            </a:pathLst>
          </a:custGeom>
          <a:solidFill>
            <a:srgbClr val="FFFF00"/>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534" tIns="257534" rIns="257534" bIns="257534" numCol="1" spcCol="1270" anchor="ctr" anchorCtr="0">
            <a:noAutofit/>
          </a:bodyPr>
          <a:lstStyle/>
          <a:p>
            <a:pPr lvl="0" algn="ctr" defTabSz="1200150">
              <a:lnSpc>
                <a:spcPct val="90000"/>
              </a:lnSpc>
              <a:spcBef>
                <a:spcPct val="0"/>
              </a:spcBef>
              <a:spcAft>
                <a:spcPct val="35000"/>
              </a:spcAft>
            </a:pPr>
            <a:r>
              <a:rPr lang="vi-VN" sz="2400" b="1">
                <a:solidFill>
                  <a:schemeClr val="tx1"/>
                </a:solidFill>
                <a:latin typeface="+mj-lt"/>
              </a:rPr>
              <a:t>Vai trò của </a:t>
            </a:r>
            <a:r>
              <a:rPr lang="en-US" sz="2400" b="1">
                <a:solidFill>
                  <a:schemeClr val="tx1"/>
                </a:solidFill>
                <a:latin typeface="Times New Roman" panose="02020603050405020304" pitchFamily="18" charset="0"/>
                <a:cs typeface="Times New Roman" panose="02020603050405020304" pitchFamily="18" charset="0"/>
              </a:rPr>
              <a:t>sự</a:t>
            </a:r>
            <a:r>
              <a:rPr lang="en-US" sz="2400" b="1">
                <a:solidFill>
                  <a:schemeClr val="tx1"/>
                </a:solidFill>
                <a:latin typeface="+mj-lt"/>
              </a:rPr>
              <a:t> </a:t>
            </a:r>
            <a:r>
              <a:rPr lang="vi-VN" sz="2400" b="1">
                <a:solidFill>
                  <a:schemeClr val="tx1"/>
                </a:solidFill>
                <a:latin typeface="+mj-lt"/>
              </a:rPr>
              <a:t>thoát hơi nước </a:t>
            </a:r>
            <a:endParaRPr lang="en-US" sz="2400" b="1" kern="1200" dirty="0">
              <a:solidFill>
                <a:schemeClr val="tx1"/>
              </a:solidFill>
              <a:latin typeface="+mj-lt"/>
            </a:endParaRPr>
          </a:p>
        </p:txBody>
      </p:sp>
      <p:grpSp>
        <p:nvGrpSpPr>
          <p:cNvPr id="14" name="Group 13"/>
          <p:cNvGrpSpPr/>
          <p:nvPr/>
        </p:nvGrpSpPr>
        <p:grpSpPr>
          <a:xfrm>
            <a:off x="5106360" y="2761805"/>
            <a:ext cx="2838636" cy="1604712"/>
            <a:chOff x="5156636" y="3399944"/>
            <a:chExt cx="3602802" cy="1993050"/>
          </a:xfrm>
          <a:scene3d>
            <a:camera prst="orthographicFront">
              <a:rot lat="0" lon="0" rev="0"/>
            </a:camera>
            <a:lightRig rig="soft" dir="t">
              <a:rot lat="0" lon="0" rev="0"/>
            </a:lightRig>
          </a:scene3d>
        </p:grpSpPr>
        <p:sp>
          <p:nvSpPr>
            <p:cNvPr id="15" name="Left Arrow 14"/>
            <p:cNvSpPr/>
            <p:nvPr/>
          </p:nvSpPr>
          <p:spPr>
            <a:xfrm rot="12895767">
              <a:off x="6923903" y="4633217"/>
              <a:ext cx="1835535" cy="369594"/>
            </a:xfrm>
            <a:prstGeom prst="leftArrow">
              <a:avLst>
                <a:gd name="adj1" fmla="val 60000"/>
                <a:gd name="adj2" fmla="val 50000"/>
              </a:avLst>
            </a:pr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Freeform 16"/>
            <p:cNvSpPr/>
            <p:nvPr/>
          </p:nvSpPr>
          <p:spPr>
            <a:xfrm>
              <a:off x="5156636" y="3399944"/>
              <a:ext cx="2324555" cy="1993050"/>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rgbClr val="1818FD"/>
                  </a:solidFill>
                  <a:latin typeface="Times New Roman" panose="02020603050405020304" pitchFamily="18" charset="0"/>
                  <a:cs typeface="Times New Roman" panose="02020603050405020304" pitchFamily="18" charset="0"/>
                </a:rPr>
                <a:t>1. </a:t>
              </a:r>
              <a:r>
                <a:rPr lang="vi-VN" sz="2400" b="1">
                  <a:solidFill>
                    <a:srgbClr val="1818FD"/>
                  </a:solidFill>
                  <a:latin typeface="+mj-lt"/>
                </a:rPr>
                <a:t>Là </a:t>
              </a:r>
              <a:r>
                <a:rPr lang="vi-VN" sz="2400" b="1" kern="1200">
                  <a:solidFill>
                    <a:srgbClr val="1818FD"/>
                  </a:solidFill>
                  <a:latin typeface="+mj-lt"/>
                </a:rPr>
                <a:t> </a:t>
              </a:r>
              <a:r>
                <a:rPr lang="vi-VN" sz="2400" b="1" kern="1200" dirty="0">
                  <a:solidFill>
                    <a:srgbClr val="1818FD"/>
                  </a:solidFill>
                  <a:latin typeface="+mj-lt"/>
                </a:rPr>
                <a:t>động lực </a:t>
              </a:r>
              <a:r>
                <a:rPr lang="vi-VN" sz="2400" b="1" kern="1200">
                  <a:solidFill>
                    <a:srgbClr val="1818FD"/>
                  </a:solidFill>
                  <a:latin typeface="+mj-lt"/>
                </a:rPr>
                <a:t>đầu trên để hút nước đi vào</a:t>
              </a:r>
              <a:endParaRPr lang="en-US" sz="2400" b="1" kern="1200" dirty="0">
                <a:solidFill>
                  <a:srgbClr val="1818FD"/>
                </a:solidFill>
                <a:latin typeface="+mj-lt"/>
              </a:endParaRPr>
            </a:p>
          </p:txBody>
        </p:sp>
      </p:grpSp>
      <p:grpSp>
        <p:nvGrpSpPr>
          <p:cNvPr id="18" name="Group 17"/>
          <p:cNvGrpSpPr/>
          <p:nvPr/>
        </p:nvGrpSpPr>
        <p:grpSpPr>
          <a:xfrm>
            <a:off x="7020341" y="1276034"/>
            <a:ext cx="2660988" cy="2792531"/>
            <a:chOff x="7017269" y="2183013"/>
            <a:chExt cx="2660988" cy="3233320"/>
          </a:xfrm>
          <a:scene3d>
            <a:camera prst="orthographicFront">
              <a:rot lat="0" lon="0" rev="0"/>
            </a:camera>
            <a:lightRig rig="soft" dir="t">
              <a:rot lat="0" lon="0" rev="0"/>
            </a:lightRig>
          </a:scene3d>
        </p:grpSpPr>
        <p:sp>
          <p:nvSpPr>
            <p:cNvPr id="19" name="Left Arrow 18"/>
            <p:cNvSpPr/>
            <p:nvPr/>
          </p:nvSpPr>
          <p:spPr>
            <a:xfrm rot="16188870">
              <a:off x="7642725" y="4545316"/>
              <a:ext cx="1429697" cy="312338"/>
            </a:xfrm>
            <a:prstGeom prst="leftArrow">
              <a:avLst>
                <a:gd name="adj1" fmla="val 60000"/>
                <a:gd name="adj2" fmla="val 50000"/>
              </a:avLst>
            </a:pr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txBody>
            <a:bodyPr/>
            <a:lstStyle/>
            <a:p>
              <a:endParaRPr lang="en-US"/>
            </a:p>
          </p:txBody>
        </p:sp>
        <p:sp>
          <p:nvSpPr>
            <p:cNvPr id="20" name="Freeform 19"/>
            <p:cNvSpPr/>
            <p:nvPr/>
          </p:nvSpPr>
          <p:spPr>
            <a:xfrm>
              <a:off x="7017269" y="2183013"/>
              <a:ext cx="2660988" cy="2151334"/>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chemeClr val="tx1"/>
                  </a:solidFill>
                  <a:latin typeface="Times New Roman" panose="02020603050405020304" pitchFamily="18" charset="0"/>
                  <a:cs typeface="Times New Roman" panose="02020603050405020304" pitchFamily="18" charset="0"/>
                </a:rPr>
                <a:t>2. </a:t>
              </a:r>
              <a:r>
                <a:rPr lang="vi-VN" sz="2400" b="1">
                  <a:solidFill>
                    <a:schemeClr val="tx1"/>
                  </a:solidFill>
                  <a:latin typeface="+mj-lt"/>
                </a:rPr>
                <a:t>Giúp khí khổng mở, khí CO</a:t>
              </a:r>
              <a:r>
                <a:rPr lang="vi-VN" sz="2400" b="1" baseline="-25000">
                  <a:solidFill>
                    <a:schemeClr val="tx1"/>
                  </a:solidFill>
                  <a:latin typeface="+mj-lt"/>
                </a:rPr>
                <a:t>2</a:t>
              </a:r>
              <a:r>
                <a:rPr lang="vi-VN" sz="2400" b="1">
                  <a:solidFill>
                    <a:schemeClr val="tx1"/>
                  </a:solidFill>
                  <a:latin typeface="+mj-lt"/>
                </a:rPr>
                <a:t> đi vào bên trong cung cấp nguyên liệu cho quang hợp</a:t>
              </a:r>
              <a:endParaRPr lang="en-US" sz="2400" b="1" kern="1200" dirty="0">
                <a:solidFill>
                  <a:schemeClr val="tx1"/>
                </a:solidFill>
                <a:latin typeface="+mj-lt"/>
              </a:endParaRPr>
            </a:p>
          </p:txBody>
        </p:sp>
      </p:grpSp>
      <p:grpSp>
        <p:nvGrpSpPr>
          <p:cNvPr id="21" name="Group 20"/>
          <p:cNvGrpSpPr/>
          <p:nvPr/>
        </p:nvGrpSpPr>
        <p:grpSpPr>
          <a:xfrm>
            <a:off x="8792067" y="2057794"/>
            <a:ext cx="2808442" cy="1849587"/>
            <a:chOff x="9393740" y="2773181"/>
            <a:chExt cx="2665746" cy="2604260"/>
          </a:xfrm>
          <a:scene3d>
            <a:camera prst="orthographicFront">
              <a:rot lat="0" lon="0" rev="0"/>
            </a:camera>
            <a:lightRig rig="soft" dir="t">
              <a:rot lat="0" lon="0" rev="0"/>
            </a:lightRig>
          </a:scene3d>
        </p:grpSpPr>
        <p:sp>
          <p:nvSpPr>
            <p:cNvPr id="22" name="Left Arrow 21"/>
            <p:cNvSpPr/>
            <p:nvPr/>
          </p:nvSpPr>
          <p:spPr>
            <a:xfrm rot="19491449">
              <a:off x="9393740" y="4914578"/>
              <a:ext cx="1199354" cy="462863"/>
            </a:xfrm>
            <a:prstGeom prst="leftArrow">
              <a:avLst>
                <a:gd name="adj1" fmla="val 60000"/>
                <a:gd name="adj2" fmla="val 50000"/>
              </a:avLst>
            </a:pr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txBody>
            <a:bodyPr/>
            <a:lstStyle/>
            <a:p>
              <a:endParaRPr lang="en-US"/>
            </a:p>
          </p:txBody>
        </p:sp>
        <p:sp>
          <p:nvSpPr>
            <p:cNvPr id="23" name="Freeform 22"/>
            <p:cNvSpPr/>
            <p:nvPr/>
          </p:nvSpPr>
          <p:spPr>
            <a:xfrm>
              <a:off x="10322707" y="2773181"/>
              <a:ext cx="1736779" cy="2272552"/>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kern="1200">
                  <a:solidFill>
                    <a:srgbClr val="FF0000"/>
                  </a:solidFill>
                  <a:latin typeface="Times New Roman" panose="02020603050405020304" pitchFamily="18" charset="0"/>
                  <a:cs typeface="Times New Roman" panose="02020603050405020304" pitchFamily="18" charset="0"/>
                </a:rPr>
                <a:t>3</a:t>
              </a:r>
              <a:r>
                <a:rPr lang="en-US" sz="2400" b="1" kern="1200">
                  <a:solidFill>
                    <a:srgbClr val="FF0000"/>
                  </a:solidFill>
                  <a:latin typeface="+mj-lt"/>
                </a:rPr>
                <a:t>. </a:t>
              </a:r>
              <a:r>
                <a:rPr lang="vi-VN" sz="2400" b="1" kern="1200">
                  <a:solidFill>
                    <a:srgbClr val="FF0000"/>
                  </a:solidFill>
                  <a:latin typeface="+mj-lt"/>
                </a:rPr>
                <a:t>Hạ </a:t>
              </a:r>
              <a:r>
                <a:rPr lang="vi-VN" sz="2400" b="1" kern="1200" dirty="0">
                  <a:solidFill>
                    <a:srgbClr val="FF0000"/>
                  </a:solidFill>
                  <a:latin typeface="+mj-lt"/>
                </a:rPr>
                <a:t>nhiệt độ </a:t>
              </a:r>
              <a:r>
                <a:rPr lang="vi-VN" sz="2400" b="1" kern="1200">
                  <a:solidFill>
                    <a:srgbClr val="FF0000"/>
                  </a:solidFill>
                  <a:latin typeface="+mj-lt"/>
                </a:rPr>
                <a:t>của lá khi gặp nắng nóng</a:t>
              </a:r>
              <a:endParaRPr lang="en-US" sz="2400" b="1" kern="1200" dirty="0">
                <a:solidFill>
                  <a:srgbClr val="FF0000"/>
                </a:solidFill>
                <a:latin typeface="+mj-lt"/>
              </a:endParaRPr>
            </a:p>
          </p:txBody>
        </p:sp>
      </p:grpSp>
      <p:sp>
        <p:nvSpPr>
          <p:cNvPr id="24" name="TextBox 23"/>
          <p:cNvSpPr txBox="1"/>
          <p:nvPr/>
        </p:nvSpPr>
        <p:spPr>
          <a:xfrm>
            <a:off x="1326612" y="1053566"/>
            <a:ext cx="4561940" cy="830997"/>
          </a:xfrm>
          <a:prstGeom prst="rect">
            <a:avLst/>
          </a:prstGeom>
          <a:noFill/>
        </p:spPr>
        <p:txBody>
          <a:bodyPr wrap="square" rtlCol="0">
            <a:spAutoFit/>
          </a:bodyPr>
          <a:lstStyle/>
          <a:p>
            <a:pPr algn="ctr"/>
            <a:r>
              <a:rPr lang="vi-VN" sz="2400" b="1">
                <a:solidFill>
                  <a:srgbClr val="FF0000"/>
                </a:solidFill>
                <a:latin typeface="+mj-lt"/>
                <a:cs typeface="Times New Roman" pitchFamily="18" charset="0"/>
              </a:rPr>
              <a:t>Lượng nước thoát ra ngoài có vai trò gì đối với đời sống của cây?</a:t>
            </a:r>
            <a:endParaRPr lang="vi-VN" sz="2400" b="1" dirty="0">
              <a:solidFill>
                <a:srgbClr val="FF0000"/>
              </a:solidFill>
              <a:latin typeface="+mj-lt"/>
              <a:cs typeface="Times New Roman" pitchFamily="18" charset="0"/>
            </a:endParaRPr>
          </a:p>
        </p:txBody>
      </p:sp>
      <p:pic>
        <p:nvPicPr>
          <p:cNvPr id="2" name="Picture 1"/>
          <p:cNvPicPr>
            <a:picLocks noChangeAspect="1"/>
          </p:cNvPicPr>
          <p:nvPr/>
        </p:nvPicPr>
        <p:blipFill>
          <a:blip r:embed="rId5"/>
          <a:stretch>
            <a:fillRect/>
          </a:stretch>
        </p:blipFill>
        <p:spPr>
          <a:xfrm flipH="1">
            <a:off x="21618" y="4069068"/>
            <a:ext cx="2551866" cy="259711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5231" y="3512459"/>
            <a:ext cx="2185061" cy="313455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6"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3962" y="1125484"/>
            <a:ext cx="758037" cy="5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241535" y="583290"/>
            <a:ext cx="5027108" cy="461665"/>
          </a:xfrm>
          <a:prstGeom prst="rect">
            <a:avLst/>
          </a:prstGeom>
          <a:solidFill>
            <a:srgbClr val="92D050"/>
          </a:solidFill>
          <a:ln w="19050">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1. Ý nghĩa của sự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8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4"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1" name="Picture 2" descr="bare_root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48" y="1912"/>
            <a:ext cx="8229600" cy="677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4"/>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p:cNvGrpSpPr>
            <a:grpSpLocks/>
          </p:cNvGrpSpPr>
          <p:nvPr/>
        </p:nvGrpSpPr>
        <p:grpSpPr bwMode="auto">
          <a:xfrm>
            <a:off x="4058598" y="3152769"/>
            <a:ext cx="2133600" cy="1676400"/>
            <a:chOff x="381000" y="304800"/>
            <a:chExt cx="2286000" cy="1600200"/>
          </a:xfrm>
        </p:grpSpPr>
        <p:grpSp>
          <p:nvGrpSpPr>
            <p:cNvPr id="11" name="Group 11"/>
            <p:cNvGrpSpPr>
              <a:grpSpLocks/>
            </p:cNvGrpSpPr>
            <p:nvPr/>
          </p:nvGrpSpPr>
          <p:grpSpPr bwMode="auto">
            <a:xfrm>
              <a:off x="380995" y="533412"/>
              <a:ext cx="1752599" cy="1371604"/>
              <a:chOff x="4224" y="3216"/>
              <a:chExt cx="1536" cy="1136"/>
            </a:xfrm>
          </p:grpSpPr>
          <p:sp>
            <p:nvSpPr>
              <p:cNvPr id="14"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0" name="Picture 19"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utoShape 18"/>
          <p:cNvSpPr>
            <a:spLocks noChangeArrowheads="1"/>
          </p:cNvSpPr>
          <p:nvPr/>
        </p:nvSpPr>
        <p:spPr bwMode="auto">
          <a:xfrm>
            <a:off x="6426085" y="750013"/>
            <a:ext cx="5070697" cy="2132053"/>
          </a:xfrm>
          <a:prstGeom prst="cloudCallout">
            <a:avLst>
              <a:gd name="adj1" fmla="val -74072"/>
              <a:gd name="adj2" fmla="val 78040"/>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Giải thích tại sao dưới bóng cây lại mát hơn đứng dưới mái che bằng vật liệu xây dựng? </a:t>
            </a:r>
          </a:p>
        </p:txBody>
      </p:sp>
      <p:sp>
        <p:nvSpPr>
          <p:cNvPr id="23" name="Rectangle 22"/>
          <p:cNvSpPr/>
          <p:nvPr/>
        </p:nvSpPr>
        <p:spPr>
          <a:xfrm>
            <a:off x="2353803" y="4693888"/>
            <a:ext cx="7704597" cy="1631216"/>
          </a:xfrm>
          <a:prstGeom prst="rect">
            <a:avLst/>
          </a:prstGeom>
          <a:solidFill>
            <a:srgbClr val="00B050"/>
          </a:solidFill>
          <a:ln w="28575">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hấp</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thụ</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t</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ă</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cao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còn</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thoát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i n</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môi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tr</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ường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xung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quanh</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Nhờ</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vào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những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ngày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hè</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bức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 so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duới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nhà</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che</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endPar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68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s://taylorsciencegeeks.weebly.com/uploads/5/9/2/0/59201005/52376929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0" y="0"/>
            <a:ext cx="45184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flipH="1">
            <a:off x="-142404" y="3058561"/>
            <a:ext cx="2900479" cy="3822523"/>
          </a:xfrm>
          <a:prstGeom prst="rect">
            <a:avLst/>
          </a:prstGeom>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16688" y="1181693"/>
            <a:ext cx="5629384"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Lá là cơ quan thực hiện chức năng thoát hơi nước cho cây.</a:t>
            </a:r>
            <a:endParaRPr lang="vi-VN" sz="2400" b="1" dirty="0">
              <a:solidFill>
                <a:srgbClr val="1818FD"/>
              </a:solidFill>
              <a:latin typeface="Times New Roman" pitchFamily="18" charset="0"/>
              <a:cs typeface="Times New Roman" pitchFamily="18" charset="0"/>
            </a:endParaRPr>
          </a:p>
        </p:txBody>
      </p:sp>
      <p:sp>
        <p:nvSpPr>
          <p:cNvPr id="24" name="TextBox 23"/>
          <p:cNvSpPr txBox="1"/>
          <p:nvPr/>
        </p:nvSpPr>
        <p:spPr>
          <a:xfrm>
            <a:off x="4516688" y="287531"/>
            <a:ext cx="5731883" cy="830997"/>
          </a:xfrm>
          <a:prstGeom prst="rect">
            <a:avLst/>
          </a:prstGeom>
          <a:solidFill>
            <a:srgbClr val="C9F5CA"/>
          </a:solidFill>
        </p:spPr>
        <p:txBody>
          <a:bodyPr wrap="square" rtlCol="0">
            <a:spAutoFit/>
          </a:bodyPr>
          <a:lstStyle/>
          <a:p>
            <a:pPr algn="just"/>
            <a:r>
              <a:rPr lang="en-US" sz="2400" b="1">
                <a:solidFill>
                  <a:srgbClr val="FF0000"/>
                </a:solidFill>
                <a:latin typeface="Times New Roman" pitchFamily="18" charset="0"/>
                <a:cs typeface="Times New Roman" pitchFamily="18" charset="0"/>
              </a:rPr>
              <a:t>? Cơ quan nào của cây đảm nhận chức năng thoát hơi nước cho cây?</a:t>
            </a:r>
            <a:endParaRPr lang="vi-VN" sz="2400" b="1" dirty="0">
              <a:solidFill>
                <a:srgbClr val="FF0000"/>
              </a:solidFill>
              <a:latin typeface="Times New Roman" pitchFamily="18" charset="0"/>
              <a:cs typeface="Times New Roman" pitchFamily="18" charset="0"/>
            </a:endParaRPr>
          </a:p>
        </p:txBody>
      </p:sp>
      <p:sp>
        <p:nvSpPr>
          <p:cNvPr id="27" name="TextBox 26"/>
          <p:cNvSpPr txBox="1"/>
          <p:nvPr/>
        </p:nvSpPr>
        <p:spPr>
          <a:xfrm>
            <a:off x="4553423" y="2075855"/>
            <a:ext cx="5695148" cy="830997"/>
          </a:xfrm>
          <a:prstGeom prst="rect">
            <a:avLst/>
          </a:prstGeom>
          <a:noFill/>
        </p:spPr>
        <p:txBody>
          <a:bodyPr wrap="square" rtlCol="0">
            <a:spAutoFit/>
          </a:bodyPr>
          <a:lstStyle/>
          <a:p>
            <a:pPr algn="just"/>
            <a:r>
              <a:rPr lang="en-US" sz="2400" b="1">
                <a:solidFill>
                  <a:srgbClr val="FF0000"/>
                </a:solidFill>
                <a:latin typeface="Times New Roman" pitchFamily="18" charset="0"/>
                <a:cs typeface="Times New Roman" pitchFamily="18" charset="0"/>
              </a:rPr>
              <a:t>? Hơi nước được thoát qua con đường nào của lá?</a:t>
            </a:r>
            <a:endParaRPr lang="vi-VN" sz="2400" b="1" dirty="0">
              <a:solidFill>
                <a:srgbClr val="FF0000"/>
              </a:solidFill>
              <a:latin typeface="Times New Roman" pitchFamily="18" charset="0"/>
              <a:cs typeface="Times New Roman" pitchFamily="18" charset="0"/>
            </a:endParaRPr>
          </a:p>
        </p:txBody>
      </p:sp>
      <p:sp>
        <p:nvSpPr>
          <p:cNvPr id="28" name="TextBox 27"/>
          <p:cNvSpPr txBox="1"/>
          <p:nvPr/>
        </p:nvSpPr>
        <p:spPr>
          <a:xfrm>
            <a:off x="4553423" y="2934537"/>
            <a:ext cx="5592649"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Hơi nước được thoát qua con đường khí khổng của lá là chủ yếu.</a:t>
            </a:r>
            <a:endParaRPr lang="vi-VN" sz="2400" b="1" dirty="0">
              <a:solidFill>
                <a:srgbClr val="1818FD"/>
              </a:solidFill>
              <a:latin typeface="Times New Roman" pitchFamily="18" charset="0"/>
              <a:cs typeface="Times New Roman" pitchFamily="18" charset="0"/>
            </a:endParaRPr>
          </a:p>
        </p:txBody>
      </p:sp>
      <p:grpSp>
        <p:nvGrpSpPr>
          <p:cNvPr id="31" name="Group 30"/>
          <p:cNvGrpSpPr/>
          <p:nvPr/>
        </p:nvGrpSpPr>
        <p:grpSpPr>
          <a:xfrm>
            <a:off x="4894163" y="3841846"/>
            <a:ext cx="2318831" cy="2363745"/>
            <a:chOff x="1215964" y="2365513"/>
            <a:chExt cx="4509000" cy="3964083"/>
          </a:xfrm>
        </p:grpSpPr>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452" y="2365513"/>
              <a:ext cx="4492512" cy="29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215964" y="5150758"/>
              <a:ext cx="4492512" cy="117883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dưới phiến lá</a:t>
              </a:r>
              <a:endParaRPr lang="vi-VN" sz="1600" b="1" dirty="0">
                <a:latin typeface="Times New Roman" pitchFamily="18" charset="0"/>
                <a:cs typeface="Times New Roman" pitchFamily="18" charset="0"/>
              </a:endParaRPr>
            </a:p>
          </p:txBody>
        </p:sp>
      </p:grpSp>
      <p:grpSp>
        <p:nvGrpSpPr>
          <p:cNvPr id="36" name="Group 35"/>
          <p:cNvGrpSpPr/>
          <p:nvPr/>
        </p:nvGrpSpPr>
        <p:grpSpPr>
          <a:xfrm>
            <a:off x="7232833" y="3857039"/>
            <a:ext cx="2561040" cy="2348552"/>
            <a:chOff x="6539089" y="2365512"/>
            <a:chExt cx="4481636" cy="3485892"/>
          </a:xfrm>
        </p:grpSpPr>
        <p:pic>
          <p:nvPicPr>
            <p:cNvPr id="3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9089" y="2365512"/>
              <a:ext cx="4446919" cy="254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539089" y="4815296"/>
              <a:ext cx="4481636" cy="103610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trên phiến lá</a:t>
              </a:r>
              <a:endParaRPr lang="vi-VN" sz="1600" b="1" dirty="0">
                <a:latin typeface="Times New Roman" pitchFamily="18" charset="0"/>
                <a:cs typeface="Times New Roman" pitchFamily="18" charset="0"/>
              </a:endParaRPr>
            </a:p>
          </p:txBody>
        </p:sp>
      </p:gr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2000"/>
                                        <p:tgtEl>
                                          <p:spTgt spid="31"/>
                                        </p:tgtEl>
                                      </p:cBhvr>
                                    </p:animEffect>
                                  </p:childTnLst>
                                </p:cTn>
                              </p:par>
                              <p:par>
                                <p:cTn id="36" presetID="21"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19811" name="Text Box 8"/>
          <p:cNvSpPr txBox="1">
            <a:spLocks noChangeArrowheads="1"/>
          </p:cNvSpPr>
          <p:nvPr/>
        </p:nvSpPr>
        <p:spPr bwMode="auto">
          <a:xfrm>
            <a:off x="6553200" y="4800601"/>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solidFill>
                <a:srgbClr val="000000"/>
              </a:solidFill>
            </a:endParaRPr>
          </a:p>
        </p:txBody>
      </p:sp>
      <p:sp>
        <p:nvSpPr>
          <p:cNvPr id="9" name="Rectangle 5"/>
          <p:cNvSpPr>
            <a:spLocks noChangeArrowheads="1"/>
          </p:cNvSpPr>
          <p:nvPr/>
        </p:nvSpPr>
        <p:spPr bwMode="auto">
          <a:xfrm>
            <a:off x="3658241" y="383800"/>
            <a:ext cx="4602182" cy="516979"/>
          </a:xfrm>
          <a:prstGeom prst="rect">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en-US" sz="2400" b="1" kern="0">
                <a:latin typeface="Times New Roman" panose="02020603050405020304" pitchFamily="18" charset="0"/>
              </a:rPr>
              <a:t>1. Hoạt động đóng, mở khí khổng</a:t>
            </a:r>
            <a:endParaRPr lang="en-US" sz="2400" kern="0" dirty="0">
              <a:latin typeface="Times New Roman" panose="02020603050405020304" pitchFamily="18" charset="0"/>
            </a:endParaRPr>
          </a:p>
        </p:txBody>
      </p:sp>
      <p:pic>
        <p:nvPicPr>
          <p:cNvPr id="11981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4613"/>
            <a:ext cx="4956425" cy="3874167"/>
          </a:xfrm>
          <a:prstGeom prst="rect">
            <a:avLst/>
          </a:prstGeom>
          <a:solidFill>
            <a:schemeClr val="accent2">
              <a:lumMod val="20000"/>
              <a:lumOff val="80000"/>
            </a:schemeClr>
          </a:solidFill>
          <a:ln>
            <a:solidFill>
              <a:srgbClr val="FF0000"/>
            </a:solidFill>
          </a:ln>
        </p:spPr>
      </p:pic>
      <p:cxnSp>
        <p:nvCxnSpPr>
          <p:cNvPr id="21" name="Straight Arrow Connector 20"/>
          <p:cNvCxnSpPr/>
          <p:nvPr/>
        </p:nvCxnSpPr>
        <p:spPr>
          <a:xfrm flipH="1">
            <a:off x="2766975" y="1662943"/>
            <a:ext cx="302720" cy="861994"/>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22" name="Straight Arrow Connector 21"/>
          <p:cNvCxnSpPr/>
          <p:nvPr/>
        </p:nvCxnSpPr>
        <p:spPr>
          <a:xfrm>
            <a:off x="3069694" y="1728845"/>
            <a:ext cx="1856978" cy="1189016"/>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
        <p:nvSpPr>
          <p:cNvPr id="29" name="TextBox 28"/>
          <p:cNvSpPr txBox="1"/>
          <p:nvPr/>
        </p:nvSpPr>
        <p:spPr>
          <a:xfrm>
            <a:off x="1883917" y="1349283"/>
            <a:ext cx="2477350"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latin typeface="Times New Roman" panose="02020603050405020304" pitchFamily="18" charset="0"/>
                <a:cs typeface="Times New Roman" panose="02020603050405020304" pitchFamily="18" charset="0"/>
              </a:rPr>
              <a:t>Thành</a:t>
            </a:r>
            <a:r>
              <a:rPr lang="en-US" sz="2000" b="1" kern="0" dirty="0">
                <a:latin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cs typeface="Times New Roman" panose="02020603050405020304" pitchFamily="18" charset="0"/>
              </a:rPr>
              <a:t>ngoài</a:t>
            </a:r>
            <a:r>
              <a:rPr lang="en-US" sz="2000" b="1" kern="0" dirty="0">
                <a:latin typeface="Times New Roman" panose="02020603050405020304" pitchFamily="18" charset="0"/>
                <a:cs typeface="Times New Roman" panose="02020603050405020304" pitchFamily="18" charset="0"/>
              </a:rPr>
              <a:t> MỎNG</a:t>
            </a:r>
          </a:p>
        </p:txBody>
      </p:sp>
      <p:cxnSp>
        <p:nvCxnSpPr>
          <p:cNvPr id="30" name="Straight Arrow Connector 29"/>
          <p:cNvCxnSpPr/>
          <p:nvPr/>
        </p:nvCxnSpPr>
        <p:spPr>
          <a:xfrm flipH="1">
            <a:off x="3349375" y="1662943"/>
            <a:ext cx="202626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cxnSp>
        <p:nvCxnSpPr>
          <p:cNvPr id="31" name="Straight Arrow Connector 30"/>
          <p:cNvCxnSpPr/>
          <p:nvPr/>
        </p:nvCxnSpPr>
        <p:spPr>
          <a:xfrm>
            <a:off x="5375642" y="1662943"/>
            <a:ext cx="8048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2" name="TextBox 31"/>
          <p:cNvSpPr txBox="1"/>
          <p:nvPr/>
        </p:nvSpPr>
        <p:spPr>
          <a:xfrm>
            <a:off x="4395366" y="1346098"/>
            <a:ext cx="2193198"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solidFill>
                  <a:srgbClr val="FFFF00"/>
                </a:solidFill>
                <a:latin typeface="Times New Roman" panose="02020603050405020304" pitchFamily="18" charset="0"/>
                <a:cs typeface="Times New Roman" panose="02020603050405020304" pitchFamily="18" charset="0"/>
              </a:rPr>
              <a:t>Thành</a:t>
            </a:r>
            <a:r>
              <a:rPr lang="en-US" sz="2000" b="1" kern="0" dirty="0">
                <a:solidFill>
                  <a:srgbClr val="FFFF00"/>
                </a:solidFill>
                <a:latin typeface="Times New Roman" panose="02020603050405020304" pitchFamily="18" charset="0"/>
                <a:cs typeface="Times New Roman" panose="02020603050405020304" pitchFamily="18" charset="0"/>
              </a:rPr>
              <a:t> </a:t>
            </a:r>
            <a:r>
              <a:rPr lang="en-US" sz="2000" b="1" kern="0" dirty="0" err="1">
                <a:solidFill>
                  <a:srgbClr val="FFFF00"/>
                </a:solidFill>
                <a:latin typeface="Times New Roman" panose="02020603050405020304" pitchFamily="18" charset="0"/>
                <a:cs typeface="Times New Roman" panose="02020603050405020304" pitchFamily="18" charset="0"/>
              </a:rPr>
              <a:t>trong</a:t>
            </a:r>
            <a:r>
              <a:rPr lang="en-US" sz="2000" b="1" kern="0" dirty="0">
                <a:solidFill>
                  <a:srgbClr val="FFFF00"/>
                </a:solidFill>
                <a:latin typeface="Times New Roman" panose="02020603050405020304" pitchFamily="18" charset="0"/>
                <a:cs typeface="Times New Roman" panose="02020603050405020304" pitchFamily="18" charset="0"/>
              </a:rPr>
              <a:t> DÀY</a:t>
            </a:r>
          </a:p>
        </p:txBody>
      </p:sp>
      <p:cxnSp>
        <p:nvCxnSpPr>
          <p:cNvPr id="35" name="Straight Arrow Connector 34"/>
          <p:cNvCxnSpPr/>
          <p:nvPr/>
        </p:nvCxnSpPr>
        <p:spPr>
          <a:xfrm flipH="1" flipV="1">
            <a:off x="3087966" y="4419639"/>
            <a:ext cx="296362" cy="767262"/>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36" name="Straight Arrow Connector 35"/>
          <p:cNvCxnSpPr/>
          <p:nvPr/>
        </p:nvCxnSpPr>
        <p:spPr>
          <a:xfrm flipH="1" flipV="1">
            <a:off x="5329302" y="4458984"/>
            <a:ext cx="269917" cy="759700"/>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7" name="Rounded Rectangle 36"/>
          <p:cNvSpPr/>
          <p:nvPr/>
        </p:nvSpPr>
        <p:spPr>
          <a:xfrm>
            <a:off x="6840342" y="1439782"/>
            <a:ext cx="4772155" cy="1068525"/>
          </a:xfrm>
          <a:prstGeom prst="roundRect">
            <a:avLst/>
          </a:prstGeom>
          <a:solidFill>
            <a:schemeClr val="accent4">
              <a:lumMod val="60000"/>
              <a:lumOff val="40000"/>
            </a:schemeClr>
          </a:solidFill>
          <a:ln w="25400" cap="flat" cmpd="sng" algn="ctr">
            <a:solidFill>
              <a:srgbClr val="1818FD"/>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anchor="ctr"/>
          <a:lstStyle/>
          <a:p>
            <a:pPr algn="just">
              <a:defRPr/>
            </a:pPr>
            <a:endParaRPr lang="en-US" sz="2800" b="1" kern="0" dirty="0">
              <a:latin typeface="Times New Roman" pitchFamily="18" charset="0"/>
              <a:cs typeface="Times New Roman" pitchFamily="18" charset="0"/>
            </a:endParaRPr>
          </a:p>
          <a:p>
            <a:pPr algn="just">
              <a:defRPr/>
            </a:pPr>
            <a:r>
              <a:rPr lang="en-US" sz="2400" b="1" kern="0">
                <a:latin typeface="Times New Roman" pitchFamily="18" charset="0"/>
                <a:cs typeface="Times New Roman" pitchFamily="18" charset="0"/>
              </a:rPr>
              <a:t>=&gt; Sự thoát hơi nước được </a:t>
            </a:r>
            <a:r>
              <a:rPr lang="en-US" sz="2400" b="1" kern="0" dirty="0">
                <a:latin typeface="Times New Roman" pitchFamily="18" charset="0"/>
                <a:cs typeface="Times New Roman" pitchFamily="18" charset="0"/>
              </a:rPr>
              <a:t>điều chỉnh bằng sự đóng mở </a:t>
            </a:r>
            <a:r>
              <a:rPr lang="en-US" sz="2400" b="1" kern="0" dirty="0" err="1">
                <a:latin typeface="Times New Roman" pitchFamily="18" charset="0"/>
                <a:cs typeface="Times New Roman" pitchFamily="18" charset="0"/>
              </a:rPr>
              <a:t>khí</a:t>
            </a:r>
            <a:r>
              <a:rPr lang="en-US" sz="2400" b="1" kern="0" dirty="0">
                <a:latin typeface="Times New Roman" pitchFamily="18" charset="0"/>
                <a:cs typeface="Times New Roman" pitchFamily="18" charset="0"/>
              </a:rPr>
              <a:t> </a:t>
            </a:r>
            <a:r>
              <a:rPr lang="en-US" sz="2400" b="1" kern="0" dirty="0" err="1">
                <a:latin typeface="Times New Roman" pitchFamily="18" charset="0"/>
                <a:cs typeface="Times New Roman" pitchFamily="18" charset="0"/>
              </a:rPr>
              <a:t>khổng</a:t>
            </a:r>
            <a:endParaRPr lang="en-US" sz="2400" b="1" kern="0" dirty="0">
              <a:latin typeface="Times New Roman" pitchFamily="18" charset="0"/>
              <a:cs typeface="Times New Roman" pitchFamily="18" charset="0"/>
            </a:endParaRPr>
          </a:p>
          <a:p>
            <a:pPr marL="342900" indent="-342900" algn="just">
              <a:buFontTx/>
              <a:buChar char="-"/>
              <a:defRPr/>
            </a:pPr>
            <a:endParaRPr lang="en-US" sz="2400" b="1" kern="0" dirty="0">
              <a:latin typeface="Times New Roman" pitchFamily="18" charset="0"/>
              <a:cs typeface="Times New Roman" pitchFamily="18" charset="0"/>
            </a:endParaRPr>
          </a:p>
        </p:txBody>
      </p:sp>
      <p:sp>
        <p:nvSpPr>
          <p:cNvPr id="33" name="TextBox 32"/>
          <p:cNvSpPr txBox="1"/>
          <p:nvPr/>
        </p:nvSpPr>
        <p:spPr>
          <a:xfrm>
            <a:off x="2239766" y="5084161"/>
            <a:ext cx="1868881"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latin typeface="Times New Roman" panose="02020603050405020304" pitchFamily="18" charset="0"/>
                <a:cs typeface="Times New Roman" panose="02020603050405020304" pitchFamily="18" charset="0"/>
              </a:rPr>
              <a:t>Khí khổng mở</a:t>
            </a:r>
            <a:endParaRPr lang="en-US" sz="2000" b="1"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481563" y="5093480"/>
            <a:ext cx="2035083"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solidFill>
                  <a:srgbClr val="FFFF00"/>
                </a:solidFill>
                <a:latin typeface="Times New Roman" panose="02020603050405020304" pitchFamily="18" charset="0"/>
                <a:cs typeface="Times New Roman" panose="02020603050405020304" pitchFamily="18" charset="0"/>
              </a:rPr>
              <a:t>Khí khổng đóng</a:t>
            </a:r>
            <a:endParaRPr lang="en-US" sz="2000" b="1" kern="0" dirty="0">
              <a:solidFill>
                <a:srgbClr val="FFFF00"/>
              </a:solidFill>
              <a:latin typeface="Times New Roman" panose="02020603050405020304" pitchFamily="18" charset="0"/>
              <a:cs typeface="Times New Roman" panose="02020603050405020304" pitchFamily="18" charset="0"/>
            </a:endParaRPr>
          </a:p>
        </p:txBody>
      </p:sp>
      <p:pic>
        <p:nvPicPr>
          <p:cNvPr id="4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3" y="-82168"/>
            <a:ext cx="2363787" cy="21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42" y="4387065"/>
            <a:ext cx="2625248" cy="25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9981225" y="4705563"/>
            <a:ext cx="2210775" cy="2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37309" y="-101610"/>
            <a:ext cx="2354690" cy="240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18"/>
          <p:cNvSpPr>
            <a:spLocks noChangeArrowheads="1"/>
          </p:cNvSpPr>
          <p:nvPr/>
        </p:nvSpPr>
        <p:spPr bwMode="auto">
          <a:xfrm>
            <a:off x="6935106" y="3295433"/>
            <a:ext cx="4686876" cy="1615700"/>
          </a:xfrm>
          <a:prstGeom prst="cloudCallout">
            <a:avLst>
              <a:gd name="adj1" fmla="val -59919"/>
              <a:gd name="adj2" fmla="val -198629"/>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Cơ chế (yếu tố phụ thuộc) làm khí khổng đóng, mở? </a:t>
            </a:r>
          </a:p>
        </p:txBody>
      </p:sp>
    </p:spTree>
    <p:extLst>
      <p:ext uri="{BB962C8B-B14F-4D97-AF65-F5344CB8AC3E}">
        <p14:creationId xmlns:p14="http://schemas.microsoft.com/office/powerpoint/2010/main" val="37394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wheel(1)">
                                      <p:cBhvr>
                                        <p:cTn id="12" dur="2000"/>
                                        <p:tgtEl>
                                          <p:spTgt spid="1198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circle(in)">
                                      <p:cBhvr>
                                        <p:cTn id="6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2" grpId="0" animBg="1"/>
      <p:bldP spid="37" grpId="0" animBg="1"/>
      <p:bldP spid="33" grpId="0" animBg="1"/>
      <p:bldP spid="3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grpSp>
        <p:nvGrpSpPr>
          <p:cNvPr id="35" name="Group 34"/>
          <p:cNvGrpSpPr/>
          <p:nvPr/>
        </p:nvGrpSpPr>
        <p:grpSpPr>
          <a:xfrm>
            <a:off x="1129927" y="2835114"/>
            <a:ext cx="719102" cy="1999257"/>
            <a:chOff x="7457613" y="1245476"/>
            <a:chExt cx="567033" cy="1671145"/>
          </a:xfrm>
        </p:grpSpPr>
        <p:grpSp>
          <p:nvGrpSpPr>
            <p:cNvPr id="32" name="Group 31"/>
            <p:cNvGrpSpPr/>
            <p:nvPr/>
          </p:nvGrpSpPr>
          <p:grpSpPr>
            <a:xfrm flipH="1">
              <a:off x="7479914" y="1658217"/>
              <a:ext cx="114381" cy="979870"/>
              <a:chOff x="7280720" y="1658148"/>
              <a:chExt cx="255197" cy="985201"/>
            </a:xfrm>
          </p:grpSpPr>
          <p:cxnSp>
            <p:nvCxnSpPr>
              <p:cNvPr id="33" name="Straight Connector 32"/>
              <p:cNvCxnSpPr/>
              <p:nvPr/>
            </p:nvCxnSpPr>
            <p:spPr>
              <a:xfrm flipH="1">
                <a:off x="7280720" y="1658148"/>
                <a:ext cx="154864" cy="47991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280720" y="2132119"/>
                <a:ext cx="255197" cy="51123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38" name="Group 37"/>
          <p:cNvGrpSpPr/>
          <p:nvPr/>
        </p:nvGrpSpPr>
        <p:grpSpPr>
          <a:xfrm rot="10800000">
            <a:off x="478595" y="2976461"/>
            <a:ext cx="755931" cy="1836490"/>
            <a:chOff x="7457613" y="1245476"/>
            <a:chExt cx="567033" cy="1671145"/>
          </a:xfrm>
        </p:grpSpPr>
        <p:grpSp>
          <p:nvGrpSpPr>
            <p:cNvPr id="39" name="Group 38"/>
            <p:cNvGrpSpPr/>
            <p:nvPr/>
          </p:nvGrpSpPr>
          <p:grpSpPr>
            <a:xfrm flipH="1">
              <a:off x="7472850" y="1671144"/>
              <a:ext cx="87168" cy="904264"/>
              <a:chOff x="7357208" y="1671144"/>
              <a:chExt cx="194482" cy="909183"/>
            </a:xfrm>
          </p:grpSpPr>
          <p:cxnSp>
            <p:nvCxnSpPr>
              <p:cNvPr id="41" name="Straight Connector 40"/>
              <p:cNvCxnSpPr/>
              <p:nvPr/>
            </p:nvCxnSpPr>
            <p:spPr>
              <a:xfrm rot="10800000" flipV="1">
                <a:off x="7363427" y="1671144"/>
                <a:ext cx="188263" cy="42983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2"/>
              </p:cNvCxnSpPr>
              <p:nvPr/>
            </p:nvCxnSpPr>
            <p:spPr>
              <a:xfrm rot="10800000">
                <a:off x="7357208" y="2100977"/>
                <a:ext cx="105889" cy="47935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40" name="Arc 39"/>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52" name="Group 51"/>
          <p:cNvGrpSpPr/>
          <p:nvPr/>
        </p:nvGrpSpPr>
        <p:grpSpPr>
          <a:xfrm>
            <a:off x="1270285" y="2173564"/>
            <a:ext cx="1967133" cy="1429030"/>
            <a:chOff x="1409431" y="642958"/>
            <a:chExt cx="1967133" cy="1429030"/>
          </a:xfrm>
        </p:grpSpPr>
        <p:cxnSp>
          <p:nvCxnSpPr>
            <p:cNvPr id="37" name="Straight Connector 36"/>
            <p:cNvCxnSpPr/>
            <p:nvPr/>
          </p:nvCxnSpPr>
          <p:spPr>
            <a:xfrm flipV="1">
              <a:off x="1409431" y="1056292"/>
              <a:ext cx="813507" cy="101569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697706" y="642958"/>
              <a:ext cx="1678858" cy="400110"/>
            </a:xfrm>
            <a:prstGeom prst="rect">
              <a:avLst/>
            </a:prstGeom>
            <a:noFill/>
          </p:spPr>
          <p:txBody>
            <a:bodyPr wrap="square" rtlCol="0">
              <a:spAutoFit/>
            </a:bodyPr>
            <a:lstStyle/>
            <a:p>
              <a:r>
                <a:rPr lang="vi-VN" sz="2000" b="1">
                  <a:latin typeface="Times New Roman" pitchFamily="18" charset="0"/>
                  <a:cs typeface="Times New Roman" pitchFamily="18" charset="0"/>
                </a:rPr>
                <a:t>Thành dày</a:t>
              </a:r>
              <a:endParaRPr lang="vi-VN" sz="2000" b="1" dirty="0">
                <a:latin typeface="Times New Roman" pitchFamily="18" charset="0"/>
                <a:cs typeface="Times New Roman" pitchFamily="18" charset="0"/>
              </a:endParaRPr>
            </a:p>
          </p:txBody>
        </p:sp>
      </p:grpSp>
      <p:grpSp>
        <p:nvGrpSpPr>
          <p:cNvPr id="51" name="Group 50"/>
          <p:cNvGrpSpPr/>
          <p:nvPr/>
        </p:nvGrpSpPr>
        <p:grpSpPr>
          <a:xfrm>
            <a:off x="58237" y="1799245"/>
            <a:ext cx="2020733" cy="1424090"/>
            <a:chOff x="58771" y="725833"/>
            <a:chExt cx="1797081" cy="1424090"/>
          </a:xfrm>
        </p:grpSpPr>
        <p:sp>
          <p:nvSpPr>
            <p:cNvPr id="44" name="TextBox 43"/>
            <p:cNvSpPr txBox="1"/>
            <p:nvPr/>
          </p:nvSpPr>
          <p:spPr>
            <a:xfrm>
              <a:off x="58771" y="725833"/>
              <a:ext cx="1797081" cy="400110"/>
            </a:xfrm>
            <a:prstGeom prst="rect">
              <a:avLst/>
            </a:prstGeom>
            <a:noFill/>
          </p:spPr>
          <p:txBody>
            <a:bodyPr wrap="square" rtlCol="0">
              <a:spAutoFit/>
            </a:bodyPr>
            <a:lstStyle/>
            <a:p>
              <a:r>
                <a:rPr lang="vi-VN" sz="2000" b="1">
                  <a:latin typeface="Times New Roman" pitchFamily="18" charset="0"/>
                  <a:cs typeface="Times New Roman" pitchFamily="18" charset="0"/>
                </a:rPr>
                <a:t>Thành mỏng</a:t>
              </a:r>
              <a:endParaRPr lang="vi-VN" sz="2000" b="1" dirty="0">
                <a:latin typeface="Times New Roman" pitchFamily="18" charset="0"/>
                <a:cs typeface="Times New Roman" pitchFamily="18" charset="0"/>
              </a:endParaRPr>
            </a:p>
          </p:txBody>
        </p:sp>
        <p:cxnSp>
          <p:nvCxnSpPr>
            <p:cNvPr id="46" name="Straight Connector 45"/>
            <p:cNvCxnSpPr/>
            <p:nvPr/>
          </p:nvCxnSpPr>
          <p:spPr>
            <a:xfrm>
              <a:off x="646386" y="1056290"/>
              <a:ext cx="50719" cy="1093633"/>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316727" y="4812951"/>
            <a:ext cx="1771987"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vừa đủ nước</a:t>
            </a:r>
          </a:p>
        </p:txBody>
      </p:sp>
      <p:grpSp>
        <p:nvGrpSpPr>
          <p:cNvPr id="68" name="Group 67"/>
          <p:cNvGrpSpPr/>
          <p:nvPr/>
        </p:nvGrpSpPr>
        <p:grpSpPr>
          <a:xfrm>
            <a:off x="1202721" y="3475251"/>
            <a:ext cx="2846202" cy="417659"/>
            <a:chOff x="1151854" y="2002884"/>
            <a:chExt cx="2846202" cy="417659"/>
          </a:xfrm>
        </p:grpSpPr>
        <p:sp>
          <p:nvSpPr>
            <p:cNvPr id="54" name="TextBox 53"/>
            <p:cNvSpPr txBox="1"/>
            <p:nvPr/>
          </p:nvSpPr>
          <p:spPr>
            <a:xfrm>
              <a:off x="1895570" y="2002884"/>
              <a:ext cx="2102486" cy="400110"/>
            </a:xfrm>
            <a:prstGeom prst="rect">
              <a:avLst/>
            </a:prstGeom>
            <a:noFill/>
          </p:spPr>
          <p:txBody>
            <a:bodyPr wrap="square" rtlCol="0">
              <a:spAutoFit/>
            </a:bodyPr>
            <a:lstStyle/>
            <a:p>
              <a:r>
                <a:rPr lang="vi-VN" sz="2000" b="1">
                  <a:latin typeface="Times New Roman" pitchFamily="18" charset="0"/>
                  <a:cs typeface="Times New Roman" pitchFamily="18" charset="0"/>
                </a:rPr>
                <a:t>Khí khổng hé mở</a:t>
              </a:r>
              <a:endParaRPr lang="vi-VN" sz="2000" b="1" dirty="0">
                <a:latin typeface="Times New Roman" pitchFamily="18" charset="0"/>
                <a:cs typeface="Times New Roman" pitchFamily="18" charset="0"/>
              </a:endParaRPr>
            </a:p>
          </p:txBody>
        </p:sp>
        <p:cxnSp>
          <p:nvCxnSpPr>
            <p:cNvPr id="67" name="Straight Connector 66"/>
            <p:cNvCxnSpPr>
              <a:stCxn id="54" idx="1"/>
            </p:cNvCxnSpPr>
            <p:nvPr/>
          </p:nvCxnSpPr>
          <p:spPr>
            <a:xfrm flipH="1">
              <a:off x="1151854" y="2202939"/>
              <a:ext cx="743716" cy="217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76046" y="978096"/>
            <a:ext cx="3994627" cy="1569660"/>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just"/>
            <a:r>
              <a:rPr lang="en-US" sz="2400">
                <a:latin typeface="Times New Roman" pitchFamily="18" charset="0"/>
                <a:cs typeface="Times New Roman" pitchFamily="18" charset="0"/>
              </a:rPr>
              <a:t>Thành mỏng căng ra</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thành dày cong theo</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khí khổng mở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hơi nước thoát ra ngoài, khí CO</a:t>
            </a:r>
            <a:r>
              <a:rPr lang="en-US" sz="2400" baseline="-25000">
                <a:latin typeface="Times New Roman" pitchFamily="18" charset="0"/>
                <a:cs typeface="Times New Roman" pitchFamily="18" charset="0"/>
                <a:sym typeface="Wingdings" pitchFamily="2" charset="2"/>
              </a:rPr>
              <a:t>2</a:t>
            </a:r>
            <a:r>
              <a:rPr lang="en-US" sz="2400">
                <a:latin typeface="Times New Roman" pitchFamily="18" charset="0"/>
                <a:cs typeface="Times New Roman" pitchFamily="18" charset="0"/>
                <a:sym typeface="Wingdings" pitchFamily="2" charset="2"/>
              </a:rPr>
              <a:t> đi vào trong tế bào.</a:t>
            </a:r>
          </a:p>
        </p:txBody>
      </p:sp>
      <p:sp>
        <p:nvSpPr>
          <p:cNvPr id="77" name="TextBox 76"/>
          <p:cNvSpPr txBox="1"/>
          <p:nvPr/>
        </p:nvSpPr>
        <p:spPr>
          <a:xfrm>
            <a:off x="8777029" y="4942749"/>
            <a:ext cx="1585689"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mất nước</a:t>
            </a:r>
          </a:p>
        </p:txBody>
      </p:sp>
      <p:grpSp>
        <p:nvGrpSpPr>
          <p:cNvPr id="8" name="Group 7"/>
          <p:cNvGrpSpPr/>
          <p:nvPr/>
        </p:nvGrpSpPr>
        <p:grpSpPr>
          <a:xfrm>
            <a:off x="8777029" y="2899152"/>
            <a:ext cx="754196" cy="1994276"/>
            <a:chOff x="8806074" y="2703969"/>
            <a:chExt cx="754196" cy="2261382"/>
          </a:xfrm>
        </p:grpSpPr>
        <p:sp>
          <p:nvSpPr>
            <p:cNvPr id="69" name="Arc 6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7" name="Straight Connector 6"/>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0800000">
            <a:off x="9453181" y="2823290"/>
            <a:ext cx="754196" cy="1994276"/>
            <a:chOff x="8806074" y="2703969"/>
            <a:chExt cx="754196" cy="2261382"/>
          </a:xfrm>
        </p:grpSpPr>
        <p:sp>
          <p:nvSpPr>
            <p:cNvPr id="79" name="Arc 7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80" name="Straight Connector 79"/>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476046" y="5680023"/>
            <a:ext cx="7912044" cy="461665"/>
          </a:xfrm>
          <a:prstGeom prst="rect">
            <a:avLst/>
          </a:prstGeom>
          <a:solidFill>
            <a:srgbClr val="92D050"/>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rtlCol="0">
            <a:spAutoFit/>
          </a:bodyPr>
          <a:lstStyle/>
          <a:p>
            <a:r>
              <a:rPr lang="vi-VN" sz="2400" b="1">
                <a:latin typeface="Times New Roman" pitchFamily="18" charset="0"/>
                <a:cs typeface="Times New Roman" pitchFamily="18" charset="0"/>
              </a:rPr>
              <a:t>Cơ chế đóng mở khí khổng giúp điều tiết sự thoát hơi nước</a:t>
            </a:r>
            <a:endParaRPr lang="vi-VN" sz="2400" b="1" dirty="0">
              <a:latin typeface="Times New Roman" pitchFamily="18" charset="0"/>
              <a:cs typeface="Times New Roman" pitchFamily="18" charset="0"/>
            </a:endParaRPr>
          </a:p>
        </p:txBody>
      </p:sp>
      <p:cxnSp>
        <p:nvCxnSpPr>
          <p:cNvPr id="61" name="Straight Connector 60"/>
          <p:cNvCxnSpPr/>
          <p:nvPr/>
        </p:nvCxnSpPr>
        <p:spPr>
          <a:xfrm flipH="1" flipV="1">
            <a:off x="9541499" y="3220731"/>
            <a:ext cx="5795" cy="1278056"/>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9422359" y="3213504"/>
            <a:ext cx="14753" cy="1235731"/>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pic>
        <p:nvPicPr>
          <p:cNvPr id="8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455524"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756" y="-98716"/>
            <a:ext cx="2195244" cy="18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46549" y="4984582"/>
            <a:ext cx="1582908" cy="2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5378690" y="2696998"/>
            <a:ext cx="1141375" cy="2152757"/>
            <a:chOff x="7457613" y="1245475"/>
            <a:chExt cx="567033" cy="1818451"/>
          </a:xfrm>
        </p:grpSpPr>
        <p:grpSp>
          <p:nvGrpSpPr>
            <p:cNvPr id="93" name="Group 92"/>
            <p:cNvGrpSpPr/>
            <p:nvPr/>
          </p:nvGrpSpPr>
          <p:grpSpPr>
            <a:xfrm flipH="1">
              <a:off x="7472847" y="1671145"/>
              <a:ext cx="63596" cy="966943"/>
              <a:chOff x="7409800" y="1671145"/>
              <a:chExt cx="141890" cy="972203"/>
            </a:xfrm>
          </p:grpSpPr>
          <p:cxnSp>
            <p:nvCxnSpPr>
              <p:cNvPr id="95" name="Straight Connector 94"/>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4" name="Arc 93"/>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97" name="Group 96"/>
          <p:cNvGrpSpPr/>
          <p:nvPr/>
        </p:nvGrpSpPr>
        <p:grpSpPr>
          <a:xfrm rot="10800000">
            <a:off x="4278776" y="2730130"/>
            <a:ext cx="1141375" cy="2152757"/>
            <a:chOff x="7457613" y="1245475"/>
            <a:chExt cx="567033" cy="1818451"/>
          </a:xfrm>
        </p:grpSpPr>
        <p:grpSp>
          <p:nvGrpSpPr>
            <p:cNvPr id="98" name="Group 97"/>
            <p:cNvGrpSpPr/>
            <p:nvPr/>
          </p:nvGrpSpPr>
          <p:grpSpPr>
            <a:xfrm flipH="1">
              <a:off x="7472847" y="1671145"/>
              <a:ext cx="63596" cy="966943"/>
              <a:chOff x="7409800" y="1671145"/>
              <a:chExt cx="141890" cy="972203"/>
            </a:xfrm>
          </p:grpSpPr>
          <p:cxnSp>
            <p:nvCxnSpPr>
              <p:cNvPr id="100" name="Straight Connector 99"/>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9" name="Arc 98"/>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02" name="TextBox 101"/>
          <p:cNvSpPr txBox="1"/>
          <p:nvPr/>
        </p:nvSpPr>
        <p:spPr>
          <a:xfrm>
            <a:off x="5202916" y="4647697"/>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3" name="TextBox 102"/>
          <p:cNvSpPr txBox="1"/>
          <p:nvPr/>
        </p:nvSpPr>
        <p:spPr>
          <a:xfrm>
            <a:off x="4595321" y="4623922"/>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4" name="TextBox 103"/>
          <p:cNvSpPr txBox="1"/>
          <p:nvPr/>
        </p:nvSpPr>
        <p:spPr>
          <a:xfrm>
            <a:off x="5627281" y="4544411"/>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5" name="TextBox 104"/>
          <p:cNvSpPr txBox="1"/>
          <p:nvPr/>
        </p:nvSpPr>
        <p:spPr>
          <a:xfrm>
            <a:off x="4966808" y="3720841"/>
            <a:ext cx="725189"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6" name="TextBox 105"/>
          <p:cNvSpPr txBox="1"/>
          <p:nvPr/>
        </p:nvSpPr>
        <p:spPr>
          <a:xfrm>
            <a:off x="4949612" y="3285228"/>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7" name="TextBox 106"/>
          <p:cNvSpPr txBox="1"/>
          <p:nvPr/>
        </p:nvSpPr>
        <p:spPr>
          <a:xfrm>
            <a:off x="5057387" y="3237746"/>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8" name="TextBox 107"/>
          <p:cNvSpPr txBox="1"/>
          <p:nvPr/>
        </p:nvSpPr>
        <p:spPr>
          <a:xfrm>
            <a:off x="4712944" y="4942749"/>
            <a:ext cx="1400428"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no nước</a:t>
            </a:r>
          </a:p>
        </p:txBody>
      </p:sp>
      <p:sp>
        <p:nvSpPr>
          <p:cNvPr id="9" name="Rectangle 8"/>
          <p:cNvSpPr/>
          <p:nvPr/>
        </p:nvSpPr>
        <p:spPr>
          <a:xfrm>
            <a:off x="7819418" y="980934"/>
            <a:ext cx="3601567" cy="1569660"/>
          </a:xfrm>
          <a:prstGeom prst="rect">
            <a:avLst/>
          </a:prstGeom>
          <a:solidFill>
            <a:srgbClr val="06AA9A"/>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en-US" sz="2400">
                <a:solidFill>
                  <a:srgbClr val="FFFF00"/>
                </a:solidFill>
                <a:latin typeface="Times New Roman" pitchFamily="18" charset="0"/>
                <a:cs typeface="Times New Roman" pitchFamily="18" charset="0"/>
              </a:rPr>
              <a:t>Thành mỏng hết căng </a:t>
            </a:r>
            <a:r>
              <a:rPr lang="en-US" sz="2400">
                <a:solidFill>
                  <a:srgbClr val="FF0000"/>
                </a:solidFill>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thành dày duỗi thẳng</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khí khổng đóng</a:t>
            </a:r>
            <a:r>
              <a:rPr lang="en-US" sz="2400">
                <a:latin typeface="Times New Roman" pitchFamily="18" charset="0"/>
                <a:cs typeface="Times New Roman" pitchFamily="18" charset="0"/>
                <a:sym typeface="Wingdings" pitchFamily="2" charset="2"/>
              </a:rPr>
              <a:t>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hạn chế sự thoát hơi nước.</a:t>
            </a:r>
          </a:p>
        </p:txBody>
      </p:sp>
      <p:pic>
        <p:nvPicPr>
          <p:cNvPr id="110" name="Picture 2" descr="https://taylorsciencegeeks.weebly.com/uploads/5/9/2/0/59201005/52376929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59241" y="2648901"/>
            <a:ext cx="2016040" cy="2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6" presetClass="emph" presetSubtype="0" repeatCount="indefinite" fill="hold" nodeType="withEffect">
                                  <p:stCondLst>
                                    <p:cond delay="0"/>
                                  </p:stCondLst>
                                  <p:childTnLst>
                                    <p:animEffect transition="out" filter="fade">
                                      <p:cBhvr>
                                        <p:cTn id="9" dur="5000" tmFilter="0, 0; .2, .5; .8, .5; 1, 0"/>
                                        <p:tgtEl>
                                          <p:spTgt spid="97"/>
                                        </p:tgtEl>
                                      </p:cBhvr>
                                    </p:animEffect>
                                    <p:animScale>
                                      <p:cBhvr>
                                        <p:cTn id="10" dur="2500" autoRev="1" fill="hold"/>
                                        <p:tgtEl>
                                          <p:spTgt spid="97"/>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0" tmFilter="0, 0; .2, .5; .8, .5; 1, 0"/>
                                        <p:tgtEl>
                                          <p:spTgt spid="92"/>
                                        </p:tgtEl>
                                      </p:cBhvr>
                                    </p:animEffect>
                                    <p:animScale>
                                      <p:cBhvr>
                                        <p:cTn id="13" dur="2500" autoRev="1" fill="hold"/>
                                        <p:tgtEl>
                                          <p:spTgt spid="92"/>
                                        </p:tgtEl>
                                      </p:cBhvr>
                                      <p:by x="105000" y="105000"/>
                                    </p:animScale>
                                  </p:childTnLst>
                                </p:cTn>
                              </p:par>
                              <p:par>
                                <p:cTn id="14" presetID="56" presetClass="path" presetSubtype="0" repeatCount="indefinite" accel="20000" decel="20000" fill="hold" grpId="0" nodeType="withEffect">
                                  <p:stCondLst>
                                    <p:cond delay="0"/>
                                  </p:stCondLst>
                                  <p:childTnLst>
                                    <p:animMotion origin="layout" path="M -0.00339 0.03912 L 0.05247 -0.03125 " pathEditMode="relative" rAng="0" ptsTypes="AA">
                                      <p:cBhvr>
                                        <p:cTn id="15" dur="5000" fill="hold"/>
                                        <p:tgtEl>
                                          <p:spTgt spid="107"/>
                                        </p:tgtEl>
                                        <p:attrNameLst>
                                          <p:attrName>ppt_x</p:attrName>
                                          <p:attrName>ppt_y</p:attrName>
                                        </p:attrNameLst>
                                      </p:cBhvr>
                                      <p:rCtr x="2786" y="-3519"/>
                                    </p:animMotion>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par>
                                <p:cTn id="16" presetID="56" presetClass="path" presetSubtype="0" repeatCount="indefinite" accel="20000" decel="20000" fill="hold" grpId="0" nodeType="withEffect">
                                  <p:stCondLst>
                                    <p:cond delay="0"/>
                                  </p:stCondLst>
                                  <p:childTnLst>
                                    <p:animMotion origin="layout" path="M -2.70833E-6 -1.85185E-6 L -0.05495 -0.06736 " pathEditMode="relative" rAng="0" ptsTypes="AA">
                                      <p:cBhvr>
                                        <p:cTn id="17" dur="5000" fill="hold"/>
                                        <p:tgtEl>
                                          <p:spTgt spid="106"/>
                                        </p:tgtEl>
                                        <p:attrNameLst>
                                          <p:attrName>ppt_x</p:attrName>
                                          <p:attrName>ppt_y</p:attrName>
                                        </p:attrNameLst>
                                      </p:cBhvr>
                                      <p:rCtr x="-2747" y="-3380"/>
                                    </p:animMotion>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par>
                                <p:cTn id="18" presetID="56" presetClass="path" presetSubtype="0" repeatCount="indefinite" accel="20000" decel="20000" fill="hold" grpId="0" nodeType="withEffect">
                                  <p:stCondLst>
                                    <p:cond delay="0"/>
                                  </p:stCondLst>
                                  <p:childTnLst>
                                    <p:animMotion origin="layout" path="M 6.25E-7 7.40741E-7 L -0.06484 -0.01829 " pathEditMode="relative" rAng="0" ptsTypes="AA">
                                      <p:cBhvr>
                                        <p:cTn id="19" dur="5000" fill="hold"/>
                                        <p:tgtEl>
                                          <p:spTgt spid="105"/>
                                        </p:tgtEl>
                                        <p:attrNameLst>
                                          <p:attrName>ppt_x</p:attrName>
                                          <p:attrName>ppt_y</p:attrName>
                                        </p:attrNameLst>
                                      </p:cBhvr>
                                      <p:rCtr x="-3242" y="-926"/>
                                    </p:animMotion>
                                  </p:childTnLst>
                                  <p:subTnLst>
                                    <p:audio>
                                      <p:cMediaNode>
                                        <p:cTn display="0" masterRel="sameClick">
                                          <p:stCondLst>
                                            <p:cond evt="begin" delay="0">
                                              <p:tn val="18"/>
                                            </p:cond>
                                          </p:stCondLst>
                                          <p:endCondLst>
                                            <p:cond evt="onStopAudio" delay="0">
                                              <p:tgtEl>
                                                <p:sldTgt/>
                                              </p:tgtEl>
                                            </p:cond>
                                          </p:endCondLst>
                                        </p:cTn>
                                        <p:tgtEl>
                                          <p:sndTgt r:embed="rId2" name="breeze.wav"/>
                                        </p:tgtEl>
                                      </p:cMediaNode>
                                    </p:audio>
                                  </p:subTnLst>
                                </p:cTn>
                              </p:par>
                              <p:par>
                                <p:cTn id="20" presetID="56" presetClass="path" presetSubtype="0" repeatCount="indefinite" accel="20000" decel="20000" fill="hold" grpId="0" nodeType="withEffect">
                                  <p:stCondLst>
                                    <p:cond delay="0"/>
                                  </p:stCondLst>
                                  <p:childTnLst>
                                    <p:animMotion origin="layout" path="M 0.00104 -0.04653 L 0.03411 -0.16319 " pathEditMode="relative" rAng="0" ptsTypes="AA">
                                      <p:cBhvr>
                                        <p:cTn id="21" dur="5000" fill="hold"/>
                                        <p:tgtEl>
                                          <p:spTgt spid="103"/>
                                        </p:tgtEl>
                                        <p:attrNameLst>
                                          <p:attrName>ppt_x</p:attrName>
                                          <p:attrName>ppt_y</p:attrName>
                                        </p:attrNameLst>
                                      </p:cBhvr>
                                      <p:rCtr x="1654" y="-5833"/>
                                    </p:animMotion>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par>
                                <p:cTn id="22" presetID="42" presetClass="path" presetSubtype="0" repeatCount="indefinite" accel="20000" decel="20000" fill="hold" grpId="0" nodeType="withEffect">
                                  <p:stCondLst>
                                    <p:cond delay="0"/>
                                  </p:stCondLst>
                                  <p:childTnLst>
                                    <p:animMotion origin="layout" path="M 0.00221 -0.0368 L -0.01576 -0.16643 " pathEditMode="relative" rAng="0" ptsTypes="AA">
                                      <p:cBhvr>
                                        <p:cTn id="23" dur="5000" fill="hold"/>
                                        <p:tgtEl>
                                          <p:spTgt spid="102"/>
                                        </p:tgtEl>
                                        <p:attrNameLst>
                                          <p:attrName>ppt_x</p:attrName>
                                          <p:attrName>ppt_y</p:attrName>
                                        </p:attrNameLst>
                                      </p:cBhvr>
                                      <p:rCtr x="-898" y="-6481"/>
                                    </p:animMotion>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par>
                                <p:cTn id="24" presetID="56" presetClass="path" presetSubtype="0" repeatCount="indefinite" accel="20000" decel="20000" fill="hold" grpId="0" nodeType="withEffect">
                                  <p:stCondLst>
                                    <p:cond delay="0"/>
                                  </p:stCondLst>
                                  <p:childTnLst>
                                    <p:animMotion origin="layout" path="M -0.01692 -0.04329 L -0.05065 -0.15139 " pathEditMode="relative" rAng="0" ptsTypes="AA">
                                      <p:cBhvr>
                                        <p:cTn id="25" dur="5000" fill="hold"/>
                                        <p:tgtEl>
                                          <p:spTgt spid="104"/>
                                        </p:tgtEl>
                                        <p:attrNameLst>
                                          <p:attrName>ppt_x</p:attrName>
                                          <p:attrName>ppt_y</p:attrName>
                                        </p:attrNameLst>
                                      </p:cBhvr>
                                      <p:rCtr x="-1693" y="-5417"/>
                                    </p:animMotion>
                                  </p:childTnLst>
                                  <p:subTnLst>
                                    <p:audio>
                                      <p:cMediaNode>
                                        <p:cTn display="0" masterRel="sameClick">
                                          <p:stCondLst>
                                            <p:cond evt="begin" delay="0">
                                              <p:tn val="24"/>
                                            </p:cond>
                                          </p:stCondLst>
                                          <p:endCondLst>
                                            <p:cond evt="onStopAudio" delay="0">
                                              <p:tgtEl>
                                                <p:sldTgt/>
                                              </p:tgtEl>
                                            </p:cond>
                                          </p:endCondLst>
                                        </p:cTn>
                                        <p:tgtEl>
                                          <p:sndTgt r:embed="rId2" name="breeze.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2" grpId="0"/>
      <p:bldP spid="103" grpId="0"/>
      <p:bldP spid="104" grpId="0"/>
      <p:bldP spid="105" grpId="0"/>
      <p:bldP spid="106" grpId="0"/>
      <p:bldP spid="10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5122" name="Picture 4" descr="982EF5E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5591" t="25027" r="36559" b="14111"/>
          <a:stretch>
            <a:fillRect/>
          </a:stretch>
        </p:blipFill>
        <p:spPr>
          <a:xfrm>
            <a:off x="3160303" y="942976"/>
            <a:ext cx="4648200" cy="5257800"/>
          </a:xfrm>
          <a:solidFill>
            <a:srgbClr val="FF3300"/>
          </a:solidFill>
          <a:ln w="38100">
            <a:solidFill>
              <a:schemeClr val="tx1"/>
            </a:solidFill>
            <a:miter lim="800000"/>
            <a:headEnd/>
            <a:tailEnd/>
          </a:ln>
        </p:spPr>
      </p:pic>
      <p:sp>
        <p:nvSpPr>
          <p:cNvPr id="5124" name="Text Box 9"/>
          <p:cNvSpPr txBox="1">
            <a:spLocks noChangeArrowheads="1"/>
          </p:cNvSpPr>
          <p:nvPr/>
        </p:nvSpPr>
        <p:spPr bwMode="auto">
          <a:xfrm>
            <a:off x="3107504" y="44143"/>
            <a:ext cx="4803598" cy="830997"/>
          </a:xfrm>
          <a:prstGeom prst="rect">
            <a:avLst/>
          </a:prstGeom>
          <a:solidFill>
            <a:schemeClr val="accent2">
              <a:lumMod val="20000"/>
              <a:lumOff val="80000"/>
            </a:schemeClr>
          </a:solid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r>
              <a:rPr lang="en-US" sz="2400" b="1" dirty="0" err="1">
                <a:solidFill>
                  <a:srgbClr val="1818FD"/>
                </a:solidFill>
                <a:latin typeface="Times New Roman" pitchFamily="18" charset="0"/>
              </a:rPr>
              <a:t>Những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yếu</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tố</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đóng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vai</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trò</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quan</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trọng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trong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sự</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sống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của</a:t>
            </a:r>
            <a:r>
              <a:rPr lang="en-US" sz="2400" b="1" dirty="0">
                <a:solidFill>
                  <a:srgbClr val="1818FD"/>
                </a:solidFill>
                <a:latin typeface="Times New Roman" pitchFamily="18" charset="0"/>
              </a:rPr>
              <a:t> </a:t>
            </a:r>
            <a:r>
              <a:rPr lang="en-US" sz="2400" b="1" err="1">
                <a:solidFill>
                  <a:srgbClr val="1818FD"/>
                </a:solidFill>
                <a:latin typeface="Times New Roman" pitchFamily="18" charset="0"/>
              </a:rPr>
              <a:t>cây</a:t>
            </a:r>
            <a:r>
              <a:rPr lang="en-US" sz="2400" b="1">
                <a:solidFill>
                  <a:srgbClr val="1818FD"/>
                </a:solidFill>
                <a:latin typeface="Times New Roman" pitchFamily="18" charset="0"/>
              </a:rPr>
              <a:t> xanh</a:t>
            </a:r>
            <a:endParaRPr lang="en-US" sz="2400" b="1" dirty="0">
              <a:solidFill>
                <a:srgbClr val="1818FD"/>
              </a:solidFill>
              <a:latin typeface="Times New Roman" pitchFamily="18" charset="0"/>
            </a:endParaRPr>
          </a:p>
        </p:txBody>
      </p:sp>
      <p:sp>
        <p:nvSpPr>
          <p:cNvPr id="189450" name="Line 10"/>
          <p:cNvSpPr>
            <a:spLocks noChangeShapeType="1"/>
          </p:cNvSpPr>
          <p:nvPr/>
        </p:nvSpPr>
        <p:spPr bwMode="auto">
          <a:xfrm flipH="1" flipV="1">
            <a:off x="7435777" y="1446993"/>
            <a:ext cx="475324" cy="6037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1" name="Line 11"/>
          <p:cNvSpPr>
            <a:spLocks noChangeShapeType="1"/>
          </p:cNvSpPr>
          <p:nvPr/>
        </p:nvSpPr>
        <p:spPr bwMode="auto">
          <a:xfrm flipH="1">
            <a:off x="4082405" y="3618271"/>
            <a:ext cx="3871506" cy="1796210"/>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2" name="Line 12"/>
          <p:cNvSpPr>
            <a:spLocks noChangeShapeType="1"/>
          </p:cNvSpPr>
          <p:nvPr/>
        </p:nvSpPr>
        <p:spPr bwMode="auto">
          <a:xfrm flipH="1">
            <a:off x="5667911" y="4343442"/>
            <a:ext cx="2286000" cy="1371558"/>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3" name="Text Box 13"/>
          <p:cNvSpPr txBox="1">
            <a:spLocks noChangeArrowheads="1"/>
          </p:cNvSpPr>
          <p:nvPr/>
        </p:nvSpPr>
        <p:spPr bwMode="auto">
          <a:xfrm>
            <a:off x="7892462" y="4054691"/>
            <a:ext cx="2612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a:t>
            </a:r>
          </a:p>
        </p:txBody>
      </p:sp>
      <p:sp>
        <p:nvSpPr>
          <p:cNvPr id="189454" name="Text Box 14"/>
          <p:cNvSpPr txBox="1">
            <a:spLocks noChangeArrowheads="1"/>
          </p:cNvSpPr>
          <p:nvPr/>
        </p:nvSpPr>
        <p:spPr bwMode="auto">
          <a:xfrm>
            <a:off x="7848600" y="2641530"/>
            <a:ext cx="1721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cs typeface="Times New Roman" pitchFamily="18" charset="0"/>
              </a:rPr>
              <a:t>*Không khí</a:t>
            </a:r>
          </a:p>
        </p:txBody>
      </p:sp>
      <p:sp>
        <p:nvSpPr>
          <p:cNvPr id="12" name="Line 10"/>
          <p:cNvSpPr>
            <a:spLocks noChangeShapeType="1"/>
          </p:cNvSpPr>
          <p:nvPr/>
        </p:nvSpPr>
        <p:spPr bwMode="auto">
          <a:xfrm flipH="1" flipV="1">
            <a:off x="7161089" y="2204518"/>
            <a:ext cx="792822" cy="6048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a:spLocks noChangeArrowheads="1"/>
          </p:cNvSpPr>
          <p:nvPr/>
        </p:nvSpPr>
        <p:spPr bwMode="auto">
          <a:xfrm>
            <a:off x="7808503" y="1979374"/>
            <a:ext cx="278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*Ánh sáng mặt trời</a:t>
            </a:r>
          </a:p>
        </p:txBody>
      </p:sp>
      <p:sp>
        <p:nvSpPr>
          <p:cNvPr id="14" name="Rectangle 13"/>
          <p:cNvSpPr>
            <a:spLocks noChangeArrowheads="1"/>
          </p:cNvSpPr>
          <p:nvPr/>
        </p:nvSpPr>
        <p:spPr bwMode="auto">
          <a:xfrm>
            <a:off x="7901361" y="3366701"/>
            <a:ext cx="1051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400" b="1">
                <a:solidFill>
                  <a:srgbClr val="000000"/>
                </a:solidFill>
                <a:latin typeface="Times New Roman" pitchFamily="18" charset="0"/>
                <a:cs typeface="Times New Roman" pitchFamily="18" charset="0"/>
              </a:rPr>
              <a:t>*Nước</a:t>
            </a:r>
          </a:p>
        </p:txBody>
      </p:sp>
      <p:sp>
        <p:nvSpPr>
          <p:cNvPr id="5134" name="TextBox 14"/>
          <p:cNvSpPr txBox="1">
            <a:spLocks noChangeArrowheads="1"/>
          </p:cNvSpPr>
          <p:nvPr/>
        </p:nvSpPr>
        <p:spPr bwMode="auto">
          <a:xfrm>
            <a:off x="3326686" y="5256207"/>
            <a:ext cx="922106"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cs typeface="Times New Roman" pitchFamily="18" charset="0"/>
              </a:rPr>
              <a:t>NƯỚC</a:t>
            </a:r>
            <a:endParaRPr lang="vi-VN" b="1">
              <a:latin typeface="Times New Roman" pitchFamily="18" charset="0"/>
              <a:cs typeface="Times New Roman" pitchFamily="18" charset="0"/>
            </a:endParaRPr>
          </a:p>
        </p:txBody>
      </p:sp>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66"/>
            <a:ext cx="2206337" cy="208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1030" y="3064988"/>
            <a:ext cx="2678580"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030" y="3224338"/>
            <a:ext cx="3054363"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7469681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box(in)">
                                      <p:cBhvr>
                                        <p:cTn id="7" dur="500"/>
                                        <p:tgtEl>
                                          <p:spTgt spid="18945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9451"/>
                                        </p:tgtEl>
                                        <p:attrNameLst>
                                          <p:attrName>style.visibility</p:attrName>
                                        </p:attrNameLst>
                                      </p:cBhvr>
                                      <p:to>
                                        <p:strVal val="visible"/>
                                      </p:to>
                                    </p:set>
                                    <p:animEffect transition="in" filter="box(in)">
                                      <p:cBhvr>
                                        <p:cTn id="18" dur="500"/>
                                        <p:tgtEl>
                                          <p:spTgt spid="1894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9454"/>
                                        </p:tgtEl>
                                        <p:attrNameLst>
                                          <p:attrName>style.visibility</p:attrName>
                                        </p:attrNameLst>
                                      </p:cBhvr>
                                      <p:to>
                                        <p:strVal val="visible"/>
                                      </p:to>
                                    </p:set>
                                    <p:animEffect transition="in" filter="blinds(horizontal)">
                                      <p:cBhvr>
                                        <p:cTn id="29" dur="500"/>
                                        <p:tgtEl>
                                          <p:spTgt spid="189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9452"/>
                                        </p:tgtEl>
                                        <p:attrNameLst>
                                          <p:attrName>style.visibility</p:attrName>
                                        </p:attrNameLst>
                                      </p:cBhvr>
                                      <p:to>
                                        <p:strVal val="visible"/>
                                      </p:to>
                                    </p:set>
                                    <p:animEffect transition="in" filter="box(in)">
                                      <p:cBhvr>
                                        <p:cTn id="34" dur="500"/>
                                        <p:tgtEl>
                                          <p:spTgt spid="18945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89453"/>
                                        </p:tgtEl>
                                        <p:attrNameLst>
                                          <p:attrName>style.visibility</p:attrName>
                                        </p:attrNameLst>
                                      </p:cBhvr>
                                      <p:to>
                                        <p:strVal val="visible"/>
                                      </p:to>
                                    </p:set>
                                    <p:animEffect transition="in" filter="fade">
                                      <p:cBhvr>
                                        <p:cTn id="37" dur="1000"/>
                                        <p:tgtEl>
                                          <p:spTgt spid="189453"/>
                                        </p:tgtEl>
                                      </p:cBhvr>
                                    </p:animEffect>
                                    <p:anim calcmode="lin" valueType="num">
                                      <p:cBhvr>
                                        <p:cTn id="38" dur="1000" fill="hold"/>
                                        <p:tgtEl>
                                          <p:spTgt spid="189453"/>
                                        </p:tgtEl>
                                        <p:attrNameLst>
                                          <p:attrName>ppt_x</p:attrName>
                                        </p:attrNameLst>
                                      </p:cBhvr>
                                      <p:tavLst>
                                        <p:tav tm="0">
                                          <p:val>
                                            <p:strVal val="#ppt_x"/>
                                          </p:val>
                                        </p:tav>
                                        <p:tav tm="100000">
                                          <p:val>
                                            <p:strVal val="#ppt_x"/>
                                          </p:val>
                                        </p:tav>
                                      </p:tavLst>
                                    </p:anim>
                                    <p:anim calcmode="lin" valueType="num">
                                      <p:cBhvr>
                                        <p:cTn id="39" dur="900" decel="100000" fill="hold"/>
                                        <p:tgtEl>
                                          <p:spTgt spid="18945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94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0" grpId="0" animBg="1"/>
      <p:bldP spid="189451" grpId="0" animBg="1"/>
      <p:bldP spid="189452" grpId="0" animBg="1"/>
      <p:bldP spid="189453" grpId="0"/>
      <p:bldP spid="189454"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513760"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0" name="AutoShape 18"/>
          <p:cNvSpPr>
            <a:spLocks noChangeArrowheads="1"/>
          </p:cNvSpPr>
          <p:nvPr/>
        </p:nvSpPr>
        <p:spPr bwMode="auto">
          <a:xfrm>
            <a:off x="2527444" y="2419174"/>
            <a:ext cx="6871998" cy="2183647"/>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Quan sát những hình ảnh sau, nêu được các yếu tố ảnh hưởng đến sự trao đổi nước và chất dinh dưỡng ở thực vật? </a:t>
            </a:r>
          </a:p>
        </p:txBody>
      </p:sp>
    </p:spTree>
    <p:extLst>
      <p:ext uri="{BB962C8B-B14F-4D97-AF65-F5344CB8AC3E}">
        <p14:creationId xmlns:p14="http://schemas.microsoft.com/office/powerpoint/2010/main" val="5258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đất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 y="3143893"/>
            <a:ext cx="6790352" cy="39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79340"/>
            <a:ext cx="6030912" cy="3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328825"/>
            <a:ext cx="6150796" cy="363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n691896588_1601473_8207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49" y="-379340"/>
            <a:ext cx="6700237" cy="37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281095" y="2912912"/>
            <a:ext cx="49074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Vùng đồi trọc (Hòa Bình, Nghệ An)</a:t>
            </a:r>
          </a:p>
        </p:txBody>
      </p:sp>
      <p:sp>
        <p:nvSpPr>
          <p:cNvPr id="78853" name="Text Box 5"/>
          <p:cNvSpPr txBox="1">
            <a:spLocks noChangeArrowheads="1"/>
          </p:cNvSpPr>
          <p:nvPr/>
        </p:nvSpPr>
        <p:spPr bwMode="auto">
          <a:xfrm>
            <a:off x="3710651" y="6241739"/>
            <a:ext cx="46611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Đất đỏ Bazan vùng Tây Nguyên</a:t>
            </a:r>
          </a:p>
        </p:txBody>
      </p:sp>
    </p:spTree>
    <p:extLst>
      <p:ext uri="{BB962C8B-B14F-4D97-AF65-F5344CB8AC3E}">
        <p14:creationId xmlns:p14="http://schemas.microsoft.com/office/powerpoint/2010/main" val="225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par>
                                <p:cTn id="8" presetID="21" presetClass="entr" presetSubtype="1"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wheel(1)">
                                      <p:cBhvr>
                                        <p:cTn id="10" dur="2000"/>
                                        <p:tgtEl>
                                          <p:spTgt spid="1434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heel(1)">
                                      <p:cBhvr>
                                        <p:cTn id="13" dur="2000"/>
                                        <p:tgtEl>
                                          <p:spTgt spid="14338"/>
                                        </p:tgtEl>
                                      </p:cBhvr>
                                    </p:animEffect>
                                  </p:childTnLst>
                                </p:cTn>
                              </p:par>
                              <p:par>
                                <p:cTn id="14" presetID="21" presetClass="entr" presetSubtype="1" fill="hold" nodeType="with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wheel(1)">
                                      <p:cBhvr>
                                        <p:cTn id="16" dur="2000"/>
                                        <p:tgtEl>
                                          <p:spTgt spid="78852"/>
                                        </p:tgtEl>
                                      </p:cBhvr>
                                    </p:animEffect>
                                  </p:childTnLst>
                                </p:cTn>
                              </p:par>
                              <p:par>
                                <p:cTn id="17" presetID="21" presetClass="entr" presetSubtype="1"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heel(1)">
                                      <p:cBhvr>
                                        <p:cTn id="19" dur="2000"/>
                                        <p:tgtEl>
                                          <p:spTgt spid="1434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wheel(1)">
                                      <p:cBhvr>
                                        <p:cTn id="2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8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vietnam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6" y="-16599"/>
            <a:ext cx="6243263" cy="301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6"/>
            <a:ext cx="5948737" cy="29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ũ l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0054"/>
            <a:ext cx="5948735" cy="38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34" y="3000055"/>
            <a:ext cx="6243265" cy="38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2974367" y="-16599"/>
            <a:ext cx="7225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Đất phù sa ở đồng bằng sông Hồng, sông Cửu Long</a:t>
            </a:r>
          </a:p>
        </p:txBody>
      </p:sp>
      <p:sp>
        <p:nvSpPr>
          <p:cNvPr id="7" name="Text Box 14"/>
          <p:cNvSpPr txBox="1">
            <a:spLocks noChangeArrowheads="1"/>
          </p:cNvSpPr>
          <p:nvPr/>
        </p:nvSpPr>
        <p:spPr bwMode="auto">
          <a:xfrm>
            <a:off x="1152935" y="6339156"/>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Mưa lớn, ngập lụt</a:t>
            </a:r>
          </a:p>
        </p:txBody>
      </p:sp>
      <p:sp>
        <p:nvSpPr>
          <p:cNvPr id="8" name="Text Box 14"/>
          <p:cNvSpPr txBox="1">
            <a:spLocks noChangeArrowheads="1"/>
          </p:cNvSpPr>
          <p:nvPr/>
        </p:nvSpPr>
        <p:spPr bwMode="auto">
          <a:xfrm>
            <a:off x="7345163" y="633915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Nắng nóng, khô hạn</a:t>
            </a:r>
          </a:p>
        </p:txBody>
      </p:sp>
    </p:spTree>
    <p:extLst>
      <p:ext uri="{BB962C8B-B14F-4D97-AF65-F5344CB8AC3E}">
        <p14:creationId xmlns:p14="http://schemas.microsoft.com/office/powerpoint/2010/main" val="16345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heel(1)">
                                      <p:cBhvr>
                                        <p:cTn id="7" dur="2000"/>
                                        <p:tgtEl>
                                          <p:spTgt spid="1229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387988" y="148684"/>
            <a:ext cx="533476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Thảo luận nhóm hoàn thành bảng sau :</a:t>
            </a:r>
          </a:p>
        </p:txBody>
      </p:sp>
      <p:graphicFrame>
        <p:nvGraphicFramePr>
          <p:cNvPr id="10" name="Group 102"/>
          <p:cNvGraphicFramePr>
            <a:graphicFrameLocks noGrp="1"/>
          </p:cNvGraphicFramePr>
          <p:nvPr>
            <p:ph/>
            <p:extLst>
              <p:ext uri="{D42A27DB-BD31-4B8C-83A1-F6EECF244321}">
                <p14:modId xmlns:p14="http://schemas.microsoft.com/office/powerpoint/2010/main" val="3787229973"/>
              </p:ext>
            </p:extLst>
          </p:nvPr>
        </p:nvGraphicFramePr>
        <p:xfrm>
          <a:off x="2495798" y="609059"/>
          <a:ext cx="7387941" cy="4166577"/>
        </p:xfrm>
        <a:graphic>
          <a:graphicData uri="http://schemas.openxmlformats.org/drawingml/2006/table">
            <a:tbl>
              <a:tblPr/>
              <a:tblGrid>
                <a:gridCol w="2363878">
                  <a:extLst>
                    <a:ext uri="{9D8B030D-6E8A-4147-A177-3AD203B41FA5}">
                      <a16:colId xmlns:a16="http://schemas.microsoft.com/office/drawing/2014/main" val="20000"/>
                    </a:ext>
                  </a:extLst>
                </a:gridCol>
                <a:gridCol w="3852809">
                  <a:extLst>
                    <a:ext uri="{9D8B030D-6E8A-4147-A177-3AD203B41FA5}">
                      <a16:colId xmlns:a16="http://schemas.microsoft.com/office/drawing/2014/main" val="20001"/>
                    </a:ext>
                  </a:extLst>
                </a:gridCol>
                <a:gridCol w="1171254">
                  <a:extLst>
                    <a:ext uri="{9D8B030D-6E8A-4147-A177-3AD203B41FA5}">
                      <a16:colId xmlns:a16="http://schemas.microsoft.com/office/drawing/2014/main" val="20002"/>
                    </a:ext>
                  </a:extLst>
                </a:gridCol>
              </a:tblGrid>
              <a:tr h="822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95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56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Group 102"/>
          <p:cNvGraphicFramePr>
            <a:graphicFrameLocks noGrp="1"/>
          </p:cNvGraphicFramePr>
          <p:nvPr>
            <p:ph/>
            <p:extLst>
              <p:ext uri="{D42A27DB-BD31-4B8C-83A1-F6EECF244321}">
                <p14:modId xmlns:p14="http://schemas.microsoft.com/office/powerpoint/2010/main" val="3942297124"/>
              </p:ext>
            </p:extLst>
          </p:nvPr>
        </p:nvGraphicFramePr>
        <p:xfrm>
          <a:off x="2044558" y="256850"/>
          <a:ext cx="8013843" cy="5475896"/>
        </p:xfrm>
        <a:graphic>
          <a:graphicData uri="http://schemas.openxmlformats.org/drawingml/2006/table">
            <a:tbl>
              <a:tblPr/>
              <a:tblGrid>
                <a:gridCol w="1512376">
                  <a:extLst>
                    <a:ext uri="{9D8B030D-6E8A-4147-A177-3AD203B41FA5}">
                      <a16:colId xmlns:a16="http://schemas.microsoft.com/office/drawing/2014/main" val="20000"/>
                    </a:ext>
                  </a:extLst>
                </a:gridCol>
                <a:gridCol w="4302796">
                  <a:extLst>
                    <a:ext uri="{9D8B030D-6E8A-4147-A177-3AD203B41FA5}">
                      <a16:colId xmlns:a16="http://schemas.microsoft.com/office/drawing/2014/main" val="20001"/>
                    </a:ext>
                  </a:extLst>
                </a:gridCol>
                <a:gridCol w="2198671">
                  <a:extLst>
                    <a:ext uri="{9D8B030D-6E8A-4147-A177-3AD203B41FA5}">
                      <a16:colId xmlns:a16="http://schemas.microsoft.com/office/drawing/2014/main" val="20002"/>
                    </a:ext>
                  </a:extLst>
                </a:gridCol>
              </a:tblGrid>
              <a:tr h="739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Mất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khó</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hấp</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thụ</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Đồi</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núi</a:t>
                      </a:r>
                      <a:r>
                        <a:rPr lang="en-US" sz="2000" kern="1200" baseline="0" dirty="0">
                          <a:solidFill>
                            <a:schemeClr val="tx1"/>
                          </a:solidFill>
                          <a:latin typeface="Times New Roman" pitchFamily="18" charset="0"/>
                          <a:ea typeface="+mn-ea"/>
                          <a:cs typeface="Times New Roman" pitchFamily="18" charset="0"/>
                        </a:rPr>
                        <a:t> ở </a:t>
                      </a:r>
                      <a:r>
                        <a:rPr lang="en-US" sz="2000" kern="1200" baseline="0" dirty="0" err="1">
                          <a:solidFill>
                            <a:schemeClr val="tx1"/>
                          </a:solidFill>
                          <a:latin typeface="Times New Roman" pitchFamily="18" charset="0"/>
                          <a:ea typeface="+mn-ea"/>
                          <a:cs typeface="Times New Roman" pitchFamily="18" charset="0"/>
                        </a:rPr>
                        <a:t>Hòa</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Bình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Nghệ</a:t>
                      </a:r>
                      <a:r>
                        <a:rPr lang="en-US" sz="2000" kern="1200" baseline="0" dirty="0">
                          <a:solidFill>
                            <a:schemeClr val="tx1"/>
                          </a:solidFill>
                          <a:latin typeface="Times New Roman" pitchFamily="18" charset="0"/>
                          <a:ea typeface="+mn-ea"/>
                          <a:cs typeface="Times New Roman" pitchFamily="18" charset="0"/>
                        </a:rPr>
                        <a:t> An…</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36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2.</a:t>
                      </a:r>
                      <a:r>
                        <a:rPr kumimoji="0" lang="en-US" sz="2000" b="0" i="0" u="none" strike="noStrike" cap="none" normalizeH="0" baseline="0">
                          <a:ln>
                            <a:noFill/>
                          </a:ln>
                          <a:solidFill>
                            <a:schemeClr val="tx1"/>
                          </a:solidFill>
                          <a:effectLst/>
                          <a:latin typeface="Times New Roman" pitchFamily="18" charset="0"/>
                          <a:cs typeface="Times New Roman" pitchFamily="18" charset="0"/>
                        </a:rPr>
                        <a:t> 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khá</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nhiều</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hút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đỏ</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Nguyên</a:t>
                      </a:r>
                      <a:r>
                        <a:rPr lang="en-US" sz="2000" kern="1200" baseline="0" dirty="0">
                          <a:solidFill>
                            <a:schemeClr val="tx1"/>
                          </a:solidFill>
                          <a:latin typeface="Times New Roman" pitchFamily="18" charset="0"/>
                          <a:ea typeface="+mn-ea"/>
                          <a:cs typeface="Times New Roman" pitchFamily="18" charset="0"/>
                        </a:rPr>
                        <a:t>..</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27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3.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thuận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lợi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Cửu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Long,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4.</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đóng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trệ</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ở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ôn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đới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5.</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thoát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nếu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sẽ</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héo</a:t>
                      </a:r>
                      <a:r>
                        <a:rPr kumimoji="0" lang="en-US" sz="20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hạn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0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6.</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rễ</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Lũ</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bão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9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96527" y="1475896"/>
            <a:ext cx="8157680" cy="2677656"/>
          </a:xfrm>
          <a:prstGeom prst="rect">
            <a:avLst/>
          </a:prstGeom>
          <a:solidFill>
            <a:schemeClr val="accent2">
              <a:lumMod val="20000"/>
              <a:lumOff val="80000"/>
            </a:schemeClr>
          </a:solidFill>
          <a:ln w="28575">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pt-BR" sz="2400" b="1">
                <a:solidFill>
                  <a:srgbClr val="FF0000"/>
                </a:solidFill>
                <a:latin typeface="Times New Roman" pitchFamily="18" charset="0"/>
                <a:cs typeface="Times New Roman" pitchFamily="18" charset="0"/>
              </a:rPr>
              <a:t>* Nước: </a:t>
            </a:r>
            <a:r>
              <a:rPr lang="pt-BR" sz="2400">
                <a:latin typeface="Times New Roman" pitchFamily="18" charset="0"/>
                <a:cs typeface="Times New Roman" pitchFamily="18" charset="0"/>
              </a:rPr>
              <a:t>Điều kiện cung cấp nước và độ ẩm không khí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 ảnh hưởng nhiều đến sự thoát hơi nước thông qua việc </a:t>
            </a:r>
            <a:r>
              <a:rPr lang="pt-BR" sz="2400" b="1" i="1">
                <a:latin typeface="Times New Roman" pitchFamily="18" charset="0"/>
                <a:cs typeface="Times New Roman" pitchFamily="18" charset="0"/>
              </a:rPr>
              <a:t>điều tiết độ đóng mở của khí khổng</a:t>
            </a:r>
            <a:r>
              <a:rPr lang="pt-BR" sz="2400">
                <a:latin typeface="Times New Roman" pitchFamily="18" charset="0"/>
                <a:cs typeface="Times New Roman" pitchFamily="18" charset="0"/>
              </a:rPr>
              <a:t>.</a:t>
            </a:r>
            <a:endParaRPr lang="vi-VN" sz="2400">
              <a:latin typeface="Times New Roman" pitchFamily="18" charset="0"/>
              <a:cs typeface="Times New Roman" pitchFamily="18" charset="0"/>
            </a:endParaRPr>
          </a:p>
          <a:p>
            <a:pPr algn="just"/>
            <a:r>
              <a:rPr lang="pt-BR" sz="2400" b="1">
                <a:solidFill>
                  <a:srgbClr val="FF0000"/>
                </a:solidFill>
                <a:latin typeface="Times New Roman" pitchFamily="18" charset="0"/>
                <a:cs typeface="Times New Roman" pitchFamily="18" charset="0"/>
              </a:rPr>
              <a:t>* Ánh sáng: </a:t>
            </a:r>
            <a:r>
              <a:rPr lang="pt-BR" sz="2400">
                <a:latin typeface="Times New Roman" pitchFamily="18" charset="0"/>
                <a:cs typeface="Times New Roman" pitchFamily="18" charset="0"/>
              </a:rPr>
              <a:t>Giúp khí khổng mở. Độ mở khí khổng tăng từ </a:t>
            </a:r>
            <a:r>
              <a:rPr lang="pt-BR" sz="2400" b="1" i="1">
                <a:latin typeface="Times New Roman" pitchFamily="18" charset="0"/>
                <a:cs typeface="Times New Roman" pitchFamily="18" charset="0"/>
              </a:rPr>
              <a:t>sáng</a:t>
            </a:r>
            <a:r>
              <a:rPr lang="pt-BR" sz="2400">
                <a:latin typeface="Times New Roman" pitchFamily="18" charset="0"/>
                <a:cs typeface="Times New Roman" pitchFamily="18" charset="0"/>
              </a:rPr>
              <a:t> đến </a:t>
            </a:r>
            <a:r>
              <a:rPr lang="pt-BR" sz="2400" b="1" i="1">
                <a:latin typeface="Times New Roman" pitchFamily="18" charset="0"/>
                <a:cs typeface="Times New Roman" pitchFamily="18" charset="0"/>
              </a:rPr>
              <a:t>trưa</a:t>
            </a:r>
            <a:r>
              <a:rPr lang="pt-BR" sz="2400">
                <a:latin typeface="Times New Roman" pitchFamily="18" charset="0"/>
                <a:cs typeface="Times New Roman" pitchFamily="18" charset="0"/>
              </a:rPr>
              <a:t>, nhỏ nhất vào lúc </a:t>
            </a:r>
            <a:r>
              <a:rPr lang="pt-BR" sz="2400" b="1" i="1">
                <a:latin typeface="Times New Roman" pitchFamily="18" charset="0"/>
                <a:cs typeface="Times New Roman" pitchFamily="18" charset="0"/>
              </a:rPr>
              <a:t>chiều tối.</a:t>
            </a:r>
            <a:r>
              <a:rPr lang="pt-BR" sz="2400">
                <a:latin typeface="Times New Roman" pitchFamily="18" charset="0"/>
                <a:cs typeface="Times New Roman" pitchFamily="18" charset="0"/>
              </a:rPr>
              <a:t> </a:t>
            </a:r>
          </a:p>
          <a:p>
            <a:pPr algn="just"/>
            <a:r>
              <a:rPr lang="pt-BR" sz="2400" b="1">
                <a:solidFill>
                  <a:srgbClr val="FF0000"/>
                </a:solidFill>
                <a:latin typeface="Times New Roman" pitchFamily="18" charset="0"/>
                <a:cs typeface="Times New Roman" pitchFamily="18" charset="0"/>
              </a:rPr>
              <a:t>* Nhiệt độ, độ ẩm đất và không khí</a:t>
            </a:r>
            <a:r>
              <a:rPr lang="pt-BR" sz="2400">
                <a:solidFill>
                  <a:srgbClr val="FF0000"/>
                </a:solidFill>
                <a:latin typeface="Times New Roman" pitchFamily="18" charset="0"/>
                <a:cs typeface="Times New Roman" pitchFamily="18" charset="0"/>
              </a:rPr>
              <a:t> </a:t>
            </a:r>
            <a:r>
              <a:rPr lang="pt-BR" sz="2400">
                <a:latin typeface="Times New Roman" pitchFamily="18" charset="0"/>
                <a:cs typeface="Times New Roman" pitchFamily="18" charset="0"/>
              </a:rPr>
              <a:t>cũng ảnh hưởng đến quá trình thoát hơi nước.</a:t>
            </a:r>
            <a:endParaRPr lang="vi-VN" sz="2400">
              <a:latin typeface="Times New Roman" pitchFamily="18" charset="0"/>
              <a:cs typeface="Times New Roman" pitchFamily="18" charset="0"/>
            </a:endParaRPr>
          </a:p>
        </p:txBody>
      </p:sp>
      <p:sp>
        <p:nvSpPr>
          <p:cNvPr id="10" name="TextBox 9"/>
          <p:cNvSpPr txBox="1"/>
          <p:nvPr/>
        </p:nvSpPr>
        <p:spPr>
          <a:xfrm>
            <a:off x="3351045"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https://taylorsciencegeeks.weebly.com/uploads/5/9/2/0/59201005/52376929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59962" y="4242437"/>
            <a:ext cx="3935002" cy="198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3" name="AutoShape 18"/>
          <p:cNvSpPr>
            <a:spLocks noChangeArrowheads="1"/>
          </p:cNvSpPr>
          <p:nvPr/>
        </p:nvSpPr>
        <p:spPr bwMode="auto">
          <a:xfrm>
            <a:off x="2527444" y="2419174"/>
            <a:ext cx="6871998" cy="1978165"/>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Thu, nhận thông tin phần V SGK/tr130; vận dụng kiến thức vừa học trả lời câu hỏi sau: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87568" y="2859659"/>
            <a:ext cx="5989112" cy="1938992"/>
          </a:xfrm>
          <a:prstGeom prst="rect">
            <a:avLst/>
          </a:prstGeom>
          <a:solidFill>
            <a:srgbClr val="00B05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en-US" sz="2400" b="1">
                <a:solidFill>
                  <a:srgbClr val="FFFF00"/>
                </a:solidFill>
                <a:latin typeface="Times New Roman" panose="02020603050405020304" pitchFamily="18" charset="0"/>
                <a:cs typeface="Times New Roman" panose="02020603050405020304" pitchFamily="18" charset="0"/>
              </a:rPr>
              <a:t>K</a:t>
            </a:r>
            <a:r>
              <a:rPr lang="vi-VN" sz="2400" b="1">
                <a:solidFill>
                  <a:srgbClr val="FFFF00"/>
                </a:solidFill>
                <a:latin typeface="+mj-lt"/>
              </a:rPr>
              <a:t>hi bứng cây đem trồng cần phải cắt bớt một số lá và cành vừa phải để giảm bớt sự thoát hơi nước, đảm bảo cân bằng giữa số nước hút vào và số nước mất đi, có thế mới nâng cao được tỷ lệ cây sống.</a:t>
            </a:r>
            <a:endParaRPr lang="en-US" sz="2400" b="1">
              <a:solidFill>
                <a:srgbClr val="FFFF00"/>
              </a:solidFill>
              <a:latin typeface="+mj-lt"/>
            </a:endParaRPr>
          </a:p>
        </p:txBody>
      </p:sp>
      <p:sp>
        <p:nvSpPr>
          <p:cNvPr id="4" name="Rectangle 3"/>
          <p:cNvSpPr/>
          <p:nvPr/>
        </p:nvSpPr>
        <p:spPr>
          <a:xfrm>
            <a:off x="2884668" y="1808566"/>
            <a:ext cx="6152444" cy="830997"/>
          </a:xfrm>
          <a:prstGeom prst="rect">
            <a:avLst/>
          </a:prstGeom>
          <a:solidFill>
            <a:schemeClr val="accent2">
              <a:lumMod val="20000"/>
              <a:lumOff val="8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a:latin typeface="Times New Roman" panose="02020603050405020304" pitchFamily="18" charset="0"/>
                <a:cs typeface="Times New Roman" panose="02020603050405020304" pitchFamily="18" charset="0"/>
              </a:rPr>
              <a:t>? Vì sao khi di chuyển cây đi trồng nơi khác phải cắt bớt một phần cành lá?</a:t>
            </a:r>
            <a:endParaRPr lang="en-US" sz="2400" b="1"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14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599190"/>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44176"/>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74772" y="1602838"/>
            <a:ext cx="6096000" cy="1200329"/>
          </a:xfrm>
          <a:prstGeom prst="rect">
            <a:avLst/>
          </a:prstGeom>
          <a:solidFill>
            <a:schemeClr val="accent2">
              <a:lumMod val="40000"/>
              <a:lumOff val="60000"/>
            </a:schemeClr>
          </a:solidFill>
          <a:ln w="19050">
            <a:solidFill>
              <a:srgbClr val="1818F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a:spAutoFit/>
          </a:bodyPr>
          <a:lstStyle/>
          <a:p>
            <a:pPr algn="just"/>
            <a:r>
              <a:rPr lang="vi-VN" sz="2400">
                <a:solidFill>
                  <a:srgbClr val="333333"/>
                </a:solidFill>
                <a:latin typeface="+mj-lt"/>
              </a:rPr>
              <a:t>Vì sao vào những ngày khô hanh, độ ẩm không khí thấp hoặc những ngày nắng nóng cần phải tưới nhiều nước cho cây?</a:t>
            </a:r>
            <a:endParaRPr lang="en-US" sz="2400">
              <a:latin typeface="+mj-lt"/>
            </a:endParaRPr>
          </a:p>
        </p:txBody>
      </p:sp>
      <p:sp>
        <p:nvSpPr>
          <p:cNvPr id="5" name="Rectangle 4"/>
          <p:cNvSpPr/>
          <p:nvPr/>
        </p:nvSpPr>
        <p:spPr>
          <a:xfrm>
            <a:off x="3328692" y="3162947"/>
            <a:ext cx="5647988" cy="2308324"/>
          </a:xfrm>
          <a:prstGeom prst="rect">
            <a:avLst/>
          </a:prstGeom>
          <a:solidFill>
            <a:schemeClr val="accent1">
              <a:lumMod val="60000"/>
              <a:lumOff val="40000"/>
            </a:schemeClr>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vi-VN" sz="2400">
                <a:latin typeface="+mj-lt"/>
              </a:rPr>
              <a:t>Vào những ngày khô hanh, độ ẩm không khí thấp hoặc những ngày nắng nóng, quá trình thoát hơi nước của cây diễn ra mạnh mẽ → Cây mất nước → Cần phải tưới nhiều nước cho cây để bù đắp lại lượng nước đã mất đi, đảm bảo sự cân bằng nước của cây.</a:t>
            </a:r>
            <a:endParaRPr lang="en-US" sz="2400">
              <a:latin typeface="+mj-lt"/>
            </a:endParaRPr>
          </a:p>
        </p:txBody>
      </p:sp>
      <p:pic>
        <p:nvPicPr>
          <p:cNvPr id="13" name="Picture 8" descr="trang 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679" y="6477245"/>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1155147"/>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1: </a:t>
            </a:r>
            <a:r>
              <a:rPr lang="en-US" altLang="en-US" sz="2200" dirty="0">
                <a:solidFill>
                  <a:srgbClr val="0000FF"/>
                </a:solidFill>
                <a:latin typeface="Times New Roman" panose="02020603050405020304" pitchFamily="18" charset="0"/>
              </a:rPr>
              <a:t>“Ô </a:t>
            </a:r>
            <a:r>
              <a:rPr lang="en-US" altLang="en-US" sz="2200" dirty="0" err="1">
                <a:solidFill>
                  <a:srgbClr val="0000FF"/>
                </a:solidFill>
                <a:latin typeface="Times New Roman" panose="02020603050405020304" pitchFamily="18" charset="0"/>
              </a:rPr>
              <a:t>nhiễm</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môi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trường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là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nhân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tố</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ảnh</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hưởng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đến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đời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sống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của</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trồng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lời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phát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biểu</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này</a:t>
            </a:r>
            <a:r>
              <a:rPr lang="en-US" altLang="en-US" sz="2200" dirty="0">
                <a:solidFill>
                  <a:srgbClr val="0000FF"/>
                </a:solidFill>
                <a:latin typeface="Times New Roman" panose="02020603050405020304" pitchFamily="18" charset="0"/>
              </a:rPr>
              <a:t>:</a:t>
            </a:r>
          </a:p>
          <a:p>
            <a:pPr eaLnBrk="1" hangingPunct="1">
              <a:spcBef>
                <a:spcPct val="0"/>
              </a:spcBef>
              <a:buFontTx/>
              <a:buNone/>
            </a:pPr>
            <a:r>
              <a:rPr lang="en-US" altLang="en-US" sz="2200" dirty="0">
                <a:solidFill>
                  <a:srgbClr val="0000FF"/>
                </a:solidFill>
                <a:latin typeface="Times New Roman" panose="02020603050405020304" pitchFamily="18" charset="0"/>
              </a:rPr>
              <a:t>		a. </a:t>
            </a:r>
            <a:r>
              <a:rPr lang="en-US" altLang="en-US" sz="2200" dirty="0" err="1">
                <a:solidFill>
                  <a:srgbClr val="0000FF"/>
                </a:solidFill>
                <a:latin typeface="Times New Roman" panose="02020603050405020304" pitchFamily="18" charset="0"/>
              </a:rPr>
              <a:t>đúng</a:t>
            </a: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sai</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b="1" dirty="0">
                <a:solidFill>
                  <a:srgbClr val="0000FF"/>
                </a:solidFill>
                <a:latin typeface="Times New Roman" panose="02020603050405020304" pitchFamily="18" charset="0"/>
              </a:rPr>
              <a:t> </a:t>
            </a: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2: </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Để</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trồng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phát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triển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tốt</a:t>
            </a:r>
            <a:r>
              <a:rPr lang="en-US" altLang="en-US" sz="2200" dirty="0">
                <a:solidFill>
                  <a:srgbClr val="0000FF"/>
                </a:solidFill>
                <a:latin typeface="Times New Roman" panose="02020603050405020304" pitchFamily="18" charset="0"/>
              </a:rPr>
              <a:t> ta </a:t>
            </a:r>
            <a:r>
              <a:rPr lang="en-US" altLang="en-US" sz="2200" dirty="0" err="1">
                <a:solidFill>
                  <a:srgbClr val="0000FF"/>
                </a:solidFill>
                <a:latin typeface="Times New Roman" panose="02020603050405020304" pitchFamily="18" charset="0"/>
              </a:rPr>
              <a:t>nên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bón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phân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thật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nhiều</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liên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tục</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cho</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r>
              <a:rPr lang="en-US" altLang="en-US" sz="2200" dirty="0">
                <a:solidFill>
                  <a:srgbClr val="0000FF"/>
                </a:solidFill>
                <a:latin typeface="Times New Roman" panose="02020603050405020304" pitchFamily="18" charset="0"/>
              </a:rPr>
              <a:t> ”, ý </a:t>
            </a:r>
            <a:r>
              <a:rPr lang="en-US" altLang="en-US" sz="2200" dirty="0" err="1">
                <a:solidFill>
                  <a:srgbClr val="0000FF"/>
                </a:solidFill>
                <a:latin typeface="Times New Roman" panose="02020603050405020304" pitchFamily="18" charset="0"/>
              </a:rPr>
              <a:t>kiến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này</a:t>
            </a:r>
            <a:r>
              <a:rPr lang="en-US" altLang="en-US" sz="2200" dirty="0">
                <a:solidFill>
                  <a:srgbClr val="0000FF"/>
                </a:solidFill>
                <a:latin typeface="Times New Roman" panose="02020603050405020304" pitchFamily="18" charset="0"/>
              </a:rPr>
              <a:t>:</a:t>
            </a:r>
          </a:p>
          <a:p>
            <a:pPr eaLnBrk="1" hangingPunct="1">
              <a:spcBef>
                <a:spcPct val="0"/>
              </a:spcBef>
              <a:buFontTx/>
              <a:buNone/>
            </a:pPr>
            <a:r>
              <a:rPr lang="en-US" altLang="en-US" sz="2200" dirty="0">
                <a:latin typeface="Times New Roman" panose="02020603050405020304" pitchFamily="18" charset="0"/>
              </a:rPr>
              <a:t>		</a:t>
            </a:r>
            <a:r>
              <a:rPr lang="en-US" altLang="en-US" sz="2200" dirty="0">
                <a:solidFill>
                  <a:srgbClr val="0000FF"/>
                </a:solidFill>
                <a:latin typeface="Times New Roman" panose="02020603050405020304" pitchFamily="18" charset="0"/>
              </a:rPr>
              <a:t>a. </a:t>
            </a:r>
            <a:r>
              <a:rPr lang="en-US" altLang="en-US" sz="2200" dirty="0" err="1">
                <a:solidFill>
                  <a:srgbClr val="0000FF"/>
                </a:solidFill>
                <a:latin typeface="Times New Roman" panose="02020603050405020304" pitchFamily="18" charset="0"/>
              </a:rPr>
              <a:t>đúng</a:t>
            </a: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sai</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3: </a:t>
            </a:r>
            <a:r>
              <a:rPr lang="en-US" altLang="en-US" sz="2200" dirty="0" err="1">
                <a:solidFill>
                  <a:srgbClr val="0000FF"/>
                </a:solidFill>
                <a:latin typeface="Times New Roman" panose="02020603050405020304" pitchFamily="18" charset="0"/>
              </a:rPr>
              <a:t>Bộ</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phận</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của</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rễ</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chủ</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yếu</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nước</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muối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khoáng</a:t>
            </a:r>
            <a:r>
              <a:rPr lang="en-US" altLang="en-US" sz="2200" dirty="0">
                <a:solidFill>
                  <a:srgbClr val="0000FF"/>
                </a:solidFill>
                <a:latin typeface="Times New Roman" panose="02020603050405020304" pitchFamily="18" charset="0"/>
              </a:rPr>
              <a:t>:</a:t>
            </a:r>
          </a:p>
          <a:p>
            <a:pPr eaLnBrk="1" hangingPunct="1">
              <a:spcBef>
                <a:spcPct val="0"/>
              </a:spcBef>
              <a:buFontTx/>
              <a:buNone/>
            </a:pPr>
            <a:r>
              <a:rPr lang="en-US" altLang="en-US" sz="2200" dirty="0">
                <a:latin typeface="Times New Roman" panose="02020603050405020304" pitchFamily="18" charset="0"/>
              </a:rPr>
              <a:t>	    </a:t>
            </a:r>
            <a:r>
              <a:rPr lang="en-US" altLang="en-US" sz="2200" dirty="0">
                <a:solidFill>
                  <a:srgbClr val="0000FF"/>
                </a:solidFill>
                <a:latin typeface="Times New Roman" panose="02020603050405020304" pitchFamily="18" charset="0"/>
              </a:rPr>
              <a:t>a. </a:t>
            </a:r>
            <a:r>
              <a:rPr lang="en-US" altLang="en-US" sz="2200" dirty="0" err="1">
                <a:solidFill>
                  <a:srgbClr val="0000FF"/>
                </a:solidFill>
                <a:latin typeface="Times New Roman" panose="02020603050405020304" pitchFamily="18" charset="0"/>
              </a:rPr>
              <a:t>thân</a:t>
            </a: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lá</a:t>
            </a:r>
            <a:r>
              <a:rPr lang="en-US" altLang="en-US" sz="2200" dirty="0">
                <a:solidFill>
                  <a:srgbClr val="0000FF"/>
                </a:solidFill>
                <a:latin typeface="Times New Roman" panose="02020603050405020304" pitchFamily="18" charset="0"/>
              </a:rPr>
              <a:t>              c. </a:t>
            </a:r>
            <a:r>
              <a:rPr lang="en-US" altLang="en-US" sz="2200" dirty="0" err="1">
                <a:solidFill>
                  <a:srgbClr val="0000FF"/>
                </a:solidFill>
                <a:latin typeface="Times New Roman" panose="02020603050405020304" pitchFamily="18" charset="0"/>
              </a:rPr>
              <a:t>mạch</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gỗ</a:t>
            </a:r>
            <a:r>
              <a:rPr lang="en-US" altLang="en-US" sz="2200" dirty="0">
                <a:solidFill>
                  <a:srgbClr val="0000FF"/>
                </a:solidFill>
                <a:latin typeface="Times New Roman" panose="02020603050405020304" pitchFamily="18" charset="0"/>
              </a:rPr>
              <a:t>           d.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b="1" dirty="0" err="1">
                <a:latin typeface="Times New Roman" panose="02020603050405020304" pitchFamily="18" charset="0"/>
              </a:rPr>
              <a:t>Câu</a:t>
            </a:r>
            <a:r>
              <a:rPr lang="en-US" altLang="en-US" sz="2200" b="1" dirty="0">
                <a:latin typeface="Times New Roman" panose="02020603050405020304" pitchFamily="18" charset="0"/>
              </a:rPr>
              <a:t> 4: </a:t>
            </a:r>
            <a:r>
              <a:rPr lang="en-US" altLang="en-US" sz="2200" dirty="0" err="1">
                <a:solidFill>
                  <a:srgbClr val="0000FF"/>
                </a:solidFill>
                <a:latin typeface="Times New Roman" panose="02020603050405020304" pitchFamily="18" charset="0"/>
              </a:rPr>
              <a:t>Sơ</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đồ</a:t>
            </a:r>
            <a:r>
              <a:rPr lang="en-US" altLang="en-US" sz="2200" dirty="0">
                <a:solidFill>
                  <a:srgbClr val="0000FF"/>
                </a:solidFill>
                <a:latin typeface="Times New Roman" panose="02020603050405020304" pitchFamily="18" charset="0"/>
              </a:rPr>
              <a:t> con </a:t>
            </a:r>
            <a:r>
              <a:rPr lang="en-US" altLang="en-US" sz="2200" dirty="0" err="1">
                <a:solidFill>
                  <a:srgbClr val="0000FF"/>
                </a:solidFill>
                <a:latin typeface="Times New Roman" panose="02020603050405020304" pitchFamily="18" charset="0"/>
              </a:rPr>
              <a:t>đường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của</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nước</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muối</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khoáng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hòa</a:t>
            </a:r>
            <a:r>
              <a:rPr lang="en-US" altLang="en-US" sz="2200" dirty="0">
                <a:solidFill>
                  <a:srgbClr val="0000FF"/>
                </a:solidFill>
                <a:latin typeface="Times New Roman" panose="02020603050405020304" pitchFamily="18" charset="0"/>
              </a:rPr>
              <a:t> tan </a:t>
            </a:r>
            <a:r>
              <a:rPr lang="en-US" altLang="en-US" sz="2200" dirty="0" err="1">
                <a:solidFill>
                  <a:srgbClr val="0000FF"/>
                </a:solidFill>
                <a:latin typeface="Times New Roman" panose="02020603050405020304" pitchFamily="18" charset="0"/>
              </a:rPr>
              <a:t>từ</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đất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vào</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cây</a:t>
            </a:r>
            <a:endParaRPr lang="en-US" altLang="en-US" sz="2200" dirty="0">
              <a:solidFill>
                <a:srgbClr val="0000FF"/>
              </a:solidFill>
              <a:latin typeface="Times New Roman" panose="02020603050405020304" pitchFamily="18" charset="0"/>
            </a:endParaRPr>
          </a:p>
          <a:p>
            <a:pPr eaLnBrk="1" hangingPunct="1">
              <a:spcBef>
                <a:spcPct val="0"/>
              </a:spcBef>
              <a:buFontTx/>
              <a:buNone/>
            </a:pPr>
            <a:r>
              <a:rPr lang="en-US" altLang="en-US" sz="2200" dirty="0">
                <a:solidFill>
                  <a:srgbClr val="0000FF"/>
                </a:solidFill>
                <a:latin typeface="Times New Roman" panose="02020603050405020304" pitchFamily="18" charset="0"/>
              </a:rPr>
              <a:t>    a. </a:t>
            </a:r>
            <a:r>
              <a:rPr lang="en-US" altLang="en-US" sz="2200" dirty="0" err="1">
                <a:solidFill>
                  <a:srgbClr val="0000FF"/>
                </a:solidFill>
                <a:latin typeface="Times New Roman" panose="02020603050405020304" pitchFamily="18" charset="0"/>
              </a:rPr>
              <a:t>rễ</a:t>
            </a:r>
            <a:r>
              <a:rPr lang="en-US" altLang="en-US" sz="2200" dirty="0" err="1">
                <a:solidFill>
                  <a:srgbClr val="0000FF"/>
                </a:solidFill>
                <a:latin typeface="Times New Roman" panose="02020603050405020304" pitchFamily="18" charset="0"/>
                <a:sym typeface="Wingdings 3" panose="05040102010807070707" pitchFamily="18" charset="2"/>
              </a:rPr>
              <a:t>thânlá</a:t>
            </a:r>
            <a:r>
              <a:rPr lang="en-US" altLang="en-US" sz="2200" dirty="0">
                <a:solidFill>
                  <a:srgbClr val="0000FF"/>
                </a:solidFill>
                <a:latin typeface="Times New Roman" panose="02020603050405020304" pitchFamily="18" charset="0"/>
              </a:rPr>
              <a:t>            </a:t>
            </a:r>
          </a:p>
          <a:p>
            <a:pPr eaLnBrk="1" hangingPunct="1">
              <a:spcBef>
                <a:spcPct val="0"/>
              </a:spcBef>
              <a:buFontTx/>
              <a:buNone/>
            </a:pPr>
            <a:r>
              <a:rPr lang="en-US" altLang="en-US" sz="2200" dirty="0">
                <a:solidFill>
                  <a:srgbClr val="0000FF"/>
                </a:solidFill>
                <a:latin typeface="Times New Roman" panose="02020603050405020304" pitchFamily="18" charset="0"/>
              </a:rPr>
              <a:t>    b.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rPr>
              <a:t> </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err="1">
                <a:solidFill>
                  <a:srgbClr val="0000FF"/>
                </a:solidFill>
                <a:latin typeface="Times New Roman" panose="02020603050405020304" pitchFamily="18" charset="0"/>
                <a:sym typeface="Wingdings 3" panose="05040102010807070707" pitchFamily="18" charset="2"/>
              </a:rPr>
              <a:t>vỏmạch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rây</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rễ</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sym typeface="Wingdings 3" panose="05040102010807070707" pitchFamily="18" charset="2"/>
              </a:rPr>
              <a:t>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rây</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thân</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lá</a:t>
            </a:r>
            <a:r>
              <a:rPr lang="en-US" altLang="en-US" sz="2200" dirty="0">
                <a:solidFill>
                  <a:srgbClr val="0000FF"/>
                </a:solidFill>
                <a:latin typeface="Times New Roman" panose="02020603050405020304" pitchFamily="18" charset="0"/>
              </a:rPr>
              <a:t>        </a:t>
            </a:r>
          </a:p>
          <a:p>
            <a:pPr eaLnBrk="1" hangingPunct="1">
              <a:spcBef>
                <a:spcPct val="0"/>
              </a:spcBef>
              <a:buFontTx/>
              <a:buNone/>
            </a:pPr>
            <a:r>
              <a:rPr lang="en-US" altLang="en-US" sz="2200" dirty="0">
                <a:solidFill>
                  <a:srgbClr val="0000FF"/>
                </a:solidFill>
                <a:latin typeface="Times New Roman" panose="02020603050405020304" pitchFamily="18" charset="0"/>
              </a:rPr>
              <a:t>    c.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rPr>
              <a:t> </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err="1">
                <a:solidFill>
                  <a:srgbClr val="0000FF"/>
                </a:solidFill>
                <a:latin typeface="Times New Roman" panose="02020603050405020304" pitchFamily="18" charset="0"/>
                <a:sym typeface="Wingdings 3" panose="05040102010807070707" pitchFamily="18" charset="2"/>
              </a:rPr>
              <a:t>vỏmạch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gỗ</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rễ</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sym typeface="Wingdings 3" panose="05040102010807070707" pitchFamily="18" charset="2"/>
              </a:rPr>
              <a:t>mạch</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gỗ</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thân</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lá</a:t>
            </a:r>
            <a:r>
              <a:rPr lang="en-US" altLang="en-US" sz="2200" dirty="0">
                <a:solidFill>
                  <a:srgbClr val="0000FF"/>
                </a:solidFill>
                <a:latin typeface="Times New Roman" panose="02020603050405020304" pitchFamily="18" charset="0"/>
              </a:rPr>
              <a:t>       </a:t>
            </a:r>
          </a:p>
          <a:p>
            <a:pPr eaLnBrk="1" hangingPunct="1">
              <a:spcBef>
                <a:spcPct val="0"/>
              </a:spcBef>
              <a:buFontTx/>
              <a:buNone/>
            </a:pPr>
            <a:r>
              <a:rPr lang="en-US" altLang="en-US" sz="2200" dirty="0">
                <a:solidFill>
                  <a:srgbClr val="0000FF"/>
                </a:solidFill>
                <a:latin typeface="Times New Roman" panose="02020603050405020304" pitchFamily="18" charset="0"/>
              </a:rPr>
              <a:t>    d. </a:t>
            </a:r>
            <a:r>
              <a:rPr lang="en-US" altLang="en-US" sz="2200" dirty="0" err="1">
                <a:solidFill>
                  <a:srgbClr val="0000FF"/>
                </a:solidFill>
                <a:latin typeface="Times New Roman" panose="02020603050405020304" pitchFamily="18" charset="0"/>
              </a:rPr>
              <a:t>lông</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rPr>
              <a:t>hút</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vỏtrụ</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giữa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rễ</a:t>
            </a:r>
            <a:r>
              <a:rPr lang="en-US" altLang="en-US" sz="2200" dirty="0">
                <a:solidFill>
                  <a:srgbClr val="0000FF"/>
                </a:solidFill>
                <a:latin typeface="Times New Roman" panose="02020603050405020304" pitchFamily="18" charset="0"/>
                <a:sym typeface="Wingdings 3" panose="05040102010807070707" pitchFamily="18" charset="2"/>
              </a:rPr>
              <a:t></a:t>
            </a:r>
            <a:r>
              <a:rPr lang="en-US" altLang="en-US" sz="2200" dirty="0">
                <a:solidFill>
                  <a:srgbClr val="0000FF"/>
                </a:solidFill>
                <a:latin typeface="Times New Roman" panose="02020603050405020304" pitchFamily="18" charset="0"/>
              </a:rPr>
              <a:t> </a:t>
            </a:r>
            <a:r>
              <a:rPr lang="en-US" altLang="en-US" sz="2200" dirty="0" err="1">
                <a:solidFill>
                  <a:srgbClr val="0000FF"/>
                </a:solidFill>
                <a:latin typeface="Times New Roman" panose="02020603050405020304" pitchFamily="18" charset="0"/>
                <a:sym typeface="Wingdings 3" panose="05040102010807070707" pitchFamily="18" charset="2"/>
              </a:rPr>
              <a:t>trụ</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giữa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của</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thân</a:t>
            </a:r>
            <a:r>
              <a:rPr lang="en-US" altLang="en-US" sz="2200" dirty="0">
                <a:solidFill>
                  <a:srgbClr val="0000FF"/>
                </a:solidFill>
                <a:latin typeface="Times New Roman" panose="02020603050405020304" pitchFamily="18" charset="0"/>
                <a:sym typeface="Wingdings 3" panose="05040102010807070707" pitchFamily="18" charset="2"/>
              </a:rPr>
              <a:t>, </a:t>
            </a:r>
            <a:r>
              <a:rPr lang="en-US" altLang="en-US" sz="2200" dirty="0" err="1">
                <a:solidFill>
                  <a:srgbClr val="0000FF"/>
                </a:solidFill>
                <a:latin typeface="Times New Roman" panose="02020603050405020304" pitchFamily="18" charset="0"/>
                <a:sym typeface="Wingdings 3" panose="05040102010807070707" pitchFamily="18" charset="2"/>
              </a:rPr>
              <a:t>lá</a:t>
            </a:r>
            <a:endParaRPr lang="en-US" altLang="en-US" sz="2200" dirty="0">
              <a:solidFill>
                <a:srgbClr val="0000FF"/>
              </a:solidFill>
              <a:latin typeface="Times New Roman" panose="02020603050405020304" pitchFamily="18" charset="0"/>
            </a:endParaRPr>
          </a:p>
          <a:p>
            <a:pPr eaLnBrk="1" hangingPunct="1">
              <a:spcBef>
                <a:spcPct val="0"/>
              </a:spcBef>
              <a:buFontTx/>
              <a:buNone/>
            </a:pPr>
            <a:endParaRPr lang="en-US" altLang="en-US" sz="2400" dirty="0">
              <a:solidFill>
                <a:srgbClr val="0000FF"/>
              </a:solidFill>
              <a:latin typeface="Times New Roman" panose="02020603050405020304" pitchFamily="18" charset="0"/>
            </a:endParaRPr>
          </a:p>
          <a:p>
            <a:pPr eaLnBrk="1" hangingPunct="1">
              <a:spcBef>
                <a:spcPct val="50000"/>
              </a:spcBef>
              <a:buFontTx/>
              <a:buAutoNum type="alphaLcPeriod"/>
            </a:pPr>
            <a:endParaRPr lang="en-US" altLang="en-US" sz="2800" dirty="0">
              <a:latin typeface="Times New Roman" panose="02020603050405020304" pitchFamily="18" charset="0"/>
              <a:sym typeface="Wingdings" panose="05000000000000000000" pitchFamily="2" charset="2"/>
            </a:endParaRPr>
          </a:p>
        </p:txBody>
      </p:sp>
      <p:sp>
        <p:nvSpPr>
          <p:cNvPr id="41988" name="Oval 4"/>
          <p:cNvSpPr>
            <a:spLocks noChangeArrowheads="1"/>
          </p:cNvSpPr>
          <p:nvPr/>
        </p:nvSpPr>
        <p:spPr bwMode="auto">
          <a:xfrm>
            <a:off x="5392738" y="281940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1989" name="Oval 5"/>
          <p:cNvSpPr>
            <a:spLocks noChangeArrowheads="1"/>
          </p:cNvSpPr>
          <p:nvPr/>
        </p:nvSpPr>
        <p:spPr bwMode="auto">
          <a:xfrm>
            <a:off x="2649538" y="1928814"/>
            <a:ext cx="304800" cy="3206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749" name="Rectangle 7"/>
          <p:cNvSpPr>
            <a:spLocks noChangeArrowheads="1"/>
          </p:cNvSpPr>
          <p:nvPr/>
        </p:nvSpPr>
        <p:spPr bwMode="auto">
          <a:xfrm>
            <a:off x="4086002" y="89695"/>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CHỌN ĐÁP ÁN ĐÚNG NHẤT</a:t>
            </a:r>
          </a:p>
        </p:txBody>
      </p:sp>
      <p:pic>
        <p:nvPicPr>
          <p:cNvPr id="31750" name="Picture 8" descr="trang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685800"/>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7554913" y="3533775"/>
            <a:ext cx="317500" cy="3508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0" name="Oval 4"/>
          <p:cNvSpPr>
            <a:spLocks noChangeArrowheads="1"/>
          </p:cNvSpPr>
          <p:nvPr/>
        </p:nvSpPr>
        <p:spPr bwMode="auto">
          <a:xfrm>
            <a:off x="2049463" y="522605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3" name="Picture 12"/>
          <p:cNvPicPr>
            <a:picLocks noChangeAspect="1"/>
          </p:cNvPicPr>
          <p:nvPr/>
        </p:nvPicPr>
        <p:blipFill>
          <a:blip r:embed="rId4"/>
          <a:stretch>
            <a:fillRect/>
          </a:stretch>
        </p:blipFill>
        <p:spPr>
          <a:xfrm flipH="1">
            <a:off x="-250941" y="2979912"/>
            <a:ext cx="2788658" cy="3822523"/>
          </a:xfrm>
          <a:prstGeom prst="rect">
            <a:avLst/>
          </a:prstGeom>
        </p:spPr>
      </p:pic>
      <p:pic>
        <p:nvPicPr>
          <p:cNvPr id="14"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8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strips(downLeft)">
                                      <p:cBhvr>
                                        <p:cTn id="7" dur="500"/>
                                        <p:tgtEl>
                                          <p:spTgt spid="4198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strips(downLeft)">
                                      <p:cBhvr>
                                        <p:cTn id="11" dur="500"/>
                                        <p:tgtEl>
                                          <p:spTgt spid="41986">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strips(downLeft)">
                                      <p:cBhvr>
                                        <p:cTn id="15" dur="1000"/>
                                        <p:tgtEl>
                                          <p:spTgt spid="41986">
                                            <p:txEl>
                                              <p:pRg st="2" end="2"/>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9" dur="500"/>
                                        <p:tgtEl>
                                          <p:spTgt spid="41986">
                                            <p:txEl>
                                              <p:pRg st="3" end="3"/>
                                            </p:txEl>
                                          </p:spTgt>
                                        </p:tgtEl>
                                      </p:cBhvr>
                                    </p:animEffect>
                                  </p:childTnLst>
                                </p:cTn>
                              </p:par>
                            </p:childTnLst>
                          </p:cTn>
                        </p:par>
                        <p:par>
                          <p:cTn id="20" fill="hold" nodeType="afterGroup">
                            <p:stCondLst>
                              <p:cond delay="2500"/>
                            </p:stCondLst>
                            <p:childTnLst>
                              <p:par>
                                <p:cTn id="21" presetID="3" presetClass="entr" presetSubtype="10" fill="hold" nodeType="after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3" dur="500"/>
                                        <p:tgtEl>
                                          <p:spTgt spid="41986">
                                            <p:txEl>
                                              <p:pRg st="4" end="4"/>
                                            </p:txEl>
                                          </p:spTgt>
                                        </p:tgtEl>
                                      </p:cBhvr>
                                    </p:animEffect>
                                  </p:childTnLst>
                                </p:cTn>
                              </p:par>
                            </p:childTnLst>
                          </p:cTn>
                        </p:par>
                        <p:par>
                          <p:cTn id="24" fill="hold" nodeType="afterGroup">
                            <p:stCondLst>
                              <p:cond delay="3000"/>
                            </p:stCondLst>
                            <p:childTnLst>
                              <p:par>
                                <p:cTn id="25" presetID="3" presetClass="entr" presetSubtype="10" fill="hold" nodeType="after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7" dur="500"/>
                                        <p:tgtEl>
                                          <p:spTgt spid="41986">
                                            <p:txEl>
                                              <p:pRg st="5" end="5"/>
                                            </p:txEl>
                                          </p:spTgt>
                                        </p:tgtEl>
                                      </p:cBhvr>
                                    </p:animEffec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31" dur="500"/>
                                        <p:tgtEl>
                                          <p:spTgt spid="41986">
                                            <p:txEl>
                                              <p:pRg st="6" end="6"/>
                                            </p:txEl>
                                          </p:spTgt>
                                        </p:tgtEl>
                                      </p:cBhvr>
                                    </p:animEffect>
                                  </p:childTnLst>
                                </p:cTn>
                              </p:par>
                            </p:childTnLst>
                          </p:cTn>
                        </p:par>
                        <p:par>
                          <p:cTn id="32" fill="hold" nodeType="afterGroup">
                            <p:stCondLst>
                              <p:cond delay="4000"/>
                            </p:stCondLst>
                            <p:childTnLst>
                              <p:par>
                                <p:cTn id="33" presetID="3" presetClass="entr" presetSubtype="10" fill="hold" nodeType="after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animEffect transition="in" filter="blinds(horizontal)">
                                      <p:cBhvr>
                                        <p:cTn id="35" dur="500"/>
                                        <p:tgtEl>
                                          <p:spTgt spid="41986">
                                            <p:txEl>
                                              <p:pRg st="7" end="7"/>
                                            </p:txEl>
                                          </p:spTgt>
                                        </p:tgtEl>
                                      </p:cBhvr>
                                    </p:animEffect>
                                  </p:childTnLst>
                                </p:cTn>
                              </p:par>
                            </p:childTnLst>
                          </p:cTn>
                        </p:par>
                        <p:par>
                          <p:cTn id="36" fill="hold" nodeType="afterGroup">
                            <p:stCondLst>
                              <p:cond delay="4500"/>
                            </p:stCondLst>
                            <p:childTnLst>
                              <p:par>
                                <p:cTn id="37" presetID="3" presetClass="entr" presetSubtype="10" fill="hold" nodeType="after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animEffect transition="in" filter="blinds(horizontal)">
                                      <p:cBhvr>
                                        <p:cTn id="39" dur="500"/>
                                        <p:tgtEl>
                                          <p:spTgt spid="41986">
                                            <p:txEl>
                                              <p:pRg st="8" end="8"/>
                                            </p:txEl>
                                          </p:spTgt>
                                        </p:tgtEl>
                                      </p:cBhvr>
                                    </p:animEffect>
                                  </p:childTnLst>
                                </p:cTn>
                              </p:par>
                            </p:childTnLst>
                          </p:cTn>
                        </p:par>
                        <p:par>
                          <p:cTn id="40" fill="hold" nodeType="afterGroup">
                            <p:stCondLst>
                              <p:cond delay="5000"/>
                            </p:stCondLst>
                            <p:childTnLst>
                              <p:par>
                                <p:cTn id="41" presetID="3" presetClass="entr" presetSubtype="10" fill="hold" nodeType="after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animEffect transition="in" filter="blinds(horizontal)">
                                      <p:cBhvr>
                                        <p:cTn id="43" dur="500"/>
                                        <p:tgtEl>
                                          <p:spTgt spid="41986">
                                            <p:txEl>
                                              <p:pRg st="9" end="9"/>
                                            </p:txEl>
                                          </p:spTgt>
                                        </p:tgtEl>
                                      </p:cBhvr>
                                    </p:animEffect>
                                  </p:childTnLst>
                                </p:cTn>
                              </p:par>
                            </p:childTnLst>
                          </p:cTn>
                        </p:par>
                        <p:par>
                          <p:cTn id="44" fill="hold" nodeType="afterGroup">
                            <p:stCondLst>
                              <p:cond delay="5500"/>
                            </p:stCondLst>
                            <p:childTnLst>
                              <p:par>
                                <p:cTn id="45" presetID="3" presetClass="entr" presetSubtype="10" fill="hold" nodeType="afterEffect">
                                  <p:stCondLst>
                                    <p:cond delay="0"/>
                                  </p:stCondLst>
                                  <p:childTnLst>
                                    <p:set>
                                      <p:cBhvr>
                                        <p:cTn id="46" dur="1" fill="hold">
                                          <p:stCondLst>
                                            <p:cond delay="0"/>
                                          </p:stCondLst>
                                        </p:cTn>
                                        <p:tgtEl>
                                          <p:spTgt spid="41986">
                                            <p:txEl>
                                              <p:pRg st="10" end="10"/>
                                            </p:txEl>
                                          </p:spTgt>
                                        </p:tgtEl>
                                        <p:attrNameLst>
                                          <p:attrName>style.visibility</p:attrName>
                                        </p:attrNameLst>
                                      </p:cBhvr>
                                      <p:to>
                                        <p:strVal val="visible"/>
                                      </p:to>
                                    </p:set>
                                    <p:animEffect transition="in" filter="blinds(horizontal)">
                                      <p:cBhvr>
                                        <p:cTn id="47" dur="500"/>
                                        <p:tgtEl>
                                          <p:spTgt spid="4198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989"/>
                                        </p:tgtEl>
                                        <p:attrNameLst>
                                          <p:attrName>style.visibility</p:attrName>
                                        </p:attrNameLst>
                                      </p:cBhvr>
                                      <p:to>
                                        <p:strVal val="visible"/>
                                      </p:to>
                                    </p:set>
                                    <p:animEffect transition="in" filter="box(in)">
                                      <p:cBhvr>
                                        <p:cTn id="52" dur="500"/>
                                        <p:tgtEl>
                                          <p:spTgt spid="41989"/>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41988"/>
                                        </p:tgtEl>
                                        <p:attrNameLst>
                                          <p:attrName>style.visibility</p:attrName>
                                        </p:attrNameLst>
                                      </p:cBhvr>
                                      <p:to>
                                        <p:strVal val="visible"/>
                                      </p:to>
                                    </p:set>
                                    <p:animEffect transition="in" filter="box(in)">
                                      <p:cBhvr>
                                        <p:cTn id="56" dur="500"/>
                                        <p:tgtEl>
                                          <p:spTgt spid="41988"/>
                                        </p:tgtEl>
                                      </p:cBhvr>
                                    </p:animEffect>
                                  </p:childTnLst>
                                </p:cTn>
                              </p:par>
                            </p:childTnLst>
                          </p:cTn>
                        </p:par>
                        <p:par>
                          <p:cTn id="57" fill="hold" nodeType="afterGroup">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par>
                          <p:cTn id="61" fill="hold" nodeType="afterGroup">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ox(i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191" name="Text Box 7"/>
          <p:cNvSpPr txBox="1">
            <a:spLocks noChangeArrowheads="1"/>
          </p:cNvSpPr>
          <p:nvPr/>
        </p:nvSpPr>
        <p:spPr bwMode="auto">
          <a:xfrm>
            <a:off x="2203523" y="152238"/>
            <a:ext cx="7403690" cy="830997"/>
          </a:xfrm>
          <a:prstGeom prst="rect">
            <a:avLst/>
          </a:prstGeom>
          <a:solidFill>
            <a:srgbClr val="00B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a:spAutoFit/>
          </a:bodyPr>
          <a:lstStyle/>
          <a:p>
            <a:pPr algn="just" eaLnBrk="1" hangingPunct="1">
              <a:spcBef>
                <a:spcPct val="50000"/>
              </a:spcBef>
            </a:pPr>
            <a:r>
              <a:rPr lang="en-US" sz="2400" b="1" i="1">
                <a:solidFill>
                  <a:srgbClr val="FFFF00"/>
                </a:solidFill>
                <a:latin typeface="Times New Roman" pitchFamily="18" charset="0"/>
                <a:cs typeface="Arial" charset="0"/>
              </a:rPr>
              <a:t>?Thời </a:t>
            </a:r>
            <a:r>
              <a:rPr lang="en-US" sz="2400" b="1" i="1" err="1">
                <a:solidFill>
                  <a:srgbClr val="FFFF00"/>
                </a:solidFill>
                <a:latin typeface="Times New Roman" pitchFamily="18" charset="0"/>
                <a:cs typeface="Arial" charset="0"/>
              </a:rPr>
              <a:t>tiết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hậu</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ảnh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hưởng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như</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thế</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nào</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đến</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sự</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hút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nước</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và</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muối</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khoáng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của</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cây</a:t>
            </a:r>
            <a:r>
              <a:rPr lang="en-US" sz="2400" b="1" i="1">
                <a:solidFill>
                  <a:srgbClr val="FFFF00"/>
                </a:solidFill>
                <a:latin typeface="Times New Roman" pitchFamily="18" charset="0"/>
                <a:cs typeface="Arial" charset="0"/>
              </a:rPr>
              <a:t>? Cho </a:t>
            </a:r>
            <a:r>
              <a:rPr lang="en-US" sz="2400" b="1" i="1" err="1">
                <a:solidFill>
                  <a:srgbClr val="FFFF00"/>
                </a:solidFill>
                <a:latin typeface="Times New Roman" pitchFamily="18" charset="0"/>
                <a:cs typeface="Arial" charset="0"/>
              </a:rPr>
              <a:t>ví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dụ</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để</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minh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họa</a:t>
            </a:r>
            <a:r>
              <a:rPr lang="en-US" sz="2400" b="1" i="1">
                <a:solidFill>
                  <a:srgbClr val="FFFF00"/>
                </a:solidFill>
                <a:latin typeface="Times New Roman" pitchFamily="18" charset="0"/>
                <a:cs typeface="Arial" charset="0"/>
              </a:rPr>
              <a:t>?</a:t>
            </a:r>
          </a:p>
        </p:txBody>
      </p:sp>
      <p:sp>
        <p:nvSpPr>
          <p:cNvPr id="93192" name="Text Box 8"/>
          <p:cNvSpPr txBox="1">
            <a:spLocks noChangeArrowheads="1"/>
          </p:cNvSpPr>
          <p:nvPr/>
        </p:nvSpPr>
        <p:spPr bwMode="auto">
          <a:xfrm>
            <a:off x="2203523" y="1775530"/>
            <a:ext cx="7403690" cy="830997"/>
          </a:xfrm>
          <a:prstGeom prst="rect">
            <a:avLst/>
          </a:prstGeom>
          <a:solidFill>
            <a:schemeClr val="accent2">
              <a:lumMod val="40000"/>
              <a:lumOff val="6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txBody>
          <a:bodyPr wrap="square">
            <a:spAutoFit/>
          </a:bodyPr>
          <a:lstStyle/>
          <a:p>
            <a:pPr algn="just" eaLnBrk="1" hangingPunct="1">
              <a:spcBef>
                <a:spcPct val="50000"/>
              </a:spcBef>
            </a:pPr>
            <a:r>
              <a:rPr lang="en-US" sz="2400" b="1">
                <a:latin typeface="Times New Roman" pitchFamily="18" charset="0"/>
                <a:cs typeface="Arial" charset="0"/>
                <a:sym typeface="Wingdings" pitchFamily="2" charset="2"/>
              </a:rPr>
              <a:t> Thời tiết, khí hậu làm ảnh hưởng đến khả năng hút nước và muối khoáng của cây.</a:t>
            </a:r>
            <a:endParaRPr lang="en-US" sz="2400" b="1">
              <a:latin typeface="Times New Roman" pitchFamily="18" charset="0"/>
              <a:cs typeface="Arial" charset="0"/>
            </a:endParaRPr>
          </a:p>
        </p:txBody>
      </p:sp>
      <p:sp>
        <p:nvSpPr>
          <p:cNvPr id="93193" name="Text Box 9"/>
          <p:cNvSpPr txBox="1">
            <a:spLocks noChangeArrowheads="1"/>
          </p:cNvSpPr>
          <p:nvPr/>
        </p:nvSpPr>
        <p:spPr bwMode="auto">
          <a:xfrm>
            <a:off x="5384259" y="2749681"/>
            <a:ext cx="957547" cy="457200"/>
          </a:xfrm>
          <a:prstGeom prst="rect">
            <a:avLst/>
          </a:prstGeom>
          <a:solidFill>
            <a:srgbClr val="93EB05"/>
          </a:solidFill>
          <a:ln w="127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txBody>
          <a:bodyPr wrap="square">
            <a:spAutoFit/>
          </a:bodyPr>
          <a:lstStyle/>
          <a:p>
            <a:pPr algn="just" eaLnBrk="1" hangingPunct="1">
              <a:spcBef>
                <a:spcPct val="50000"/>
              </a:spcBef>
            </a:pPr>
            <a:r>
              <a:rPr lang="en-US" sz="2400" b="1">
                <a:latin typeface="Times New Roman" pitchFamily="18" charset="0"/>
                <a:cs typeface="Arial" charset="0"/>
              </a:rPr>
              <a:t>Ví dụ</a:t>
            </a:r>
          </a:p>
        </p:txBody>
      </p:sp>
      <p:sp>
        <p:nvSpPr>
          <p:cNvPr id="93194" name="Text Box 10"/>
          <p:cNvSpPr txBox="1">
            <a:spLocks noChangeArrowheads="1"/>
          </p:cNvSpPr>
          <p:nvPr/>
        </p:nvSpPr>
        <p:spPr bwMode="auto">
          <a:xfrm>
            <a:off x="2035278" y="3280947"/>
            <a:ext cx="7834870"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a. Khi nhiệt độ xuống thấp (dưới O</a:t>
            </a:r>
            <a:r>
              <a:rPr lang="en-US" sz="2400" b="1" baseline="30000">
                <a:latin typeface="Times New Roman" pitchFamily="18" charset="0"/>
                <a:cs typeface="Arial" charset="0"/>
              </a:rPr>
              <a:t>o</a:t>
            </a:r>
            <a:r>
              <a:rPr lang="en-US" sz="2400" b="1">
                <a:latin typeface="Times New Roman" pitchFamily="18" charset="0"/>
                <a:cs typeface="Arial" charset="0"/>
              </a:rPr>
              <a:t>C nước đóng băng, muối khoáng không hòa tan </a:t>
            </a:r>
            <a:r>
              <a:rPr lang="en-US" sz="2400" b="1">
                <a:latin typeface="Times New Roman" pitchFamily="18" charset="0"/>
                <a:cs typeface="Arial" charset="0"/>
                <a:sym typeface="Wingdings" pitchFamily="2" charset="2"/>
              </a:rPr>
              <a:t> Rễ cây không hút được.</a:t>
            </a:r>
            <a:endParaRPr lang="en-US" sz="2400" b="1">
              <a:latin typeface="Times New Roman" pitchFamily="18" charset="0"/>
              <a:cs typeface="Arial" charset="0"/>
            </a:endParaRPr>
          </a:p>
        </p:txBody>
      </p:sp>
      <p:sp>
        <p:nvSpPr>
          <p:cNvPr id="93195" name="Text Box 11"/>
          <p:cNvSpPr txBox="1">
            <a:spLocks noChangeArrowheads="1"/>
          </p:cNvSpPr>
          <p:nvPr/>
        </p:nvSpPr>
        <p:spPr bwMode="auto">
          <a:xfrm>
            <a:off x="2035278" y="425509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b. Khi trời nắng, nhiệt độ cao, cây thoát nước nhiều </a:t>
            </a:r>
            <a:r>
              <a:rPr lang="en-US" sz="2400" b="1">
                <a:latin typeface="Times New Roman" pitchFamily="18" charset="0"/>
                <a:cs typeface="Arial" charset="0"/>
                <a:sym typeface="Wingdings" pitchFamily="2" charset="2"/>
              </a:rPr>
              <a:t> nhu cầu nước của cây tăng cao.</a:t>
            </a:r>
            <a:endParaRPr lang="en-US" sz="2400" b="1">
              <a:latin typeface="Times New Roman" pitchFamily="18" charset="0"/>
              <a:cs typeface="Arial" charset="0"/>
            </a:endParaRPr>
          </a:p>
        </p:txBody>
      </p:sp>
      <p:sp>
        <p:nvSpPr>
          <p:cNvPr id="93196" name="Text Box 12"/>
          <p:cNvSpPr txBox="1">
            <a:spLocks noChangeArrowheads="1"/>
          </p:cNvSpPr>
          <p:nvPr/>
        </p:nvSpPr>
        <p:spPr bwMode="auto">
          <a:xfrm>
            <a:off x="2035278" y="529012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c. Khi mưa nhiều, đất ngập nước lâu ngày, rễ bị chết, cây mất khả năng hút nước và muối khoáng.</a:t>
            </a:r>
          </a:p>
        </p:txBody>
      </p:sp>
      <p:sp>
        <p:nvSpPr>
          <p:cNvPr id="8" name="Text Box 9"/>
          <p:cNvSpPr txBox="1">
            <a:spLocks noChangeArrowheads="1"/>
          </p:cNvSpPr>
          <p:nvPr/>
        </p:nvSpPr>
        <p:spPr bwMode="auto">
          <a:xfrm>
            <a:off x="5246059" y="1183512"/>
            <a:ext cx="1233945" cy="461665"/>
          </a:xfrm>
          <a:prstGeom prst="rect">
            <a:avLst/>
          </a:prstGeom>
          <a:solidFill>
            <a:srgbClr val="93EB05"/>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eaLnBrk="1" hangingPunct="1">
              <a:spcBef>
                <a:spcPct val="50000"/>
              </a:spcBef>
            </a:pPr>
            <a:r>
              <a:rPr lang="en-US" sz="2400" b="1">
                <a:latin typeface="Times New Roman" pitchFamily="18" charset="0"/>
                <a:cs typeface="Arial" charset="0"/>
              </a:rPr>
              <a:t>Bài làm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2" name="Picture 11"/>
          <p:cNvPicPr>
            <a:picLocks noChangeAspect="1"/>
          </p:cNvPicPr>
          <p:nvPr/>
        </p:nvPicPr>
        <p:blipFill>
          <a:blip r:embed="rId3"/>
          <a:stretch>
            <a:fillRect/>
          </a:stretch>
        </p:blipFill>
        <p:spPr>
          <a:xfrm flipH="1">
            <a:off x="-250941" y="2979912"/>
            <a:ext cx="2788658" cy="3822523"/>
          </a:xfrm>
          <a:prstGeom prst="rect">
            <a:avLst/>
          </a:prstGeom>
        </p:spPr>
      </p:pic>
      <p:pic>
        <p:nvPicPr>
          <p:cNvPr id="1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48984"/>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33891" y="4456669"/>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70147" y="-126928"/>
            <a:ext cx="2321853" cy="20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ircle(in)">
                                      <p:cBhvr>
                                        <p:cTn id="7" dur="2000"/>
                                        <p:tgtEl>
                                          <p:spTgt spid="931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1000" fill="hold"/>
                                        <p:tgtEl>
                                          <p:spTgt spid="93192"/>
                                        </p:tgtEl>
                                        <p:attrNameLst>
                                          <p:attrName>ppt_w</p:attrName>
                                        </p:attrNameLst>
                                      </p:cBhvr>
                                      <p:tavLst>
                                        <p:tav tm="0">
                                          <p:val>
                                            <p:fltVal val="0"/>
                                          </p:val>
                                        </p:tav>
                                        <p:tav tm="100000">
                                          <p:val>
                                            <p:strVal val="#ppt_w"/>
                                          </p:val>
                                        </p:tav>
                                      </p:tavLst>
                                    </p:anim>
                                    <p:anim calcmode="lin" valueType="num">
                                      <p:cBhvr>
                                        <p:cTn id="18" dur="1000" fill="hold"/>
                                        <p:tgtEl>
                                          <p:spTgt spid="93192"/>
                                        </p:tgtEl>
                                        <p:attrNameLst>
                                          <p:attrName>ppt_h</p:attrName>
                                        </p:attrNameLst>
                                      </p:cBhvr>
                                      <p:tavLst>
                                        <p:tav tm="0">
                                          <p:val>
                                            <p:fltVal val="0"/>
                                          </p:val>
                                        </p:tav>
                                        <p:tav tm="100000">
                                          <p:val>
                                            <p:strVal val="#ppt_h"/>
                                          </p:val>
                                        </p:tav>
                                      </p:tavLst>
                                    </p:anim>
                                    <p:anim calcmode="lin" valueType="num">
                                      <p:cBhvr>
                                        <p:cTn id="19" dur="1000" fill="hold"/>
                                        <p:tgtEl>
                                          <p:spTgt spid="93192"/>
                                        </p:tgtEl>
                                        <p:attrNameLst>
                                          <p:attrName>style.rotation</p:attrName>
                                        </p:attrNameLst>
                                      </p:cBhvr>
                                      <p:tavLst>
                                        <p:tav tm="0">
                                          <p:val>
                                            <p:fltVal val="90"/>
                                          </p:val>
                                        </p:tav>
                                        <p:tav tm="100000">
                                          <p:val>
                                            <p:fltVal val="0"/>
                                          </p:val>
                                        </p:tav>
                                      </p:tavLst>
                                    </p:anim>
                                    <p:animEffect transition="in" filter="fade">
                                      <p:cBhvr>
                                        <p:cTn id="20" dur="1000"/>
                                        <p:tgtEl>
                                          <p:spTgt spid="9319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3193"/>
                                        </p:tgtEl>
                                        <p:attrNameLst>
                                          <p:attrName>style.visibility</p:attrName>
                                        </p:attrNameLst>
                                      </p:cBhvr>
                                      <p:to>
                                        <p:strVal val="visible"/>
                                      </p:to>
                                    </p:set>
                                    <p:animEffect transition="in" filter="barn(inVertical)">
                                      <p:cBhvr>
                                        <p:cTn id="25" dur="500"/>
                                        <p:tgtEl>
                                          <p:spTgt spid="9319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barn(inVertical)">
                                      <p:cBhvr>
                                        <p:cTn id="30" dur="500"/>
                                        <p:tgtEl>
                                          <p:spTgt spid="9319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195"/>
                                        </p:tgtEl>
                                        <p:attrNameLst>
                                          <p:attrName>style.visibility</p:attrName>
                                        </p:attrNameLst>
                                      </p:cBhvr>
                                      <p:to>
                                        <p:strVal val="visible"/>
                                      </p:to>
                                    </p:set>
                                    <p:animEffect transition="in" filter="fade">
                                      <p:cBhvr>
                                        <p:cTn id="35" dur="1000"/>
                                        <p:tgtEl>
                                          <p:spTgt spid="93195"/>
                                        </p:tgtEl>
                                      </p:cBhvr>
                                    </p:animEffect>
                                    <p:anim calcmode="lin" valueType="num">
                                      <p:cBhvr>
                                        <p:cTn id="36" dur="1000" fill="hold"/>
                                        <p:tgtEl>
                                          <p:spTgt spid="93195"/>
                                        </p:tgtEl>
                                        <p:attrNameLst>
                                          <p:attrName>ppt_x</p:attrName>
                                        </p:attrNameLst>
                                      </p:cBhvr>
                                      <p:tavLst>
                                        <p:tav tm="0">
                                          <p:val>
                                            <p:strVal val="#ppt_x"/>
                                          </p:val>
                                        </p:tav>
                                        <p:tav tm="100000">
                                          <p:val>
                                            <p:strVal val="#ppt_x"/>
                                          </p:val>
                                        </p:tav>
                                      </p:tavLst>
                                    </p:anim>
                                    <p:anim calcmode="lin" valueType="num">
                                      <p:cBhvr>
                                        <p:cTn id="37" dur="1000" fill="hold"/>
                                        <p:tgtEl>
                                          <p:spTgt spid="931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3196"/>
                                        </p:tgtEl>
                                        <p:attrNameLst>
                                          <p:attrName>style.visibility</p:attrName>
                                        </p:attrNameLst>
                                      </p:cBhvr>
                                      <p:to>
                                        <p:strVal val="visible"/>
                                      </p:to>
                                    </p:set>
                                    <p:animEffect transition="in" filter="wheel(1)">
                                      <p:cBhvr>
                                        <p:cTn id="42"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animBg="1"/>
      <p:bldP spid="93194" grpId="0" animBg="1"/>
      <p:bldP spid="93195" grpId="0" animBg="1"/>
      <p:bldP spid="9319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1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3042012" y="1079616"/>
            <a:ext cx="5877299" cy="3724096"/>
          </a:xfrm>
          <a:prstGeom prst="rect">
            <a:avLst/>
          </a:prstGeom>
          <a:no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i="1" u="sng" dirty="0" err="1">
                <a:solidFill>
                  <a:srgbClr val="FF0000"/>
                </a:solidFill>
                <a:latin typeface="Times New Roman" pitchFamily="18" charset="0"/>
              </a:rPr>
              <a:t>Hướng</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dẫn</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học</a:t>
            </a:r>
            <a:r>
              <a:rPr lang="en-US" sz="3600" b="1" i="1" u="sng" dirty="0">
                <a:solidFill>
                  <a:srgbClr val="FF0000"/>
                </a:solidFill>
                <a:latin typeface="Times New Roman" pitchFamily="18" charset="0"/>
              </a:rPr>
              <a:t> ở </a:t>
            </a:r>
            <a:r>
              <a:rPr lang="en-US" sz="3600" b="1" i="1" u="sng" dirty="0" err="1">
                <a:solidFill>
                  <a:srgbClr val="FF0000"/>
                </a:solidFill>
                <a:latin typeface="Times New Roman" pitchFamily="18" charset="0"/>
              </a:rPr>
              <a:t>nhà</a:t>
            </a:r>
            <a:r>
              <a:rPr lang="en-US" sz="3600" b="1" i="1" u="sng" dirty="0">
                <a:solidFill>
                  <a:srgbClr val="FF0000"/>
                </a:solidFill>
                <a:latin typeface="Times New Roman" pitchFamily="18" charset="0"/>
              </a:rPr>
              <a:t>:</a:t>
            </a:r>
          </a:p>
          <a:p>
            <a:pPr marL="285750" indent="-285750">
              <a:defRPr/>
            </a:pPr>
            <a:r>
              <a:rPr lang="nl-NL" sz="2000">
                <a:latin typeface="Times New Roman" pitchFamily="18" charset="0"/>
                <a:cs typeface="Times New Roman" pitchFamily="18" charset="0"/>
              </a:rPr>
              <a:t>* Học </a:t>
            </a:r>
            <a:r>
              <a:rPr lang="nl-NL" sz="2000" dirty="0">
                <a:latin typeface="Times New Roman" pitchFamily="18" charset="0"/>
                <a:cs typeface="Times New Roman" pitchFamily="18" charset="0"/>
              </a:rPr>
              <a:t>bài cũ và trả lời câu </a:t>
            </a:r>
            <a:r>
              <a:rPr lang="nl-NL" sz="2000">
                <a:latin typeface="Times New Roman" pitchFamily="18" charset="0"/>
                <a:cs typeface="Times New Roman" pitchFamily="18" charset="0"/>
              </a:rPr>
              <a:t>hỏi SGK; SBT.</a:t>
            </a:r>
            <a:endParaRPr lang="nl-NL" sz="2000" dirty="0">
              <a:latin typeface="Times New Roman" pitchFamily="18" charset="0"/>
              <a:cs typeface="Times New Roman" pitchFamily="18" charset="0"/>
            </a:endParaRPr>
          </a:p>
          <a:p>
            <a:pPr marL="285750" indent="-285750">
              <a:defRPr/>
            </a:pPr>
            <a:r>
              <a:rPr lang="nl-NL" sz="2000" i="1">
                <a:latin typeface="Times New Roman" pitchFamily="18" charset="0"/>
                <a:cs typeface="Times New Roman" pitchFamily="18" charset="0"/>
              </a:rPr>
              <a:t>*</a:t>
            </a:r>
            <a:r>
              <a:rPr lang="nl-NL" sz="2000">
                <a:latin typeface="Times New Roman" pitchFamily="18" charset="0"/>
                <a:cs typeface="Times New Roman" pitchFamily="18" charset="0"/>
              </a:rPr>
              <a:t> Nghiên </a:t>
            </a:r>
            <a:r>
              <a:rPr lang="nl-NL" sz="2000" dirty="0">
                <a:latin typeface="Times New Roman" pitchFamily="18" charset="0"/>
                <a:cs typeface="Times New Roman" pitchFamily="18" charset="0"/>
              </a:rPr>
              <a:t>cứu </a:t>
            </a:r>
            <a:r>
              <a:rPr lang="nl-NL" sz="2000">
                <a:latin typeface="Times New Roman" pitchFamily="18" charset="0"/>
                <a:cs typeface="Times New Roman" pitchFamily="18" charset="0"/>
              </a:rPr>
              <a:t>trước bài 31</a:t>
            </a:r>
            <a:r>
              <a:rPr lang="nl-NL" sz="2000" b="1">
                <a:latin typeface="Times New Roman" pitchFamily="18" charset="0"/>
                <a:cs typeface="Times New Roman" pitchFamily="18" charset="0"/>
              </a:rPr>
              <a:t>“Trao đổi nước và chất dinh dưỡng ở động vật”.</a:t>
            </a:r>
          </a:p>
          <a:p>
            <a:pPr algn="just"/>
            <a:r>
              <a:rPr lang="en-US" sz="2000" b="1">
                <a:latin typeface="Times New Roman" panose="02020603050405020304" pitchFamily="18" charset="0"/>
                <a:cs typeface="Times New Roman" panose="02020603050405020304" pitchFamily="18" charset="0"/>
              </a:rPr>
              <a:t>* GV hướng dẫn học sinh làm TN </a:t>
            </a:r>
            <a:r>
              <a:rPr lang="en-US" sz="2000">
                <a:latin typeface="Times New Roman" panose="02020603050405020304" pitchFamily="18" charset="0"/>
                <a:cs typeface="Times New Roman" panose="02020603050405020304" pitchFamily="18" charset="0"/>
              </a:rPr>
              <a:t>chứng minh cây thoát hơi nước qua lá tại nhà, quay video trao đổi:</a:t>
            </a:r>
          </a:p>
          <a:p>
            <a:pPr algn="just"/>
            <a:r>
              <a:rPr lang="en-US" sz="2000" b="1">
                <a:latin typeface="Times New Roman" panose="02020603050405020304" pitchFamily="18" charset="0"/>
                <a:cs typeface="Times New Roman" panose="02020603050405020304" pitchFamily="18" charset="0"/>
              </a:rPr>
              <a:t>+ Chuẩn bị: </a:t>
            </a:r>
            <a:r>
              <a:rPr lang="en-US" sz="2000">
                <a:latin typeface="Times New Roman" panose="02020603050405020304" pitchFamily="18" charset="0"/>
                <a:cs typeface="Times New Roman" panose="02020603050405020304" pitchFamily="18" charset="0"/>
              </a:rPr>
              <a:t>bao nilong trong suốt, dây buộc.</a:t>
            </a:r>
          </a:p>
          <a:p>
            <a:pPr algn="just"/>
            <a:r>
              <a:rPr lang="en-US" sz="2000" b="1">
                <a:latin typeface="Times New Roman" panose="02020603050405020304" pitchFamily="18" charset="0"/>
                <a:cs typeface="Times New Roman" panose="02020603050405020304" pitchFamily="18" charset="0"/>
              </a:rPr>
              <a:t>+ Tiến hành: </a:t>
            </a:r>
            <a:r>
              <a:rPr lang="en-US" sz="2000">
                <a:latin typeface="Times New Roman" panose="02020603050405020304" pitchFamily="18" charset="0"/>
                <a:cs typeface="Times New Roman" panose="02020603050405020304" pitchFamily="18" charset="0"/>
              </a:rPr>
              <a:t>Chọn một cây xanh bất kì quanh nhà, dùng bao nilong trùm lên phần lá, ngọn của cây, buộc miệng bao bằng dây. Quan sát hiện tượng xảy ra sau 1 giờ, 3 giờ và một ngày. Viết báo cáo kết quả thí nghiệm.</a:t>
            </a:r>
          </a:p>
        </p:txBody>
      </p:sp>
    </p:spTree>
    <p:extLst>
      <p:ext uri="{BB962C8B-B14F-4D97-AF65-F5344CB8AC3E}">
        <p14:creationId xmlns:p14="http://schemas.microsoft.com/office/powerpoint/2010/main" val="15118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08284" y="134112"/>
            <a:ext cx="5615168" cy="769441"/>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200" b="1">
                <a:latin typeface="Times New Roman" pitchFamily="18" charset="0"/>
              </a:rPr>
              <a:t>Trong quá trình sống, cây xanh phải lấy vào</a:t>
            </a:r>
          </a:p>
          <a:p>
            <a:pPr algn="ctr"/>
            <a:r>
              <a:rPr lang="en-US" sz="2200" b="1">
                <a:latin typeface="Times New Roman" pitchFamily="18" charset="0"/>
              </a:rPr>
              <a:t>những gì và thải ra những gì từ môi trường?</a:t>
            </a:r>
          </a:p>
        </p:txBody>
      </p:sp>
      <p:pic>
        <p:nvPicPr>
          <p:cNvPr id="7171" name="Picture 3" descr="982EF5E7"/>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l="15591" t="25027" r="36559" b="14111"/>
          <a:stretch>
            <a:fillRect/>
          </a:stretch>
        </p:blipFill>
        <p:spPr>
          <a:xfrm>
            <a:off x="3890293" y="1072852"/>
            <a:ext cx="4343400" cy="5058592"/>
          </a:xfrm>
          <a:solidFill>
            <a:srgbClr val="FF3300"/>
          </a:solidFill>
          <a:ln w="38100">
            <a:solidFill>
              <a:srgbClr val="1818FD"/>
            </a:solidFill>
            <a:miter lim="800000"/>
            <a:headEnd/>
            <a:tailEnd/>
          </a:ln>
        </p:spPr>
      </p:pic>
      <p:sp>
        <p:nvSpPr>
          <p:cNvPr id="182276" name="Line 4"/>
          <p:cNvSpPr>
            <a:spLocks noChangeShapeType="1"/>
          </p:cNvSpPr>
          <p:nvPr/>
        </p:nvSpPr>
        <p:spPr bwMode="auto">
          <a:xfrm flipH="1">
            <a:off x="7150100" y="2019300"/>
            <a:ext cx="3810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78" name="Line 6"/>
          <p:cNvSpPr>
            <a:spLocks noChangeShapeType="1"/>
          </p:cNvSpPr>
          <p:nvPr/>
        </p:nvSpPr>
        <p:spPr bwMode="auto">
          <a:xfrm flipH="1" flipV="1">
            <a:off x="6406680" y="5138844"/>
            <a:ext cx="181802" cy="54316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1" name="AutoShape 9"/>
          <p:cNvSpPr>
            <a:spLocks noChangeArrowheads="1"/>
          </p:cNvSpPr>
          <p:nvPr/>
        </p:nvSpPr>
        <p:spPr bwMode="auto">
          <a:xfrm rot="2605428" flipH="1">
            <a:off x="4310001" y="3632837"/>
            <a:ext cx="671387" cy="307436"/>
          </a:xfrm>
          <a:prstGeom prst="rightArrow">
            <a:avLst>
              <a:gd name="adj1" fmla="val 50000"/>
              <a:gd name="adj2" fmla="val 48103"/>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85" name="AutoShape 13"/>
          <p:cNvSpPr>
            <a:spLocks noChangeArrowheads="1"/>
          </p:cNvSpPr>
          <p:nvPr/>
        </p:nvSpPr>
        <p:spPr bwMode="auto">
          <a:xfrm rot="19540504">
            <a:off x="7640131" y="3175895"/>
            <a:ext cx="1199478" cy="387067"/>
          </a:xfrm>
          <a:prstGeom prst="rightArrow">
            <a:avLst>
              <a:gd name="adj1" fmla="val 50000"/>
              <a:gd name="adj2" fmla="val 52649"/>
            </a:avLst>
          </a:prstGeom>
          <a:solidFill>
            <a:schemeClr val="accent4">
              <a:lumMod val="40000"/>
              <a:lumOff val="60000"/>
            </a:schemeClr>
          </a:solidFill>
          <a:ln w="19050" algn="ctr">
            <a:solidFill>
              <a:srgbClr val="1818FD"/>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86" name="AutoShape 14"/>
          <p:cNvSpPr>
            <a:spLocks noChangeArrowheads="1"/>
          </p:cNvSpPr>
          <p:nvPr/>
        </p:nvSpPr>
        <p:spPr bwMode="auto">
          <a:xfrm>
            <a:off x="4356100" y="5443204"/>
            <a:ext cx="1828800" cy="419100"/>
          </a:xfrm>
          <a:prstGeom prst="curvedUpArrow">
            <a:avLst>
              <a:gd name="adj1" fmla="val 41960"/>
              <a:gd name="adj2" fmla="val 101960"/>
              <a:gd name="adj3" fmla="val 33333"/>
            </a:avLst>
          </a:prstGeom>
          <a:solidFill>
            <a:srgbClr val="99FFCC"/>
          </a:solidFill>
          <a:ln w="28575">
            <a:solidFill>
              <a:schemeClr val="tx1"/>
            </a:solidFill>
            <a:prstDash val="sysDash"/>
            <a:miter lim="800000"/>
            <a:headEnd/>
            <a:tailEnd/>
          </a:ln>
        </p:spPr>
        <p:txBody>
          <a:bodyPr wrap="none" anchor="ctr"/>
          <a:lstStyle/>
          <a:p>
            <a:endParaRPr lang="vi-VN"/>
          </a:p>
        </p:txBody>
      </p:sp>
      <p:sp>
        <p:nvSpPr>
          <p:cNvPr id="182290" name="AutoShape 18"/>
          <p:cNvSpPr>
            <a:spLocks noChangeArrowheads="1"/>
          </p:cNvSpPr>
          <p:nvPr/>
        </p:nvSpPr>
        <p:spPr bwMode="auto">
          <a:xfrm rot="19551653">
            <a:off x="7524449" y="4167569"/>
            <a:ext cx="730176" cy="313539"/>
          </a:xfrm>
          <a:prstGeom prst="rightArrow">
            <a:avLst>
              <a:gd name="adj1" fmla="val 50000"/>
              <a:gd name="adj2" fmla="val 50245"/>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ôxi</a:t>
            </a:r>
          </a:p>
        </p:txBody>
      </p:sp>
      <p:sp>
        <p:nvSpPr>
          <p:cNvPr id="182291" name="AutoShape 19"/>
          <p:cNvSpPr>
            <a:spLocks noChangeArrowheads="1"/>
          </p:cNvSpPr>
          <p:nvPr/>
        </p:nvSpPr>
        <p:spPr bwMode="auto">
          <a:xfrm rot="2239059" flipH="1">
            <a:off x="3965456" y="2720905"/>
            <a:ext cx="1229388" cy="381155"/>
          </a:xfrm>
          <a:prstGeom prst="rightArrow">
            <a:avLst>
              <a:gd name="adj1" fmla="val 45439"/>
              <a:gd name="adj2" fmla="val 69391"/>
            </a:avLst>
          </a:prstGeom>
          <a:solidFill>
            <a:schemeClr val="accent4">
              <a:lumMod val="40000"/>
              <a:lumOff val="60000"/>
            </a:schemeClr>
          </a:solidFill>
          <a:ln w="19050" algn="ctr">
            <a:solidFill>
              <a:srgbClr val="1818FD"/>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eaLnBrk="0" hangingPunct="0"/>
            <a:r>
              <a:rPr lang="en-US" sz="1200" b="1">
                <a:latin typeface="Times New Roman" pitchFamily="18" charset="0"/>
                <a:cs typeface="Times New Roman" pitchFamily="18" charset="0"/>
              </a:rPr>
              <a:t>Khí các-bô-níc</a:t>
            </a:r>
          </a:p>
        </p:txBody>
      </p:sp>
      <p:sp>
        <p:nvSpPr>
          <p:cNvPr id="182296" name="Freeform 24"/>
          <p:cNvSpPr>
            <a:spLocks/>
          </p:cNvSpPr>
          <p:nvPr/>
        </p:nvSpPr>
        <p:spPr bwMode="auto">
          <a:xfrm rot="-572422">
            <a:off x="5453064" y="1868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7" name="Freeform 25"/>
          <p:cNvSpPr>
            <a:spLocks/>
          </p:cNvSpPr>
          <p:nvPr/>
        </p:nvSpPr>
        <p:spPr bwMode="auto">
          <a:xfrm rot="-572422">
            <a:off x="6062664" y="1792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8" name="Freeform 26"/>
          <p:cNvSpPr>
            <a:spLocks/>
          </p:cNvSpPr>
          <p:nvPr/>
        </p:nvSpPr>
        <p:spPr bwMode="auto">
          <a:xfrm rot="-572422">
            <a:off x="5757864" y="2173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9" name="Freeform 27"/>
          <p:cNvSpPr>
            <a:spLocks/>
          </p:cNvSpPr>
          <p:nvPr/>
        </p:nvSpPr>
        <p:spPr bwMode="auto">
          <a:xfrm rot="-572422">
            <a:off x="5072064" y="2249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0" name="Freeform 28"/>
          <p:cNvSpPr>
            <a:spLocks/>
          </p:cNvSpPr>
          <p:nvPr/>
        </p:nvSpPr>
        <p:spPr bwMode="auto">
          <a:xfrm rot="-572422">
            <a:off x="5605464" y="20208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1" name="Freeform 29"/>
          <p:cNvSpPr>
            <a:spLocks/>
          </p:cNvSpPr>
          <p:nvPr/>
        </p:nvSpPr>
        <p:spPr bwMode="auto">
          <a:xfrm rot="-572422">
            <a:off x="4843464" y="17160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2" name="Freeform 30"/>
          <p:cNvSpPr>
            <a:spLocks/>
          </p:cNvSpPr>
          <p:nvPr/>
        </p:nvSpPr>
        <p:spPr bwMode="auto">
          <a:xfrm rot="-572422">
            <a:off x="52244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3" name="Freeform 31"/>
          <p:cNvSpPr>
            <a:spLocks/>
          </p:cNvSpPr>
          <p:nvPr/>
        </p:nvSpPr>
        <p:spPr bwMode="auto">
          <a:xfrm rot="-572422">
            <a:off x="6291264" y="1563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4" name="Freeform 32"/>
          <p:cNvSpPr>
            <a:spLocks/>
          </p:cNvSpPr>
          <p:nvPr/>
        </p:nvSpPr>
        <p:spPr bwMode="auto">
          <a:xfrm rot="-572422">
            <a:off x="5757863" y="1485900"/>
            <a:ext cx="152400" cy="609600"/>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5" name="Text Box 33"/>
          <p:cNvSpPr txBox="1">
            <a:spLocks noChangeArrowheads="1"/>
          </p:cNvSpPr>
          <p:nvPr/>
        </p:nvSpPr>
        <p:spPr bwMode="auto">
          <a:xfrm>
            <a:off x="4485200" y="1752601"/>
            <a:ext cx="1010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1818FD"/>
                </a:solidFill>
                <a:latin typeface="Times New Roman" pitchFamily="18" charset="0"/>
              </a:rPr>
              <a:t>Hơi nước</a:t>
            </a:r>
          </a:p>
        </p:txBody>
      </p:sp>
      <p:sp>
        <p:nvSpPr>
          <p:cNvPr id="24" name="Text Box 33"/>
          <p:cNvSpPr txBox="1">
            <a:spLocks noChangeArrowheads="1"/>
          </p:cNvSpPr>
          <p:nvPr/>
        </p:nvSpPr>
        <p:spPr bwMode="auto">
          <a:xfrm>
            <a:off x="4001209" y="5133766"/>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latin typeface="Times New Roman" pitchFamily="18" charset="0"/>
              </a:rPr>
              <a:t>Nước</a:t>
            </a:r>
          </a:p>
        </p:txBody>
      </p:sp>
      <p:sp>
        <p:nvSpPr>
          <p:cNvPr id="32" name="AutoShape 18"/>
          <p:cNvSpPr>
            <a:spLocks noChangeArrowheads="1"/>
          </p:cNvSpPr>
          <p:nvPr/>
        </p:nvSpPr>
        <p:spPr bwMode="auto">
          <a:xfrm>
            <a:off x="7339004" y="1082938"/>
            <a:ext cx="838200" cy="685800"/>
          </a:xfrm>
          <a:prstGeom prst="smileyFace">
            <a:avLst>
              <a:gd name="adj" fmla="val 4653"/>
            </a:avLst>
          </a:prstGeom>
          <a:solidFill>
            <a:srgbClr val="FFFF00"/>
          </a:solidFill>
          <a:ln w="9525">
            <a:solidFill>
              <a:srgbClr val="FF0066"/>
            </a:solidFill>
            <a:round/>
            <a:headEnd/>
            <a:tailEnd/>
          </a:ln>
        </p:spPr>
        <p:txBody>
          <a:bodyPr wrap="none" anchor="ctr"/>
          <a:lstStyle/>
          <a:p>
            <a:pPr algn="ctr" eaLnBrk="0" hangingPunct="0"/>
            <a:r>
              <a:rPr lang="en-US" sz="1100" b="1" dirty="0">
                <a:solidFill>
                  <a:schemeClr val="tx1">
                    <a:lumMod val="65000"/>
                    <a:lumOff val="35000"/>
                  </a:schemeClr>
                </a:solidFill>
                <a:latin typeface="Times New Roman" pitchFamily="18" charset="0"/>
              </a:rPr>
              <a:t>ÁNH SÁNG</a:t>
            </a:r>
          </a:p>
          <a:p>
            <a:pPr algn="ctr" eaLnBrk="0" hangingPunct="0"/>
            <a:r>
              <a:rPr lang="en-US" sz="1100" b="1" dirty="0">
                <a:solidFill>
                  <a:schemeClr val="tx1">
                    <a:lumMod val="65000"/>
                    <a:lumOff val="35000"/>
                  </a:schemeClr>
                </a:solidFill>
                <a:latin typeface="Times New Roman" pitchFamily="18" charset="0"/>
              </a:rPr>
              <a:t>MẶT TRỜI</a:t>
            </a:r>
            <a:endParaRPr lang="en-US" sz="1100" dirty="0">
              <a:solidFill>
                <a:schemeClr val="tx1">
                  <a:lumMod val="65000"/>
                  <a:lumOff val="35000"/>
                </a:schemeClr>
              </a:solidFill>
              <a:latin typeface="Times New Roman" pitchFamily="18" charset="0"/>
            </a:endParaRPr>
          </a:p>
        </p:txBody>
      </p:sp>
      <p:sp>
        <p:nvSpPr>
          <p:cNvPr id="33" name="Line 19"/>
          <p:cNvSpPr>
            <a:spLocks noChangeShapeType="1"/>
          </p:cNvSpPr>
          <p:nvPr/>
        </p:nvSpPr>
        <p:spPr bwMode="auto">
          <a:xfrm flipH="1">
            <a:off x="6235700" y="1797813"/>
            <a:ext cx="1066800" cy="381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
          <p:cNvSpPr>
            <a:spLocks noChangeShapeType="1"/>
          </p:cNvSpPr>
          <p:nvPr/>
        </p:nvSpPr>
        <p:spPr bwMode="auto">
          <a:xfrm flipH="1">
            <a:off x="6616700" y="1874014"/>
            <a:ext cx="762000" cy="69056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1"/>
          <p:cNvSpPr>
            <a:spLocks noChangeShapeType="1"/>
          </p:cNvSpPr>
          <p:nvPr/>
        </p:nvSpPr>
        <p:spPr bwMode="auto">
          <a:xfrm flipH="1">
            <a:off x="7073900" y="1950214"/>
            <a:ext cx="457200" cy="72231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2"/>
          <p:cNvSpPr>
            <a:spLocks noChangeShapeType="1"/>
          </p:cNvSpPr>
          <p:nvPr/>
        </p:nvSpPr>
        <p:spPr bwMode="auto">
          <a:xfrm flipH="1">
            <a:off x="7150100" y="2026413"/>
            <a:ext cx="533400" cy="12954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3"/>
          <p:cNvSpPr>
            <a:spLocks noChangeShapeType="1"/>
          </p:cNvSpPr>
          <p:nvPr/>
        </p:nvSpPr>
        <p:spPr bwMode="auto">
          <a:xfrm flipH="1">
            <a:off x="7454900" y="2026413"/>
            <a:ext cx="381000" cy="1524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4"/>
          <p:cNvSpPr>
            <a:spLocks noChangeShapeType="1"/>
          </p:cNvSpPr>
          <p:nvPr/>
        </p:nvSpPr>
        <p:spPr bwMode="auto">
          <a:xfrm flipH="1">
            <a:off x="7759700" y="1905000"/>
            <a:ext cx="228600" cy="12192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
          <p:cNvSpPr>
            <a:spLocks noChangeShapeType="1"/>
          </p:cNvSpPr>
          <p:nvPr/>
        </p:nvSpPr>
        <p:spPr bwMode="auto">
          <a:xfrm flipH="1">
            <a:off x="6287334" y="5344186"/>
            <a:ext cx="18410" cy="609600"/>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34"/>
          <p:cNvSpPr txBox="1">
            <a:spLocks noChangeArrowheads="1"/>
          </p:cNvSpPr>
          <p:nvPr/>
        </p:nvSpPr>
        <p:spPr bwMode="auto">
          <a:xfrm>
            <a:off x="6312882" y="5543947"/>
            <a:ext cx="205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khoáng khác</a:t>
            </a:r>
          </a:p>
        </p:txBody>
      </p:sp>
      <p:sp>
        <p:nvSpPr>
          <p:cNvPr id="44" name="TextBox 43"/>
          <p:cNvSpPr txBox="1">
            <a:spLocks noChangeArrowheads="1"/>
          </p:cNvSpPr>
          <p:nvPr/>
        </p:nvSpPr>
        <p:spPr bwMode="auto">
          <a:xfrm>
            <a:off x="2205636" y="1315892"/>
            <a:ext cx="1576666" cy="461963"/>
          </a:xfrm>
          <a:prstGeom prst="rect">
            <a:avLst/>
          </a:prstGeom>
          <a:solidFill>
            <a:schemeClr val="accent4">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1818FD"/>
                </a:solidFill>
                <a:latin typeface="Times New Roman" pitchFamily="18" charset="0"/>
                <a:cs typeface="Times New Roman" pitchFamily="18" charset="0"/>
              </a:rPr>
              <a:t>LẤY VÀO</a:t>
            </a:r>
            <a:endParaRPr lang="vi-VN" sz="2400" b="1">
              <a:solidFill>
                <a:srgbClr val="1818FD"/>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8592554" y="1387336"/>
            <a:ext cx="1676400" cy="461963"/>
          </a:xfrm>
          <a:prstGeom prst="rect">
            <a:avLst/>
          </a:prstGeom>
          <a:solidFill>
            <a:schemeClr val="accent5">
              <a:lumMod val="40000"/>
              <a:lumOff val="60000"/>
            </a:scheme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latin typeface="Times New Roman" pitchFamily="18" charset="0"/>
                <a:cs typeface="Times New Roman" pitchFamily="18" charset="0"/>
              </a:rPr>
              <a:t>THẢI RA</a:t>
            </a:r>
            <a:endParaRPr lang="vi-VN" sz="2400" b="1">
              <a:solidFill>
                <a:srgbClr val="FF0000"/>
              </a:solidFill>
              <a:latin typeface="Times New Roman" pitchFamily="18" charset="0"/>
              <a:cs typeface="Times New Roman" pitchFamily="18" charset="0"/>
            </a:endParaRPr>
          </a:p>
        </p:txBody>
      </p:sp>
      <p:sp>
        <p:nvSpPr>
          <p:cNvPr id="49" name="Line 40"/>
          <p:cNvSpPr>
            <a:spLocks noChangeShapeType="1"/>
          </p:cNvSpPr>
          <p:nvPr/>
        </p:nvSpPr>
        <p:spPr bwMode="auto">
          <a:xfrm>
            <a:off x="6324600" y="5029200"/>
            <a:ext cx="46038" cy="685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0"/>
          <p:cNvSpPr>
            <a:spLocks noChangeShapeType="1"/>
          </p:cNvSpPr>
          <p:nvPr/>
        </p:nvSpPr>
        <p:spPr bwMode="auto">
          <a:xfrm>
            <a:off x="6248400" y="4038600"/>
            <a:ext cx="46038" cy="1676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auto">
          <a:xfrm flipH="1">
            <a:off x="6142039" y="5257800"/>
            <a:ext cx="46037" cy="533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0"/>
          <p:cNvSpPr>
            <a:spLocks noChangeShapeType="1"/>
          </p:cNvSpPr>
          <p:nvPr/>
        </p:nvSpPr>
        <p:spPr bwMode="auto">
          <a:xfrm flipH="1">
            <a:off x="6045200" y="4724400"/>
            <a:ext cx="76200" cy="1066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AutoShape 28"/>
          <p:cNvSpPr>
            <a:spLocks noChangeArrowheads="1"/>
          </p:cNvSpPr>
          <p:nvPr/>
        </p:nvSpPr>
        <p:spPr bwMode="auto">
          <a:xfrm>
            <a:off x="1874110" y="2387271"/>
            <a:ext cx="1908192" cy="450125"/>
          </a:xfrm>
          <a:prstGeom prst="flowChartPreparation">
            <a:avLst/>
          </a:prstGeom>
          <a:solidFill>
            <a:schemeClr val="accent2">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Khí các-bô-níc</a:t>
            </a:r>
          </a:p>
        </p:txBody>
      </p:sp>
      <p:sp>
        <p:nvSpPr>
          <p:cNvPr id="41" name="AutoShape 29"/>
          <p:cNvSpPr>
            <a:spLocks noChangeArrowheads="1"/>
          </p:cNvSpPr>
          <p:nvPr/>
        </p:nvSpPr>
        <p:spPr bwMode="auto">
          <a:xfrm>
            <a:off x="2120721" y="4724401"/>
            <a:ext cx="1521619" cy="414444"/>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Nước</a:t>
            </a:r>
          </a:p>
        </p:txBody>
      </p:sp>
      <p:sp>
        <p:nvSpPr>
          <p:cNvPr id="42" name="AutoShape 30"/>
          <p:cNvSpPr>
            <a:spLocks noChangeArrowheads="1"/>
          </p:cNvSpPr>
          <p:nvPr/>
        </p:nvSpPr>
        <p:spPr bwMode="auto">
          <a:xfrm>
            <a:off x="8555223" y="4724400"/>
            <a:ext cx="1853002" cy="438953"/>
          </a:xfrm>
          <a:prstGeom prst="flowChartPreparation">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Chất hứu cơ</a:t>
            </a:r>
          </a:p>
        </p:txBody>
      </p:sp>
      <p:sp>
        <p:nvSpPr>
          <p:cNvPr id="50" name="AutoShape 31"/>
          <p:cNvSpPr>
            <a:spLocks noChangeArrowheads="1"/>
          </p:cNvSpPr>
          <p:nvPr/>
        </p:nvSpPr>
        <p:spPr bwMode="auto">
          <a:xfrm>
            <a:off x="8588272" y="3501711"/>
            <a:ext cx="1684963" cy="415611"/>
          </a:xfrm>
          <a:prstGeom prst="flowChartPreparation">
            <a:avLst/>
          </a:prstGeom>
          <a:solidFill>
            <a:srgbClr val="92D050"/>
          </a:solidFill>
          <a:ln w="1270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Khí ô-xi</a:t>
            </a:r>
          </a:p>
        </p:txBody>
      </p:sp>
      <p:sp>
        <p:nvSpPr>
          <p:cNvPr id="54" name="AutoShape 32"/>
          <p:cNvSpPr>
            <a:spLocks noChangeArrowheads="1"/>
          </p:cNvSpPr>
          <p:nvPr/>
        </p:nvSpPr>
        <p:spPr bwMode="auto">
          <a:xfrm>
            <a:off x="8592098" y="2368595"/>
            <a:ext cx="1746152" cy="468800"/>
          </a:xfrm>
          <a:prstGeom prst="flowChartPreparation">
            <a:avLst/>
          </a:prstGeom>
          <a:solidFill>
            <a:srgbClr val="92D050"/>
          </a:solidFill>
          <a:ln w="19050">
            <a:solidFill>
              <a:srgbClr val="FF0000"/>
            </a:solidFill>
            <a:miter lim="800000"/>
            <a:headEnd/>
            <a:tailEnd/>
          </a:ln>
          <a:effectLst/>
          <a:scene3d>
            <a:camera prst="orthographicFront">
              <a:rot lat="0" lon="0" rev="0"/>
            </a:camera>
            <a:lightRig rig="glow" dir="t">
              <a:rot lat="0" lon="0" rev="14100000"/>
            </a:lightRig>
          </a:scene3d>
          <a:sp3d prstMaterial="softEdge">
            <a:bevelT w="127000" prst="convex"/>
          </a:sp3d>
        </p:spPr>
        <p:txBody>
          <a:bodyPr wrap="none" anchor="ctr"/>
          <a:lstStyle/>
          <a:p>
            <a:pPr algn="ctr" eaLnBrk="0" hangingPunct="0"/>
            <a:r>
              <a:rPr lang="en-US" sz="2000" b="1">
                <a:latin typeface="Times New Roman" pitchFamily="18" charset="0"/>
              </a:rPr>
              <a:t>Hơi nước</a:t>
            </a:r>
          </a:p>
        </p:txBody>
      </p:sp>
      <p:sp>
        <p:nvSpPr>
          <p:cNvPr id="55" name="AutoShape 30"/>
          <p:cNvSpPr>
            <a:spLocks noChangeArrowheads="1"/>
          </p:cNvSpPr>
          <p:nvPr/>
        </p:nvSpPr>
        <p:spPr bwMode="auto">
          <a:xfrm>
            <a:off x="1844640" y="3494238"/>
            <a:ext cx="1862124" cy="480102"/>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Chất khoáng</a:t>
            </a:r>
          </a:p>
        </p:txBody>
      </p:sp>
      <p:pic>
        <p:nvPicPr>
          <p:cNvPr id="45"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134" y="3041944"/>
            <a:ext cx="2123957"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58" name="Picture 5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5234" y="3360645"/>
            <a:ext cx="2204791"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6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 y="-68309"/>
            <a:ext cx="2151688"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6" name="Text Box 34"/>
          <p:cNvSpPr txBox="1">
            <a:spLocks noChangeArrowheads="1"/>
          </p:cNvSpPr>
          <p:nvPr/>
        </p:nvSpPr>
        <p:spPr bwMode="auto">
          <a:xfrm>
            <a:off x="5901635" y="5838561"/>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hữu cơ</a:t>
            </a:r>
          </a:p>
        </p:txBody>
      </p:sp>
    </p:spTree>
    <p:extLst>
      <p:ext uri="{BB962C8B-B14F-4D97-AF65-F5344CB8AC3E}">
        <p14:creationId xmlns:p14="http://schemas.microsoft.com/office/powerpoint/2010/main" val="2685390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repeatCount="3000" fill="hold" grpId="0" nodeType="clickEffect">
                                  <p:stCondLst>
                                    <p:cond delay="0"/>
                                  </p:stCondLst>
                                  <p:childTnLst>
                                    <p:set>
                                      <p:cBhvr>
                                        <p:cTn id="14" dur="1" fill="hold">
                                          <p:stCondLst>
                                            <p:cond delay="0"/>
                                          </p:stCondLst>
                                        </p:cTn>
                                        <p:tgtEl>
                                          <p:spTgt spid="182276"/>
                                        </p:tgtEl>
                                        <p:attrNameLst>
                                          <p:attrName>style.visibility</p:attrName>
                                        </p:attrNameLst>
                                      </p:cBhvr>
                                      <p:to>
                                        <p:strVal val="visible"/>
                                      </p:to>
                                    </p:set>
                                    <p:animEffect transition="in" filter="box(in)">
                                      <p:cBhvr>
                                        <p:cTn id="15" dur="1000"/>
                                        <p:tgtEl>
                                          <p:spTgt spid="182276"/>
                                        </p:tgtEl>
                                      </p:cBhvr>
                                    </p:animEffect>
                                  </p:childTnLst>
                                </p:cTn>
                              </p:par>
                              <p:par>
                                <p:cTn id="16" presetID="4" presetClass="entr" presetSubtype="16" repeatCount="3000" fill="hold" grpId="0" nodeType="withEffect">
                                  <p:stCondLst>
                                    <p:cond delay="0"/>
                                  </p:stCondLst>
                                  <p:childTnLst>
                                    <p:set>
                                      <p:cBhvr>
                                        <p:cTn id="17" dur="1" fill="hold">
                                          <p:stCondLst>
                                            <p:cond delay="0"/>
                                          </p:stCondLst>
                                        </p:cTn>
                                        <p:tgtEl>
                                          <p:spTgt spid="182278"/>
                                        </p:tgtEl>
                                        <p:attrNameLst>
                                          <p:attrName>style.visibility</p:attrName>
                                        </p:attrNameLst>
                                      </p:cBhvr>
                                      <p:to>
                                        <p:strVal val="visible"/>
                                      </p:to>
                                    </p:set>
                                    <p:animEffect transition="in" filter="box(in)">
                                      <p:cBhvr>
                                        <p:cTn id="18" dur="3000"/>
                                        <p:tgtEl>
                                          <p:spTgt spid="18227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2281"/>
                                        </p:tgtEl>
                                        <p:attrNameLst>
                                          <p:attrName>style.visibility</p:attrName>
                                        </p:attrNameLst>
                                      </p:cBhvr>
                                      <p:to>
                                        <p:strVal val="visible"/>
                                      </p:to>
                                    </p:set>
                                    <p:animEffect transition="in" filter="barn(inVertical)">
                                      <p:cBhvr>
                                        <p:cTn id="23" dur="500"/>
                                        <p:tgtEl>
                                          <p:spTgt spid="182281"/>
                                        </p:tgtEl>
                                      </p:cBhvr>
                                    </p:animEffect>
                                  </p:childTnLst>
                                </p:cTn>
                              </p:par>
                              <p:par>
                                <p:cTn id="24" presetID="22" presetClass="entr" presetSubtype="8" repeatCount="3000" fill="hold" grpId="0" nodeType="withEffect">
                                  <p:stCondLst>
                                    <p:cond delay="0"/>
                                  </p:stCondLst>
                                  <p:childTnLst>
                                    <p:set>
                                      <p:cBhvr>
                                        <p:cTn id="25" dur="1" fill="hold">
                                          <p:stCondLst>
                                            <p:cond delay="0"/>
                                          </p:stCondLst>
                                        </p:cTn>
                                        <p:tgtEl>
                                          <p:spTgt spid="182286"/>
                                        </p:tgtEl>
                                        <p:attrNameLst>
                                          <p:attrName>style.visibility</p:attrName>
                                        </p:attrNameLst>
                                      </p:cBhvr>
                                      <p:to>
                                        <p:strVal val="visible"/>
                                      </p:to>
                                    </p:set>
                                    <p:animEffect transition="in" filter="wipe(left)">
                                      <p:cBhvr>
                                        <p:cTn id="26" dur="1000"/>
                                        <p:tgtEl>
                                          <p:spTgt spid="182286"/>
                                        </p:tgtEl>
                                      </p:cBhvr>
                                    </p:animEffect>
                                  </p:childTnLst>
                                </p:cTn>
                              </p:par>
                              <p:par>
                                <p:cTn id="27" presetID="22" presetClass="entr" presetSubtype="4" repeatCount="indefinite" fill="hold" grpId="0" nodeType="withEffect">
                                  <p:stCondLst>
                                    <p:cond delay="0"/>
                                  </p:stCondLst>
                                  <p:endCondLst>
                                    <p:cond evt="onNext" delay="0">
                                      <p:tgtEl>
                                        <p:sldTgt/>
                                      </p:tgtEl>
                                    </p:cond>
                                  </p:end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00"/>
                                        <p:tgtEl>
                                          <p:spTgt spid="51"/>
                                        </p:tgtEl>
                                      </p:cBhvr>
                                    </p:animEffect>
                                  </p:childTnLst>
                                </p:cTn>
                              </p:par>
                              <p:par>
                                <p:cTn id="30" presetID="22" presetClass="entr" presetSubtype="4" repeatCount="indefinite" fill="hold" grpId="0" nodeType="withEffect">
                                  <p:stCondLst>
                                    <p:cond delay="0"/>
                                  </p:stCondLst>
                                  <p:endCondLst>
                                    <p:cond evt="onNext" delay="0">
                                      <p:tgtEl>
                                        <p:sldTgt/>
                                      </p:tgtEl>
                                    </p:cond>
                                  </p:end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par>
                                <p:cTn id="33" presetID="22" presetClass="entr" presetSubtype="4" repeatCount="indefinite" fill="hold" grpId="0" nodeType="withEffect">
                                  <p:stCondLst>
                                    <p:cond delay="0"/>
                                  </p:stCondLst>
                                  <p:endCondLst>
                                    <p:cond evt="onNext" delay="0">
                                      <p:tgtEl>
                                        <p:sldTgt/>
                                      </p:tgtEl>
                                    </p:cond>
                                  </p:end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22" presetClass="entr" presetSubtype="4" repeatCount="indefinite" fill="hold" grpId="0" nodeType="withEffect">
                                  <p:stCondLst>
                                    <p:cond delay="0"/>
                                  </p:stCondLst>
                                  <p:endCondLst>
                                    <p:cond evt="onNext" delay="0">
                                      <p:tgtEl>
                                        <p:sldTgt/>
                                      </p:tgtEl>
                                    </p:cond>
                                  </p:end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repeatCount="3000" fill="hold" grpId="1" nodeType="withEffect">
                                  <p:stCondLst>
                                    <p:cond delay="0"/>
                                  </p:stCondLst>
                                  <p:childTnLst>
                                    <p:set>
                                      <p:cBhvr>
                                        <p:cTn id="40" dur="1" fill="hold">
                                          <p:stCondLst>
                                            <p:cond delay="0"/>
                                          </p:stCondLst>
                                        </p:cTn>
                                        <p:tgtEl>
                                          <p:spTgt spid="182278"/>
                                        </p:tgtEl>
                                        <p:attrNameLst>
                                          <p:attrName>style.visibility</p:attrName>
                                        </p:attrNameLst>
                                      </p:cBhvr>
                                      <p:to>
                                        <p:strVal val="visible"/>
                                      </p:to>
                                    </p:set>
                                    <p:animEffect transition="in" filter="wipe(down)">
                                      <p:cBhvr>
                                        <p:cTn id="41" dur="500"/>
                                        <p:tgtEl>
                                          <p:spTgt spid="182278"/>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2291"/>
                                        </p:tgtEl>
                                        <p:attrNameLst>
                                          <p:attrName>style.visibility</p:attrName>
                                        </p:attrNameLst>
                                      </p:cBhvr>
                                      <p:to>
                                        <p:strVal val="visible"/>
                                      </p:to>
                                    </p:set>
                                    <p:animEffect transition="in" filter="circle(in)">
                                      <p:cBhvr>
                                        <p:cTn id="49" dur="2000"/>
                                        <p:tgtEl>
                                          <p:spTgt spid="182291"/>
                                        </p:tgtEl>
                                      </p:cBhvr>
                                    </p:animEffect>
                                  </p:childTnLst>
                                </p:cTn>
                              </p:par>
                              <p:par>
                                <p:cTn id="50" presetID="22" presetClass="entr" presetSubtype="1" repeatCount="indefinite"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1000"/>
                                        <p:tgtEl>
                                          <p:spTgt spid="38"/>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1000"/>
                                        <p:tgtEl>
                                          <p:spTgt spid="37"/>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1000"/>
                                        <p:tgtEl>
                                          <p:spTgt spid="36"/>
                                        </p:tgtEl>
                                      </p:cBhvr>
                                    </p:animEffect>
                                  </p:childTnLst>
                                </p:cTn>
                              </p:par>
                              <p:par>
                                <p:cTn id="59" presetID="22" presetClass="entr" presetSubtype="1" repeatCount="indefinite"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1000"/>
                                        <p:tgtEl>
                                          <p:spTgt spid="35"/>
                                        </p:tgtEl>
                                      </p:cBhvr>
                                    </p:animEffect>
                                  </p:childTnLst>
                                </p:cTn>
                              </p:par>
                              <p:par>
                                <p:cTn id="62" presetID="22" presetClass="entr" presetSubtype="1" repeatCount="indefinite"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1000"/>
                                        <p:tgtEl>
                                          <p:spTgt spid="34"/>
                                        </p:tgtEl>
                                      </p:cBhvr>
                                    </p:animEffect>
                                  </p:childTnLst>
                                </p:cTn>
                              </p:par>
                              <p:par>
                                <p:cTn id="65" presetID="22" presetClass="entr" presetSubtype="1" repeatCount="indefinite"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1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2306"/>
                                        </p:tgtEl>
                                        <p:attrNameLst>
                                          <p:attrName>style.visibility</p:attrName>
                                        </p:attrNameLst>
                                      </p:cBhvr>
                                      <p:to>
                                        <p:strVal val="visible"/>
                                      </p:to>
                                    </p:set>
                                    <p:animEffect transition="in" filter="barn(inVertical)">
                                      <p:cBhvr>
                                        <p:cTn id="72" dur="500"/>
                                        <p:tgtEl>
                                          <p:spTgt spid="182306"/>
                                        </p:tgtEl>
                                      </p:cBhvr>
                                    </p:animEffect>
                                  </p:childTnLst>
                                </p:cTn>
                              </p:par>
                              <p:par>
                                <p:cTn id="73" presetID="4" presetClass="entr" presetSubtype="16"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repeatCount="3000" fill="hold" nodeType="clickEffect">
                                  <p:stCondLst>
                                    <p:cond delay="0"/>
                                  </p:stCondLst>
                                  <p:childTnLst>
                                    <p:set>
                                      <p:cBhvr>
                                        <p:cTn id="79" dur="1" fill="hold">
                                          <p:stCondLst>
                                            <p:cond delay="0"/>
                                          </p:stCondLst>
                                        </p:cTn>
                                        <p:tgtEl>
                                          <p:spTgt spid="182285"/>
                                        </p:tgtEl>
                                        <p:attrNameLst>
                                          <p:attrName>style.visibility</p:attrName>
                                        </p:attrNameLst>
                                      </p:cBhvr>
                                      <p:to>
                                        <p:strVal val="visible"/>
                                      </p:to>
                                    </p:set>
                                    <p:animEffect transition="in" filter="wipe(left)">
                                      <p:cBhvr>
                                        <p:cTn id="80" dur="2000"/>
                                        <p:tgtEl>
                                          <p:spTgt spid="182285"/>
                                        </p:tgtEl>
                                      </p:cBhvr>
                                    </p:animEffect>
                                  </p:childTnLst>
                                </p:cTn>
                              </p:par>
                              <p:par>
                                <p:cTn id="81" presetID="22" presetClass="entr" presetSubtype="8" repeatCount="3000" fill="hold" nodeType="withEffect">
                                  <p:stCondLst>
                                    <p:cond delay="0"/>
                                  </p:stCondLst>
                                  <p:childTnLst>
                                    <p:set>
                                      <p:cBhvr>
                                        <p:cTn id="82" dur="1" fill="hold">
                                          <p:stCondLst>
                                            <p:cond delay="0"/>
                                          </p:stCondLst>
                                        </p:cTn>
                                        <p:tgtEl>
                                          <p:spTgt spid="182290"/>
                                        </p:tgtEl>
                                        <p:attrNameLst>
                                          <p:attrName>style.visibility</p:attrName>
                                        </p:attrNameLst>
                                      </p:cBhvr>
                                      <p:to>
                                        <p:strVal val="visible"/>
                                      </p:to>
                                    </p:set>
                                    <p:animEffect transition="in" filter="wipe(left)">
                                      <p:cBhvr>
                                        <p:cTn id="83" dur="2000"/>
                                        <p:tgtEl>
                                          <p:spTgt spid="182290"/>
                                        </p:tgtEl>
                                      </p:cBhvr>
                                    </p:animEffect>
                                  </p:childTnLst>
                                </p:cTn>
                              </p:par>
                              <p:par>
                                <p:cTn id="84" presetID="4" presetClass="entr" presetSubtype="16" repeatCount="300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ox(in)">
                                      <p:cBhvr>
                                        <p:cTn id="86" dur="3000"/>
                                        <p:tgtEl>
                                          <p:spTgt spid="47"/>
                                        </p:tgtEl>
                                      </p:cBhvr>
                                    </p:animEffect>
                                  </p:childTnLst>
                                </p:cTn>
                              </p:par>
                              <p:par>
                                <p:cTn id="87" presetID="53" presetClass="exit" presetSubtype="0" fill="hold" nodeType="withEffect">
                                  <p:stCondLst>
                                    <p:cond delay="0"/>
                                  </p:stCondLst>
                                  <p:childTnLst>
                                    <p:anim calcmode="lin" valueType="num">
                                      <p:cBhvr>
                                        <p:cTn id="88" dur="500"/>
                                        <p:tgtEl>
                                          <p:spTgt spid="182286"/>
                                        </p:tgtEl>
                                        <p:attrNameLst>
                                          <p:attrName>ppt_w</p:attrName>
                                        </p:attrNameLst>
                                      </p:cBhvr>
                                      <p:tavLst>
                                        <p:tav tm="0">
                                          <p:val>
                                            <p:strVal val="ppt_w"/>
                                          </p:val>
                                        </p:tav>
                                        <p:tav tm="100000">
                                          <p:val>
                                            <p:fltVal val="0"/>
                                          </p:val>
                                        </p:tav>
                                      </p:tavLst>
                                    </p:anim>
                                    <p:anim calcmode="lin" valueType="num">
                                      <p:cBhvr>
                                        <p:cTn id="89" dur="500"/>
                                        <p:tgtEl>
                                          <p:spTgt spid="182286"/>
                                        </p:tgtEl>
                                        <p:attrNameLst>
                                          <p:attrName>ppt_h</p:attrName>
                                        </p:attrNameLst>
                                      </p:cBhvr>
                                      <p:tavLst>
                                        <p:tav tm="0">
                                          <p:val>
                                            <p:strVal val="ppt_h"/>
                                          </p:val>
                                        </p:tav>
                                        <p:tav tm="100000">
                                          <p:val>
                                            <p:fltVal val="0"/>
                                          </p:val>
                                        </p:tav>
                                      </p:tavLst>
                                    </p:anim>
                                    <p:animEffect transition="out" filter="fade">
                                      <p:cBhvr>
                                        <p:cTn id="90" dur="500"/>
                                        <p:tgtEl>
                                          <p:spTgt spid="182286"/>
                                        </p:tgtEl>
                                      </p:cBhvr>
                                    </p:animEffect>
                                    <p:set>
                                      <p:cBhvr>
                                        <p:cTn id="91" dur="1" fill="hold">
                                          <p:stCondLst>
                                            <p:cond delay="499"/>
                                          </p:stCondLst>
                                        </p:cTn>
                                        <p:tgtEl>
                                          <p:spTgt spid="182286"/>
                                        </p:tgtEl>
                                        <p:attrNameLst>
                                          <p:attrName>style.visibility</p:attrName>
                                        </p:attrNameLst>
                                      </p:cBhvr>
                                      <p:to>
                                        <p:strVal val="hidden"/>
                                      </p:to>
                                    </p:set>
                                  </p:childTnLst>
                                </p:cTn>
                              </p:par>
                              <p:par>
                                <p:cTn id="92" presetID="53" presetClass="exit" presetSubtype="0" fill="hold" grpId="2" nodeType="withEffect">
                                  <p:stCondLst>
                                    <p:cond delay="0"/>
                                  </p:stCondLst>
                                  <p:childTnLst>
                                    <p:anim calcmode="lin" valueType="num">
                                      <p:cBhvr>
                                        <p:cTn id="93" dur="500"/>
                                        <p:tgtEl>
                                          <p:spTgt spid="182278"/>
                                        </p:tgtEl>
                                        <p:attrNameLst>
                                          <p:attrName>ppt_w</p:attrName>
                                        </p:attrNameLst>
                                      </p:cBhvr>
                                      <p:tavLst>
                                        <p:tav tm="0">
                                          <p:val>
                                            <p:strVal val="ppt_w"/>
                                          </p:val>
                                        </p:tav>
                                        <p:tav tm="100000">
                                          <p:val>
                                            <p:fltVal val="0"/>
                                          </p:val>
                                        </p:tav>
                                      </p:tavLst>
                                    </p:anim>
                                    <p:anim calcmode="lin" valueType="num">
                                      <p:cBhvr>
                                        <p:cTn id="94" dur="500"/>
                                        <p:tgtEl>
                                          <p:spTgt spid="182278"/>
                                        </p:tgtEl>
                                        <p:attrNameLst>
                                          <p:attrName>ppt_h</p:attrName>
                                        </p:attrNameLst>
                                      </p:cBhvr>
                                      <p:tavLst>
                                        <p:tav tm="0">
                                          <p:val>
                                            <p:strVal val="ppt_h"/>
                                          </p:val>
                                        </p:tav>
                                        <p:tav tm="100000">
                                          <p:val>
                                            <p:fltVal val="0"/>
                                          </p:val>
                                        </p:tav>
                                      </p:tavLst>
                                    </p:anim>
                                    <p:animEffect transition="out" filter="fade">
                                      <p:cBhvr>
                                        <p:cTn id="95" dur="500"/>
                                        <p:tgtEl>
                                          <p:spTgt spid="182278"/>
                                        </p:tgtEl>
                                      </p:cBhvr>
                                    </p:animEffect>
                                    <p:set>
                                      <p:cBhvr>
                                        <p:cTn id="96" dur="1" fill="hold">
                                          <p:stCondLst>
                                            <p:cond delay="499"/>
                                          </p:stCondLst>
                                        </p:cTn>
                                        <p:tgtEl>
                                          <p:spTgt spid="182278"/>
                                        </p:tgtEl>
                                        <p:attrNameLst>
                                          <p:attrName>style.visibility</p:attrName>
                                        </p:attrNameLst>
                                      </p:cBhvr>
                                      <p:to>
                                        <p:strVal val="hidden"/>
                                      </p:to>
                                    </p:set>
                                  </p:childTnLst>
                                </p:cTn>
                              </p:par>
                              <p:par>
                                <p:cTn id="97" presetID="4" presetClass="entr" presetSubtype="16" fill="hold" nodeType="withEffect">
                                  <p:stCondLst>
                                    <p:cond delay="0"/>
                                  </p:stCondLst>
                                  <p:childTnLst>
                                    <p:set>
                                      <p:cBhvr>
                                        <p:cTn id="98" dur="1" fill="hold">
                                          <p:stCondLst>
                                            <p:cond delay="0"/>
                                          </p:stCondLst>
                                        </p:cTn>
                                        <p:tgtEl>
                                          <p:spTgt spid="182305"/>
                                        </p:tgtEl>
                                        <p:attrNameLst>
                                          <p:attrName>style.visibility</p:attrName>
                                        </p:attrNameLst>
                                      </p:cBhvr>
                                      <p:to>
                                        <p:strVal val="visible"/>
                                      </p:to>
                                    </p:set>
                                    <p:animEffect transition="in" filter="box(in)">
                                      <p:cBhvr>
                                        <p:cTn id="99" dur="500"/>
                                        <p:tgtEl>
                                          <p:spTgt spid="182305"/>
                                        </p:tgtEl>
                                      </p:cBhvr>
                                    </p:animEffect>
                                  </p:childTnLst>
                                </p:cTn>
                              </p:par>
                              <p:par>
                                <p:cTn id="100" presetID="22" presetClass="entr" presetSubtype="4" repeatCount="3000" fill="hold" grpId="1"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par>
                                <p:cTn id="103" presetID="22" presetClass="entr" presetSubtype="4" repeatCount="indefinite" fill="hold" nodeType="withEffect">
                                  <p:stCondLst>
                                    <p:cond delay="0"/>
                                  </p:stCondLst>
                                  <p:childTnLst>
                                    <p:set>
                                      <p:cBhvr>
                                        <p:cTn id="104" dur="1" fill="hold">
                                          <p:stCondLst>
                                            <p:cond delay="0"/>
                                          </p:stCondLst>
                                        </p:cTn>
                                        <p:tgtEl>
                                          <p:spTgt spid="182301"/>
                                        </p:tgtEl>
                                        <p:attrNameLst>
                                          <p:attrName>style.visibility</p:attrName>
                                        </p:attrNameLst>
                                      </p:cBhvr>
                                      <p:to>
                                        <p:strVal val="visible"/>
                                      </p:to>
                                    </p:set>
                                    <p:animEffect transition="in" filter="wipe(down)">
                                      <p:cBhvr>
                                        <p:cTn id="105" dur="2000"/>
                                        <p:tgtEl>
                                          <p:spTgt spid="182301"/>
                                        </p:tgtEl>
                                      </p:cBhvr>
                                    </p:animEffect>
                                  </p:childTnLst>
                                </p:cTn>
                              </p:par>
                              <p:par>
                                <p:cTn id="106" presetID="22" presetClass="entr" presetSubtype="4" repeatCount="indefinite" fill="hold" nodeType="withEffect">
                                  <p:stCondLst>
                                    <p:cond delay="0"/>
                                  </p:stCondLst>
                                  <p:childTnLst>
                                    <p:set>
                                      <p:cBhvr>
                                        <p:cTn id="107" dur="1" fill="hold">
                                          <p:stCondLst>
                                            <p:cond delay="0"/>
                                          </p:stCondLst>
                                        </p:cTn>
                                        <p:tgtEl>
                                          <p:spTgt spid="182302"/>
                                        </p:tgtEl>
                                        <p:attrNameLst>
                                          <p:attrName>style.visibility</p:attrName>
                                        </p:attrNameLst>
                                      </p:cBhvr>
                                      <p:to>
                                        <p:strVal val="visible"/>
                                      </p:to>
                                    </p:set>
                                    <p:animEffect transition="in" filter="wipe(down)">
                                      <p:cBhvr>
                                        <p:cTn id="108" dur="2000"/>
                                        <p:tgtEl>
                                          <p:spTgt spid="182302"/>
                                        </p:tgtEl>
                                      </p:cBhvr>
                                    </p:animEffect>
                                  </p:childTnLst>
                                </p:cTn>
                              </p:par>
                              <p:par>
                                <p:cTn id="109" presetID="22" presetClass="entr" presetSubtype="4" repeatCount="indefinite" fill="hold" nodeType="withEffect">
                                  <p:stCondLst>
                                    <p:cond delay="0"/>
                                  </p:stCondLst>
                                  <p:childTnLst>
                                    <p:set>
                                      <p:cBhvr>
                                        <p:cTn id="110" dur="1" fill="hold">
                                          <p:stCondLst>
                                            <p:cond delay="0"/>
                                          </p:stCondLst>
                                        </p:cTn>
                                        <p:tgtEl>
                                          <p:spTgt spid="182304"/>
                                        </p:tgtEl>
                                        <p:attrNameLst>
                                          <p:attrName>style.visibility</p:attrName>
                                        </p:attrNameLst>
                                      </p:cBhvr>
                                      <p:to>
                                        <p:strVal val="visible"/>
                                      </p:to>
                                    </p:set>
                                    <p:animEffect transition="in" filter="wipe(down)">
                                      <p:cBhvr>
                                        <p:cTn id="111" dur="2000"/>
                                        <p:tgtEl>
                                          <p:spTgt spid="182304"/>
                                        </p:tgtEl>
                                      </p:cBhvr>
                                    </p:animEffect>
                                  </p:childTnLst>
                                </p:cTn>
                              </p:par>
                              <p:par>
                                <p:cTn id="112" presetID="22" presetClass="entr" presetSubtype="4" repeatCount="indefinite" fill="hold" nodeType="withEffect">
                                  <p:stCondLst>
                                    <p:cond delay="0"/>
                                  </p:stCondLst>
                                  <p:childTnLst>
                                    <p:set>
                                      <p:cBhvr>
                                        <p:cTn id="113" dur="1" fill="hold">
                                          <p:stCondLst>
                                            <p:cond delay="0"/>
                                          </p:stCondLst>
                                        </p:cTn>
                                        <p:tgtEl>
                                          <p:spTgt spid="182297"/>
                                        </p:tgtEl>
                                        <p:attrNameLst>
                                          <p:attrName>style.visibility</p:attrName>
                                        </p:attrNameLst>
                                      </p:cBhvr>
                                      <p:to>
                                        <p:strVal val="visible"/>
                                      </p:to>
                                    </p:set>
                                    <p:animEffect transition="in" filter="wipe(down)">
                                      <p:cBhvr>
                                        <p:cTn id="114" dur="2000"/>
                                        <p:tgtEl>
                                          <p:spTgt spid="182297"/>
                                        </p:tgtEl>
                                      </p:cBhvr>
                                    </p:animEffect>
                                  </p:childTnLst>
                                </p:cTn>
                              </p:par>
                              <p:par>
                                <p:cTn id="115" presetID="22" presetClass="entr" presetSubtype="4" repeatCount="indefinite" fill="hold" nodeType="withEffect">
                                  <p:stCondLst>
                                    <p:cond delay="0"/>
                                  </p:stCondLst>
                                  <p:childTnLst>
                                    <p:set>
                                      <p:cBhvr>
                                        <p:cTn id="116" dur="1" fill="hold">
                                          <p:stCondLst>
                                            <p:cond delay="0"/>
                                          </p:stCondLst>
                                        </p:cTn>
                                        <p:tgtEl>
                                          <p:spTgt spid="182303"/>
                                        </p:tgtEl>
                                        <p:attrNameLst>
                                          <p:attrName>style.visibility</p:attrName>
                                        </p:attrNameLst>
                                      </p:cBhvr>
                                      <p:to>
                                        <p:strVal val="visible"/>
                                      </p:to>
                                    </p:set>
                                    <p:animEffect transition="in" filter="wipe(down)">
                                      <p:cBhvr>
                                        <p:cTn id="117" dur="2000"/>
                                        <p:tgtEl>
                                          <p:spTgt spid="182303"/>
                                        </p:tgtEl>
                                      </p:cBhvr>
                                    </p:animEffect>
                                  </p:childTnLst>
                                </p:cTn>
                              </p:par>
                              <p:par>
                                <p:cTn id="118" presetID="22" presetClass="entr" presetSubtype="4" repeatCount="indefinite" fill="hold" nodeType="withEffect">
                                  <p:stCondLst>
                                    <p:cond delay="0"/>
                                  </p:stCondLst>
                                  <p:childTnLst>
                                    <p:set>
                                      <p:cBhvr>
                                        <p:cTn id="119" dur="1" fill="hold">
                                          <p:stCondLst>
                                            <p:cond delay="0"/>
                                          </p:stCondLst>
                                        </p:cTn>
                                        <p:tgtEl>
                                          <p:spTgt spid="182298"/>
                                        </p:tgtEl>
                                        <p:attrNameLst>
                                          <p:attrName>style.visibility</p:attrName>
                                        </p:attrNameLst>
                                      </p:cBhvr>
                                      <p:to>
                                        <p:strVal val="visible"/>
                                      </p:to>
                                    </p:set>
                                    <p:animEffect transition="in" filter="wipe(down)">
                                      <p:cBhvr>
                                        <p:cTn id="120" dur="2000"/>
                                        <p:tgtEl>
                                          <p:spTgt spid="182298"/>
                                        </p:tgtEl>
                                      </p:cBhvr>
                                    </p:animEffect>
                                  </p:childTnLst>
                                </p:cTn>
                              </p:par>
                              <p:par>
                                <p:cTn id="121" presetID="22" presetClass="entr" presetSubtype="4" repeatCount="indefinite" fill="hold" nodeType="withEffect">
                                  <p:stCondLst>
                                    <p:cond delay="0"/>
                                  </p:stCondLst>
                                  <p:childTnLst>
                                    <p:set>
                                      <p:cBhvr>
                                        <p:cTn id="122" dur="1" fill="hold">
                                          <p:stCondLst>
                                            <p:cond delay="0"/>
                                          </p:stCondLst>
                                        </p:cTn>
                                        <p:tgtEl>
                                          <p:spTgt spid="182300"/>
                                        </p:tgtEl>
                                        <p:attrNameLst>
                                          <p:attrName>style.visibility</p:attrName>
                                        </p:attrNameLst>
                                      </p:cBhvr>
                                      <p:to>
                                        <p:strVal val="visible"/>
                                      </p:to>
                                    </p:set>
                                    <p:animEffect transition="in" filter="wipe(down)">
                                      <p:cBhvr>
                                        <p:cTn id="123" dur="2000"/>
                                        <p:tgtEl>
                                          <p:spTgt spid="182300"/>
                                        </p:tgtEl>
                                      </p:cBhvr>
                                    </p:animEffect>
                                  </p:childTnLst>
                                </p:cTn>
                              </p:par>
                              <p:par>
                                <p:cTn id="124" presetID="22" presetClass="entr" presetSubtype="4" repeatCount="indefinite" fill="hold" nodeType="withEffect">
                                  <p:stCondLst>
                                    <p:cond delay="0"/>
                                  </p:stCondLst>
                                  <p:childTnLst>
                                    <p:set>
                                      <p:cBhvr>
                                        <p:cTn id="125" dur="1" fill="hold">
                                          <p:stCondLst>
                                            <p:cond delay="0"/>
                                          </p:stCondLst>
                                        </p:cTn>
                                        <p:tgtEl>
                                          <p:spTgt spid="182296"/>
                                        </p:tgtEl>
                                        <p:attrNameLst>
                                          <p:attrName>style.visibility</p:attrName>
                                        </p:attrNameLst>
                                      </p:cBhvr>
                                      <p:to>
                                        <p:strVal val="visible"/>
                                      </p:to>
                                    </p:set>
                                    <p:animEffect transition="in" filter="wipe(down)">
                                      <p:cBhvr>
                                        <p:cTn id="126" dur="2000"/>
                                        <p:tgtEl>
                                          <p:spTgt spid="182296"/>
                                        </p:tgtEl>
                                      </p:cBhvr>
                                    </p:animEffect>
                                  </p:childTnLst>
                                </p:cTn>
                              </p:par>
                              <p:par>
                                <p:cTn id="127" presetID="22" presetClass="entr" presetSubtype="4" repeatCount="indefinite" fill="hold" nodeType="withEffect">
                                  <p:stCondLst>
                                    <p:cond delay="0"/>
                                  </p:stCondLst>
                                  <p:childTnLst>
                                    <p:set>
                                      <p:cBhvr>
                                        <p:cTn id="128" dur="1" fill="hold">
                                          <p:stCondLst>
                                            <p:cond delay="0"/>
                                          </p:stCondLst>
                                        </p:cTn>
                                        <p:tgtEl>
                                          <p:spTgt spid="182299"/>
                                        </p:tgtEl>
                                        <p:attrNameLst>
                                          <p:attrName>style.visibility</p:attrName>
                                        </p:attrNameLst>
                                      </p:cBhvr>
                                      <p:to>
                                        <p:strVal val="visible"/>
                                      </p:to>
                                    </p:set>
                                    <p:animEffect transition="in" filter="wipe(down)">
                                      <p:cBhvr>
                                        <p:cTn id="129" dur="2000"/>
                                        <p:tgtEl>
                                          <p:spTgt spid="182299"/>
                                        </p:tgtEl>
                                      </p:cBhvr>
                                    </p:animEffect>
                                  </p:childTnLst>
                                </p:cTn>
                              </p:par>
                              <p:par>
                                <p:cTn id="130" presetID="4" presetClass="entr" presetSubtype="16" fill="hold" nodeType="withEffect">
                                  <p:stCondLst>
                                    <p:cond delay="0"/>
                                  </p:stCondLst>
                                  <p:iterate type="lt">
                                    <p:tmPct val="0"/>
                                  </p:iterate>
                                  <p:childTnLst>
                                    <p:set>
                                      <p:cBhvr>
                                        <p:cTn id="131" dur="1" fill="hold">
                                          <p:stCondLst>
                                            <p:cond delay="0"/>
                                          </p:stCondLst>
                                        </p:cTn>
                                        <p:tgtEl>
                                          <p:spTgt spid="43"/>
                                        </p:tgtEl>
                                        <p:attrNameLst>
                                          <p:attrName>style.visibility</p:attrName>
                                        </p:attrNameLst>
                                      </p:cBhvr>
                                      <p:to>
                                        <p:strVal val="visible"/>
                                      </p:to>
                                    </p:set>
                                    <p:animEffect transition="in" filter="box(in)">
                                      <p:cBhvr>
                                        <p:cTn id="132" dur="500"/>
                                        <p:tgtEl>
                                          <p:spTgt spid="43"/>
                                        </p:tgtEl>
                                      </p:cBhvr>
                                    </p:animEffect>
                                  </p:childTnLst>
                                </p:cTn>
                              </p:par>
                              <p:par>
                                <p:cTn id="133" presetID="25" presetClass="entr" presetSubtype="0" fill="hold" nodeType="withEffect">
                                  <p:stCondLst>
                                    <p:cond delay="0"/>
                                  </p:stCondLst>
                                  <p:iterate type="lt">
                                    <p:tmPct val="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43"/>
                                        </p:tgtEl>
                                      </p:cBhvr>
                                    </p:animEffect>
                                  </p:childTnLst>
                                </p:cTn>
                              </p:par>
                              <p:par>
                                <p:cTn id="143" presetID="47" presetClass="entr" presetSubtype="0"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anim calcmode="lin" valueType="num">
                                      <p:cBhvr>
                                        <p:cTn id="151" dur="1000" fill="hold"/>
                                        <p:tgtEl>
                                          <p:spTgt spid="41"/>
                                        </p:tgtEl>
                                        <p:attrNameLst>
                                          <p:attrName>ppt_x</p:attrName>
                                        </p:attrNameLst>
                                      </p:cBhvr>
                                      <p:tavLst>
                                        <p:tav tm="0">
                                          <p:val>
                                            <p:strVal val="#ppt_x"/>
                                          </p:val>
                                        </p:tav>
                                        <p:tav tm="100000">
                                          <p:val>
                                            <p:strVal val="#ppt_x"/>
                                          </p:val>
                                        </p:tav>
                                      </p:tavLst>
                                    </p:anim>
                                    <p:anim calcmode="lin" valueType="num">
                                      <p:cBhvr>
                                        <p:cTn id="152" dur="1000" fill="hold"/>
                                        <p:tgtEl>
                                          <p:spTgt spid="41"/>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1000"/>
                                        <p:tgtEl>
                                          <p:spTgt spid="42"/>
                                        </p:tgtEl>
                                      </p:cBhvr>
                                    </p:animEffect>
                                    <p:anim calcmode="lin" valueType="num">
                                      <p:cBhvr>
                                        <p:cTn id="156" dur="1000" fill="hold"/>
                                        <p:tgtEl>
                                          <p:spTgt spid="42"/>
                                        </p:tgtEl>
                                        <p:attrNameLst>
                                          <p:attrName>ppt_x</p:attrName>
                                        </p:attrNameLst>
                                      </p:cBhvr>
                                      <p:tavLst>
                                        <p:tav tm="0">
                                          <p:val>
                                            <p:strVal val="#ppt_x"/>
                                          </p:val>
                                        </p:tav>
                                        <p:tav tm="100000">
                                          <p:val>
                                            <p:strVal val="#ppt_x"/>
                                          </p:val>
                                        </p:tav>
                                      </p:tavLst>
                                    </p:anim>
                                    <p:anim calcmode="lin" valueType="num">
                                      <p:cBhvr>
                                        <p:cTn id="157" dur="1000" fill="hold"/>
                                        <p:tgtEl>
                                          <p:spTgt spid="42"/>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1000"/>
                                        <p:tgtEl>
                                          <p:spTgt spid="50"/>
                                        </p:tgtEl>
                                      </p:cBhvr>
                                    </p:animEffect>
                                    <p:anim calcmode="lin" valueType="num">
                                      <p:cBhvr>
                                        <p:cTn id="161" dur="1000" fill="hold"/>
                                        <p:tgtEl>
                                          <p:spTgt spid="50"/>
                                        </p:tgtEl>
                                        <p:attrNameLst>
                                          <p:attrName>ppt_x</p:attrName>
                                        </p:attrNameLst>
                                      </p:cBhvr>
                                      <p:tavLst>
                                        <p:tav tm="0">
                                          <p:val>
                                            <p:strVal val="#ppt_x"/>
                                          </p:val>
                                        </p:tav>
                                        <p:tav tm="100000">
                                          <p:val>
                                            <p:strVal val="#ppt_x"/>
                                          </p:val>
                                        </p:tav>
                                      </p:tavLst>
                                    </p:anim>
                                    <p:anim calcmode="lin" valueType="num">
                                      <p:cBhvr>
                                        <p:cTn id="162" dur="1000" fill="hold"/>
                                        <p:tgtEl>
                                          <p:spTgt spid="50"/>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1000"/>
                                        <p:tgtEl>
                                          <p:spTgt spid="54"/>
                                        </p:tgtEl>
                                      </p:cBhvr>
                                    </p:animEffect>
                                    <p:anim calcmode="lin" valueType="num">
                                      <p:cBhvr>
                                        <p:cTn id="166" dur="1000" fill="hold"/>
                                        <p:tgtEl>
                                          <p:spTgt spid="54"/>
                                        </p:tgtEl>
                                        <p:attrNameLst>
                                          <p:attrName>ppt_x</p:attrName>
                                        </p:attrNameLst>
                                      </p:cBhvr>
                                      <p:tavLst>
                                        <p:tav tm="0">
                                          <p:val>
                                            <p:strVal val="#ppt_x"/>
                                          </p:val>
                                        </p:tav>
                                        <p:tav tm="100000">
                                          <p:val>
                                            <p:strVal val="#ppt_x"/>
                                          </p:val>
                                        </p:tav>
                                      </p:tavLst>
                                    </p:anim>
                                    <p:anim calcmode="lin" valueType="num">
                                      <p:cBhvr>
                                        <p:cTn id="167" dur="10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8" grpId="0" animBg="1"/>
      <p:bldP spid="182278" grpId="1" animBg="1"/>
      <p:bldP spid="182278" grpId="2" animBg="1"/>
      <p:bldP spid="182281" grpId="0" animBg="1"/>
      <p:bldP spid="182286" grpId="0" animBg="1"/>
      <p:bldP spid="182291" grpId="0" animBg="1"/>
      <p:bldP spid="33" grpId="0" animBg="1"/>
      <p:bldP spid="34" grpId="0" animBg="1"/>
      <p:bldP spid="35" grpId="0" animBg="1"/>
      <p:bldP spid="36" grpId="0" animBg="1"/>
      <p:bldP spid="37" grpId="0" animBg="1"/>
      <p:bldP spid="38" grpId="0" animBg="1"/>
      <p:bldP spid="47" grpId="0" animBg="1"/>
      <p:bldP spid="47" grpId="1" animBg="1"/>
      <p:bldP spid="44" grpId="0" animBg="1"/>
      <p:bldP spid="46" grpId="0" animBg="1"/>
      <p:bldP spid="49" grpId="0" animBg="1"/>
      <p:bldP spid="51" grpId="0" animBg="1"/>
      <p:bldP spid="52" grpId="0" animBg="1"/>
      <p:bldP spid="53" grpId="0" animBg="1"/>
      <p:bldP spid="40" grpId="0" animBg="1"/>
      <p:bldP spid="41" grpId="0" animBg="1"/>
      <p:bldP spid="42" grpId="0" animBg="1"/>
      <p:bldP spid="50" grpId="0" animBg="1"/>
      <p:bldP spid="54" grpId="0" animBg="1"/>
      <p:bldP spid="55" grpId="0" animBg="1"/>
      <p:bldP spid="1823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388"/>
            <a:ext cx="121937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563085757"/>
              </p:ext>
            </p:extLst>
          </p:nvPr>
        </p:nvGraphicFramePr>
        <p:xfrm>
          <a:off x="2753033" y="1509717"/>
          <a:ext cx="6469626" cy="3495310"/>
        </p:xfrm>
        <a:graphic>
          <a:graphicData uri="http://schemas.openxmlformats.org/drawingml/2006/table">
            <a:tbl>
              <a:tblPr firstRow="1" firstCol="1" bandRow="1">
                <a:tableStyleId>{5C22544A-7EE6-4342-B048-85BDC9FD1C3A}</a:tableStyleId>
              </a:tblPr>
              <a:tblGrid>
                <a:gridCol w="6469626">
                  <a:extLst>
                    <a:ext uri="{9D8B030D-6E8A-4147-A177-3AD203B41FA5}">
                      <a16:colId xmlns:a16="http://schemas.microsoft.com/office/drawing/2014/main" val="20000"/>
                    </a:ext>
                  </a:extLst>
                </a:gridCol>
              </a:tblGrid>
              <a:tr h="3495310">
                <a:tc>
                  <a:txBody>
                    <a:bodyPr/>
                    <a:lstStyle/>
                    <a:p>
                      <a:pPr algn="ctr">
                        <a:lnSpc>
                          <a:spcPct val="107000"/>
                        </a:lnSpc>
                        <a:spcAft>
                          <a:spcPts val="0"/>
                        </a:spcAft>
                      </a:pPr>
                      <a:endParaRPr lang="en-US" sz="1400">
                        <a:solidFill>
                          <a:schemeClr val="tx1"/>
                        </a:solidFill>
                        <a:effectLst/>
                      </a:endParaRP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BÁO CÁO KẾT QUẢ THÍ NGHIỆM</a:t>
                      </a: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Ngày … tháng … năm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thí nghiệm: chứng minh cây thoát hơi nước qua lá.</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nhóm: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1. Mục đích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2. Chuẩn bị thí nghiệm: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Mẫu vật: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Dụng cụ: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3. Các bước tiến hành: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4. Giải thích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5. Kết luận: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762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4" name="Rounded Rectangle 13"/>
          <p:cNvSpPr/>
          <p:nvPr/>
        </p:nvSpPr>
        <p:spPr>
          <a:xfrm>
            <a:off x="2288834" y="1101847"/>
            <a:ext cx="7295861" cy="3867316"/>
          </a:xfrm>
          <a:prstGeom prst="roundRect">
            <a:avLst/>
          </a:prstGeom>
          <a:solidFill>
            <a:srgbClr val="F5BC95"/>
          </a:solidFill>
          <a:ln w="190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654" y="2761672"/>
            <a:ext cx="2771049"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 y="-98716"/>
            <a:ext cx="2397870" cy="19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590472"/>
            <a:ext cx="2208057" cy="23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289" y="-98716"/>
            <a:ext cx="2237252" cy="21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215558" y="45239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025410" y="2754236"/>
            <a:ext cx="5930024" cy="954107"/>
          </a:xfrm>
          <a:prstGeom prst="rect">
            <a:avLst/>
          </a:prstGeom>
          <a:solidFill>
            <a:schemeClr val="accent6">
              <a:lumMod val="60000"/>
              <a:lumOff val="40000"/>
            </a:schemeClr>
          </a:solidFill>
          <a:ln w="19050">
            <a:solidFill>
              <a:srgbClr val="FF000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CHAO ĐỔI NƯỚC VÀ CHẤT DINH DƯỠNG Ở THỰC VẬT </a:t>
            </a:r>
            <a:endParaRPr lang="vi-VN" sz="32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4962448" y="1993220"/>
            <a:ext cx="1737761" cy="646331"/>
          </a:xfrm>
          <a:prstGeom prst="rect">
            <a:avLst/>
          </a:prstGeom>
          <a:solidFill>
            <a:schemeClr val="accent1">
              <a:lumMod val="60000"/>
              <a:lumOff val="40000"/>
            </a:schemeClr>
          </a:solidFill>
          <a:ln w="28575">
            <a:solidFill>
              <a:srgbClr val="00B05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BÀI 30</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flipH="1">
            <a:off x="124751" y="2533450"/>
            <a:ext cx="2540124" cy="3822523"/>
          </a:xfrm>
          <a:prstGeom prst="rect">
            <a:avLst/>
          </a:prstGeom>
        </p:spPr>
      </p:pic>
      <p:sp>
        <p:nvSpPr>
          <p:cNvPr id="13" name="Cloud Callout 12"/>
          <p:cNvSpPr/>
          <p:nvPr/>
        </p:nvSpPr>
        <p:spPr>
          <a:xfrm>
            <a:off x="3779963" y="2052665"/>
            <a:ext cx="4245608" cy="2674171"/>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b="1" i="1">
                <a:solidFill>
                  <a:schemeClr val="tx1"/>
                </a:solidFill>
              </a:rPr>
              <a:t>Đó là quá trình trao đổi chất của cây. Vậy các quá trình đó diễn ra như thế nào?</a:t>
            </a:r>
            <a:endParaRPr lang="en-US" sz="2400" b="1" i="1" dirty="0">
              <a:solidFill>
                <a:schemeClr val="tx1"/>
              </a:solidFill>
            </a:endParaRPr>
          </a:p>
        </p:txBody>
      </p:sp>
    </p:spTree>
    <p:extLst>
      <p:ext uri="{BB962C8B-B14F-4D97-AF65-F5344CB8AC3E}">
        <p14:creationId xmlns:p14="http://schemas.microsoft.com/office/powerpoint/2010/main" val="211845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25" y="3028305"/>
            <a:ext cx="1225095" cy="617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5" name="TextBox 4"/>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38" y="1280200"/>
            <a:ext cx="1249323" cy="617732"/>
          </a:xfrm>
          <a:prstGeom prst="rect">
            <a:avLst/>
          </a:prstGeom>
        </p:spPr>
      </p:pic>
      <p:pic>
        <p:nvPicPr>
          <p:cNvPr id="7"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8" name="TextBox 7"/>
          <p:cNvSpPr txBox="1"/>
          <p:nvPr/>
        </p:nvSpPr>
        <p:spPr>
          <a:xfrm>
            <a:off x="2235862" y="1350485"/>
            <a:ext cx="429426" cy="461665"/>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32664" y="1517786"/>
            <a:ext cx="5185635" cy="830997"/>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5"/>
          <a:stretch>
            <a:fillRect/>
          </a:stretch>
        </p:blipFill>
        <p:spPr>
          <a:xfrm flipH="1">
            <a:off x="-149187" y="2624837"/>
            <a:ext cx="2810839" cy="3822523"/>
          </a:xfrm>
          <a:prstGeom prst="rect">
            <a:avLst/>
          </a:prstGeom>
        </p:spPr>
      </p:pic>
      <p:pic>
        <p:nvPicPr>
          <p:cNvPr id="17" name="Picture 1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40985" y="3950112"/>
            <a:ext cx="1220618" cy="601934"/>
          </a:xfrm>
          <a:prstGeom prst="rect">
            <a:avLst/>
          </a:prstGeom>
        </p:spPr>
      </p:pic>
      <p:sp>
        <p:nvSpPr>
          <p:cNvPr id="18" name="TextBox 17"/>
          <p:cNvSpPr txBox="1"/>
          <p:nvPr/>
        </p:nvSpPr>
        <p:spPr>
          <a:xfrm>
            <a:off x="2206337" y="3119912"/>
            <a:ext cx="484839" cy="400110"/>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III</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367190" y="3367508"/>
            <a:ext cx="5151109" cy="461665"/>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46" y="4994039"/>
            <a:ext cx="1225095" cy="617732"/>
          </a:xfrm>
          <a:prstGeom prst="rect">
            <a:avLst/>
          </a:prstGeom>
        </p:spPr>
      </p:pic>
      <p:sp>
        <p:nvSpPr>
          <p:cNvPr id="22" name="TextBox 21"/>
          <p:cNvSpPr txBox="1"/>
          <p:nvPr/>
        </p:nvSpPr>
        <p:spPr>
          <a:xfrm>
            <a:off x="2281227" y="5063142"/>
            <a:ext cx="437795" cy="400110"/>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237621" y="4021373"/>
            <a:ext cx="525009" cy="400110"/>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367190" y="4138826"/>
            <a:ext cx="5151110"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IV. Một số Y.tố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367190" y="5196272"/>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2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par>
                                <p:cTn id="64" presetID="21"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8" grpId="0" animBg="1"/>
      <p:bldP spid="19"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5"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4256" y="9836"/>
            <a:ext cx="12726255" cy="6848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53" y="9837"/>
            <a:ext cx="2232263" cy="1519909"/>
          </a:xfrm>
          <a:prstGeom prst="rect">
            <a:avLst/>
          </a:prstGeom>
        </p:spPr>
      </p:pic>
      <p:sp>
        <p:nvSpPr>
          <p:cNvPr id="5" name="TextBox 4"/>
          <p:cNvSpPr txBox="1"/>
          <p:nvPr/>
        </p:nvSpPr>
        <p:spPr>
          <a:xfrm>
            <a:off x="5050324" y="899979"/>
            <a:ext cx="2031438" cy="523220"/>
          </a:xfrm>
          <a:prstGeom prst="rect">
            <a:avLst/>
          </a:prstGeom>
          <a:solidFill>
            <a:srgbClr val="92D05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dirty="0">
                <a:latin typeface="Times New Roman" panose="02020603050405020304" pitchFamily="18" charset="0"/>
                <a:cs typeface="Times New Roman" panose="02020603050405020304" pitchFamily="18" charset="0"/>
              </a:rPr>
              <a:t>Content</a:t>
            </a:r>
            <a:endParaRPr lang="vi-VN" sz="2800" b="1" i="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691" y="3199321"/>
            <a:ext cx="1249323" cy="617732"/>
          </a:xfrm>
          <a:prstGeom prst="rect">
            <a:avLst/>
          </a:prstGeom>
        </p:spPr>
      </p:pic>
      <p:sp>
        <p:nvSpPr>
          <p:cNvPr id="8" name="TextBox 7"/>
          <p:cNvSpPr txBox="1"/>
          <p:nvPr/>
        </p:nvSpPr>
        <p:spPr>
          <a:xfrm>
            <a:off x="2400206" y="3248257"/>
            <a:ext cx="429426" cy="461665"/>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99014" y="3343359"/>
            <a:ext cx="5185635" cy="830997"/>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4987" y="2526168"/>
            <a:ext cx="3347232"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7" name="Cloud Callout 16"/>
          <p:cNvSpPr/>
          <p:nvPr/>
        </p:nvSpPr>
        <p:spPr>
          <a:xfrm>
            <a:off x="2609534" y="2041654"/>
            <a:ext cx="7314955" cy="2034284"/>
          </a:xfrm>
          <a:prstGeom prst="cloudCallout">
            <a:avLst>
              <a:gd name="adj1" fmla="val 57842"/>
              <a:gd name="adj2" fmla="val -21965"/>
            </a:avLst>
          </a:prstGeom>
          <a:solidFill>
            <a:schemeClr val="accent4">
              <a:lumMod val="40000"/>
              <a:lumOff val="6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chemeClr val="tx1"/>
                </a:solidFill>
                <a:latin typeface="Times New Roman" panose="02020603050405020304" pitchFamily="18" charset="0"/>
                <a:cs typeface="Times New Roman" panose="02020603050405020304" pitchFamily="18" charset="0"/>
              </a:rPr>
              <a:t>    Nước được hấp thụ từ môi trường ngoài vào rễ như thế nào? Do bộ phận nào của rễ thực hiện? </a:t>
            </a:r>
          </a:p>
        </p:txBody>
      </p:sp>
      <p:sp>
        <p:nvSpPr>
          <p:cNvPr id="15" name="Cloud Callout 14"/>
          <p:cNvSpPr/>
          <p:nvPr/>
        </p:nvSpPr>
        <p:spPr>
          <a:xfrm>
            <a:off x="1875084" y="1858109"/>
            <a:ext cx="9100745" cy="2735748"/>
          </a:xfrm>
          <a:prstGeom prst="cloudCallout">
            <a:avLst>
              <a:gd name="adj1" fmla="val -56346"/>
              <a:gd name="adj2" fmla="val -82065"/>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rgbClr val="FF0000"/>
                </a:solidFill>
                <a:latin typeface="Times New Roman" panose="02020603050405020304" pitchFamily="18" charset="0"/>
                <a:cs typeface="Times New Roman" panose="02020603050405020304" pitchFamily="18" charset="0"/>
              </a:rPr>
              <a:t>Qua thực nghiệm cho kết quả như sau: </a:t>
            </a:r>
          </a:p>
          <a:p>
            <a:r>
              <a:rPr lang="en-US" altLang="en-US" sz="2400" b="1">
                <a:solidFill>
                  <a:srgbClr val="1818FD"/>
                </a:solidFill>
                <a:latin typeface="Times New Roman" panose="02020603050405020304" pitchFamily="18" charset="0"/>
                <a:cs typeface="Times New Roman" panose="02020603050405020304" pitchFamily="18" charset="0"/>
              </a:rPr>
              <a:t>+ 1 cây ngô cần 200 kg nước trong đời sống.  </a:t>
            </a:r>
          </a:p>
          <a:p>
            <a:r>
              <a:rPr lang="en-US" altLang="en-US" sz="2400" b="1">
                <a:solidFill>
                  <a:srgbClr val="1818FD"/>
                </a:solidFill>
                <a:latin typeface="Times New Roman" panose="02020603050405020304" pitchFamily="18" charset="0"/>
                <a:cs typeface="Times New Roman" panose="02020603050405020304" pitchFamily="18" charset="0"/>
              </a:rPr>
              <a:t>+ 1 hecta ngô cần 8000 tấn nước. </a:t>
            </a:r>
          </a:p>
          <a:p>
            <a:r>
              <a:rPr lang="en-US" altLang="en-US" sz="2400" b="1">
                <a:solidFill>
                  <a:srgbClr val="1818FD"/>
                </a:solidFill>
                <a:latin typeface="Times New Roman" panose="02020603050405020304" pitchFamily="18" charset="0"/>
                <a:cs typeface="Times New Roman" panose="02020603050405020304" pitchFamily="18" charset="0"/>
              </a:rPr>
              <a:t>+ Cây cần từ 200 - 800 gam nước để tổng hợp 1 gam chất khô.  </a:t>
            </a:r>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08770" y="220573"/>
            <a:ext cx="8187282" cy="461665"/>
          </a:xfrm>
          <a:prstGeom prst="rect">
            <a:avLst/>
          </a:prstGeom>
          <a:solidFill>
            <a:schemeClr val="accent2">
              <a:lumMod val="60000"/>
              <a:lumOff val="4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9" name="Picture 8" descr="070620101117351_re"/>
          <p:cNvPicPr>
            <a:picLocks noChangeAspect="1" noChangeArrowheads="1"/>
          </p:cNvPicPr>
          <p:nvPr/>
        </p:nvPicPr>
        <p:blipFill>
          <a:blip r:embed="rId4">
            <a:extLst>
              <a:ext uri="{28A0092B-C50C-407E-A947-70E740481C1C}">
                <a14:useLocalDpi xmlns:a14="http://schemas.microsoft.com/office/drawing/2010/main" val="0"/>
              </a:ext>
            </a:extLst>
          </a:blip>
          <a:srcRect l="8400" t="3024" r="7333" b="7295"/>
          <a:stretch>
            <a:fillRect/>
          </a:stretch>
        </p:blipFill>
        <p:spPr bwMode="auto">
          <a:xfrm>
            <a:off x="5951579" y="812460"/>
            <a:ext cx="4507513" cy="435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7436" y="2556589"/>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3" descr="cây"/>
          <p:cNvPicPr>
            <a:picLocks noChangeAspect="1" noChangeArrowheads="1"/>
          </p:cNvPicPr>
          <p:nvPr/>
        </p:nvPicPr>
        <p:blipFill>
          <a:blip r:embed="rId6">
            <a:lum bright="30000"/>
            <a:extLst>
              <a:ext uri="{28A0092B-C50C-407E-A947-70E740481C1C}">
                <a14:useLocalDpi xmlns:a14="http://schemas.microsoft.com/office/drawing/2010/main" val="0"/>
              </a:ext>
            </a:extLst>
          </a:blip>
          <a:srcRect/>
          <a:stretch>
            <a:fillRect/>
          </a:stretch>
        </p:blipFill>
        <p:spPr bwMode="auto">
          <a:xfrm>
            <a:off x="2002325" y="812460"/>
            <a:ext cx="3980607" cy="436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flipH="1">
            <a:off x="-149186" y="2624837"/>
            <a:ext cx="2900479" cy="3822523"/>
          </a:xfrm>
          <a:prstGeom prst="rect">
            <a:avLst/>
          </a:prstGeom>
        </p:spPr>
      </p:pic>
    </p:spTree>
    <p:extLst>
      <p:ext uri="{BB962C8B-B14F-4D97-AF65-F5344CB8AC3E}">
        <p14:creationId xmlns:p14="http://schemas.microsoft.com/office/powerpoint/2010/main" val="10501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37"/>
          <p:cNvPicPr>
            <a:picLocks noChangeAspect="1" noChangeArrowheads="1"/>
          </p:cNvPicPr>
          <p:nvPr/>
        </p:nvPicPr>
        <p:blipFill rotWithShape="1">
          <a:blip r:embed="rId6">
            <a:extLst>
              <a:ext uri="{28A0092B-C50C-407E-A947-70E740481C1C}">
                <a14:useLocalDpi xmlns:a14="http://schemas.microsoft.com/office/drawing/2010/main" val="0"/>
              </a:ext>
            </a:extLst>
          </a:blip>
          <a:srcRect r="17368" b="23780"/>
          <a:stretch/>
        </p:blipFill>
        <p:spPr>
          <a:xfrm>
            <a:off x="4050005" y="389527"/>
            <a:ext cx="3429000" cy="5343453"/>
          </a:xfrm>
          <a:prstGeom prst="rect">
            <a:avLst/>
          </a:prstGeom>
          <a:solidFill>
            <a:schemeClr val="accent1">
              <a:lumMod val="40000"/>
              <a:lumOff val="60000"/>
            </a:schemeClr>
          </a:solidFill>
        </p:spPr>
      </p:pic>
      <p:sp>
        <p:nvSpPr>
          <p:cNvPr id="10" name="AutoShape 8"/>
          <p:cNvSpPr>
            <a:spLocks noChangeArrowheads="1"/>
          </p:cNvSpPr>
          <p:nvPr/>
        </p:nvSpPr>
        <p:spPr bwMode="auto">
          <a:xfrm>
            <a:off x="7119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1" name="AutoShape 9"/>
          <p:cNvSpPr>
            <a:spLocks noChangeArrowheads="1"/>
          </p:cNvSpPr>
          <p:nvPr/>
        </p:nvSpPr>
        <p:spPr bwMode="auto">
          <a:xfrm>
            <a:off x="4452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3" name="Line 11"/>
          <p:cNvSpPr>
            <a:spLocks noChangeShapeType="1"/>
          </p:cNvSpPr>
          <p:nvPr/>
        </p:nvSpPr>
        <p:spPr bwMode="auto">
          <a:xfrm>
            <a:off x="6738485" y="1476779"/>
            <a:ext cx="11430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7424285" y="2924579"/>
            <a:ext cx="9144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586085" y="4753379"/>
            <a:ext cx="13716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4"/>
          <p:cNvSpPr txBox="1">
            <a:spLocks noChangeArrowheads="1"/>
          </p:cNvSpPr>
          <p:nvPr/>
        </p:nvSpPr>
        <p:spPr bwMode="auto">
          <a:xfrm>
            <a:off x="7943700" y="1301669"/>
            <a:ext cx="1712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LÔNG HÚT</a:t>
            </a:r>
          </a:p>
        </p:txBody>
      </p:sp>
      <p:sp>
        <p:nvSpPr>
          <p:cNvPr id="18" name="Text Box 15"/>
          <p:cNvSpPr txBox="1">
            <a:spLocks noChangeArrowheads="1"/>
          </p:cNvSpPr>
          <p:nvPr/>
        </p:nvSpPr>
        <p:spPr bwMode="auto">
          <a:xfrm>
            <a:off x="8414885" y="2718690"/>
            <a:ext cx="56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VỎ</a:t>
            </a:r>
          </a:p>
        </p:txBody>
      </p:sp>
      <p:sp>
        <p:nvSpPr>
          <p:cNvPr id="19" name="Text Box 16"/>
          <p:cNvSpPr txBox="1">
            <a:spLocks noChangeArrowheads="1"/>
          </p:cNvSpPr>
          <p:nvPr/>
        </p:nvSpPr>
        <p:spPr bwMode="auto">
          <a:xfrm>
            <a:off x="8033885" y="4540654"/>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MẠCH GỖ</a:t>
            </a:r>
          </a:p>
        </p:txBody>
      </p:sp>
      <p:sp>
        <p:nvSpPr>
          <p:cNvPr id="20" name="Text Box 18"/>
          <p:cNvSpPr txBox="1">
            <a:spLocks noChangeArrowheads="1"/>
          </p:cNvSpPr>
          <p:nvPr/>
        </p:nvSpPr>
        <p:spPr bwMode="auto">
          <a:xfrm>
            <a:off x="2721363" y="5801069"/>
            <a:ext cx="6934959" cy="400110"/>
          </a:xfrm>
          <a:prstGeom prst="rect">
            <a:avLst/>
          </a:prstGeom>
          <a:solidFill>
            <a:schemeClr val="accent4">
              <a:lumMod val="40000"/>
              <a:lumOff val="60000"/>
            </a:schemeClr>
          </a:solidFill>
          <a:ln w="19050">
            <a:solidFill>
              <a:srgbClr val="0070C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latin typeface="Times New Roman" panose="02020603050405020304" pitchFamily="18" charset="0"/>
                <a:cs typeface="Times New Roman" panose="02020603050405020304" pitchFamily="18" charset="0"/>
              </a:rPr>
              <a:t>CON ĐƯỜNG HÚT NƯỚC VÀ MUỐI KHOÁNG HÒA TAN</a:t>
            </a:r>
          </a:p>
        </p:txBody>
      </p:sp>
      <p:sp>
        <p:nvSpPr>
          <p:cNvPr id="21" name="AutoShape 19"/>
          <p:cNvSpPr>
            <a:spLocks noChangeArrowheads="1"/>
          </p:cNvSpPr>
          <p:nvPr/>
        </p:nvSpPr>
        <p:spPr bwMode="auto">
          <a:xfrm>
            <a:off x="6662285" y="238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Tree>
    <p:extLst>
      <p:ext uri="{BB962C8B-B14F-4D97-AF65-F5344CB8AC3E}">
        <p14:creationId xmlns:p14="http://schemas.microsoft.com/office/powerpoint/2010/main" val="5911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p:bldP spid="18" grpId="0"/>
      <p:bldP spid="19"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345"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hi nghiem van chuyen nuoc va muoi khoang hoa tan"/>
          <p:cNvPicPr>
            <a:picLocks noChangeAspect="1" noChangeArrowheads="1"/>
          </p:cNvPicPr>
          <p:nvPr/>
        </p:nvPicPr>
        <p:blipFill>
          <a:blip r:embed="rId5">
            <a:extLst>
              <a:ext uri="{28A0092B-C50C-407E-A947-70E740481C1C}">
                <a14:useLocalDpi xmlns:a14="http://schemas.microsoft.com/office/drawing/2010/main" val="0"/>
              </a:ext>
            </a:extLst>
          </a:blip>
          <a:srcRect r="42300"/>
          <a:stretch>
            <a:fillRect/>
          </a:stretch>
        </p:blipFill>
        <p:spPr bwMode="auto">
          <a:xfrm>
            <a:off x="2114683" y="-10274"/>
            <a:ext cx="3178185" cy="29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292869" y="20798"/>
            <a:ext cx="4724400" cy="12569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2000" b="1">
                <a:cs typeface="Times New Roman" panose="02020603050405020304" pitchFamily="18" charset="0"/>
              </a:rPr>
              <a:t>1. Em hãy trình bày cách tiến hành thí nghiệm (ở nhà)?</a:t>
            </a:r>
          </a:p>
          <a:p>
            <a:pPr eaLnBrk="1" hangingPunct="1">
              <a:lnSpc>
                <a:spcPct val="90000"/>
              </a:lnSpc>
              <a:spcBef>
                <a:spcPct val="20000"/>
              </a:spcBef>
            </a:pPr>
            <a:r>
              <a:rPr lang="en-US" altLang="en-US" sz="2000" b="1">
                <a:cs typeface="Times New Roman" panose="02020603050405020304" pitchFamily="18" charset="0"/>
              </a:rPr>
              <a:t>2. Em có nhận xét gì về mầu sắc của cánh hoa?</a:t>
            </a:r>
            <a:endParaRPr lang="en-US" altLang="en-US" sz="2000">
              <a:solidFill>
                <a:srgbClr val="0000FF"/>
              </a:solidFill>
              <a:cs typeface="Times New Roman" panose="02020603050405020304" pitchFamily="18" charset="0"/>
            </a:endParaRPr>
          </a:p>
        </p:txBody>
      </p:sp>
      <p:sp>
        <p:nvSpPr>
          <p:cNvPr id="11" name="Rectangle 2"/>
          <p:cNvSpPr txBox="1">
            <a:spLocks noChangeArrowheads="1"/>
          </p:cNvSpPr>
          <p:nvPr/>
        </p:nvSpPr>
        <p:spPr bwMode="auto">
          <a:xfrm>
            <a:off x="5292869" y="1277333"/>
            <a:ext cx="4724400" cy="792162"/>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A: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sang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đỏ</a:t>
            </a:r>
            <a:r>
              <a:rPr lang="en-US" sz="2000" b="1" kern="0" dirty="0">
                <a:solidFill>
                  <a:srgbClr val="0000FF"/>
                </a:solidFill>
                <a:latin typeface="Times New Roman" panose="02020603050405020304" pitchFamily="18" charset="0"/>
                <a:cs typeface="Times New Roman" panose="02020603050405020304" pitchFamily="18" charset="0"/>
              </a:rPr>
              <a:t>.</a:t>
            </a:r>
          </a:p>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B: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không</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đổi</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a:t>
            </a:r>
          </a:p>
          <a:p>
            <a:pPr indent="457200" algn="just">
              <a:lnSpc>
                <a:spcPct val="90000"/>
              </a:lnSpc>
              <a:spcBef>
                <a:spcPct val="20000"/>
              </a:spcBef>
              <a:defRPr/>
            </a:pPr>
            <a:endParaRPr lang="en-US" sz="2000" b="1" kern="0" dirty="0">
              <a:solidFill>
                <a:srgbClr val="3333FF"/>
              </a:solidFill>
              <a:latin typeface="Times New Roman" panose="02020603050405020304" pitchFamily="18" charset="0"/>
              <a:cs typeface="Times New Roman" panose="02020603050405020304" pitchFamily="18" charset="0"/>
            </a:endParaRPr>
          </a:p>
          <a:p>
            <a:pPr indent="457200">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5292869" y="2354211"/>
            <a:ext cx="4724400" cy="616336"/>
          </a:xfrm>
          <a:prstGeom prst="rect">
            <a:avLst/>
          </a:prstGeom>
          <a:solidFill>
            <a:schemeClr val="bg1"/>
          </a:solidFill>
          <a:ln w="9525">
            <a:noFill/>
            <a:miter lim="800000"/>
            <a:headEnd/>
            <a:tailEnd/>
          </a:ln>
          <a:effectLst/>
        </p:spPr>
        <p:txBody>
          <a:bodyPr/>
          <a:lstStyle/>
          <a:p>
            <a:pPr indent="457200">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=&gt; Nước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đã</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được</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vận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lên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thân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err="1">
                <a:solidFill>
                  <a:srgbClr val="0000FF"/>
                </a:solidFill>
                <a:latin typeface="Times New Roman" panose="02020603050405020304" pitchFamily="18" charset="0"/>
                <a:cs typeface="Times New Roman" panose="02020603050405020304" pitchFamily="18" charset="0"/>
              </a:rPr>
              <a:t>đến</a:t>
            </a:r>
            <a:r>
              <a:rPr lang="en-US" sz="2000" b="1" kern="0">
                <a:solidFill>
                  <a:srgbClr val="0000FF"/>
                </a:solidFill>
                <a:latin typeface="Times New Roman" panose="02020603050405020304" pitchFamily="18" charset="0"/>
                <a:cs typeface="Times New Roman" panose="02020603050405020304" pitchFamily="18" charset="0"/>
              </a:rPr>
              <a:t> hoa.</a:t>
            </a: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indent="457200">
              <a:lnSpc>
                <a:spcPct val="90000"/>
              </a:lnSpc>
              <a:spcBef>
                <a:spcPct val="20000"/>
              </a:spcBef>
              <a:buFontTx/>
              <a:buChar char="-"/>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a:stretch>
            <a:fillRect/>
          </a:stretch>
        </p:blipFill>
        <p:spPr>
          <a:xfrm flipH="1">
            <a:off x="-149186" y="2624837"/>
            <a:ext cx="2900479" cy="3822523"/>
          </a:xfrm>
          <a:prstGeom prst="rect">
            <a:avLst/>
          </a:prstGeom>
        </p:spPr>
      </p:pic>
      <p:sp>
        <p:nvSpPr>
          <p:cNvPr id="15" name="Rectangle 2"/>
          <p:cNvSpPr txBox="1">
            <a:spLocks noChangeArrowheads="1"/>
          </p:cNvSpPr>
          <p:nvPr/>
        </p:nvSpPr>
        <p:spPr bwMode="auto">
          <a:xfrm>
            <a:off x="5292869" y="2054019"/>
            <a:ext cx="4724400" cy="322143"/>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latin typeface="Times New Roman" panose="02020603050405020304" pitchFamily="18" charset="0"/>
                <a:cs typeface="Times New Roman" panose="02020603050405020304" pitchFamily="18" charset="0"/>
              </a:rPr>
              <a:t>3. Cánh hoa đổi mầu chứng tỏ điều gì?</a:t>
            </a:r>
            <a:endParaRPr lang="en-US" sz="2000" b="1" kern="0" dirty="0">
              <a:latin typeface="Times New Roman" panose="02020603050405020304" pitchFamily="18" charset="0"/>
              <a:cs typeface="Times New Roman" panose="02020603050405020304" pitchFamily="18" charset="0"/>
            </a:endParaRPr>
          </a:p>
        </p:txBody>
      </p:sp>
      <p:grpSp>
        <p:nvGrpSpPr>
          <p:cNvPr id="17" name="Group 59"/>
          <p:cNvGrpSpPr>
            <a:grpSpLocks/>
          </p:cNvGrpSpPr>
          <p:nvPr/>
        </p:nvGrpSpPr>
        <p:grpSpPr bwMode="auto">
          <a:xfrm>
            <a:off x="2353803" y="1320108"/>
            <a:ext cx="9633616" cy="4035563"/>
            <a:chOff x="838200" y="-2903403"/>
            <a:chExt cx="10227062" cy="7049253"/>
          </a:xfrm>
        </p:grpSpPr>
        <p:grpSp>
          <p:nvGrpSpPr>
            <p:cNvPr id="18" name="Group 2"/>
            <p:cNvGrpSpPr>
              <a:grpSpLocks/>
            </p:cNvGrpSpPr>
            <p:nvPr/>
          </p:nvGrpSpPr>
          <p:grpSpPr bwMode="auto">
            <a:xfrm>
              <a:off x="5917780" y="861189"/>
              <a:ext cx="2814362" cy="2456998"/>
              <a:chOff x="2352" y="624"/>
              <a:chExt cx="2736" cy="2736"/>
            </a:xfrm>
          </p:grpSpPr>
          <p:grpSp>
            <p:nvGrpSpPr>
              <p:cNvPr id="55" name="Group 3"/>
              <p:cNvGrpSpPr>
                <a:grpSpLocks/>
              </p:cNvGrpSpPr>
              <p:nvPr/>
            </p:nvGrpSpPr>
            <p:grpSpPr bwMode="auto">
              <a:xfrm>
                <a:off x="2352" y="624"/>
                <a:ext cx="2736" cy="2736"/>
                <a:chOff x="2352" y="624"/>
                <a:chExt cx="2736" cy="2736"/>
              </a:xfrm>
            </p:grpSpPr>
            <p:sp>
              <p:nvSpPr>
                <p:cNvPr id="72" name="Oval 4"/>
                <p:cNvSpPr>
                  <a:spLocks noChangeArrowheads="1"/>
                </p:cNvSpPr>
                <p:nvPr/>
              </p:nvSpPr>
              <p:spPr bwMode="auto">
                <a:xfrm>
                  <a:off x="2352" y="624"/>
                  <a:ext cx="2736" cy="2736"/>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3" name="Freeform 5"/>
                <p:cNvSpPr>
                  <a:spLocks/>
                </p:cNvSpPr>
                <p:nvPr/>
              </p:nvSpPr>
              <p:spPr bwMode="auto">
                <a:xfrm>
                  <a:off x="2824" y="960"/>
                  <a:ext cx="1832" cy="2048"/>
                </a:xfrm>
                <a:custGeom>
                  <a:avLst/>
                  <a:gdLst>
                    <a:gd name="T0" fmla="*/ 0 w 1832"/>
                    <a:gd name="T1" fmla="*/ 992 h 2048"/>
                    <a:gd name="T2" fmla="*/ 0 w 1832"/>
                    <a:gd name="T3" fmla="*/ 1052 h 2048"/>
                    <a:gd name="T4" fmla="*/ 8 w 1832"/>
                    <a:gd name="T5" fmla="*/ 1104 h 2048"/>
                    <a:gd name="T6" fmla="*/ 44 w 1832"/>
                    <a:gd name="T7" fmla="*/ 1184 h 2048"/>
                    <a:gd name="T8" fmla="*/ 152 w 1832"/>
                    <a:gd name="T9" fmla="*/ 1280 h 2048"/>
                    <a:gd name="T10" fmla="*/ 192 w 1832"/>
                    <a:gd name="T11" fmla="*/ 1356 h 2048"/>
                    <a:gd name="T12" fmla="*/ 212 w 1832"/>
                    <a:gd name="T13" fmla="*/ 1436 h 2048"/>
                    <a:gd name="T14" fmla="*/ 232 w 1832"/>
                    <a:gd name="T15" fmla="*/ 1592 h 2048"/>
                    <a:gd name="T16" fmla="*/ 248 w 1832"/>
                    <a:gd name="T17" fmla="*/ 1676 h 2048"/>
                    <a:gd name="T18" fmla="*/ 292 w 1832"/>
                    <a:gd name="T19" fmla="*/ 1744 h 2048"/>
                    <a:gd name="T20" fmla="*/ 356 w 1832"/>
                    <a:gd name="T21" fmla="*/ 1796 h 2048"/>
                    <a:gd name="T22" fmla="*/ 440 w 1832"/>
                    <a:gd name="T23" fmla="*/ 1832 h 2048"/>
                    <a:gd name="T24" fmla="*/ 548 w 1832"/>
                    <a:gd name="T25" fmla="*/ 1832 h 2048"/>
                    <a:gd name="T26" fmla="*/ 612 w 1832"/>
                    <a:gd name="T27" fmla="*/ 1852 h 2048"/>
                    <a:gd name="T28" fmla="*/ 688 w 1832"/>
                    <a:gd name="T29" fmla="*/ 1904 h 2048"/>
                    <a:gd name="T30" fmla="*/ 800 w 1832"/>
                    <a:gd name="T31" fmla="*/ 2024 h 2048"/>
                    <a:gd name="T32" fmla="*/ 904 w 1832"/>
                    <a:gd name="T33" fmla="*/ 2048 h 2048"/>
                    <a:gd name="T34" fmla="*/ 992 w 1832"/>
                    <a:gd name="T35" fmla="*/ 2024 h 2048"/>
                    <a:gd name="T36" fmla="*/ 1148 w 1832"/>
                    <a:gd name="T37" fmla="*/ 1940 h 2048"/>
                    <a:gd name="T38" fmla="*/ 1266 w 1832"/>
                    <a:gd name="T39" fmla="*/ 1867 h 2048"/>
                    <a:gd name="T40" fmla="*/ 1386 w 1832"/>
                    <a:gd name="T41" fmla="*/ 1843 h 2048"/>
                    <a:gd name="T42" fmla="*/ 1520 w 1832"/>
                    <a:gd name="T43" fmla="*/ 1819 h 2048"/>
                    <a:gd name="T44" fmla="*/ 1616 w 1832"/>
                    <a:gd name="T45" fmla="*/ 1768 h 2048"/>
                    <a:gd name="T46" fmla="*/ 1660 w 1832"/>
                    <a:gd name="T47" fmla="*/ 1656 h 2048"/>
                    <a:gd name="T48" fmla="*/ 1656 w 1832"/>
                    <a:gd name="T49" fmla="*/ 1536 h 2048"/>
                    <a:gd name="T50" fmla="*/ 1656 w 1832"/>
                    <a:gd name="T51" fmla="*/ 1400 h 2048"/>
                    <a:gd name="T52" fmla="*/ 1669 w 1832"/>
                    <a:gd name="T53" fmla="*/ 1315 h 2048"/>
                    <a:gd name="T54" fmla="*/ 1683 w 1832"/>
                    <a:gd name="T55" fmla="*/ 1277 h 2048"/>
                    <a:gd name="T56" fmla="*/ 1712 w 1832"/>
                    <a:gd name="T57" fmla="*/ 1200 h 2048"/>
                    <a:gd name="T58" fmla="*/ 1808 w 1832"/>
                    <a:gd name="T59" fmla="*/ 1064 h 2048"/>
                    <a:gd name="T60" fmla="*/ 1832 w 1832"/>
                    <a:gd name="T61" fmla="*/ 979 h 2048"/>
                    <a:gd name="T62" fmla="*/ 1832 w 1832"/>
                    <a:gd name="T63" fmla="*/ 920 h 2048"/>
                    <a:gd name="T64" fmla="*/ 1813 w 1832"/>
                    <a:gd name="T65" fmla="*/ 854 h 2048"/>
                    <a:gd name="T66" fmla="*/ 1768 w 1832"/>
                    <a:gd name="T67" fmla="*/ 784 h 2048"/>
                    <a:gd name="T68" fmla="*/ 1688 w 1832"/>
                    <a:gd name="T69" fmla="*/ 680 h 2048"/>
                    <a:gd name="T70" fmla="*/ 1654 w 1832"/>
                    <a:gd name="T71" fmla="*/ 629 h 2048"/>
                    <a:gd name="T72" fmla="*/ 1640 w 1832"/>
                    <a:gd name="T73" fmla="*/ 562 h 2048"/>
                    <a:gd name="T74" fmla="*/ 1616 w 1832"/>
                    <a:gd name="T75" fmla="*/ 400 h 2048"/>
                    <a:gd name="T76" fmla="*/ 1552 w 1832"/>
                    <a:gd name="T77" fmla="*/ 264 h 2048"/>
                    <a:gd name="T78" fmla="*/ 1448 w 1832"/>
                    <a:gd name="T79" fmla="*/ 208 h 2048"/>
                    <a:gd name="T80" fmla="*/ 1376 w 1832"/>
                    <a:gd name="T81" fmla="*/ 188 h 2048"/>
                    <a:gd name="T82" fmla="*/ 1242 w 1832"/>
                    <a:gd name="T83" fmla="*/ 182 h 2048"/>
                    <a:gd name="T84" fmla="*/ 1184 w 1832"/>
                    <a:gd name="T85" fmla="*/ 168 h 2048"/>
                    <a:gd name="T86" fmla="*/ 1107 w 1832"/>
                    <a:gd name="T87" fmla="*/ 125 h 2048"/>
                    <a:gd name="T88" fmla="*/ 980 w 1832"/>
                    <a:gd name="T89" fmla="*/ 8 h 2048"/>
                    <a:gd name="T90" fmla="*/ 888 w 1832"/>
                    <a:gd name="T91" fmla="*/ 0 h 2048"/>
                    <a:gd name="T92" fmla="*/ 795 w 1832"/>
                    <a:gd name="T93" fmla="*/ 43 h 2048"/>
                    <a:gd name="T94" fmla="*/ 680 w 1832"/>
                    <a:gd name="T95" fmla="*/ 140 h 2048"/>
                    <a:gd name="T96" fmla="*/ 536 w 1832"/>
                    <a:gd name="T97" fmla="*/ 212 h 2048"/>
                    <a:gd name="T98" fmla="*/ 432 w 1832"/>
                    <a:gd name="T99" fmla="*/ 256 h 2048"/>
                    <a:gd name="T100" fmla="*/ 293 w 1832"/>
                    <a:gd name="T101" fmla="*/ 301 h 2048"/>
                    <a:gd name="T102" fmla="*/ 208 w 1832"/>
                    <a:gd name="T103" fmla="*/ 352 h 2048"/>
                    <a:gd name="T104" fmla="*/ 166 w 1832"/>
                    <a:gd name="T105" fmla="*/ 403 h 2048"/>
                    <a:gd name="T106" fmla="*/ 152 w 1832"/>
                    <a:gd name="T107" fmla="*/ 461 h 2048"/>
                    <a:gd name="T108" fmla="*/ 128 w 1832"/>
                    <a:gd name="T109" fmla="*/ 596 h 2048"/>
                    <a:gd name="T110" fmla="*/ 120 w 1832"/>
                    <a:gd name="T111" fmla="*/ 696 h 2048"/>
                    <a:gd name="T112" fmla="*/ 92 w 1832"/>
                    <a:gd name="T113" fmla="*/ 800 h 2048"/>
                    <a:gd name="T114" fmla="*/ 24 w 1832"/>
                    <a:gd name="T115" fmla="*/ 912 h 2048"/>
                    <a:gd name="T116" fmla="*/ 0 w 1832"/>
                    <a:gd name="T117" fmla="*/ 992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56" name="Freeform 6"/>
              <p:cNvSpPr>
                <a:spLocks/>
              </p:cNvSpPr>
              <p:nvPr/>
            </p:nvSpPr>
            <p:spPr bwMode="auto">
              <a:xfrm>
                <a:off x="2991" y="1284"/>
                <a:ext cx="234" cy="315"/>
              </a:xfrm>
              <a:custGeom>
                <a:avLst/>
                <a:gdLst>
                  <a:gd name="T0" fmla="*/ 75 w 234"/>
                  <a:gd name="T1" fmla="*/ 315 h 315"/>
                  <a:gd name="T2" fmla="*/ 105 w 234"/>
                  <a:gd name="T3" fmla="*/ 300 h 315"/>
                  <a:gd name="T4" fmla="*/ 129 w 234"/>
                  <a:gd name="T5" fmla="*/ 258 h 315"/>
                  <a:gd name="T6" fmla="*/ 147 w 234"/>
                  <a:gd name="T7" fmla="*/ 204 h 315"/>
                  <a:gd name="T8" fmla="*/ 198 w 234"/>
                  <a:gd name="T9" fmla="*/ 147 h 315"/>
                  <a:gd name="T10" fmla="*/ 228 w 234"/>
                  <a:gd name="T11" fmla="*/ 105 h 315"/>
                  <a:gd name="T12" fmla="*/ 234 w 234"/>
                  <a:gd name="T13" fmla="*/ 57 h 315"/>
                  <a:gd name="T14" fmla="*/ 209 w 234"/>
                  <a:gd name="T15" fmla="*/ 12 h 315"/>
                  <a:gd name="T16" fmla="*/ 173 w 234"/>
                  <a:gd name="T17" fmla="*/ 0 h 315"/>
                  <a:gd name="T18" fmla="*/ 120 w 234"/>
                  <a:gd name="T19" fmla="*/ 12 h 315"/>
                  <a:gd name="T20" fmla="*/ 66 w 234"/>
                  <a:gd name="T21" fmla="*/ 48 h 315"/>
                  <a:gd name="T22" fmla="*/ 24 w 234"/>
                  <a:gd name="T23" fmla="*/ 99 h 315"/>
                  <a:gd name="T24" fmla="*/ 9 w 234"/>
                  <a:gd name="T25" fmla="*/ 144 h 315"/>
                  <a:gd name="T26" fmla="*/ 0 w 234"/>
                  <a:gd name="T27" fmla="*/ 189 h 315"/>
                  <a:gd name="T28" fmla="*/ 0 w 234"/>
                  <a:gd name="T29" fmla="*/ 255 h 315"/>
                  <a:gd name="T30" fmla="*/ 30 w 234"/>
                  <a:gd name="T31" fmla="*/ 300 h 315"/>
                  <a:gd name="T32" fmla="*/ 75 w 234"/>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7" name="Freeform 7"/>
              <p:cNvSpPr>
                <a:spLocks/>
              </p:cNvSpPr>
              <p:nvPr/>
            </p:nvSpPr>
            <p:spPr bwMode="auto">
              <a:xfrm rot="3884008">
                <a:off x="3630" y="973"/>
                <a:ext cx="170" cy="286"/>
              </a:xfrm>
              <a:custGeom>
                <a:avLst/>
                <a:gdLst>
                  <a:gd name="T0" fmla="*/ 20 w 234"/>
                  <a:gd name="T1" fmla="*/ 214 h 315"/>
                  <a:gd name="T2" fmla="*/ 29 w 234"/>
                  <a:gd name="T3" fmla="*/ 203 h 315"/>
                  <a:gd name="T4" fmla="*/ 36 w 234"/>
                  <a:gd name="T5" fmla="*/ 174 h 315"/>
                  <a:gd name="T6" fmla="*/ 41 w 234"/>
                  <a:gd name="T7" fmla="*/ 139 h 315"/>
                  <a:gd name="T8" fmla="*/ 55 w 234"/>
                  <a:gd name="T9" fmla="*/ 100 h 315"/>
                  <a:gd name="T10" fmla="*/ 64 w 234"/>
                  <a:gd name="T11" fmla="*/ 71 h 315"/>
                  <a:gd name="T12" fmla="*/ 65 w 234"/>
                  <a:gd name="T13" fmla="*/ 39 h 315"/>
                  <a:gd name="T14" fmla="*/ 58 w 234"/>
                  <a:gd name="T15" fmla="*/ 8 h 315"/>
                  <a:gd name="T16" fmla="*/ 49 w 234"/>
                  <a:gd name="T17" fmla="*/ 0 h 315"/>
                  <a:gd name="T18" fmla="*/ 33 w 234"/>
                  <a:gd name="T19" fmla="*/ 8 h 315"/>
                  <a:gd name="T20" fmla="*/ 18 w 234"/>
                  <a:gd name="T21" fmla="*/ 33 h 315"/>
                  <a:gd name="T22" fmla="*/ 7 w 234"/>
                  <a:gd name="T23" fmla="*/ 67 h 315"/>
                  <a:gd name="T24" fmla="*/ 3 w 234"/>
                  <a:gd name="T25" fmla="*/ 98 h 315"/>
                  <a:gd name="T26" fmla="*/ 0 w 234"/>
                  <a:gd name="T27" fmla="*/ 129 h 315"/>
                  <a:gd name="T28" fmla="*/ 0 w 234"/>
                  <a:gd name="T29" fmla="*/ 174 h 315"/>
                  <a:gd name="T30" fmla="*/ 9 w 234"/>
                  <a:gd name="T31" fmla="*/ 203 h 315"/>
                  <a:gd name="T32" fmla="*/ 20 w 234"/>
                  <a:gd name="T33" fmla="*/ 214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8" name="Freeform 8"/>
              <p:cNvSpPr>
                <a:spLocks/>
              </p:cNvSpPr>
              <p:nvPr/>
            </p:nvSpPr>
            <p:spPr bwMode="auto">
              <a:xfrm rot="-2099521">
                <a:off x="2832" y="1852"/>
                <a:ext cx="234" cy="267"/>
              </a:xfrm>
              <a:custGeom>
                <a:avLst/>
                <a:gdLst>
                  <a:gd name="T0" fmla="*/ 75 w 234"/>
                  <a:gd name="T1" fmla="*/ 163 h 315"/>
                  <a:gd name="T2" fmla="*/ 105 w 234"/>
                  <a:gd name="T3" fmla="*/ 154 h 315"/>
                  <a:gd name="T4" fmla="*/ 129 w 234"/>
                  <a:gd name="T5" fmla="*/ 134 h 315"/>
                  <a:gd name="T6" fmla="*/ 147 w 234"/>
                  <a:gd name="T7" fmla="*/ 106 h 315"/>
                  <a:gd name="T8" fmla="*/ 198 w 234"/>
                  <a:gd name="T9" fmla="*/ 76 h 315"/>
                  <a:gd name="T10" fmla="*/ 228 w 234"/>
                  <a:gd name="T11" fmla="*/ 54 h 315"/>
                  <a:gd name="T12" fmla="*/ 234 w 234"/>
                  <a:gd name="T13" fmla="*/ 30 h 315"/>
                  <a:gd name="T14" fmla="*/ 209 w 234"/>
                  <a:gd name="T15" fmla="*/ 6 h 315"/>
                  <a:gd name="T16" fmla="*/ 173 w 234"/>
                  <a:gd name="T17" fmla="*/ 0 h 315"/>
                  <a:gd name="T18" fmla="*/ 120 w 234"/>
                  <a:gd name="T19" fmla="*/ 6 h 315"/>
                  <a:gd name="T20" fmla="*/ 66 w 234"/>
                  <a:gd name="T21" fmla="*/ 25 h 315"/>
                  <a:gd name="T22" fmla="*/ 24 w 234"/>
                  <a:gd name="T23" fmla="*/ 51 h 315"/>
                  <a:gd name="T24" fmla="*/ 9 w 234"/>
                  <a:gd name="T25" fmla="*/ 74 h 315"/>
                  <a:gd name="T26" fmla="*/ 0 w 234"/>
                  <a:gd name="T27" fmla="*/ 97 h 315"/>
                  <a:gd name="T28" fmla="*/ 0 w 234"/>
                  <a:gd name="T29" fmla="*/ 131 h 315"/>
                  <a:gd name="T30" fmla="*/ 30 w 234"/>
                  <a:gd name="T31" fmla="*/ 154 h 315"/>
                  <a:gd name="T32" fmla="*/ 75 w 234"/>
                  <a:gd name="T33" fmla="*/ 163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9" name="Freeform 9"/>
              <p:cNvSpPr>
                <a:spLocks/>
              </p:cNvSpPr>
              <p:nvPr/>
            </p:nvSpPr>
            <p:spPr bwMode="auto">
              <a:xfrm rot="-4750532">
                <a:off x="3117" y="2492"/>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0" name="Freeform 10"/>
              <p:cNvSpPr>
                <a:spLocks/>
              </p:cNvSpPr>
              <p:nvPr/>
            </p:nvSpPr>
            <p:spPr bwMode="auto">
              <a:xfrm rot="-7071053">
                <a:off x="3639" y="2721"/>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1" name="Freeform 11"/>
              <p:cNvSpPr>
                <a:spLocks/>
              </p:cNvSpPr>
              <p:nvPr/>
            </p:nvSpPr>
            <p:spPr bwMode="auto">
              <a:xfrm rot="10800000">
                <a:off x="4191" y="2433"/>
                <a:ext cx="234" cy="303"/>
              </a:xfrm>
              <a:custGeom>
                <a:avLst/>
                <a:gdLst>
                  <a:gd name="T0" fmla="*/ 75 w 234"/>
                  <a:gd name="T1" fmla="*/ 269 h 315"/>
                  <a:gd name="T2" fmla="*/ 105 w 234"/>
                  <a:gd name="T3" fmla="*/ 257 h 315"/>
                  <a:gd name="T4" fmla="*/ 129 w 234"/>
                  <a:gd name="T5" fmla="*/ 221 h 315"/>
                  <a:gd name="T6" fmla="*/ 147 w 234"/>
                  <a:gd name="T7" fmla="*/ 175 h 315"/>
                  <a:gd name="T8" fmla="*/ 198 w 234"/>
                  <a:gd name="T9" fmla="*/ 126 h 315"/>
                  <a:gd name="T10" fmla="*/ 228 w 234"/>
                  <a:gd name="T11" fmla="*/ 89 h 315"/>
                  <a:gd name="T12" fmla="*/ 234 w 234"/>
                  <a:gd name="T13" fmla="*/ 49 h 315"/>
                  <a:gd name="T14" fmla="*/ 209 w 234"/>
                  <a:gd name="T15" fmla="*/ 12 h 315"/>
                  <a:gd name="T16" fmla="*/ 173 w 234"/>
                  <a:gd name="T17" fmla="*/ 0 h 315"/>
                  <a:gd name="T18" fmla="*/ 120 w 234"/>
                  <a:gd name="T19" fmla="*/ 12 h 315"/>
                  <a:gd name="T20" fmla="*/ 66 w 234"/>
                  <a:gd name="T21" fmla="*/ 40 h 315"/>
                  <a:gd name="T22" fmla="*/ 24 w 234"/>
                  <a:gd name="T23" fmla="*/ 85 h 315"/>
                  <a:gd name="T24" fmla="*/ 9 w 234"/>
                  <a:gd name="T25" fmla="*/ 124 h 315"/>
                  <a:gd name="T26" fmla="*/ 0 w 234"/>
                  <a:gd name="T27" fmla="*/ 162 h 315"/>
                  <a:gd name="T28" fmla="*/ 0 w 234"/>
                  <a:gd name="T29" fmla="*/ 218 h 315"/>
                  <a:gd name="T30" fmla="*/ 30 w 234"/>
                  <a:gd name="T31" fmla="*/ 257 h 315"/>
                  <a:gd name="T32" fmla="*/ 7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2" name="Freeform 12"/>
              <p:cNvSpPr>
                <a:spLocks/>
              </p:cNvSpPr>
              <p:nvPr/>
            </p:nvSpPr>
            <p:spPr bwMode="auto">
              <a:xfrm rot="9165295">
                <a:off x="4409" y="177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3" name="Freeform 13"/>
              <p:cNvSpPr>
                <a:spLocks/>
              </p:cNvSpPr>
              <p:nvPr/>
            </p:nvSpPr>
            <p:spPr bwMode="auto">
              <a:xfrm rot="6659677">
                <a:off x="4165" y="115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4" name="Freeform 14"/>
              <p:cNvSpPr>
                <a:spLocks/>
              </p:cNvSpPr>
              <p:nvPr/>
            </p:nvSpPr>
            <p:spPr bwMode="auto">
              <a:xfrm rot="5652642">
                <a:off x="3534" y="1244"/>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5" name="Freeform 15"/>
              <p:cNvSpPr>
                <a:spLocks/>
              </p:cNvSpPr>
              <p:nvPr/>
            </p:nvSpPr>
            <p:spPr bwMode="auto">
              <a:xfrm>
                <a:off x="3150" y="1431"/>
                <a:ext cx="234" cy="256"/>
              </a:xfrm>
              <a:custGeom>
                <a:avLst/>
                <a:gdLst>
                  <a:gd name="T0" fmla="*/ 228 w 234"/>
                  <a:gd name="T1" fmla="*/ 226 h 256"/>
                  <a:gd name="T2" fmla="*/ 222 w 234"/>
                  <a:gd name="T3" fmla="*/ 136 h 256"/>
                  <a:gd name="T4" fmla="*/ 195 w 234"/>
                  <a:gd name="T5" fmla="*/ 79 h 256"/>
                  <a:gd name="T6" fmla="*/ 171 w 234"/>
                  <a:gd name="T7" fmla="*/ 43 h 256"/>
                  <a:gd name="T8" fmla="*/ 168 w 234"/>
                  <a:gd name="T9" fmla="*/ 34 h 256"/>
                  <a:gd name="T10" fmla="*/ 156 w 234"/>
                  <a:gd name="T11" fmla="*/ 22 h 256"/>
                  <a:gd name="T12" fmla="*/ 129 w 234"/>
                  <a:gd name="T13" fmla="*/ 4 h 256"/>
                  <a:gd name="T14" fmla="*/ 99 w 234"/>
                  <a:gd name="T15" fmla="*/ 4 h 256"/>
                  <a:gd name="T16" fmla="*/ 57 w 234"/>
                  <a:gd name="T17" fmla="*/ 31 h 256"/>
                  <a:gd name="T18" fmla="*/ 42 w 234"/>
                  <a:gd name="T19" fmla="*/ 37 h 256"/>
                  <a:gd name="T20" fmla="*/ 24 w 234"/>
                  <a:gd name="T21" fmla="*/ 58 h 256"/>
                  <a:gd name="T22" fmla="*/ 0 w 234"/>
                  <a:gd name="T23" fmla="*/ 106 h 256"/>
                  <a:gd name="T24" fmla="*/ 21 w 234"/>
                  <a:gd name="T25" fmla="*/ 193 h 256"/>
                  <a:gd name="T26" fmla="*/ 141 w 234"/>
                  <a:gd name="T27" fmla="*/ 247 h 256"/>
                  <a:gd name="T28" fmla="*/ 192 w 234"/>
                  <a:gd name="T29" fmla="*/ 247 h 256"/>
                  <a:gd name="T30" fmla="*/ 216 w 234"/>
                  <a:gd name="T31" fmla="*/ 241 h 256"/>
                  <a:gd name="T32" fmla="*/ 228 w 234"/>
                  <a:gd name="T33" fmla="*/ 226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6" name="Freeform 16"/>
              <p:cNvSpPr>
                <a:spLocks/>
              </p:cNvSpPr>
              <p:nvPr/>
            </p:nvSpPr>
            <p:spPr bwMode="auto">
              <a:xfrm>
                <a:off x="3015" y="1863"/>
                <a:ext cx="279" cy="240"/>
              </a:xfrm>
              <a:custGeom>
                <a:avLst/>
                <a:gdLst>
                  <a:gd name="T0" fmla="*/ 45 w 279"/>
                  <a:gd name="T1" fmla="*/ 23 h 226"/>
                  <a:gd name="T2" fmla="*/ 63 w 279"/>
                  <a:gd name="T3" fmla="*/ 17 h 226"/>
                  <a:gd name="T4" fmla="*/ 81 w 279"/>
                  <a:gd name="T5" fmla="*/ 1 h 226"/>
                  <a:gd name="T6" fmla="*/ 186 w 279"/>
                  <a:gd name="T7" fmla="*/ 4 h 226"/>
                  <a:gd name="T8" fmla="*/ 192 w 279"/>
                  <a:gd name="T9" fmla="*/ 17 h 226"/>
                  <a:gd name="T10" fmla="*/ 219 w 279"/>
                  <a:gd name="T11" fmla="*/ 27 h 226"/>
                  <a:gd name="T12" fmla="*/ 225 w 279"/>
                  <a:gd name="T13" fmla="*/ 39 h 226"/>
                  <a:gd name="T14" fmla="*/ 234 w 279"/>
                  <a:gd name="T15" fmla="*/ 42 h 226"/>
                  <a:gd name="T16" fmla="*/ 249 w 279"/>
                  <a:gd name="T17" fmla="*/ 62 h 226"/>
                  <a:gd name="T18" fmla="*/ 264 w 279"/>
                  <a:gd name="T19" fmla="*/ 85 h 226"/>
                  <a:gd name="T20" fmla="*/ 258 w 279"/>
                  <a:gd name="T21" fmla="*/ 172 h 226"/>
                  <a:gd name="T22" fmla="*/ 243 w 279"/>
                  <a:gd name="T23" fmla="*/ 207 h 226"/>
                  <a:gd name="T24" fmla="*/ 219 w 279"/>
                  <a:gd name="T25" fmla="*/ 226 h 226"/>
                  <a:gd name="T26" fmla="*/ 150 w 279"/>
                  <a:gd name="T27" fmla="*/ 261 h 226"/>
                  <a:gd name="T28" fmla="*/ 54 w 279"/>
                  <a:gd name="T29" fmla="*/ 269 h 226"/>
                  <a:gd name="T30" fmla="*/ 24 w 279"/>
                  <a:gd name="T31" fmla="*/ 219 h 226"/>
                  <a:gd name="T32" fmla="*/ 12 w 279"/>
                  <a:gd name="T33" fmla="*/ 196 h 226"/>
                  <a:gd name="T34" fmla="*/ 15 w 279"/>
                  <a:gd name="T35" fmla="*/ 70 h 226"/>
                  <a:gd name="T36" fmla="*/ 4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7" name="Freeform 17"/>
              <p:cNvSpPr>
                <a:spLocks/>
              </p:cNvSpPr>
              <p:nvPr/>
            </p:nvSpPr>
            <p:spPr bwMode="auto">
              <a:xfrm rot="7479517">
                <a:off x="3942" y="1395"/>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8" name="Freeform 18"/>
              <p:cNvSpPr>
                <a:spLocks/>
              </p:cNvSpPr>
              <p:nvPr/>
            </p:nvSpPr>
            <p:spPr bwMode="auto">
              <a:xfrm rot="10465023">
                <a:off x="4127" y="1822"/>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9" name="Freeform 19"/>
              <p:cNvSpPr>
                <a:spLocks/>
              </p:cNvSpPr>
              <p:nvPr/>
            </p:nvSpPr>
            <p:spPr bwMode="auto">
              <a:xfrm rot="-8334979">
                <a:off x="3992" y="2295"/>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0" name="Freeform 20"/>
              <p:cNvSpPr>
                <a:spLocks/>
              </p:cNvSpPr>
              <p:nvPr/>
            </p:nvSpPr>
            <p:spPr bwMode="auto">
              <a:xfrm rot="-3220217">
                <a:off x="3219" y="2369"/>
                <a:ext cx="327" cy="167"/>
              </a:xfrm>
              <a:custGeom>
                <a:avLst/>
                <a:gdLst>
                  <a:gd name="T0" fmla="*/ 86 w 279"/>
                  <a:gd name="T1" fmla="*/ 5 h 226"/>
                  <a:gd name="T2" fmla="*/ 120 w 279"/>
                  <a:gd name="T3" fmla="*/ 4 h 226"/>
                  <a:gd name="T4" fmla="*/ 152 w 279"/>
                  <a:gd name="T5" fmla="*/ 1 h 226"/>
                  <a:gd name="T6" fmla="*/ 352 w 279"/>
                  <a:gd name="T7" fmla="*/ 1 h 226"/>
                  <a:gd name="T8" fmla="*/ 362 w 279"/>
                  <a:gd name="T9" fmla="*/ 4 h 226"/>
                  <a:gd name="T10" fmla="*/ 414 w 279"/>
                  <a:gd name="T11" fmla="*/ 7 h 226"/>
                  <a:gd name="T12" fmla="*/ 424 w 279"/>
                  <a:gd name="T13" fmla="*/ 10 h 226"/>
                  <a:gd name="T14" fmla="*/ 441 w 279"/>
                  <a:gd name="T15" fmla="*/ 10 h 226"/>
                  <a:gd name="T16" fmla="*/ 470 w 279"/>
                  <a:gd name="T17" fmla="*/ 15 h 226"/>
                  <a:gd name="T18" fmla="*/ 497 w 279"/>
                  <a:gd name="T19" fmla="*/ 20 h 226"/>
                  <a:gd name="T20" fmla="*/ 486 w 279"/>
                  <a:gd name="T21" fmla="*/ 41 h 226"/>
                  <a:gd name="T22" fmla="*/ 458 w 279"/>
                  <a:gd name="T23" fmla="*/ 49 h 226"/>
                  <a:gd name="T24" fmla="*/ 414 w 279"/>
                  <a:gd name="T25" fmla="*/ 53 h 226"/>
                  <a:gd name="T26" fmla="*/ 282 w 279"/>
                  <a:gd name="T27" fmla="*/ 61 h 226"/>
                  <a:gd name="T28" fmla="*/ 102 w 279"/>
                  <a:gd name="T29" fmla="*/ 63 h 226"/>
                  <a:gd name="T30" fmla="*/ 46 w 279"/>
                  <a:gd name="T31" fmla="*/ 51 h 226"/>
                  <a:gd name="T32" fmla="*/ 22 w 279"/>
                  <a:gd name="T33" fmla="*/ 46 h 226"/>
                  <a:gd name="T34" fmla="*/ 29 w 279"/>
                  <a:gd name="T35" fmla="*/ 16 h 226"/>
                  <a:gd name="T36" fmla="*/ 86 w 279"/>
                  <a:gd name="T37" fmla="*/ 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1" name="Freeform 21"/>
              <p:cNvSpPr>
                <a:spLocks/>
              </p:cNvSpPr>
              <p:nvPr/>
            </p:nvSpPr>
            <p:spPr bwMode="auto">
              <a:xfrm rot="-4637065">
                <a:off x="3619" y="2525"/>
                <a:ext cx="327" cy="193"/>
              </a:xfrm>
              <a:custGeom>
                <a:avLst/>
                <a:gdLst>
                  <a:gd name="T0" fmla="*/ 86 w 279"/>
                  <a:gd name="T1" fmla="*/ 10 h 226"/>
                  <a:gd name="T2" fmla="*/ 120 w 279"/>
                  <a:gd name="T3" fmla="*/ 7 h 226"/>
                  <a:gd name="T4" fmla="*/ 152 w 279"/>
                  <a:gd name="T5" fmla="*/ 1 h 226"/>
                  <a:gd name="T6" fmla="*/ 352 w 279"/>
                  <a:gd name="T7" fmla="*/ 3 h 226"/>
                  <a:gd name="T8" fmla="*/ 362 w 279"/>
                  <a:gd name="T9" fmla="*/ 7 h 226"/>
                  <a:gd name="T10" fmla="*/ 414 w 279"/>
                  <a:gd name="T11" fmla="*/ 12 h 226"/>
                  <a:gd name="T12" fmla="*/ 424 w 279"/>
                  <a:gd name="T13" fmla="*/ 16 h 226"/>
                  <a:gd name="T14" fmla="*/ 441 w 279"/>
                  <a:gd name="T15" fmla="*/ 18 h 226"/>
                  <a:gd name="T16" fmla="*/ 470 w 279"/>
                  <a:gd name="T17" fmla="*/ 26 h 226"/>
                  <a:gd name="T18" fmla="*/ 497 w 279"/>
                  <a:gd name="T19" fmla="*/ 36 h 226"/>
                  <a:gd name="T20" fmla="*/ 486 w 279"/>
                  <a:gd name="T21" fmla="*/ 73 h 226"/>
                  <a:gd name="T22" fmla="*/ 458 w 279"/>
                  <a:gd name="T23" fmla="*/ 87 h 226"/>
                  <a:gd name="T24" fmla="*/ 414 w 279"/>
                  <a:gd name="T25" fmla="*/ 95 h 226"/>
                  <a:gd name="T26" fmla="*/ 282 w 279"/>
                  <a:gd name="T27" fmla="*/ 108 h 226"/>
                  <a:gd name="T28" fmla="*/ 102 w 279"/>
                  <a:gd name="T29" fmla="*/ 113 h 226"/>
                  <a:gd name="T30" fmla="*/ 46 w 279"/>
                  <a:gd name="T31" fmla="*/ 92 h 226"/>
                  <a:gd name="T32" fmla="*/ 22 w 279"/>
                  <a:gd name="T33" fmla="*/ 83 h 226"/>
                  <a:gd name="T34" fmla="*/ 29 w 279"/>
                  <a:gd name="T35" fmla="*/ 29 h 226"/>
                  <a:gd name="T36" fmla="*/ 86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19" name="Oval 22"/>
            <p:cNvSpPr>
              <a:spLocks noChangeArrowheads="1"/>
            </p:cNvSpPr>
            <p:nvPr/>
          </p:nvSpPr>
          <p:spPr bwMode="auto">
            <a:xfrm>
              <a:off x="1387344" y="1040969"/>
              <a:ext cx="2814362" cy="2456998"/>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0" name="Freeform 23"/>
            <p:cNvSpPr>
              <a:spLocks/>
            </p:cNvSpPr>
            <p:nvPr/>
          </p:nvSpPr>
          <p:spPr bwMode="auto">
            <a:xfrm>
              <a:off x="1867845" y="1348489"/>
              <a:ext cx="1883392" cy="1839003"/>
            </a:xfrm>
            <a:custGeom>
              <a:avLst/>
              <a:gdLst>
                <a:gd name="T0" fmla="*/ 0 w 1832"/>
                <a:gd name="T1" fmla="*/ 2147483647 h 2048"/>
                <a:gd name="T2" fmla="*/ 0 w 1832"/>
                <a:gd name="T3" fmla="*/ 2147483647 h 2048"/>
                <a:gd name="T4" fmla="*/ 2147483647 w 1832"/>
                <a:gd name="T5" fmla="*/ 2147483647 h 2048"/>
                <a:gd name="T6" fmla="*/ 2147483647 w 1832"/>
                <a:gd name="T7" fmla="*/ 2147483647 h 2048"/>
                <a:gd name="T8" fmla="*/ 2147483647 w 1832"/>
                <a:gd name="T9" fmla="*/ 2147483647 h 2048"/>
                <a:gd name="T10" fmla="*/ 2147483647 w 1832"/>
                <a:gd name="T11" fmla="*/ 2147483647 h 2048"/>
                <a:gd name="T12" fmla="*/ 2147483647 w 1832"/>
                <a:gd name="T13" fmla="*/ 2147483647 h 2048"/>
                <a:gd name="T14" fmla="*/ 2147483647 w 1832"/>
                <a:gd name="T15" fmla="*/ 2147483647 h 2048"/>
                <a:gd name="T16" fmla="*/ 2147483647 w 1832"/>
                <a:gd name="T17" fmla="*/ 2147483647 h 2048"/>
                <a:gd name="T18" fmla="*/ 2147483647 w 1832"/>
                <a:gd name="T19" fmla="*/ 2147483647 h 2048"/>
                <a:gd name="T20" fmla="*/ 2147483647 w 1832"/>
                <a:gd name="T21" fmla="*/ 2147483647 h 2048"/>
                <a:gd name="T22" fmla="*/ 2147483647 w 1832"/>
                <a:gd name="T23" fmla="*/ 2147483647 h 2048"/>
                <a:gd name="T24" fmla="*/ 2147483647 w 1832"/>
                <a:gd name="T25" fmla="*/ 2147483647 h 2048"/>
                <a:gd name="T26" fmla="*/ 2147483647 w 1832"/>
                <a:gd name="T27" fmla="*/ 2147483647 h 2048"/>
                <a:gd name="T28" fmla="*/ 2147483647 w 1832"/>
                <a:gd name="T29" fmla="*/ 2147483647 h 2048"/>
                <a:gd name="T30" fmla="*/ 2147483647 w 1832"/>
                <a:gd name="T31" fmla="*/ 2147483647 h 2048"/>
                <a:gd name="T32" fmla="*/ 2147483647 w 1832"/>
                <a:gd name="T33" fmla="*/ 2147483647 h 2048"/>
                <a:gd name="T34" fmla="*/ 2147483647 w 1832"/>
                <a:gd name="T35" fmla="*/ 2147483647 h 2048"/>
                <a:gd name="T36" fmla="*/ 2147483647 w 1832"/>
                <a:gd name="T37" fmla="*/ 2147483647 h 2048"/>
                <a:gd name="T38" fmla="*/ 2147483647 w 1832"/>
                <a:gd name="T39" fmla="*/ 2147483647 h 2048"/>
                <a:gd name="T40" fmla="*/ 2147483647 w 1832"/>
                <a:gd name="T41" fmla="*/ 2147483647 h 2048"/>
                <a:gd name="T42" fmla="*/ 2147483647 w 1832"/>
                <a:gd name="T43" fmla="*/ 2147483647 h 2048"/>
                <a:gd name="T44" fmla="*/ 2147483647 w 1832"/>
                <a:gd name="T45" fmla="*/ 2147483647 h 2048"/>
                <a:gd name="T46" fmla="*/ 2147483647 w 1832"/>
                <a:gd name="T47" fmla="*/ 2147483647 h 2048"/>
                <a:gd name="T48" fmla="*/ 2147483647 w 1832"/>
                <a:gd name="T49" fmla="*/ 2147483647 h 2048"/>
                <a:gd name="T50" fmla="*/ 2147483647 w 1832"/>
                <a:gd name="T51" fmla="*/ 2147483647 h 2048"/>
                <a:gd name="T52" fmla="*/ 2147483647 w 1832"/>
                <a:gd name="T53" fmla="*/ 2147483647 h 2048"/>
                <a:gd name="T54" fmla="*/ 2147483647 w 1832"/>
                <a:gd name="T55" fmla="*/ 2147483647 h 2048"/>
                <a:gd name="T56" fmla="*/ 2147483647 w 1832"/>
                <a:gd name="T57" fmla="*/ 2147483647 h 2048"/>
                <a:gd name="T58" fmla="*/ 2147483647 w 1832"/>
                <a:gd name="T59" fmla="*/ 2147483647 h 2048"/>
                <a:gd name="T60" fmla="*/ 2147483647 w 1832"/>
                <a:gd name="T61" fmla="*/ 2147483647 h 2048"/>
                <a:gd name="T62" fmla="*/ 2147483647 w 1832"/>
                <a:gd name="T63" fmla="*/ 2147483647 h 2048"/>
                <a:gd name="T64" fmla="*/ 2147483647 w 1832"/>
                <a:gd name="T65" fmla="*/ 2147483647 h 2048"/>
                <a:gd name="T66" fmla="*/ 2147483647 w 1832"/>
                <a:gd name="T67" fmla="*/ 2147483647 h 2048"/>
                <a:gd name="T68" fmla="*/ 2147483647 w 1832"/>
                <a:gd name="T69" fmla="*/ 2147483647 h 2048"/>
                <a:gd name="T70" fmla="*/ 2147483647 w 1832"/>
                <a:gd name="T71" fmla="*/ 2147483647 h 2048"/>
                <a:gd name="T72" fmla="*/ 2147483647 w 1832"/>
                <a:gd name="T73" fmla="*/ 2147483647 h 2048"/>
                <a:gd name="T74" fmla="*/ 2147483647 w 1832"/>
                <a:gd name="T75" fmla="*/ 2147483647 h 2048"/>
                <a:gd name="T76" fmla="*/ 2147483647 w 1832"/>
                <a:gd name="T77" fmla="*/ 2147483647 h 2048"/>
                <a:gd name="T78" fmla="*/ 2147483647 w 1832"/>
                <a:gd name="T79" fmla="*/ 2147483647 h 2048"/>
                <a:gd name="T80" fmla="*/ 2147483647 w 1832"/>
                <a:gd name="T81" fmla="*/ 2147483647 h 2048"/>
                <a:gd name="T82" fmla="*/ 2147483647 w 1832"/>
                <a:gd name="T83" fmla="*/ 2147483647 h 2048"/>
                <a:gd name="T84" fmla="*/ 2147483647 w 1832"/>
                <a:gd name="T85" fmla="*/ 2147483647 h 2048"/>
                <a:gd name="T86" fmla="*/ 2147483647 w 1832"/>
                <a:gd name="T87" fmla="*/ 2147483647 h 2048"/>
                <a:gd name="T88" fmla="*/ 2147483647 w 1832"/>
                <a:gd name="T89" fmla="*/ 2147483647 h 2048"/>
                <a:gd name="T90" fmla="*/ 2147483647 w 1832"/>
                <a:gd name="T91" fmla="*/ 0 h 2048"/>
                <a:gd name="T92" fmla="*/ 2147483647 w 1832"/>
                <a:gd name="T93" fmla="*/ 2147483647 h 2048"/>
                <a:gd name="T94" fmla="*/ 2147483647 w 1832"/>
                <a:gd name="T95" fmla="*/ 2147483647 h 2048"/>
                <a:gd name="T96" fmla="*/ 2147483647 w 1832"/>
                <a:gd name="T97" fmla="*/ 2147483647 h 2048"/>
                <a:gd name="T98" fmla="*/ 2147483647 w 1832"/>
                <a:gd name="T99" fmla="*/ 2147483647 h 2048"/>
                <a:gd name="T100" fmla="*/ 2147483647 w 1832"/>
                <a:gd name="T101" fmla="*/ 2147483647 h 2048"/>
                <a:gd name="T102" fmla="*/ 2147483647 w 1832"/>
                <a:gd name="T103" fmla="*/ 2147483647 h 2048"/>
                <a:gd name="T104" fmla="*/ 2147483647 w 1832"/>
                <a:gd name="T105" fmla="*/ 2147483647 h 2048"/>
                <a:gd name="T106" fmla="*/ 2147483647 w 1832"/>
                <a:gd name="T107" fmla="*/ 2147483647 h 2048"/>
                <a:gd name="T108" fmla="*/ 2147483647 w 1832"/>
                <a:gd name="T109" fmla="*/ 2147483647 h 2048"/>
                <a:gd name="T110" fmla="*/ 2147483647 w 1832"/>
                <a:gd name="T111" fmla="*/ 2147483647 h 2048"/>
                <a:gd name="T112" fmla="*/ 2147483647 w 1832"/>
                <a:gd name="T113" fmla="*/ 2147483647 h 2048"/>
                <a:gd name="T114" fmla="*/ 2147483647 w 1832"/>
                <a:gd name="T115" fmla="*/ 2147483647 h 2048"/>
                <a:gd name="T116" fmla="*/ 0 w 1832"/>
                <a:gd name="T117" fmla="*/ 2147483647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1" name="Freeform 24"/>
            <p:cNvSpPr>
              <a:spLocks/>
            </p:cNvSpPr>
            <p:nvPr/>
          </p:nvSpPr>
          <p:spPr bwMode="auto">
            <a:xfrm>
              <a:off x="2045172" y="1633995"/>
              <a:ext cx="240250" cy="282155"/>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2" name="Freeform 25"/>
            <p:cNvSpPr>
              <a:spLocks/>
            </p:cNvSpPr>
            <p:nvPr/>
          </p:nvSpPr>
          <p:spPr bwMode="auto">
            <a:xfrm rot="3884008">
              <a:off x="2713362" y="1336349"/>
              <a:ext cx="152314" cy="29316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3" name="Freeform 26"/>
            <p:cNvSpPr>
              <a:spLocks/>
            </p:cNvSpPr>
            <p:nvPr/>
          </p:nvSpPr>
          <p:spPr bwMode="auto">
            <a:xfrm rot="-2099521">
              <a:off x="1880716" y="2143373"/>
              <a:ext cx="241680" cy="23970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4" name="Freeform 27"/>
            <p:cNvSpPr>
              <a:spLocks/>
            </p:cNvSpPr>
            <p:nvPr/>
          </p:nvSpPr>
          <p:spPr bwMode="auto">
            <a:xfrm rot="-4750532">
              <a:off x="2188508" y="2701044"/>
              <a:ext cx="210993"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5" name="Freeform 28"/>
            <p:cNvSpPr>
              <a:spLocks/>
            </p:cNvSpPr>
            <p:nvPr/>
          </p:nvSpPr>
          <p:spPr bwMode="auto">
            <a:xfrm rot="-7071053">
              <a:off x="2726835" y="2906418"/>
              <a:ext cx="209744"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6" name="Freeform 29"/>
            <p:cNvSpPr>
              <a:spLocks/>
            </p:cNvSpPr>
            <p:nvPr/>
          </p:nvSpPr>
          <p:spPr bwMode="auto">
            <a:xfrm rot="10800000">
              <a:off x="3279316" y="2665235"/>
              <a:ext cx="240250"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7" name="Freeform 30"/>
            <p:cNvSpPr>
              <a:spLocks/>
            </p:cNvSpPr>
            <p:nvPr/>
          </p:nvSpPr>
          <p:spPr bwMode="auto">
            <a:xfrm rot="9165295">
              <a:off x="3503836" y="2070961"/>
              <a:ext cx="198779"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8" name="Freeform 31"/>
            <p:cNvSpPr>
              <a:spLocks/>
            </p:cNvSpPr>
            <p:nvPr/>
          </p:nvSpPr>
          <p:spPr bwMode="auto">
            <a:xfrm rot="6659677">
              <a:off x="3264766" y="1495688"/>
              <a:ext cx="173538" cy="31032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1" name="Freeform 32"/>
            <p:cNvSpPr>
              <a:spLocks/>
            </p:cNvSpPr>
            <p:nvPr/>
          </p:nvSpPr>
          <p:spPr bwMode="auto">
            <a:xfrm rot="5652642">
              <a:off x="2624869" y="1585260"/>
              <a:ext cx="30213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2" name="Freeform 33"/>
            <p:cNvSpPr>
              <a:spLocks/>
            </p:cNvSpPr>
            <p:nvPr/>
          </p:nvSpPr>
          <p:spPr bwMode="auto">
            <a:xfrm>
              <a:off x="2208199" y="1765085"/>
              <a:ext cx="240250" cy="230968"/>
            </a:xfrm>
            <a:custGeom>
              <a:avLst/>
              <a:gdLst>
                <a:gd name="T0" fmla="*/ 2147483647 w 234"/>
                <a:gd name="T1" fmla="*/ 2147483647 h 256"/>
                <a:gd name="T2" fmla="*/ 2147483647 w 234"/>
                <a:gd name="T3" fmla="*/ 2147483647 h 256"/>
                <a:gd name="T4" fmla="*/ 2147483647 w 234"/>
                <a:gd name="T5" fmla="*/ 2147483647 h 256"/>
                <a:gd name="T6" fmla="*/ 2147483647 w 234"/>
                <a:gd name="T7" fmla="*/ 2147483647 h 256"/>
                <a:gd name="T8" fmla="*/ 2147483647 w 234"/>
                <a:gd name="T9" fmla="*/ 2147483647 h 256"/>
                <a:gd name="T10" fmla="*/ 2147483647 w 234"/>
                <a:gd name="T11" fmla="*/ 2147483647 h 256"/>
                <a:gd name="T12" fmla="*/ 2147483647 w 234"/>
                <a:gd name="T13" fmla="*/ 2147483647 h 256"/>
                <a:gd name="T14" fmla="*/ 2147483647 w 234"/>
                <a:gd name="T15" fmla="*/ 2147483647 h 256"/>
                <a:gd name="T16" fmla="*/ 2147483647 w 234"/>
                <a:gd name="T17" fmla="*/ 2147483647 h 256"/>
                <a:gd name="T18" fmla="*/ 2147483647 w 234"/>
                <a:gd name="T19" fmla="*/ 2147483647 h 256"/>
                <a:gd name="T20" fmla="*/ 2147483647 w 234"/>
                <a:gd name="T21" fmla="*/ 2147483647 h 256"/>
                <a:gd name="T22" fmla="*/ 0 w 234"/>
                <a:gd name="T23" fmla="*/ 2147483647 h 256"/>
                <a:gd name="T24" fmla="*/ 2147483647 w 234"/>
                <a:gd name="T25" fmla="*/ 2147483647 h 256"/>
                <a:gd name="T26" fmla="*/ 2147483647 w 234"/>
                <a:gd name="T27" fmla="*/ 2147483647 h 256"/>
                <a:gd name="T28" fmla="*/ 2147483647 w 234"/>
                <a:gd name="T29" fmla="*/ 2147483647 h 256"/>
                <a:gd name="T30" fmla="*/ 2147483647 w 234"/>
                <a:gd name="T31" fmla="*/ 2147483647 h 256"/>
                <a:gd name="T32" fmla="*/ 2147483647 w 234"/>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5" name="Freeform 34"/>
            <p:cNvSpPr>
              <a:spLocks/>
            </p:cNvSpPr>
            <p:nvPr/>
          </p:nvSpPr>
          <p:spPr bwMode="auto">
            <a:xfrm>
              <a:off x="2069484" y="2153361"/>
              <a:ext cx="287442"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6" name="Freeform 35"/>
            <p:cNvSpPr>
              <a:spLocks/>
            </p:cNvSpPr>
            <p:nvPr/>
          </p:nvSpPr>
          <p:spPr bwMode="auto">
            <a:xfrm rot="7479517">
              <a:off x="3045216" y="1720005"/>
              <a:ext cx="300882" cy="19877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7" name="Freeform 36"/>
            <p:cNvSpPr>
              <a:spLocks/>
            </p:cNvSpPr>
            <p:nvPr/>
          </p:nvSpPr>
          <p:spPr bwMode="auto">
            <a:xfrm rot="10465023">
              <a:off x="3213533" y="2117155"/>
              <a:ext cx="327484" cy="21473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8" name="Freeform 37"/>
            <p:cNvSpPr>
              <a:spLocks/>
            </p:cNvSpPr>
            <p:nvPr/>
          </p:nvSpPr>
          <p:spPr bwMode="auto">
            <a:xfrm rot="-8334979">
              <a:off x="3074817" y="2541636"/>
              <a:ext cx="327485"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9" name="Freeform 38"/>
            <p:cNvSpPr>
              <a:spLocks/>
            </p:cNvSpPr>
            <p:nvPr/>
          </p:nvSpPr>
          <p:spPr bwMode="auto">
            <a:xfrm rot="-3220217">
              <a:off x="2300324" y="2597535"/>
              <a:ext cx="293392" cy="171607"/>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0" name="Freeform 39"/>
            <p:cNvSpPr>
              <a:spLocks/>
            </p:cNvSpPr>
            <p:nvPr/>
          </p:nvSpPr>
          <p:spPr bwMode="auto">
            <a:xfrm rot="-4637065">
              <a:off x="2712182" y="2735729"/>
              <a:ext cx="29339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1" name="Rectangle 40"/>
            <p:cNvSpPr>
              <a:spLocks noChangeArrowheads="1"/>
            </p:cNvSpPr>
            <p:nvPr/>
          </p:nvSpPr>
          <p:spPr bwMode="auto">
            <a:xfrm>
              <a:off x="7907686" y="-2903403"/>
              <a:ext cx="3157576" cy="5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a:solidFill>
                    <a:srgbClr val="0309FB"/>
                  </a:solidFill>
                  <a:cs typeface="Times New Roman" panose="02020603050405020304" pitchFamily="18" charset="0"/>
                </a:rPr>
                <a:t>Lát cắt ngang thân cây</a:t>
              </a:r>
            </a:p>
          </p:txBody>
        </p:sp>
        <p:sp>
          <p:nvSpPr>
            <p:cNvPr id="42" name="Rectangle 41"/>
            <p:cNvSpPr>
              <a:spLocks noChangeArrowheads="1"/>
            </p:cNvSpPr>
            <p:nvPr/>
          </p:nvSpPr>
          <p:spPr bwMode="auto">
            <a:xfrm>
              <a:off x="1800025" y="3596879"/>
              <a:ext cx="2082889" cy="50103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A</a:t>
              </a:r>
            </a:p>
          </p:txBody>
        </p:sp>
        <p:sp>
          <p:nvSpPr>
            <p:cNvPr id="43" name="Rectangle 42"/>
            <p:cNvSpPr>
              <a:spLocks noChangeArrowheads="1"/>
            </p:cNvSpPr>
            <p:nvPr/>
          </p:nvSpPr>
          <p:spPr bwMode="auto">
            <a:xfrm>
              <a:off x="6124085" y="3519552"/>
              <a:ext cx="1973109" cy="62629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B</a:t>
              </a:r>
              <a:r>
                <a:rPr lang="en-US" altLang="en-US" sz="2400" b="1">
                  <a:cs typeface="Times New Roman" panose="02020603050405020304" pitchFamily="18" charset="0"/>
                </a:rPr>
                <a:t> </a:t>
              </a:r>
            </a:p>
          </p:txBody>
        </p:sp>
        <p:sp>
          <p:nvSpPr>
            <p:cNvPr id="44" name="Line 43"/>
            <p:cNvSpPr>
              <a:spLocks noChangeShapeType="1"/>
            </p:cNvSpPr>
            <p:nvPr/>
          </p:nvSpPr>
          <p:spPr bwMode="auto">
            <a:xfrm flipV="1">
              <a:off x="3446633" y="981043"/>
              <a:ext cx="961002" cy="6591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p:cNvSpPr>
              <a:spLocks noChangeShapeType="1"/>
            </p:cNvSpPr>
            <p:nvPr/>
          </p:nvSpPr>
          <p:spPr bwMode="auto">
            <a:xfrm flipH="1" flipV="1">
              <a:off x="5711851" y="981043"/>
              <a:ext cx="961002" cy="5992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p:cNvSpPr>
              <a:spLocks noChangeShapeType="1"/>
            </p:cNvSpPr>
            <p:nvPr/>
          </p:nvSpPr>
          <p:spPr bwMode="auto">
            <a:xfrm>
              <a:off x="3469514" y="2286000"/>
              <a:ext cx="1036578"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p:cNvSpPr>
              <a:spLocks noChangeShapeType="1"/>
            </p:cNvSpPr>
            <p:nvPr/>
          </p:nvSpPr>
          <p:spPr bwMode="auto">
            <a:xfrm flipH="1">
              <a:off x="5780494" y="2119652"/>
              <a:ext cx="961002" cy="7790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Oval 48"/>
            <p:cNvSpPr>
              <a:spLocks noChangeArrowheads="1"/>
            </p:cNvSpPr>
            <p:nvPr/>
          </p:nvSpPr>
          <p:spPr bwMode="auto">
            <a:xfrm>
              <a:off x="1661916" y="1228635"/>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9" name="Oval 49"/>
            <p:cNvSpPr>
              <a:spLocks noChangeArrowheads="1"/>
            </p:cNvSpPr>
            <p:nvPr/>
          </p:nvSpPr>
          <p:spPr bwMode="auto">
            <a:xfrm>
              <a:off x="6158031" y="1070933"/>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0" name="Oval 50"/>
            <p:cNvSpPr>
              <a:spLocks noChangeArrowheads="1"/>
            </p:cNvSpPr>
            <p:nvPr/>
          </p:nvSpPr>
          <p:spPr bwMode="auto">
            <a:xfrm>
              <a:off x="2056613" y="1520384"/>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1" name="Oval 51"/>
            <p:cNvSpPr>
              <a:spLocks noChangeArrowheads="1"/>
            </p:cNvSpPr>
            <p:nvPr/>
          </p:nvSpPr>
          <p:spPr bwMode="auto">
            <a:xfrm>
              <a:off x="6587049" y="1355585"/>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2" name="AutoShape 52">
              <a:hlinkClick r:id="rId7" action="ppaction://hlinksldjump" highlightClick="1"/>
            </p:cNvPr>
            <p:cNvSpPr>
              <a:spLocks noChangeArrowheads="1"/>
            </p:cNvSpPr>
            <p:nvPr/>
          </p:nvSpPr>
          <p:spPr bwMode="auto">
            <a:xfrm>
              <a:off x="4819493" y="86118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1</a:t>
              </a:r>
              <a:endParaRPr lang="vi-VN" altLang="en-US" sz="1800">
                <a:latin typeface="Arial" panose="020B0604020202020204" pitchFamily="34" charset="0"/>
              </a:endParaRPr>
            </a:p>
          </p:txBody>
        </p:sp>
        <p:sp>
          <p:nvSpPr>
            <p:cNvPr id="53" name="AutoShape 53">
              <a:hlinkClick r:id="rId8" action="ppaction://hlinksldjump" highlightClick="1"/>
            </p:cNvPr>
            <p:cNvSpPr>
              <a:spLocks noChangeArrowheads="1"/>
            </p:cNvSpPr>
            <p:nvPr/>
          </p:nvSpPr>
          <p:spPr bwMode="auto">
            <a:xfrm>
              <a:off x="4888136" y="271891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2</a:t>
              </a:r>
              <a:endParaRPr lang="vi-VN" altLang="en-US" sz="1800">
                <a:latin typeface="Arial" panose="020B0604020202020204" pitchFamily="34" charset="0"/>
              </a:endParaRPr>
            </a:p>
          </p:txBody>
        </p:sp>
        <p:sp>
          <p:nvSpPr>
            <p:cNvPr id="54" name="Rectangle 55"/>
            <p:cNvSpPr>
              <a:spLocks noChangeArrowheads="1"/>
            </p:cNvSpPr>
            <p:nvPr/>
          </p:nvSpPr>
          <p:spPr bwMode="auto">
            <a:xfrm>
              <a:off x="838200" y="333085"/>
              <a:ext cx="193305" cy="52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b="1" u="sng">
                <a:solidFill>
                  <a:srgbClr val="0000FF"/>
                </a:solidFill>
              </a:endParaRPr>
            </a:p>
          </p:txBody>
        </p:sp>
      </p:grpSp>
      <p:sp>
        <p:nvSpPr>
          <p:cNvPr id="74" name="Rectangle 45"/>
          <p:cNvSpPr>
            <a:spLocks noChangeArrowheads="1"/>
          </p:cNvSpPr>
          <p:nvPr/>
        </p:nvSpPr>
        <p:spPr bwMode="auto">
          <a:xfrm>
            <a:off x="5745194" y="3423606"/>
            <a:ext cx="1165314" cy="369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Mạch dây</a:t>
            </a:r>
          </a:p>
        </p:txBody>
      </p:sp>
      <p:sp>
        <p:nvSpPr>
          <p:cNvPr id="75" name="Rectangle 46"/>
          <p:cNvSpPr>
            <a:spLocks noChangeArrowheads="1"/>
          </p:cNvSpPr>
          <p:nvPr/>
        </p:nvSpPr>
        <p:spPr bwMode="auto">
          <a:xfrm>
            <a:off x="5861199" y="4471539"/>
            <a:ext cx="1144896" cy="40011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solidFill>
                  <a:srgbClr val="FF0000"/>
                </a:solidFill>
                <a:cs typeface="Times New Roman" panose="02020603050405020304" pitchFamily="18" charset="0"/>
              </a:rPr>
              <a:t>Mạch gỗ</a:t>
            </a:r>
          </a:p>
        </p:txBody>
      </p:sp>
      <p:sp>
        <p:nvSpPr>
          <p:cNvPr id="76" name="Text Box 55"/>
          <p:cNvSpPr txBox="1">
            <a:spLocks noChangeArrowheads="1"/>
          </p:cNvSpPr>
          <p:nvPr/>
        </p:nvSpPr>
        <p:spPr bwMode="auto">
          <a:xfrm>
            <a:off x="2764667" y="5462286"/>
            <a:ext cx="6699400" cy="707886"/>
          </a:xfrm>
          <a:prstGeom prst="rect">
            <a:avLst/>
          </a:prstGeom>
          <a:solidFill>
            <a:schemeClr val="accent4">
              <a:lumMod val="40000"/>
              <a:lumOff val="60000"/>
            </a:schemeClr>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cs typeface="Times New Roman" panose="02020603050405020304" pitchFamily="18" charset="0"/>
              </a:rPr>
              <a:t>Mạch cắt ở cốc A bị nhuộm mầu =&gt; chứng tỏ mạch đó dẫn nước (Mạch gỗ).</a:t>
            </a:r>
            <a:endParaRPr lang="vi-VN" altLang="en-US" sz="2000" b="1">
              <a:cs typeface="Times New Roman" panose="02020603050405020304" pitchFamily="18" charset="0"/>
            </a:endParaRPr>
          </a:p>
        </p:txBody>
      </p:sp>
    </p:spTree>
    <p:extLst>
      <p:ext uri="{BB962C8B-B14F-4D97-AF65-F5344CB8AC3E}">
        <p14:creationId xmlns:p14="http://schemas.microsoft.com/office/powerpoint/2010/main" val="26474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circle(in)">
                                      <p:cBhvr>
                                        <p:cTn id="37" dur="2000"/>
                                        <p:tgtEl>
                                          <p:spTgt spid="7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circle(in)">
                                      <p:cBhvr>
                                        <p:cTn id="40" dur="2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1000" fill="hold"/>
                                        <p:tgtEl>
                                          <p:spTgt spid="76"/>
                                        </p:tgtEl>
                                        <p:attrNameLst>
                                          <p:attrName>ppt_w</p:attrName>
                                        </p:attrNameLst>
                                      </p:cBhvr>
                                      <p:tavLst>
                                        <p:tav tm="0">
                                          <p:val>
                                            <p:fltVal val="0"/>
                                          </p:val>
                                        </p:tav>
                                        <p:tav tm="100000">
                                          <p:val>
                                            <p:strVal val="#ppt_w"/>
                                          </p:val>
                                        </p:tav>
                                      </p:tavLst>
                                    </p:anim>
                                    <p:anim calcmode="lin" valueType="num">
                                      <p:cBhvr>
                                        <p:cTn id="46" dur="1000" fill="hold"/>
                                        <p:tgtEl>
                                          <p:spTgt spid="76"/>
                                        </p:tgtEl>
                                        <p:attrNameLst>
                                          <p:attrName>ppt_h</p:attrName>
                                        </p:attrNameLst>
                                      </p:cBhvr>
                                      <p:tavLst>
                                        <p:tav tm="0">
                                          <p:val>
                                            <p:fltVal val="0"/>
                                          </p:val>
                                        </p:tav>
                                        <p:tav tm="100000">
                                          <p:val>
                                            <p:strVal val="#ppt_h"/>
                                          </p:val>
                                        </p:tav>
                                      </p:tavLst>
                                    </p:anim>
                                    <p:anim calcmode="lin" valueType="num">
                                      <p:cBhvr>
                                        <p:cTn id="47" dur="1000" fill="hold"/>
                                        <p:tgtEl>
                                          <p:spTgt spid="76"/>
                                        </p:tgtEl>
                                        <p:attrNameLst>
                                          <p:attrName>style.rotation</p:attrName>
                                        </p:attrNameLst>
                                      </p:cBhvr>
                                      <p:tavLst>
                                        <p:tav tm="0">
                                          <p:val>
                                            <p:fltVal val="90"/>
                                          </p:val>
                                        </p:tav>
                                        <p:tav tm="100000">
                                          <p:val>
                                            <p:fltVal val="0"/>
                                          </p:val>
                                        </p:tav>
                                      </p:tavLst>
                                    </p:anim>
                                    <p:animEffect transition="in" filter="fade">
                                      <p:cBhvr>
                                        <p:cTn id="4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3533</TotalTime>
  <Words>2357</Words>
  <Application>Microsoft Office PowerPoint</Application>
  <PresentationFormat>Widescreen</PresentationFormat>
  <Paragraphs>275</Paragraphs>
  <Slides>30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Symbol</vt:lpstr>
      <vt:lpstr>Times New Roman</vt:lpstr>
      <vt:lpstr>Office Theme</vt:lpstr>
      <vt:lpstr>12_Default Design</vt:lpstr>
      <vt:lpstr>Quan sát bức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Huyen Sam</cp:lastModifiedBy>
  <cp:revision>734</cp:revision>
  <dcterms:created xsi:type="dcterms:W3CDTF">2022-01-28T09:33:14Z</dcterms:created>
  <dcterms:modified xsi:type="dcterms:W3CDTF">2024-05-10T14:56:13Z</dcterms:modified>
</cp:coreProperties>
</file>