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359" r:id="rId3"/>
    <p:sldId id="349" r:id="rId4"/>
    <p:sldId id="271" r:id="rId5"/>
    <p:sldId id="321" r:id="rId6"/>
    <p:sldId id="350" r:id="rId7"/>
    <p:sldId id="352" r:id="rId8"/>
    <p:sldId id="354" r:id="rId9"/>
    <p:sldId id="355" r:id="rId10"/>
    <p:sldId id="356" r:id="rId11"/>
    <p:sldId id="357" r:id="rId12"/>
    <p:sldId id="358" r:id="rId13"/>
    <p:sldId id="360" r:id="rId14"/>
    <p:sldId id="270" r:id="rId15"/>
    <p:sldId id="323" r:id="rId16"/>
    <p:sldId id="367" r:id="rId17"/>
    <p:sldId id="361" r:id="rId18"/>
    <p:sldId id="362" r:id="rId19"/>
    <p:sldId id="363" r:id="rId20"/>
    <p:sldId id="364" r:id="rId21"/>
    <p:sldId id="365" r:id="rId22"/>
    <p:sldId id="366" r:id="rId23"/>
    <p:sldId id="348" r:id="rId24"/>
    <p:sldId id="341" r:id="rId25"/>
    <p:sldId id="368" r:id="rId26"/>
    <p:sldId id="369" r:id="rId27"/>
    <p:sldId id="288" r:id="rId28"/>
    <p:sldId id="28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BEB6CBB-C29E-4CD2-8342-9DBAC7549C80}">
          <p14:sldIdLst>
            <p14:sldId id="257"/>
            <p14:sldId id="359"/>
            <p14:sldId id="349"/>
            <p14:sldId id="271"/>
            <p14:sldId id="321"/>
            <p14:sldId id="350"/>
            <p14:sldId id="352"/>
            <p14:sldId id="354"/>
            <p14:sldId id="355"/>
            <p14:sldId id="356"/>
            <p14:sldId id="357"/>
            <p14:sldId id="358"/>
            <p14:sldId id="360"/>
            <p14:sldId id="270"/>
            <p14:sldId id="323"/>
            <p14:sldId id="367"/>
            <p14:sldId id="361"/>
            <p14:sldId id="362"/>
            <p14:sldId id="363"/>
            <p14:sldId id="364"/>
            <p14:sldId id="365"/>
            <p14:sldId id="366"/>
            <p14:sldId id="348"/>
            <p14:sldId id="341"/>
            <p14:sldId id="368"/>
            <p14:sldId id="369"/>
          </p14:sldIdLst>
        </p14:section>
        <p14:section name="Untitled Section" id="{59C5C617-9AA7-45E0-A92D-ECDFCB62BCC7}">
          <p14:sldIdLst>
            <p14:sldId id="288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C0EB"/>
    <a:srgbClr val="F9D8B2"/>
    <a:srgbClr val="833560"/>
    <a:srgbClr val="111303"/>
    <a:srgbClr val="1A4D0E"/>
    <a:srgbClr val="FBF231"/>
    <a:srgbClr val="D23347"/>
    <a:srgbClr val="EFBF83"/>
    <a:srgbClr val="99DE87"/>
    <a:srgbClr val="DEC0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483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114" y="144"/>
      </p:cViewPr>
      <p:guideLst>
        <p:guide orient="horz" pos="22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7541E-1D90-489A-BC31-7E6AC760CF0D}" type="datetimeFigureOut">
              <a:rPr lang="vi-VN" smtClean="0"/>
              <a:t>10/05/2024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F608D-2D80-4786-8A3B-0C028EB5D1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6137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F608D-2D80-4786-8A3B-0C028EB5D1A4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3496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D41EC-BACB-45E6-A64C-D191568936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A71F03-3EDC-4A2F-AC71-9C72C5A6F4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CF4DE-B8CA-4C5D-9629-3BD32B40D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2A09D-BFB7-4886-8CC8-FDE05E21E29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003ED-3CAE-4FD3-AE4B-32A2256C6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BC18D-C34F-4AAA-938B-CF3BD3114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2869-20D8-48C9-9E88-44B93CDFE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11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40AC0-4997-4DF3-B340-8D0243C50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3C30E1-3337-4FF1-9B70-5EADFC8B0F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C169D-916F-4A29-A987-0C972B603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2A09D-BFB7-4886-8CC8-FDE05E21E29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5A527-34A7-445A-AB75-D2B3CD555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CE904-6E36-4D9A-8B16-1BBAB4E17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2869-20D8-48C9-9E88-44B93CDFE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69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74B4B7-A121-4225-9E03-B72E79C068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D4D40A-3F65-4EE7-B567-0741A4484D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F9042-6EB5-430B-8406-28EE7236C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2A09D-BFB7-4886-8CC8-FDE05E21E29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8F871-E98C-4CE9-A09F-D953DA34C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2A549D-DA68-4ED4-AC35-C5B376193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2869-20D8-48C9-9E88-44B93CDFE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10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ABFB4-CC61-49D4-BA28-8A7DE0922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72976-69C7-4037-9A79-DFF188814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D841B-A3CC-4B5D-B725-938D53703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2A09D-BFB7-4886-8CC8-FDE05E21E29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8C6E0-EACD-47A4-B236-2C529C85E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58CFF-9229-4C1E-9706-D7C779A69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2869-20D8-48C9-9E88-44B93CDFE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2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D665-F139-41C9-BB89-F1DB55957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7B093B-2BE0-4243-A78F-6392FC6A4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392CF-4476-4FB0-B5BB-61D63CAB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2A09D-BFB7-4886-8CC8-FDE05E21E29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0F6FE-F0EC-4069-9834-EAB6DEB89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5E610-C523-40BE-B1DA-8FC6D53D2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2869-20D8-48C9-9E88-44B93CDFE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471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4FF97-E8FE-488C-9A5B-1D6EB48B3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B8F77-CB8C-4126-9AE6-435041F5D9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94E404-C3C9-4330-A937-191F8D965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BD08F9-6CED-4BE2-A0AF-A113FB349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2A09D-BFB7-4886-8CC8-FDE05E21E29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A16E6A-4B63-4821-BDD5-DB87B0F24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381BD-70FB-4E72-A72B-6AB67BA0F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2869-20D8-48C9-9E88-44B93CDFE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52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6B608-7BA3-47B3-B82C-EF31C84CD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25239-9DAA-4C20-B9DD-D9FCA6273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BF5A3A-4DFF-439A-AE4A-BADBBC6762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023CDC-E2D5-44D6-BBD5-E6B4A4D6D9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30BE3B-2E58-4C1F-A8E2-3D7E2283E7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9152A9-152C-4437-A536-D28DD5BD8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2A09D-BFB7-4886-8CC8-FDE05E21E29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B02208-32D2-4F3F-8E89-4088921A6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D7B0E8-4771-40A2-B7D4-BBB3B0812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2869-20D8-48C9-9E88-44B93CDFE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15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91B0E-E642-4ABA-9DA7-831F65BE1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505EAA-49C2-4A41-A7F5-0E544E218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2A09D-BFB7-4886-8CC8-FDE05E21E29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521904-289E-4DF3-A86E-966B2AA0E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1B72D7-C3F9-42B8-91EF-AC7C032AC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2869-20D8-48C9-9E88-44B93CDFE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56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7C008F-9A79-42A3-AC44-22E39F380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2A09D-BFB7-4886-8CC8-FDE05E21E29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127DC9-AFFF-4582-A373-84207FDF5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5DBBFB-2B1D-45DE-A7D5-C4086C79D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2869-20D8-48C9-9E88-44B93CDFE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45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E7E8D-DAF7-4444-8F4D-82A9C9F1E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E60EF-BD41-4C0D-89D8-8039F0826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339E16-7BA8-4DEB-BB3F-3F9135252C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EB53DA-C49F-46EC-9E97-77DE66645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2A09D-BFB7-4886-8CC8-FDE05E21E29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AE2830-5406-4CF3-995A-8FC981831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B2A1CD-36B9-4E26-A33C-A42A6DDC0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2869-20D8-48C9-9E88-44B93CDFE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85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53065-0909-4B4B-9A95-590D942FE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DDA5C3-584C-4FDC-94D4-0FF644A1CE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9042E9-BDA6-48BA-A159-B00613C654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7DDF1D-448B-4A7C-A573-82E816170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2A09D-BFB7-4886-8CC8-FDE05E21E29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276C48-64B9-4BE3-AB2C-82B35825D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CFFAE8-0337-4F99-B69A-3F0722B9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72869-20D8-48C9-9E88-44B93CDFE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44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CBCDBA-DDA8-4C49-8955-2CFB27BEA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7AF03F-B457-4D54-A0AA-F22AAF02D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DF404-C049-4455-94F3-64B032B4B8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2A09D-BFB7-4886-8CC8-FDE05E21E29E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B5843-5733-4160-B45B-31D55949F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4BD25-A584-4B87-9EA9-4AD50640D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72869-20D8-48C9-9E88-44B93CDFE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5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10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322AC0D-8680-4AF8-BCFC-A3A31A829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05" y="2611664"/>
            <a:ext cx="5463198" cy="409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6C08CC-DC32-42AC-A8D8-21FB1F723150}"/>
              </a:ext>
            </a:extLst>
          </p:cNvPr>
          <p:cNvSpPr txBox="1"/>
          <p:nvPr/>
        </p:nvSpPr>
        <p:spPr>
          <a:xfrm>
            <a:off x="4124528" y="804147"/>
            <a:ext cx="6784877" cy="1103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000" dirty="0">
                <a:solidFill>
                  <a:srgbClr val="68C239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68C239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Bài</a:t>
            </a:r>
            <a:r>
              <a:rPr lang="en-US" sz="6000" dirty="0">
                <a:solidFill>
                  <a:srgbClr val="68C239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27</a:t>
            </a:r>
            <a:endParaRPr lang="vi-VN" sz="6000" dirty="0">
              <a:solidFill>
                <a:srgbClr val="68C239"/>
              </a:solidFill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292E5D-313C-4286-8A26-6CC5EA234F41}"/>
              </a:ext>
            </a:extLst>
          </p:cNvPr>
          <p:cNvSpPr txBox="1"/>
          <p:nvPr/>
        </p:nvSpPr>
        <p:spPr>
          <a:xfrm>
            <a:off x="4983262" y="2660648"/>
            <a:ext cx="6981580" cy="1999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solidFill>
                  <a:srgbClr val="F98054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THỰC HÀNH HÔ HẤP Ở THỰC VẬT</a:t>
            </a:r>
          </a:p>
        </p:txBody>
      </p:sp>
    </p:spTree>
    <p:extLst>
      <p:ext uri="{BB962C8B-B14F-4D97-AF65-F5344CB8AC3E}">
        <p14:creationId xmlns:p14="http://schemas.microsoft.com/office/powerpoint/2010/main" val="2674216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19000" fill="hold" grpId="0" nodeType="withEffect" p14:presetBounceEnd="2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19000" fill="hold" grpId="0" nodeType="withEffect" p14:presetBounceEnd="2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19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19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C10A68-F5FC-F89F-0E78-359A1897A7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92" r="1" b="1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E5D7932-9B91-8542-00DA-87AE753CB55C}"/>
              </a:ext>
            </a:extLst>
          </p:cNvPr>
          <p:cNvGrpSpPr/>
          <p:nvPr/>
        </p:nvGrpSpPr>
        <p:grpSpPr>
          <a:xfrm>
            <a:off x="333463" y="139183"/>
            <a:ext cx="6057418" cy="897323"/>
            <a:chOff x="2588871" y="-1"/>
            <a:chExt cx="6057418" cy="897323"/>
          </a:xfrm>
        </p:grpSpPr>
        <p:sp>
          <p:nvSpPr>
            <p:cNvPr id="7" name="Trapezoid 6">
              <a:extLst>
                <a:ext uri="{FF2B5EF4-FFF2-40B4-BE49-F238E27FC236}">
                  <a16:creationId xmlns:a16="http://schemas.microsoft.com/office/drawing/2014/main" id="{67662FCE-D364-AAB0-8FB3-A97AE984EB65}"/>
                </a:ext>
              </a:extLst>
            </p:cNvPr>
            <p:cNvSpPr/>
            <p:nvPr/>
          </p:nvSpPr>
          <p:spPr>
            <a:xfrm flipV="1">
              <a:off x="2588871" y="-1"/>
              <a:ext cx="6057418" cy="897323"/>
            </a:xfrm>
            <a:prstGeom prst="trapezoid">
              <a:avLst/>
            </a:prstGeom>
            <a:solidFill>
              <a:srgbClr val="D23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A970560-B874-DC2E-39E5-A2749E0CEE46}"/>
                </a:ext>
              </a:extLst>
            </p:cNvPr>
            <p:cNvSpPr txBox="1"/>
            <p:nvPr/>
          </p:nvSpPr>
          <p:spPr>
            <a:xfrm>
              <a:off x="3604852" y="156272"/>
              <a:ext cx="45348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II. CÁCH TIẾN HÀNH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E7D3DAF-5D38-67C1-D67A-80491F5E4A95}"/>
              </a:ext>
            </a:extLst>
          </p:cNvPr>
          <p:cNvSpPr txBox="1"/>
          <p:nvPr/>
        </p:nvSpPr>
        <p:spPr>
          <a:xfrm>
            <a:off x="186780" y="6119757"/>
            <a:ext cx="6350783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Bước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1: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Chuẩn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bị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hạt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nảy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mầm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3" name="Picture 2" descr="Target free icon">
            <a:extLst>
              <a:ext uri="{FF2B5EF4-FFF2-40B4-BE49-F238E27FC236}">
                <a16:creationId xmlns:a16="http://schemas.microsoft.com/office/drawing/2014/main" id="{5D05D0D7-7FB7-BD26-AA5F-CFBD095F4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30" y="19444"/>
            <a:ext cx="1469985" cy="146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5437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B43F8A-507C-BFAB-39BA-4A9B9983E8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16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73013FC-AC57-F892-46AB-1D92C82C0EC3}"/>
              </a:ext>
            </a:extLst>
          </p:cNvPr>
          <p:cNvGrpSpPr/>
          <p:nvPr/>
        </p:nvGrpSpPr>
        <p:grpSpPr>
          <a:xfrm>
            <a:off x="333463" y="139183"/>
            <a:ext cx="6057418" cy="897323"/>
            <a:chOff x="2588871" y="-1"/>
            <a:chExt cx="6057418" cy="897323"/>
          </a:xfrm>
        </p:grpSpPr>
        <p:sp>
          <p:nvSpPr>
            <p:cNvPr id="12" name="Trapezoid 11">
              <a:extLst>
                <a:ext uri="{FF2B5EF4-FFF2-40B4-BE49-F238E27FC236}">
                  <a16:creationId xmlns:a16="http://schemas.microsoft.com/office/drawing/2014/main" id="{349980BB-B810-BAC6-CCE6-11C07648628D}"/>
                </a:ext>
              </a:extLst>
            </p:cNvPr>
            <p:cNvSpPr/>
            <p:nvPr/>
          </p:nvSpPr>
          <p:spPr>
            <a:xfrm flipV="1">
              <a:off x="2588871" y="-1"/>
              <a:ext cx="6057418" cy="897323"/>
            </a:xfrm>
            <a:prstGeom prst="trapezoid">
              <a:avLst/>
            </a:prstGeom>
            <a:solidFill>
              <a:srgbClr val="D23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0E9DCC-C289-3EE4-01D3-D4A07DDA2619}"/>
                </a:ext>
              </a:extLst>
            </p:cNvPr>
            <p:cNvSpPr txBox="1"/>
            <p:nvPr/>
          </p:nvSpPr>
          <p:spPr>
            <a:xfrm>
              <a:off x="3604852" y="156272"/>
              <a:ext cx="45348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II. CÁCH TIẾN HÀNH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2D3B7AB-8E0C-C3CB-DABF-C1A636A034DB}"/>
              </a:ext>
            </a:extLst>
          </p:cNvPr>
          <p:cNvSpPr txBox="1"/>
          <p:nvPr/>
        </p:nvSpPr>
        <p:spPr>
          <a:xfrm>
            <a:off x="7557458" y="918759"/>
            <a:ext cx="3467964" cy="1168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   </a:t>
            </a:r>
            <a:r>
              <a:rPr lang="vi-VN" sz="2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Để</a:t>
            </a:r>
            <a:r>
              <a:rPr lang="vi-VN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2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đĩa</a:t>
            </a:r>
            <a:r>
              <a:rPr lang="vi-VN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2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hạt</a:t>
            </a:r>
            <a:r>
              <a:rPr lang="vi-VN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trong </a:t>
            </a:r>
            <a:r>
              <a:rPr lang="vi-VN" sz="2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điều</a:t>
            </a:r>
            <a:r>
              <a:rPr lang="vi-VN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2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kiện</a:t>
            </a:r>
            <a:r>
              <a:rPr lang="vi-VN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2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nhiệt</a:t>
            </a:r>
            <a:r>
              <a:rPr lang="vi-VN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2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độ</a:t>
            </a:r>
            <a:r>
              <a:rPr lang="vi-VN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2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phòng</a:t>
            </a:r>
            <a:r>
              <a:rPr lang="vi-VN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2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hoặc</a:t>
            </a:r>
            <a:r>
              <a:rPr lang="vi-VN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trong </a:t>
            </a:r>
            <a:r>
              <a:rPr lang="vi-VN" sz="2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tủ</a:t>
            </a:r>
            <a:r>
              <a:rPr lang="vi-VN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2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ấm</a:t>
            </a:r>
            <a:r>
              <a:rPr lang="vi-VN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t</a:t>
            </a:r>
            <a:r>
              <a:rPr lang="vi-VN" sz="2000" b="1" i="1" baseline="30000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0</a:t>
            </a:r>
            <a:r>
              <a:rPr lang="vi-VN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: 30</a:t>
            </a:r>
            <a:r>
              <a:rPr lang="vi-VN" sz="2000" b="1" i="1" baseline="30000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0</a:t>
            </a:r>
            <a:r>
              <a:rPr lang="vi-VN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C - 35</a:t>
            </a:r>
            <a:r>
              <a:rPr lang="vi-VN" sz="2000" b="1" i="1" baseline="30000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0</a:t>
            </a:r>
            <a:r>
              <a:rPr lang="vi-VN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66209E-015F-420B-F068-077D779BA7A2}"/>
              </a:ext>
            </a:extLst>
          </p:cNvPr>
          <p:cNvSpPr txBox="1"/>
          <p:nvPr/>
        </p:nvSpPr>
        <p:spPr>
          <a:xfrm>
            <a:off x="333463" y="6159600"/>
            <a:ext cx="6350783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Bước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1: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Chuẩn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bị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hạt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nảy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mầm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9" name="Picture 2" descr="Target free icon">
            <a:extLst>
              <a:ext uri="{FF2B5EF4-FFF2-40B4-BE49-F238E27FC236}">
                <a16:creationId xmlns:a16="http://schemas.microsoft.com/office/drawing/2014/main" id="{F1E08217-4135-97FD-4FF0-99B8E6312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5" y="0"/>
            <a:ext cx="1469985" cy="146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9247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1AB82B-4F19-8B44-2423-EA97BF9F68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50" r="1" b="5788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E22F014-E661-A389-0358-5257D9095D96}"/>
              </a:ext>
            </a:extLst>
          </p:cNvPr>
          <p:cNvGrpSpPr/>
          <p:nvPr/>
        </p:nvGrpSpPr>
        <p:grpSpPr>
          <a:xfrm>
            <a:off x="333463" y="139183"/>
            <a:ext cx="6057418" cy="897323"/>
            <a:chOff x="2588871" y="-1"/>
            <a:chExt cx="6057418" cy="897323"/>
          </a:xfrm>
        </p:grpSpPr>
        <p:sp>
          <p:nvSpPr>
            <p:cNvPr id="13" name="Trapezoid 12">
              <a:extLst>
                <a:ext uri="{FF2B5EF4-FFF2-40B4-BE49-F238E27FC236}">
                  <a16:creationId xmlns:a16="http://schemas.microsoft.com/office/drawing/2014/main" id="{7FB90D46-AE75-8C99-03D5-00967FA5C3B0}"/>
                </a:ext>
              </a:extLst>
            </p:cNvPr>
            <p:cNvSpPr/>
            <p:nvPr/>
          </p:nvSpPr>
          <p:spPr>
            <a:xfrm flipV="1">
              <a:off x="2588871" y="-1"/>
              <a:ext cx="6057418" cy="897323"/>
            </a:xfrm>
            <a:prstGeom prst="trapezoid">
              <a:avLst/>
            </a:prstGeom>
            <a:solidFill>
              <a:srgbClr val="D23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84E1DBD-480E-4436-DB6E-34890755CD2A}"/>
                </a:ext>
              </a:extLst>
            </p:cNvPr>
            <p:cNvSpPr txBox="1"/>
            <p:nvPr/>
          </p:nvSpPr>
          <p:spPr>
            <a:xfrm>
              <a:off x="3604852" y="156272"/>
              <a:ext cx="45348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II. CÁCH TIẾN HÀNH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7018C03-051B-A95E-C80D-169667195924}"/>
              </a:ext>
            </a:extLst>
          </p:cNvPr>
          <p:cNvSpPr txBox="1"/>
          <p:nvPr/>
        </p:nvSpPr>
        <p:spPr>
          <a:xfrm>
            <a:off x="186780" y="6159600"/>
            <a:ext cx="6350783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Bước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1: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Chuẩn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bị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hạt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nảy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mầm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" name="Picture 2" descr="Target free icon">
            <a:extLst>
              <a:ext uri="{FF2B5EF4-FFF2-40B4-BE49-F238E27FC236}">
                <a16:creationId xmlns:a16="http://schemas.microsoft.com/office/drawing/2014/main" id="{0A08B999-D116-1D31-FAB2-EE99CAC42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66" y="66689"/>
            <a:ext cx="1469985" cy="146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0620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Hạt nảy mầm là gì? Dinh dưỡng và lợi ích | Vinmec">
            <a:extLst>
              <a:ext uri="{FF2B5EF4-FFF2-40B4-BE49-F238E27FC236}">
                <a16:creationId xmlns:a16="http://schemas.microsoft.com/office/drawing/2014/main" id="{D257F198-5F82-224D-81B4-18C5B3FBF1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C0B7786-D4EE-2E65-795B-EF12BB27E560}"/>
              </a:ext>
            </a:extLst>
          </p:cNvPr>
          <p:cNvSpPr/>
          <p:nvPr/>
        </p:nvSpPr>
        <p:spPr>
          <a:xfrm>
            <a:off x="0" y="2658717"/>
            <a:ext cx="12188952" cy="154056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4F9E05-784E-2DA4-737B-70EB8925CA02}"/>
              </a:ext>
            </a:extLst>
          </p:cNvPr>
          <p:cNvSpPr txBox="1"/>
          <p:nvPr/>
        </p:nvSpPr>
        <p:spPr>
          <a:xfrm>
            <a:off x="1258984" y="3058671"/>
            <a:ext cx="10232666" cy="709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600" b="1" dirty="0">
                <a:solidFill>
                  <a:schemeClr val="bg1"/>
                </a:solidFill>
                <a:latin typeface="+mj-lt"/>
              </a:rPr>
              <a:t>CÂU HỎI THẢO LUẬN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14854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1">
            <a:extLst>
              <a:ext uri="{FF2B5EF4-FFF2-40B4-BE49-F238E27FC236}">
                <a16:creationId xmlns:a16="http://schemas.microsoft.com/office/drawing/2014/main" id="{29BE3A1E-BD19-4079-9665-10334BA76F51}"/>
              </a:ext>
            </a:extLst>
          </p:cNvPr>
          <p:cNvSpPr/>
          <p:nvPr/>
        </p:nvSpPr>
        <p:spPr>
          <a:xfrm>
            <a:off x="11829811" y="6018079"/>
            <a:ext cx="1714500" cy="1193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Rectangle 32">
            <a:extLst>
              <a:ext uri="{FF2B5EF4-FFF2-40B4-BE49-F238E27FC236}">
                <a16:creationId xmlns:a16="http://schemas.microsoft.com/office/drawing/2014/main" id="{32E9DBAC-74CC-4DF3-8AFB-7EB5D2242D98}"/>
              </a:ext>
            </a:extLst>
          </p:cNvPr>
          <p:cNvSpPr/>
          <p:nvPr/>
        </p:nvSpPr>
        <p:spPr>
          <a:xfrm>
            <a:off x="11832461" y="-457893"/>
            <a:ext cx="1714500" cy="1193800"/>
          </a:xfrm>
          <a:prstGeom prst="rect">
            <a:avLst/>
          </a:prstGeom>
          <a:solidFill>
            <a:srgbClr val="FE5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Rectangle 33">
            <a:extLst>
              <a:ext uri="{FF2B5EF4-FFF2-40B4-BE49-F238E27FC236}">
                <a16:creationId xmlns:a16="http://schemas.microsoft.com/office/drawing/2014/main" id="{015F86F7-04AA-4E2A-8E90-A666CC5BEF95}"/>
              </a:ext>
            </a:extLst>
          </p:cNvPr>
          <p:cNvSpPr/>
          <p:nvPr/>
        </p:nvSpPr>
        <p:spPr>
          <a:xfrm>
            <a:off x="-1336369" y="-255847"/>
            <a:ext cx="1714500" cy="1193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Rectangle 34">
            <a:extLst>
              <a:ext uri="{FF2B5EF4-FFF2-40B4-BE49-F238E27FC236}">
                <a16:creationId xmlns:a16="http://schemas.microsoft.com/office/drawing/2014/main" id="{FBD8683D-6632-4F9A-BD94-BE8CA99D3E23}"/>
              </a:ext>
            </a:extLst>
          </p:cNvPr>
          <p:cNvSpPr/>
          <p:nvPr/>
        </p:nvSpPr>
        <p:spPr>
          <a:xfrm>
            <a:off x="-1336369" y="6018079"/>
            <a:ext cx="1714500" cy="1193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AEC13A-958D-3278-6306-B76560CC1CDF}"/>
              </a:ext>
            </a:extLst>
          </p:cNvPr>
          <p:cNvSpPr txBox="1"/>
          <p:nvPr/>
        </p:nvSpPr>
        <p:spPr>
          <a:xfrm>
            <a:off x="732973" y="735907"/>
            <a:ext cx="10444198" cy="5198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Trong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bước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chuẩn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bị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hạt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nảy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mầm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Mục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đích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của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việc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ngâm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hạt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trong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nước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là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gì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Lót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bông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hoặc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giấy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đã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thấm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nước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rồi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đặt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trong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đĩa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Petri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có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tác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dụng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gì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Tại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sao sau khi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hạt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được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ngâm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nước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lại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để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trong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tủ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ấm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nhiệt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độ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khoảng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từ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30</a:t>
            </a:r>
            <a:r>
              <a:rPr lang="vi-VN" sz="4000" b="1" i="1" baseline="30000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0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C – 35</a:t>
            </a:r>
            <a:r>
              <a:rPr lang="vi-VN" sz="4000" b="1" i="1" baseline="30000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0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C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hoặc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điều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kiện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nhiệt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độ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phòng</a:t>
            </a:r>
            <a:r>
              <a:rPr 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154816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rest Moss Closeup, Wet, Tree Wallpaper Decoration Natural Stock Photo,  Picture And Royalty Free Image. Image 54367595.">
            <a:extLst>
              <a:ext uri="{FF2B5EF4-FFF2-40B4-BE49-F238E27FC236}">
                <a16:creationId xmlns:a16="http://schemas.microsoft.com/office/drawing/2014/main" id="{09BDEDF5-57FF-4481-9B3D-3EA6690335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2" b="343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708DCA-A050-4373-8651-6FA37F53FBF1}"/>
              </a:ext>
            </a:extLst>
          </p:cNvPr>
          <p:cNvSpPr txBox="1"/>
          <p:nvPr/>
        </p:nvSpPr>
        <p:spPr>
          <a:xfrm>
            <a:off x="7811957" y="3650778"/>
            <a:ext cx="3852041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vi-VN" sz="13800" dirty="0" err="1">
                <a:solidFill>
                  <a:srgbClr val="394724"/>
                </a:solidFill>
                <a:latin typeface="#9Slide05 HLT Bickham Regular" panose="030304020407070D0D06" pitchFamily="66" charset="0"/>
                <a:ea typeface="+mj-ea"/>
                <a:cs typeface="+mj-cs"/>
              </a:rPr>
              <a:t>Dặn</a:t>
            </a:r>
            <a:r>
              <a:rPr lang="vi-VN" sz="13800" dirty="0">
                <a:solidFill>
                  <a:srgbClr val="394724"/>
                </a:solidFill>
                <a:latin typeface="#9Slide05 HLT Bickham Regular" panose="030304020407070D0D06" pitchFamily="66" charset="0"/>
                <a:ea typeface="+mj-ea"/>
                <a:cs typeface="+mj-cs"/>
              </a:rPr>
              <a:t> </a:t>
            </a:r>
            <a:r>
              <a:rPr lang="vi-VN" sz="13800" dirty="0" err="1">
                <a:solidFill>
                  <a:srgbClr val="394724"/>
                </a:solidFill>
                <a:latin typeface="#9Slide05 HLT Bickham Regular" panose="030304020407070D0D06" pitchFamily="66" charset="0"/>
                <a:ea typeface="+mj-ea"/>
                <a:cs typeface="+mj-cs"/>
              </a:rPr>
              <a:t>dò</a:t>
            </a:r>
            <a:endParaRPr lang="en-US" sz="13800" dirty="0">
              <a:solidFill>
                <a:srgbClr val="394724"/>
              </a:solidFill>
              <a:latin typeface="#9Slide05 HLT Bickham Regular" panose="030304020407070D0D06" pitchFamily="66" charset="0"/>
              <a:ea typeface="+mj-ea"/>
              <a:cs typeface="+mj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F7A6EAC-1D0D-C03E-E9C3-65826D337174}"/>
              </a:ext>
            </a:extLst>
          </p:cNvPr>
          <p:cNvSpPr txBox="1"/>
          <p:nvPr/>
        </p:nvSpPr>
        <p:spPr>
          <a:xfrm>
            <a:off x="152400" y="568960"/>
            <a:ext cx="680821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dirty="0">
                <a:latin typeface="+mj-lt"/>
              </a:rPr>
              <a:t>  - </a:t>
            </a:r>
            <a:r>
              <a:rPr lang="vi-VN" sz="4000" dirty="0" err="1">
                <a:latin typeface="+mj-lt"/>
              </a:rPr>
              <a:t>Mỗi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nhóm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hoàn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thành</a:t>
            </a:r>
            <a:r>
              <a:rPr lang="vi-VN" sz="4000" dirty="0">
                <a:latin typeface="+mj-lt"/>
              </a:rPr>
              <a:t> công </a:t>
            </a:r>
            <a:r>
              <a:rPr lang="vi-VN" sz="4000" dirty="0" err="1">
                <a:latin typeface="+mj-lt"/>
              </a:rPr>
              <a:t>việc</a:t>
            </a:r>
            <a:r>
              <a:rPr lang="vi-VN" sz="4000" dirty="0">
                <a:latin typeface="+mj-lt"/>
              </a:rPr>
              <a:t> “</a:t>
            </a:r>
            <a:r>
              <a:rPr lang="vi-VN" sz="4000" dirty="0" err="1">
                <a:latin typeface="+mj-lt"/>
              </a:rPr>
              <a:t>Chuẩn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bị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hạt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nảy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mầm</a:t>
            </a:r>
            <a:r>
              <a:rPr lang="vi-VN" sz="4000" dirty="0">
                <a:latin typeface="+mj-lt"/>
              </a:rPr>
              <a:t>” </a:t>
            </a:r>
            <a:r>
              <a:rPr lang="vi-VN" sz="4000" dirty="0" err="1">
                <a:latin typeface="+mj-lt"/>
              </a:rPr>
              <a:t>tại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nhà</a:t>
            </a:r>
            <a:r>
              <a:rPr lang="vi-VN" sz="4000" dirty="0">
                <a:latin typeface="+mj-lt"/>
              </a:rPr>
              <a:t>.</a:t>
            </a:r>
          </a:p>
          <a:p>
            <a:pPr algn="just"/>
            <a:r>
              <a:rPr lang="vi-VN" sz="4000" dirty="0">
                <a:latin typeface="+mj-lt"/>
              </a:rPr>
              <a:t>  - </a:t>
            </a:r>
            <a:r>
              <a:rPr lang="vi-VN" sz="4000" dirty="0" err="1">
                <a:latin typeface="+mj-lt"/>
              </a:rPr>
              <a:t>Tiết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học</a:t>
            </a:r>
            <a:r>
              <a:rPr lang="vi-VN" sz="4000" dirty="0">
                <a:latin typeface="+mj-lt"/>
              </a:rPr>
              <a:t> sau </a:t>
            </a:r>
            <a:r>
              <a:rPr lang="vi-VN" sz="4000" dirty="0" err="1">
                <a:latin typeface="+mj-lt"/>
              </a:rPr>
              <a:t>các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nhóm</a:t>
            </a:r>
            <a:r>
              <a:rPr lang="vi-VN" sz="4000" dirty="0">
                <a:latin typeface="+mj-lt"/>
              </a:rPr>
              <a:t> đem </a:t>
            </a:r>
            <a:r>
              <a:rPr lang="vi-VN" sz="4000" dirty="0" err="1">
                <a:latin typeface="+mj-lt"/>
              </a:rPr>
              <a:t>sản</a:t>
            </a:r>
            <a:r>
              <a:rPr lang="vi-VN" sz="4000" dirty="0">
                <a:latin typeface="+mj-lt"/>
              </a:rPr>
              <a:t> phẩm </a:t>
            </a:r>
            <a:r>
              <a:rPr lang="vi-VN" sz="4000" dirty="0" err="1">
                <a:latin typeface="+mj-lt"/>
              </a:rPr>
              <a:t>nhóm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đến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lớp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để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thực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hiện</a:t>
            </a:r>
            <a:r>
              <a:rPr lang="vi-VN" sz="4000" dirty="0">
                <a:latin typeface="+mj-lt"/>
              </a:rPr>
              <a:t> “</a:t>
            </a:r>
            <a:r>
              <a:rPr lang="vi-VN" sz="4000" dirty="0" err="1">
                <a:latin typeface="+mj-lt"/>
              </a:rPr>
              <a:t>Bước</a:t>
            </a:r>
            <a:r>
              <a:rPr lang="vi-VN" sz="4000" dirty="0">
                <a:latin typeface="+mj-lt"/>
              </a:rPr>
              <a:t> 2: </a:t>
            </a:r>
            <a:r>
              <a:rPr lang="vi-VN" sz="4000" dirty="0" err="1">
                <a:latin typeface="+mj-lt"/>
              </a:rPr>
              <a:t>Tiến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hành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thí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nghiệm</a:t>
            </a:r>
            <a:r>
              <a:rPr lang="vi-VN" sz="4000" dirty="0">
                <a:latin typeface="+mj-lt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8486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19000" fill="hold" grpId="0" nodeType="withEffect" p14:presetBounceEnd="2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19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mall plant growing out of the ground&#10;&#10;Description automatically generated with low confidence">
            <a:extLst>
              <a:ext uri="{FF2B5EF4-FFF2-40B4-BE49-F238E27FC236}">
                <a16:creationId xmlns:a16="http://schemas.microsoft.com/office/drawing/2014/main" id="{D51838FC-52EE-F8E4-3F6F-BFD57E462D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1" r="1" b="1"/>
          <a:stretch/>
        </p:blipFill>
        <p:spPr>
          <a:xfrm>
            <a:off x="1" y="10"/>
            <a:ext cx="7236771" cy="4183683"/>
          </a:xfrm>
          <a:custGeom>
            <a:avLst/>
            <a:gdLst/>
            <a:ahLst/>
            <a:cxnLst/>
            <a:rect l="l" t="t" r="r" b="b"/>
            <a:pathLst>
              <a:path w="11862683" h="6858000">
                <a:moveTo>
                  <a:pt x="0" y="0"/>
                </a:moveTo>
                <a:lnTo>
                  <a:pt x="4038600" y="0"/>
                </a:lnTo>
                <a:lnTo>
                  <a:pt x="4114800" y="0"/>
                </a:lnTo>
                <a:lnTo>
                  <a:pt x="4282294" y="0"/>
                </a:lnTo>
                <a:lnTo>
                  <a:pt x="6139260" y="0"/>
                </a:lnTo>
                <a:lnTo>
                  <a:pt x="6362810" y="0"/>
                </a:lnTo>
                <a:lnTo>
                  <a:pt x="7272221" y="0"/>
                </a:lnTo>
                <a:lnTo>
                  <a:pt x="10815342" y="0"/>
                </a:lnTo>
                <a:cubicBezTo>
                  <a:pt x="10709672" y="35571"/>
                  <a:pt x="10607020" y="78255"/>
                  <a:pt x="10501350" y="110269"/>
                </a:cubicBezTo>
                <a:cubicBezTo>
                  <a:pt x="10516447" y="145839"/>
                  <a:pt x="10531542" y="138725"/>
                  <a:pt x="10546639" y="135168"/>
                </a:cubicBezTo>
                <a:cubicBezTo>
                  <a:pt x="10637212" y="120941"/>
                  <a:pt x="10730806" y="110269"/>
                  <a:pt x="10818360" y="71141"/>
                </a:cubicBezTo>
                <a:cubicBezTo>
                  <a:pt x="10839496" y="64027"/>
                  <a:pt x="10863648" y="64027"/>
                  <a:pt x="10872705" y="88927"/>
                </a:cubicBezTo>
                <a:cubicBezTo>
                  <a:pt x="10887801" y="124497"/>
                  <a:pt x="10866668" y="145839"/>
                  <a:pt x="10845532" y="163625"/>
                </a:cubicBezTo>
                <a:cubicBezTo>
                  <a:pt x="10809304" y="195638"/>
                  <a:pt x="10767036" y="188525"/>
                  <a:pt x="10727787" y="192082"/>
                </a:cubicBezTo>
                <a:cubicBezTo>
                  <a:pt x="10619098" y="209867"/>
                  <a:pt x="10567772" y="259665"/>
                  <a:pt x="10543619" y="373491"/>
                </a:cubicBezTo>
                <a:cubicBezTo>
                  <a:pt x="10637212" y="327250"/>
                  <a:pt x="10730806" y="384162"/>
                  <a:pt x="10821380" y="352148"/>
                </a:cubicBezTo>
                <a:cubicBezTo>
                  <a:pt x="10845532" y="345034"/>
                  <a:pt x="10881763" y="355706"/>
                  <a:pt x="10869686" y="394834"/>
                </a:cubicBezTo>
                <a:cubicBezTo>
                  <a:pt x="10857610" y="430405"/>
                  <a:pt x="10818360" y="458860"/>
                  <a:pt x="10887801" y="451747"/>
                </a:cubicBezTo>
                <a:cubicBezTo>
                  <a:pt x="10939127" y="448189"/>
                  <a:pt x="10954222" y="405504"/>
                  <a:pt x="10969318" y="359262"/>
                </a:cubicBezTo>
                <a:cubicBezTo>
                  <a:pt x="10981394" y="334364"/>
                  <a:pt x="11014605" y="320135"/>
                  <a:pt x="11038758" y="334364"/>
                </a:cubicBezTo>
                <a:cubicBezTo>
                  <a:pt x="11068949" y="348592"/>
                  <a:pt x="11059892" y="387720"/>
                  <a:pt x="11059892" y="416176"/>
                </a:cubicBezTo>
                <a:cubicBezTo>
                  <a:pt x="11062912" y="469532"/>
                  <a:pt x="11038758" y="494431"/>
                  <a:pt x="10996491" y="505101"/>
                </a:cubicBezTo>
                <a:cubicBezTo>
                  <a:pt x="10945164" y="519330"/>
                  <a:pt x="10893840" y="537116"/>
                  <a:pt x="10827418" y="558458"/>
                </a:cubicBezTo>
                <a:cubicBezTo>
                  <a:pt x="10899878" y="594028"/>
                  <a:pt x="10954222" y="586915"/>
                  <a:pt x="11008566" y="558458"/>
                </a:cubicBezTo>
                <a:cubicBezTo>
                  <a:pt x="11074988" y="526444"/>
                  <a:pt x="11162542" y="483759"/>
                  <a:pt x="11216886" y="522887"/>
                </a:cubicBezTo>
                <a:cubicBezTo>
                  <a:pt x="11298403" y="579800"/>
                  <a:pt x="11364824" y="544229"/>
                  <a:pt x="11437284" y="533558"/>
                </a:cubicBezTo>
                <a:cubicBezTo>
                  <a:pt x="11588242" y="512216"/>
                  <a:pt x="11494648" y="480203"/>
                  <a:pt x="11645605" y="462417"/>
                </a:cubicBezTo>
                <a:cubicBezTo>
                  <a:pt x="11705988" y="455303"/>
                  <a:pt x="11769390" y="426847"/>
                  <a:pt x="11856944" y="465975"/>
                </a:cubicBezTo>
                <a:cubicBezTo>
                  <a:pt x="11461437" y="672284"/>
                  <a:pt x="11274250" y="658055"/>
                  <a:pt x="10921012" y="910606"/>
                </a:cubicBezTo>
                <a:cubicBezTo>
                  <a:pt x="10936107" y="935506"/>
                  <a:pt x="10951202" y="924835"/>
                  <a:pt x="10966299" y="921277"/>
                </a:cubicBezTo>
                <a:cubicBezTo>
                  <a:pt x="10990452" y="917720"/>
                  <a:pt x="11020644" y="903491"/>
                  <a:pt x="11026682" y="949734"/>
                </a:cubicBezTo>
                <a:cubicBezTo>
                  <a:pt x="11029702" y="985305"/>
                  <a:pt x="11011585" y="1003089"/>
                  <a:pt x="10981394" y="1006647"/>
                </a:cubicBezTo>
                <a:cubicBezTo>
                  <a:pt x="10893840" y="1020875"/>
                  <a:pt x="10815342" y="1070674"/>
                  <a:pt x="10736844" y="1113358"/>
                </a:cubicBezTo>
                <a:cubicBezTo>
                  <a:pt x="10700615" y="1131144"/>
                  <a:pt x="10661366" y="1156043"/>
                  <a:pt x="10676462" y="1220069"/>
                </a:cubicBezTo>
                <a:cubicBezTo>
                  <a:pt x="10706652" y="1237855"/>
                  <a:pt x="10727787" y="1212955"/>
                  <a:pt x="10751940" y="1209399"/>
                </a:cubicBezTo>
                <a:cubicBezTo>
                  <a:pt x="10776093" y="1205842"/>
                  <a:pt x="10833457" y="1220069"/>
                  <a:pt x="10818360" y="1230741"/>
                </a:cubicBezTo>
                <a:cubicBezTo>
                  <a:pt x="10748920" y="1269868"/>
                  <a:pt x="10875724" y="1365909"/>
                  <a:pt x="10791190" y="1365909"/>
                </a:cubicBezTo>
                <a:cubicBezTo>
                  <a:pt x="10652309" y="1365909"/>
                  <a:pt x="10576830" y="1536647"/>
                  <a:pt x="10443988" y="1540204"/>
                </a:cubicBezTo>
                <a:cubicBezTo>
                  <a:pt x="10422854" y="1540204"/>
                  <a:pt x="10413797" y="1572219"/>
                  <a:pt x="10413797" y="1597117"/>
                </a:cubicBezTo>
                <a:cubicBezTo>
                  <a:pt x="10413797" y="1629132"/>
                  <a:pt x="10434930" y="1632688"/>
                  <a:pt x="10456064" y="1636245"/>
                </a:cubicBezTo>
                <a:cubicBezTo>
                  <a:pt x="10489275" y="1639802"/>
                  <a:pt x="10525504" y="1597117"/>
                  <a:pt x="10567772" y="1657587"/>
                </a:cubicBezTo>
                <a:cubicBezTo>
                  <a:pt x="10489275" y="1693158"/>
                  <a:pt x="10407758" y="1728729"/>
                  <a:pt x="10410777" y="1849668"/>
                </a:cubicBezTo>
                <a:cubicBezTo>
                  <a:pt x="10410777" y="1881683"/>
                  <a:pt x="10377566" y="1895910"/>
                  <a:pt x="10353413" y="1903025"/>
                </a:cubicBezTo>
                <a:cubicBezTo>
                  <a:pt x="10311146" y="1917252"/>
                  <a:pt x="10277935" y="1938595"/>
                  <a:pt x="10253782" y="1984836"/>
                </a:cubicBezTo>
                <a:cubicBezTo>
                  <a:pt x="10253782" y="1995507"/>
                  <a:pt x="10253782" y="2002622"/>
                  <a:pt x="10253782" y="2013292"/>
                </a:cubicBezTo>
                <a:cubicBezTo>
                  <a:pt x="10259820" y="2123562"/>
                  <a:pt x="10320202" y="2120004"/>
                  <a:pt x="10386624" y="2102219"/>
                </a:cubicBezTo>
                <a:cubicBezTo>
                  <a:pt x="10465122" y="2080877"/>
                  <a:pt x="10543619" y="2038192"/>
                  <a:pt x="10628156" y="2077320"/>
                </a:cubicBezTo>
                <a:cubicBezTo>
                  <a:pt x="10510408" y="2130676"/>
                  <a:pt x="10380586" y="2134233"/>
                  <a:pt x="10271896" y="2208931"/>
                </a:cubicBezTo>
                <a:cubicBezTo>
                  <a:pt x="10676462" y="2223159"/>
                  <a:pt x="11032720" y="1984836"/>
                  <a:pt x="11425208" y="1892353"/>
                </a:cubicBezTo>
                <a:cubicBezTo>
                  <a:pt x="11413131" y="1952823"/>
                  <a:pt x="11379920" y="1967051"/>
                  <a:pt x="11352748" y="1974165"/>
                </a:cubicBezTo>
                <a:cubicBezTo>
                  <a:pt x="11207830" y="2020407"/>
                  <a:pt x="11081026" y="2112891"/>
                  <a:pt x="10948184" y="2191146"/>
                </a:cubicBezTo>
                <a:cubicBezTo>
                  <a:pt x="10893840" y="2223159"/>
                  <a:pt x="10854590" y="2258731"/>
                  <a:pt x="10833457" y="2326314"/>
                </a:cubicBezTo>
                <a:cubicBezTo>
                  <a:pt x="10815342" y="2390340"/>
                  <a:pt x="10779112" y="2418796"/>
                  <a:pt x="10712690" y="2401012"/>
                </a:cubicBezTo>
                <a:cubicBezTo>
                  <a:pt x="10658346" y="2386784"/>
                  <a:pt x="10600982" y="2393898"/>
                  <a:pt x="10543619" y="2401012"/>
                </a:cubicBezTo>
                <a:cubicBezTo>
                  <a:pt x="10480218" y="2408126"/>
                  <a:pt x="10407758" y="2479267"/>
                  <a:pt x="10422854" y="2518395"/>
                </a:cubicBezTo>
                <a:cubicBezTo>
                  <a:pt x="10453044" y="2582422"/>
                  <a:pt x="10504370" y="2550408"/>
                  <a:pt x="10546639" y="2543294"/>
                </a:cubicBezTo>
                <a:cubicBezTo>
                  <a:pt x="10597964" y="2536181"/>
                  <a:pt x="10691556" y="2518395"/>
                  <a:pt x="10691556" y="2525509"/>
                </a:cubicBezTo>
                <a:cubicBezTo>
                  <a:pt x="10724768" y="2685576"/>
                  <a:pt x="10800246" y="2564636"/>
                  <a:pt x="10854590" y="2564636"/>
                </a:cubicBezTo>
                <a:cubicBezTo>
                  <a:pt x="10905916" y="2564636"/>
                  <a:pt x="10957241" y="2546851"/>
                  <a:pt x="11005548" y="2532623"/>
                </a:cubicBezTo>
                <a:cubicBezTo>
                  <a:pt x="11068949" y="2514837"/>
                  <a:pt x="11126312" y="2546851"/>
                  <a:pt x="11186696" y="2553965"/>
                </a:cubicBezTo>
                <a:cubicBezTo>
                  <a:pt x="11241040" y="2561080"/>
                  <a:pt x="11210850" y="2653563"/>
                  <a:pt x="11244060" y="2692689"/>
                </a:cubicBezTo>
                <a:cubicBezTo>
                  <a:pt x="11250097" y="2703362"/>
                  <a:pt x="11256136" y="2703362"/>
                  <a:pt x="11262174" y="2703362"/>
                </a:cubicBezTo>
                <a:cubicBezTo>
                  <a:pt x="11280289" y="2980812"/>
                  <a:pt x="11597299" y="2913227"/>
                  <a:pt x="11597299" y="2923898"/>
                </a:cubicBezTo>
                <a:cubicBezTo>
                  <a:pt x="11624471" y="2941684"/>
                  <a:pt x="11657682" y="2899000"/>
                  <a:pt x="11690892" y="2941684"/>
                </a:cubicBezTo>
                <a:cubicBezTo>
                  <a:pt x="11548993" y="3137322"/>
                  <a:pt x="11331614" y="3183563"/>
                  <a:pt x="11138390" y="3329402"/>
                </a:cubicBezTo>
                <a:cubicBezTo>
                  <a:pt x="11298403" y="3379202"/>
                  <a:pt x="11391998" y="3208463"/>
                  <a:pt x="11509744" y="3229805"/>
                </a:cubicBezTo>
                <a:cubicBezTo>
                  <a:pt x="11567107" y="3283162"/>
                  <a:pt x="11395016" y="3368530"/>
                  <a:pt x="11561068" y="3393429"/>
                </a:cubicBezTo>
                <a:cubicBezTo>
                  <a:pt x="11488610" y="3439672"/>
                  <a:pt x="11437284" y="3485914"/>
                  <a:pt x="11385959" y="3539269"/>
                </a:cubicBezTo>
                <a:cubicBezTo>
                  <a:pt x="11298403" y="3635309"/>
                  <a:pt x="11280289" y="3699337"/>
                  <a:pt x="11322556" y="3827390"/>
                </a:cubicBezTo>
                <a:cubicBezTo>
                  <a:pt x="11349730" y="3912759"/>
                  <a:pt x="11388978" y="3991015"/>
                  <a:pt x="11352748" y="4090612"/>
                </a:cubicBezTo>
                <a:cubicBezTo>
                  <a:pt x="11328595" y="4158196"/>
                  <a:pt x="11337653" y="4204438"/>
                  <a:pt x="11428226" y="4172424"/>
                </a:cubicBezTo>
                <a:cubicBezTo>
                  <a:pt x="11524840" y="4140411"/>
                  <a:pt x="11561068" y="4200882"/>
                  <a:pt x="11536915" y="4321821"/>
                </a:cubicBezTo>
                <a:cubicBezTo>
                  <a:pt x="11521821" y="4400076"/>
                  <a:pt x="11536915" y="4424975"/>
                  <a:pt x="11603338" y="4414305"/>
                </a:cubicBezTo>
                <a:cubicBezTo>
                  <a:pt x="11675796" y="4403633"/>
                  <a:pt x="11745236" y="4353835"/>
                  <a:pt x="11835811" y="4378734"/>
                </a:cubicBezTo>
                <a:cubicBezTo>
                  <a:pt x="11763352" y="4521016"/>
                  <a:pt x="11609374" y="4478331"/>
                  <a:pt x="11524840" y="4613499"/>
                </a:cubicBezTo>
                <a:cubicBezTo>
                  <a:pt x="11624471" y="4613499"/>
                  <a:pt x="11702969" y="4613499"/>
                  <a:pt x="11775427" y="4585042"/>
                </a:cubicBezTo>
                <a:cubicBezTo>
                  <a:pt x="11805619" y="4574373"/>
                  <a:pt x="11838830" y="4560144"/>
                  <a:pt x="11856944" y="4602828"/>
                </a:cubicBezTo>
                <a:cubicBezTo>
                  <a:pt x="11878080" y="4652628"/>
                  <a:pt x="11835811" y="4670412"/>
                  <a:pt x="11811658" y="4677526"/>
                </a:cubicBezTo>
                <a:cubicBezTo>
                  <a:pt x="11742216" y="4702425"/>
                  <a:pt x="11687874" y="4759339"/>
                  <a:pt x="11627490" y="4805580"/>
                </a:cubicBezTo>
                <a:cubicBezTo>
                  <a:pt x="11497668" y="4905177"/>
                  <a:pt x="11355767" y="4990547"/>
                  <a:pt x="11247078" y="5154171"/>
                </a:cubicBezTo>
                <a:cubicBezTo>
                  <a:pt x="11382940" y="5111487"/>
                  <a:pt x="11485590" y="5011889"/>
                  <a:pt x="11615414" y="4994104"/>
                </a:cubicBezTo>
                <a:cubicBezTo>
                  <a:pt x="11503704" y="5143500"/>
                  <a:pt x="11361806" y="5243097"/>
                  <a:pt x="11228964" y="5353367"/>
                </a:cubicBezTo>
                <a:cubicBezTo>
                  <a:pt x="11189714" y="5385379"/>
                  <a:pt x="11150466" y="5406721"/>
                  <a:pt x="11144428" y="5474306"/>
                </a:cubicBezTo>
                <a:cubicBezTo>
                  <a:pt x="11126312" y="5605917"/>
                  <a:pt x="11078008" y="5712629"/>
                  <a:pt x="10969318" y="5769542"/>
                </a:cubicBezTo>
                <a:cubicBezTo>
                  <a:pt x="10969318" y="5769542"/>
                  <a:pt x="10975356" y="5790884"/>
                  <a:pt x="10978374" y="5801555"/>
                </a:cubicBezTo>
                <a:cubicBezTo>
                  <a:pt x="11044797" y="5805112"/>
                  <a:pt x="11096122" y="5726858"/>
                  <a:pt x="11177639" y="5755314"/>
                </a:cubicBezTo>
                <a:cubicBezTo>
                  <a:pt x="11096122" y="5862025"/>
                  <a:pt x="11029702" y="5954508"/>
                  <a:pt x="10917992" y="6004307"/>
                </a:cubicBezTo>
                <a:cubicBezTo>
                  <a:pt x="10827418" y="6043434"/>
                  <a:pt x="10715710" y="6068335"/>
                  <a:pt x="10649289" y="6196388"/>
                </a:cubicBezTo>
                <a:cubicBezTo>
                  <a:pt x="10724768" y="6221287"/>
                  <a:pt x="10782132" y="6189274"/>
                  <a:pt x="10839496" y="6167932"/>
                </a:cubicBezTo>
                <a:cubicBezTo>
                  <a:pt x="10927050" y="6132361"/>
                  <a:pt x="11014605" y="6093234"/>
                  <a:pt x="11102160" y="6057663"/>
                </a:cubicBezTo>
                <a:cubicBezTo>
                  <a:pt x="11135372" y="6043434"/>
                  <a:pt x="11171600" y="6036320"/>
                  <a:pt x="11192734" y="6100347"/>
                </a:cubicBezTo>
                <a:cubicBezTo>
                  <a:pt x="11081026" y="6114575"/>
                  <a:pt x="11014605" y="6199945"/>
                  <a:pt x="10945164" y="6281757"/>
                </a:cubicBezTo>
                <a:cubicBezTo>
                  <a:pt x="10905916" y="6327999"/>
                  <a:pt x="10872705" y="6388469"/>
                  <a:pt x="10803265" y="6367127"/>
                </a:cubicBezTo>
                <a:cubicBezTo>
                  <a:pt x="10767036" y="6356456"/>
                  <a:pt x="10742882" y="6388469"/>
                  <a:pt x="10745901" y="6431153"/>
                </a:cubicBezTo>
                <a:cubicBezTo>
                  <a:pt x="10760998" y="6580550"/>
                  <a:pt x="10673442" y="6630349"/>
                  <a:pt x="10582868" y="6658805"/>
                </a:cubicBezTo>
                <a:cubicBezTo>
                  <a:pt x="10450026" y="6701489"/>
                  <a:pt x="10332280" y="6786859"/>
                  <a:pt x="10208496" y="6858000"/>
                </a:cubicBezTo>
                <a:lnTo>
                  <a:pt x="7272221" y="6858000"/>
                </a:lnTo>
                <a:lnTo>
                  <a:pt x="6362810" y="6858000"/>
                </a:lnTo>
                <a:lnTo>
                  <a:pt x="6139260" y="6858000"/>
                </a:lnTo>
                <a:lnTo>
                  <a:pt x="4282294" y="6858000"/>
                </a:lnTo>
                <a:lnTo>
                  <a:pt x="4114800" y="6858000"/>
                </a:lnTo>
                <a:lnTo>
                  <a:pt x="40386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EACB02-4792-07A9-E44E-756B168FD3BB}"/>
              </a:ext>
            </a:extLst>
          </p:cNvPr>
          <p:cNvSpPr txBox="1"/>
          <p:nvPr/>
        </p:nvSpPr>
        <p:spPr>
          <a:xfrm>
            <a:off x="4038600" y="1828336"/>
            <a:ext cx="5501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FBF231"/>
                </a:solidFill>
              </a:rPr>
              <a:t>NỘI DUNG </a:t>
            </a:r>
            <a:r>
              <a:rPr lang="vi-VN" sz="4400" b="1" dirty="0">
                <a:solidFill>
                  <a:srgbClr val="1A4D0E"/>
                </a:solidFill>
              </a:rPr>
              <a:t>BÀI HỌC</a:t>
            </a:r>
            <a:endParaRPr lang="en-US" sz="4400" b="1" dirty="0">
              <a:solidFill>
                <a:srgbClr val="1A4D0E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62F1E33-3682-AC84-6FC9-99DFA7FB9D88}"/>
              </a:ext>
            </a:extLst>
          </p:cNvPr>
          <p:cNvGrpSpPr/>
          <p:nvPr/>
        </p:nvGrpSpPr>
        <p:grpSpPr>
          <a:xfrm>
            <a:off x="6789420" y="4033519"/>
            <a:ext cx="4114800" cy="2571143"/>
            <a:chOff x="6789420" y="4033519"/>
            <a:chExt cx="4114800" cy="2571143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10733D4D-BF75-4878-E5BA-BF2A8D62E0DF}"/>
                </a:ext>
              </a:extLst>
            </p:cNvPr>
            <p:cNvSpPr/>
            <p:nvPr/>
          </p:nvSpPr>
          <p:spPr>
            <a:xfrm>
              <a:off x="6789420" y="4033519"/>
              <a:ext cx="4114800" cy="2571143"/>
            </a:xfrm>
            <a:prstGeom prst="roundRect">
              <a:avLst>
                <a:gd name="adj" fmla="val 8764"/>
              </a:avLst>
            </a:prstGeom>
            <a:solidFill>
              <a:srgbClr val="D23347"/>
            </a:solidFill>
            <a:ln>
              <a:noFill/>
            </a:ln>
            <a:effectLst>
              <a:outerShdw blurRad="215900" dist="1143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711432B-D820-3643-D27A-D77C102308AE}"/>
                </a:ext>
              </a:extLst>
            </p:cNvPr>
            <p:cNvSpPr txBox="1"/>
            <p:nvPr/>
          </p:nvSpPr>
          <p:spPr>
            <a:xfrm>
              <a:off x="7113906" y="4988560"/>
              <a:ext cx="354711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>
                  <a:solidFill>
                    <a:schemeClr val="bg1"/>
                  </a:solidFill>
                  <a:latin typeface="+mj-lt"/>
                </a:rPr>
                <a:t>TIẾN HÀNH THÍ NGHIỆM </a:t>
              </a:r>
              <a:r>
                <a:rPr lang="vi-VN" sz="2800" b="1" i="1" dirty="0">
                  <a:solidFill>
                    <a:schemeClr val="bg1"/>
                  </a:solidFill>
                  <a:latin typeface="+mj-lt"/>
                </a:rPr>
                <a:t>(</a:t>
              </a:r>
              <a:r>
                <a:rPr lang="vi-VN" sz="2800" b="1" i="1" dirty="0" err="1">
                  <a:solidFill>
                    <a:schemeClr val="bg1"/>
                  </a:solidFill>
                  <a:latin typeface="+mj-lt"/>
                </a:rPr>
                <a:t>tiết</a:t>
              </a:r>
              <a:r>
                <a:rPr lang="vi-VN" sz="2800" b="1" i="1" dirty="0">
                  <a:solidFill>
                    <a:schemeClr val="bg1"/>
                  </a:solidFill>
                  <a:latin typeface="+mj-lt"/>
                </a:rPr>
                <a:t> 2)</a:t>
              </a:r>
              <a:endParaRPr lang="en-US" sz="2800" b="1" dirty="0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7F84CA0-17FE-680E-CA50-5B48CB41C640}"/>
                </a:ext>
              </a:extLst>
            </p:cNvPr>
            <p:cNvCxnSpPr/>
            <p:nvPr/>
          </p:nvCxnSpPr>
          <p:spPr>
            <a:xfrm>
              <a:off x="6789420" y="4568494"/>
              <a:ext cx="41148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989EA5B-A700-F741-0F56-CE423C2BD1C7}"/>
                </a:ext>
              </a:extLst>
            </p:cNvPr>
            <p:cNvSpPr/>
            <p:nvPr/>
          </p:nvSpPr>
          <p:spPr>
            <a:xfrm>
              <a:off x="8466837" y="4147312"/>
              <a:ext cx="841248" cy="84124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D233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>
                  <a:solidFill>
                    <a:srgbClr val="D23347"/>
                  </a:solidFill>
                </a:rPr>
                <a:t>02</a:t>
              </a:r>
              <a:endParaRPr lang="en-US" sz="2800" b="1">
                <a:solidFill>
                  <a:srgbClr val="D23347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10454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8BD608F7-BE3D-4EF1-9493-D300C2E1163D}"/>
              </a:ext>
            </a:extLst>
          </p:cNvPr>
          <p:cNvSpPr txBox="1"/>
          <p:nvPr/>
        </p:nvSpPr>
        <p:spPr>
          <a:xfrm>
            <a:off x="2135076" y="-25696"/>
            <a:ext cx="3120626" cy="138326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vi-VN" altLang="zh-CN" sz="8000" b="1" dirty="0" err="1">
                <a:solidFill>
                  <a:srgbClr val="C32026"/>
                </a:solidFill>
                <a:latin typeface="#9Slide07 Riesling" panose="00000400000000000000" pitchFamily="2" charset="0"/>
                <a:ea typeface="#9Slide03 Roboto Condensed" panose="02000000000000000000" pitchFamily="2" charset="0"/>
                <a:cs typeface="Clear Sans Light" pitchFamily="34" charset="0"/>
              </a:rPr>
              <a:t>Khởi</a:t>
            </a:r>
            <a:r>
              <a:rPr lang="vi-VN" altLang="zh-CN" sz="8000" b="1" dirty="0">
                <a:solidFill>
                  <a:srgbClr val="C32026"/>
                </a:solidFill>
                <a:latin typeface="#9Slide07 Riesling" panose="00000400000000000000" pitchFamily="2" charset="0"/>
                <a:ea typeface="#9Slide03 Roboto Condensed" panose="02000000000000000000" pitchFamily="2" charset="0"/>
                <a:cs typeface="Clear Sans Light" pitchFamily="34" charset="0"/>
              </a:rPr>
              <a:t> </a:t>
            </a:r>
            <a:r>
              <a:rPr lang="vi-VN" altLang="zh-CN" sz="8000" b="1" dirty="0" err="1">
                <a:solidFill>
                  <a:srgbClr val="C32026"/>
                </a:solidFill>
                <a:latin typeface="#9Slide07 Riesling" panose="00000400000000000000" pitchFamily="2" charset="0"/>
                <a:ea typeface="#9Slide03 Roboto Condensed" panose="02000000000000000000" pitchFamily="2" charset="0"/>
                <a:cs typeface="Clear Sans Light" pitchFamily="34" charset="0"/>
              </a:rPr>
              <a:t>động</a:t>
            </a:r>
            <a:r>
              <a:rPr lang="vi-VN" altLang="zh-CN" sz="8000" b="1" dirty="0">
                <a:solidFill>
                  <a:srgbClr val="C32026"/>
                </a:solidFill>
                <a:latin typeface="#9Slide07 Riesling" panose="00000400000000000000" pitchFamily="2" charset="0"/>
                <a:ea typeface="#9Slide03 Roboto Condensed" panose="02000000000000000000" pitchFamily="2" charset="0"/>
                <a:cs typeface="Clear Sans Light" pitchFamily="34" charset="0"/>
              </a:rPr>
              <a:t>:</a:t>
            </a:r>
            <a:endParaRPr lang="id-ID" altLang="zh-CN" sz="8000" b="1" dirty="0">
              <a:solidFill>
                <a:srgbClr val="C32026"/>
              </a:solidFill>
              <a:latin typeface="#9Slide07 Riesling" panose="00000400000000000000" pitchFamily="2" charset="0"/>
              <a:ea typeface="#9Slide03 Roboto Condensed" panose="02000000000000000000" pitchFamily="2" charset="0"/>
              <a:cs typeface="Clear Sans Light" pitchFamily="34" charset="0"/>
            </a:endParaRPr>
          </a:p>
        </p:txBody>
      </p:sp>
      <p:sp>
        <p:nvSpPr>
          <p:cNvPr id="21" name="Rectangle 31">
            <a:extLst>
              <a:ext uri="{FF2B5EF4-FFF2-40B4-BE49-F238E27FC236}">
                <a16:creationId xmlns:a16="http://schemas.microsoft.com/office/drawing/2014/main" id="{29BE3A1E-BD19-4079-9665-10334BA76F51}"/>
              </a:ext>
            </a:extLst>
          </p:cNvPr>
          <p:cNvSpPr/>
          <p:nvPr/>
        </p:nvSpPr>
        <p:spPr>
          <a:xfrm>
            <a:off x="11829811" y="6018079"/>
            <a:ext cx="1714500" cy="1193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Rectangle 32">
            <a:extLst>
              <a:ext uri="{FF2B5EF4-FFF2-40B4-BE49-F238E27FC236}">
                <a16:creationId xmlns:a16="http://schemas.microsoft.com/office/drawing/2014/main" id="{32E9DBAC-74CC-4DF3-8AFB-7EB5D2242D98}"/>
              </a:ext>
            </a:extLst>
          </p:cNvPr>
          <p:cNvSpPr/>
          <p:nvPr/>
        </p:nvSpPr>
        <p:spPr>
          <a:xfrm>
            <a:off x="11832461" y="-457893"/>
            <a:ext cx="1714500" cy="1193800"/>
          </a:xfrm>
          <a:prstGeom prst="rect">
            <a:avLst/>
          </a:prstGeom>
          <a:solidFill>
            <a:srgbClr val="FE5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Rectangle 33">
            <a:extLst>
              <a:ext uri="{FF2B5EF4-FFF2-40B4-BE49-F238E27FC236}">
                <a16:creationId xmlns:a16="http://schemas.microsoft.com/office/drawing/2014/main" id="{015F86F7-04AA-4E2A-8E90-A666CC5BEF95}"/>
              </a:ext>
            </a:extLst>
          </p:cNvPr>
          <p:cNvSpPr/>
          <p:nvPr/>
        </p:nvSpPr>
        <p:spPr>
          <a:xfrm>
            <a:off x="-1336369" y="-255847"/>
            <a:ext cx="1714500" cy="1193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Rectangle 34">
            <a:extLst>
              <a:ext uri="{FF2B5EF4-FFF2-40B4-BE49-F238E27FC236}">
                <a16:creationId xmlns:a16="http://schemas.microsoft.com/office/drawing/2014/main" id="{FBD8683D-6632-4F9A-BD94-BE8CA99D3E23}"/>
              </a:ext>
            </a:extLst>
          </p:cNvPr>
          <p:cNvSpPr/>
          <p:nvPr/>
        </p:nvSpPr>
        <p:spPr>
          <a:xfrm>
            <a:off x="-1336369" y="6018079"/>
            <a:ext cx="1714500" cy="1193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AEC13A-958D-3278-6306-B76560CC1CDF}"/>
              </a:ext>
            </a:extLst>
          </p:cNvPr>
          <p:cNvSpPr txBox="1"/>
          <p:nvPr/>
        </p:nvSpPr>
        <p:spPr>
          <a:xfrm>
            <a:off x="873901" y="2172381"/>
            <a:ext cx="10444198" cy="3319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6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Tại</a:t>
            </a:r>
            <a:r>
              <a:rPr lang="vi-VN" sz="6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sao </a:t>
            </a:r>
            <a:r>
              <a:rPr lang="vi-VN" sz="6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hạt</a:t>
            </a:r>
            <a:r>
              <a:rPr lang="vi-VN" sz="6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6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giống</a:t>
            </a:r>
            <a:r>
              <a:rPr lang="vi-VN" sz="6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6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để</a:t>
            </a:r>
            <a:r>
              <a:rPr lang="vi-VN" sz="6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lâu sau khi thu </a:t>
            </a:r>
            <a:r>
              <a:rPr lang="vi-VN" sz="6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hoạch</a:t>
            </a:r>
            <a:r>
              <a:rPr lang="vi-VN" sz="6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6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thì</a:t>
            </a:r>
            <a:r>
              <a:rPr lang="vi-VN" sz="6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6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sức</a:t>
            </a:r>
            <a:r>
              <a:rPr lang="vi-VN" sz="6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6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nảy</a:t>
            </a:r>
            <a:r>
              <a:rPr lang="vi-VN" sz="6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6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mầm</a:t>
            </a:r>
            <a:r>
              <a:rPr lang="vi-VN" sz="6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60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giảm</a:t>
            </a:r>
            <a:r>
              <a:rPr lang="vi-VN" sz="60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6827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C892D7-01D0-4C48-EE1E-7962BC15C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77" y="1511409"/>
            <a:ext cx="9951041" cy="382903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05D0999-F292-5640-E2B9-73377FA2D521}"/>
              </a:ext>
            </a:extLst>
          </p:cNvPr>
          <p:cNvGrpSpPr/>
          <p:nvPr/>
        </p:nvGrpSpPr>
        <p:grpSpPr>
          <a:xfrm>
            <a:off x="333463" y="139183"/>
            <a:ext cx="6057418" cy="897323"/>
            <a:chOff x="2588871" y="-1"/>
            <a:chExt cx="6057418" cy="897323"/>
          </a:xfrm>
        </p:grpSpPr>
        <p:sp>
          <p:nvSpPr>
            <p:cNvPr id="15" name="Trapezoid 14">
              <a:extLst>
                <a:ext uri="{FF2B5EF4-FFF2-40B4-BE49-F238E27FC236}">
                  <a16:creationId xmlns:a16="http://schemas.microsoft.com/office/drawing/2014/main" id="{60C3A05B-AC11-D681-3A26-8AD1EA2D50CA}"/>
                </a:ext>
              </a:extLst>
            </p:cNvPr>
            <p:cNvSpPr/>
            <p:nvPr/>
          </p:nvSpPr>
          <p:spPr>
            <a:xfrm flipV="1">
              <a:off x="2588871" y="-1"/>
              <a:ext cx="6057418" cy="897323"/>
            </a:xfrm>
            <a:prstGeom prst="trapezoid">
              <a:avLst/>
            </a:prstGeom>
            <a:solidFill>
              <a:srgbClr val="D23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6CCE8C9-B23E-93E0-4B2A-B658BCED3818}"/>
                </a:ext>
              </a:extLst>
            </p:cNvPr>
            <p:cNvSpPr txBox="1"/>
            <p:nvPr/>
          </p:nvSpPr>
          <p:spPr>
            <a:xfrm>
              <a:off x="3604852" y="156272"/>
              <a:ext cx="45348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II. CÁCH TIẾN HÀNH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BD3BC53-1245-3EC0-B28A-CE903E7D90F2}"/>
              </a:ext>
            </a:extLst>
          </p:cNvPr>
          <p:cNvSpPr txBox="1"/>
          <p:nvPr/>
        </p:nvSpPr>
        <p:spPr>
          <a:xfrm>
            <a:off x="705852" y="5574680"/>
            <a:ext cx="6350783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Bước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2: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Tiến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hành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thí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nghiệm</a:t>
            </a:r>
            <a:endParaRPr lang="vi-VN" sz="3200" b="1" i="1" dirty="0">
              <a:solidFill>
                <a:srgbClr val="7030A0"/>
              </a:solidFill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 descr="Target free icon">
            <a:extLst>
              <a:ext uri="{FF2B5EF4-FFF2-40B4-BE49-F238E27FC236}">
                <a16:creationId xmlns:a16="http://schemas.microsoft.com/office/drawing/2014/main" id="{2BE0A866-0479-CDC7-D0E7-0CC99C45C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24" y="-234236"/>
            <a:ext cx="1469985" cy="146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08E574F-75D3-E403-AC9A-69C669573064}"/>
              </a:ext>
            </a:extLst>
          </p:cNvPr>
          <p:cNvSpPr txBox="1"/>
          <p:nvPr/>
        </p:nvSpPr>
        <p:spPr>
          <a:xfrm>
            <a:off x="4729083" y="4632908"/>
            <a:ext cx="2733828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3200" b="1" i="1" dirty="0" err="1">
                <a:solidFill>
                  <a:srgbClr val="111303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Nước</a:t>
            </a:r>
            <a:r>
              <a:rPr lang="vi-VN" sz="3200" b="1" i="1" dirty="0">
                <a:solidFill>
                  <a:srgbClr val="111303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vôi trong</a:t>
            </a:r>
          </a:p>
        </p:txBody>
      </p:sp>
    </p:spTree>
    <p:extLst>
      <p:ext uri="{BB962C8B-B14F-4D97-AF65-F5344CB8AC3E}">
        <p14:creationId xmlns:p14="http://schemas.microsoft.com/office/powerpoint/2010/main" val="27832445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0F37D7-CED6-578C-3376-FA0CA42D8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77" y="1696933"/>
            <a:ext cx="9951041" cy="345798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BCD1B50-896F-D272-DCF7-05E82DD8319C}"/>
              </a:ext>
            </a:extLst>
          </p:cNvPr>
          <p:cNvGrpSpPr/>
          <p:nvPr/>
        </p:nvGrpSpPr>
        <p:grpSpPr>
          <a:xfrm>
            <a:off x="333463" y="139183"/>
            <a:ext cx="6057418" cy="897323"/>
            <a:chOff x="2588871" y="-1"/>
            <a:chExt cx="6057418" cy="897323"/>
          </a:xfrm>
        </p:grpSpPr>
        <p:sp>
          <p:nvSpPr>
            <p:cNvPr id="11" name="Trapezoid 10">
              <a:extLst>
                <a:ext uri="{FF2B5EF4-FFF2-40B4-BE49-F238E27FC236}">
                  <a16:creationId xmlns:a16="http://schemas.microsoft.com/office/drawing/2014/main" id="{5FB3D6F1-8EFD-903E-4FB9-589599A89405}"/>
                </a:ext>
              </a:extLst>
            </p:cNvPr>
            <p:cNvSpPr/>
            <p:nvPr/>
          </p:nvSpPr>
          <p:spPr>
            <a:xfrm flipV="1">
              <a:off x="2588871" y="-1"/>
              <a:ext cx="6057418" cy="897323"/>
            </a:xfrm>
            <a:prstGeom prst="trapezoid">
              <a:avLst/>
            </a:prstGeom>
            <a:solidFill>
              <a:srgbClr val="D23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032CA50-FB61-C10D-AC93-0642805C6A84}"/>
                </a:ext>
              </a:extLst>
            </p:cNvPr>
            <p:cNvSpPr txBox="1"/>
            <p:nvPr/>
          </p:nvSpPr>
          <p:spPr>
            <a:xfrm>
              <a:off x="3604852" y="156272"/>
              <a:ext cx="45348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II. CÁCH TIẾN HÀNH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8322638-45DD-4C77-989E-25256AC052BF}"/>
              </a:ext>
            </a:extLst>
          </p:cNvPr>
          <p:cNvSpPr txBox="1"/>
          <p:nvPr/>
        </p:nvSpPr>
        <p:spPr>
          <a:xfrm>
            <a:off x="705852" y="5574680"/>
            <a:ext cx="6350783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Bước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2: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Tiến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hành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thí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nghiệm</a:t>
            </a:r>
            <a:endParaRPr lang="vi-VN" sz="3200" b="1" i="1" dirty="0">
              <a:solidFill>
                <a:srgbClr val="7030A0"/>
              </a:solidFill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Target free icon">
            <a:extLst>
              <a:ext uri="{FF2B5EF4-FFF2-40B4-BE49-F238E27FC236}">
                <a16:creationId xmlns:a16="http://schemas.microsoft.com/office/drawing/2014/main" id="{409DAEB7-0696-FE47-0D3A-E6C80458D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24" y="-234236"/>
            <a:ext cx="1469985" cy="146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164D84C-5620-49AC-FAEB-655A74F74A6E}"/>
              </a:ext>
            </a:extLst>
          </p:cNvPr>
          <p:cNvSpPr txBox="1"/>
          <p:nvPr/>
        </p:nvSpPr>
        <p:spPr>
          <a:xfrm>
            <a:off x="5538980" y="4387084"/>
            <a:ext cx="2733828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3200" b="1" i="1" dirty="0" err="1">
                <a:solidFill>
                  <a:srgbClr val="111303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Nước</a:t>
            </a:r>
            <a:r>
              <a:rPr lang="vi-VN" sz="3200" b="1" i="1" dirty="0">
                <a:solidFill>
                  <a:srgbClr val="111303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vôi trong</a:t>
            </a:r>
          </a:p>
        </p:txBody>
      </p:sp>
    </p:spTree>
    <p:extLst>
      <p:ext uri="{BB962C8B-B14F-4D97-AF65-F5344CB8AC3E}">
        <p14:creationId xmlns:p14="http://schemas.microsoft.com/office/powerpoint/2010/main" val="3560451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D9FC6AC-4A12-4825-8ABE-0732B8EF4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mall plant growing out of the ground&#10;&#10;Description automatically generated with low confidence">
            <a:extLst>
              <a:ext uri="{FF2B5EF4-FFF2-40B4-BE49-F238E27FC236}">
                <a16:creationId xmlns:a16="http://schemas.microsoft.com/office/drawing/2014/main" id="{D51838FC-52EE-F8E4-3F6F-BFD57E462D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1" r="1" b="1"/>
          <a:stretch/>
        </p:blipFill>
        <p:spPr>
          <a:xfrm>
            <a:off x="1" y="10"/>
            <a:ext cx="7236771" cy="4183683"/>
          </a:xfrm>
          <a:custGeom>
            <a:avLst/>
            <a:gdLst/>
            <a:ahLst/>
            <a:cxnLst/>
            <a:rect l="l" t="t" r="r" b="b"/>
            <a:pathLst>
              <a:path w="11862683" h="6858000">
                <a:moveTo>
                  <a:pt x="0" y="0"/>
                </a:moveTo>
                <a:lnTo>
                  <a:pt x="4038600" y="0"/>
                </a:lnTo>
                <a:lnTo>
                  <a:pt x="4114800" y="0"/>
                </a:lnTo>
                <a:lnTo>
                  <a:pt x="4282294" y="0"/>
                </a:lnTo>
                <a:lnTo>
                  <a:pt x="6139260" y="0"/>
                </a:lnTo>
                <a:lnTo>
                  <a:pt x="6362810" y="0"/>
                </a:lnTo>
                <a:lnTo>
                  <a:pt x="7272221" y="0"/>
                </a:lnTo>
                <a:lnTo>
                  <a:pt x="10815342" y="0"/>
                </a:lnTo>
                <a:cubicBezTo>
                  <a:pt x="10709672" y="35571"/>
                  <a:pt x="10607020" y="78255"/>
                  <a:pt x="10501350" y="110269"/>
                </a:cubicBezTo>
                <a:cubicBezTo>
                  <a:pt x="10516447" y="145839"/>
                  <a:pt x="10531542" y="138725"/>
                  <a:pt x="10546639" y="135168"/>
                </a:cubicBezTo>
                <a:cubicBezTo>
                  <a:pt x="10637212" y="120941"/>
                  <a:pt x="10730806" y="110269"/>
                  <a:pt x="10818360" y="71141"/>
                </a:cubicBezTo>
                <a:cubicBezTo>
                  <a:pt x="10839496" y="64027"/>
                  <a:pt x="10863648" y="64027"/>
                  <a:pt x="10872705" y="88927"/>
                </a:cubicBezTo>
                <a:cubicBezTo>
                  <a:pt x="10887801" y="124497"/>
                  <a:pt x="10866668" y="145839"/>
                  <a:pt x="10845532" y="163625"/>
                </a:cubicBezTo>
                <a:cubicBezTo>
                  <a:pt x="10809304" y="195638"/>
                  <a:pt x="10767036" y="188525"/>
                  <a:pt x="10727787" y="192082"/>
                </a:cubicBezTo>
                <a:cubicBezTo>
                  <a:pt x="10619098" y="209867"/>
                  <a:pt x="10567772" y="259665"/>
                  <a:pt x="10543619" y="373491"/>
                </a:cubicBezTo>
                <a:cubicBezTo>
                  <a:pt x="10637212" y="327250"/>
                  <a:pt x="10730806" y="384162"/>
                  <a:pt x="10821380" y="352148"/>
                </a:cubicBezTo>
                <a:cubicBezTo>
                  <a:pt x="10845532" y="345034"/>
                  <a:pt x="10881763" y="355706"/>
                  <a:pt x="10869686" y="394834"/>
                </a:cubicBezTo>
                <a:cubicBezTo>
                  <a:pt x="10857610" y="430405"/>
                  <a:pt x="10818360" y="458860"/>
                  <a:pt x="10887801" y="451747"/>
                </a:cubicBezTo>
                <a:cubicBezTo>
                  <a:pt x="10939127" y="448189"/>
                  <a:pt x="10954222" y="405504"/>
                  <a:pt x="10969318" y="359262"/>
                </a:cubicBezTo>
                <a:cubicBezTo>
                  <a:pt x="10981394" y="334364"/>
                  <a:pt x="11014605" y="320135"/>
                  <a:pt x="11038758" y="334364"/>
                </a:cubicBezTo>
                <a:cubicBezTo>
                  <a:pt x="11068949" y="348592"/>
                  <a:pt x="11059892" y="387720"/>
                  <a:pt x="11059892" y="416176"/>
                </a:cubicBezTo>
                <a:cubicBezTo>
                  <a:pt x="11062912" y="469532"/>
                  <a:pt x="11038758" y="494431"/>
                  <a:pt x="10996491" y="505101"/>
                </a:cubicBezTo>
                <a:cubicBezTo>
                  <a:pt x="10945164" y="519330"/>
                  <a:pt x="10893840" y="537116"/>
                  <a:pt x="10827418" y="558458"/>
                </a:cubicBezTo>
                <a:cubicBezTo>
                  <a:pt x="10899878" y="594028"/>
                  <a:pt x="10954222" y="586915"/>
                  <a:pt x="11008566" y="558458"/>
                </a:cubicBezTo>
                <a:cubicBezTo>
                  <a:pt x="11074988" y="526444"/>
                  <a:pt x="11162542" y="483759"/>
                  <a:pt x="11216886" y="522887"/>
                </a:cubicBezTo>
                <a:cubicBezTo>
                  <a:pt x="11298403" y="579800"/>
                  <a:pt x="11364824" y="544229"/>
                  <a:pt x="11437284" y="533558"/>
                </a:cubicBezTo>
                <a:cubicBezTo>
                  <a:pt x="11588242" y="512216"/>
                  <a:pt x="11494648" y="480203"/>
                  <a:pt x="11645605" y="462417"/>
                </a:cubicBezTo>
                <a:cubicBezTo>
                  <a:pt x="11705988" y="455303"/>
                  <a:pt x="11769390" y="426847"/>
                  <a:pt x="11856944" y="465975"/>
                </a:cubicBezTo>
                <a:cubicBezTo>
                  <a:pt x="11461437" y="672284"/>
                  <a:pt x="11274250" y="658055"/>
                  <a:pt x="10921012" y="910606"/>
                </a:cubicBezTo>
                <a:cubicBezTo>
                  <a:pt x="10936107" y="935506"/>
                  <a:pt x="10951202" y="924835"/>
                  <a:pt x="10966299" y="921277"/>
                </a:cubicBezTo>
                <a:cubicBezTo>
                  <a:pt x="10990452" y="917720"/>
                  <a:pt x="11020644" y="903491"/>
                  <a:pt x="11026682" y="949734"/>
                </a:cubicBezTo>
                <a:cubicBezTo>
                  <a:pt x="11029702" y="985305"/>
                  <a:pt x="11011585" y="1003089"/>
                  <a:pt x="10981394" y="1006647"/>
                </a:cubicBezTo>
                <a:cubicBezTo>
                  <a:pt x="10893840" y="1020875"/>
                  <a:pt x="10815342" y="1070674"/>
                  <a:pt x="10736844" y="1113358"/>
                </a:cubicBezTo>
                <a:cubicBezTo>
                  <a:pt x="10700615" y="1131144"/>
                  <a:pt x="10661366" y="1156043"/>
                  <a:pt x="10676462" y="1220069"/>
                </a:cubicBezTo>
                <a:cubicBezTo>
                  <a:pt x="10706652" y="1237855"/>
                  <a:pt x="10727787" y="1212955"/>
                  <a:pt x="10751940" y="1209399"/>
                </a:cubicBezTo>
                <a:cubicBezTo>
                  <a:pt x="10776093" y="1205842"/>
                  <a:pt x="10833457" y="1220069"/>
                  <a:pt x="10818360" y="1230741"/>
                </a:cubicBezTo>
                <a:cubicBezTo>
                  <a:pt x="10748920" y="1269868"/>
                  <a:pt x="10875724" y="1365909"/>
                  <a:pt x="10791190" y="1365909"/>
                </a:cubicBezTo>
                <a:cubicBezTo>
                  <a:pt x="10652309" y="1365909"/>
                  <a:pt x="10576830" y="1536647"/>
                  <a:pt x="10443988" y="1540204"/>
                </a:cubicBezTo>
                <a:cubicBezTo>
                  <a:pt x="10422854" y="1540204"/>
                  <a:pt x="10413797" y="1572219"/>
                  <a:pt x="10413797" y="1597117"/>
                </a:cubicBezTo>
                <a:cubicBezTo>
                  <a:pt x="10413797" y="1629132"/>
                  <a:pt x="10434930" y="1632688"/>
                  <a:pt x="10456064" y="1636245"/>
                </a:cubicBezTo>
                <a:cubicBezTo>
                  <a:pt x="10489275" y="1639802"/>
                  <a:pt x="10525504" y="1597117"/>
                  <a:pt x="10567772" y="1657587"/>
                </a:cubicBezTo>
                <a:cubicBezTo>
                  <a:pt x="10489275" y="1693158"/>
                  <a:pt x="10407758" y="1728729"/>
                  <a:pt x="10410777" y="1849668"/>
                </a:cubicBezTo>
                <a:cubicBezTo>
                  <a:pt x="10410777" y="1881683"/>
                  <a:pt x="10377566" y="1895910"/>
                  <a:pt x="10353413" y="1903025"/>
                </a:cubicBezTo>
                <a:cubicBezTo>
                  <a:pt x="10311146" y="1917252"/>
                  <a:pt x="10277935" y="1938595"/>
                  <a:pt x="10253782" y="1984836"/>
                </a:cubicBezTo>
                <a:cubicBezTo>
                  <a:pt x="10253782" y="1995507"/>
                  <a:pt x="10253782" y="2002622"/>
                  <a:pt x="10253782" y="2013292"/>
                </a:cubicBezTo>
                <a:cubicBezTo>
                  <a:pt x="10259820" y="2123562"/>
                  <a:pt x="10320202" y="2120004"/>
                  <a:pt x="10386624" y="2102219"/>
                </a:cubicBezTo>
                <a:cubicBezTo>
                  <a:pt x="10465122" y="2080877"/>
                  <a:pt x="10543619" y="2038192"/>
                  <a:pt x="10628156" y="2077320"/>
                </a:cubicBezTo>
                <a:cubicBezTo>
                  <a:pt x="10510408" y="2130676"/>
                  <a:pt x="10380586" y="2134233"/>
                  <a:pt x="10271896" y="2208931"/>
                </a:cubicBezTo>
                <a:cubicBezTo>
                  <a:pt x="10676462" y="2223159"/>
                  <a:pt x="11032720" y="1984836"/>
                  <a:pt x="11425208" y="1892353"/>
                </a:cubicBezTo>
                <a:cubicBezTo>
                  <a:pt x="11413131" y="1952823"/>
                  <a:pt x="11379920" y="1967051"/>
                  <a:pt x="11352748" y="1974165"/>
                </a:cubicBezTo>
                <a:cubicBezTo>
                  <a:pt x="11207830" y="2020407"/>
                  <a:pt x="11081026" y="2112891"/>
                  <a:pt x="10948184" y="2191146"/>
                </a:cubicBezTo>
                <a:cubicBezTo>
                  <a:pt x="10893840" y="2223159"/>
                  <a:pt x="10854590" y="2258731"/>
                  <a:pt x="10833457" y="2326314"/>
                </a:cubicBezTo>
                <a:cubicBezTo>
                  <a:pt x="10815342" y="2390340"/>
                  <a:pt x="10779112" y="2418796"/>
                  <a:pt x="10712690" y="2401012"/>
                </a:cubicBezTo>
                <a:cubicBezTo>
                  <a:pt x="10658346" y="2386784"/>
                  <a:pt x="10600982" y="2393898"/>
                  <a:pt x="10543619" y="2401012"/>
                </a:cubicBezTo>
                <a:cubicBezTo>
                  <a:pt x="10480218" y="2408126"/>
                  <a:pt x="10407758" y="2479267"/>
                  <a:pt x="10422854" y="2518395"/>
                </a:cubicBezTo>
                <a:cubicBezTo>
                  <a:pt x="10453044" y="2582422"/>
                  <a:pt x="10504370" y="2550408"/>
                  <a:pt x="10546639" y="2543294"/>
                </a:cubicBezTo>
                <a:cubicBezTo>
                  <a:pt x="10597964" y="2536181"/>
                  <a:pt x="10691556" y="2518395"/>
                  <a:pt x="10691556" y="2525509"/>
                </a:cubicBezTo>
                <a:cubicBezTo>
                  <a:pt x="10724768" y="2685576"/>
                  <a:pt x="10800246" y="2564636"/>
                  <a:pt x="10854590" y="2564636"/>
                </a:cubicBezTo>
                <a:cubicBezTo>
                  <a:pt x="10905916" y="2564636"/>
                  <a:pt x="10957241" y="2546851"/>
                  <a:pt x="11005548" y="2532623"/>
                </a:cubicBezTo>
                <a:cubicBezTo>
                  <a:pt x="11068949" y="2514837"/>
                  <a:pt x="11126312" y="2546851"/>
                  <a:pt x="11186696" y="2553965"/>
                </a:cubicBezTo>
                <a:cubicBezTo>
                  <a:pt x="11241040" y="2561080"/>
                  <a:pt x="11210850" y="2653563"/>
                  <a:pt x="11244060" y="2692689"/>
                </a:cubicBezTo>
                <a:cubicBezTo>
                  <a:pt x="11250097" y="2703362"/>
                  <a:pt x="11256136" y="2703362"/>
                  <a:pt x="11262174" y="2703362"/>
                </a:cubicBezTo>
                <a:cubicBezTo>
                  <a:pt x="11280289" y="2980812"/>
                  <a:pt x="11597299" y="2913227"/>
                  <a:pt x="11597299" y="2923898"/>
                </a:cubicBezTo>
                <a:cubicBezTo>
                  <a:pt x="11624471" y="2941684"/>
                  <a:pt x="11657682" y="2899000"/>
                  <a:pt x="11690892" y="2941684"/>
                </a:cubicBezTo>
                <a:cubicBezTo>
                  <a:pt x="11548993" y="3137322"/>
                  <a:pt x="11331614" y="3183563"/>
                  <a:pt x="11138390" y="3329402"/>
                </a:cubicBezTo>
                <a:cubicBezTo>
                  <a:pt x="11298403" y="3379202"/>
                  <a:pt x="11391998" y="3208463"/>
                  <a:pt x="11509744" y="3229805"/>
                </a:cubicBezTo>
                <a:cubicBezTo>
                  <a:pt x="11567107" y="3283162"/>
                  <a:pt x="11395016" y="3368530"/>
                  <a:pt x="11561068" y="3393429"/>
                </a:cubicBezTo>
                <a:cubicBezTo>
                  <a:pt x="11488610" y="3439672"/>
                  <a:pt x="11437284" y="3485914"/>
                  <a:pt x="11385959" y="3539269"/>
                </a:cubicBezTo>
                <a:cubicBezTo>
                  <a:pt x="11298403" y="3635309"/>
                  <a:pt x="11280289" y="3699337"/>
                  <a:pt x="11322556" y="3827390"/>
                </a:cubicBezTo>
                <a:cubicBezTo>
                  <a:pt x="11349730" y="3912759"/>
                  <a:pt x="11388978" y="3991015"/>
                  <a:pt x="11352748" y="4090612"/>
                </a:cubicBezTo>
                <a:cubicBezTo>
                  <a:pt x="11328595" y="4158196"/>
                  <a:pt x="11337653" y="4204438"/>
                  <a:pt x="11428226" y="4172424"/>
                </a:cubicBezTo>
                <a:cubicBezTo>
                  <a:pt x="11524840" y="4140411"/>
                  <a:pt x="11561068" y="4200882"/>
                  <a:pt x="11536915" y="4321821"/>
                </a:cubicBezTo>
                <a:cubicBezTo>
                  <a:pt x="11521821" y="4400076"/>
                  <a:pt x="11536915" y="4424975"/>
                  <a:pt x="11603338" y="4414305"/>
                </a:cubicBezTo>
                <a:cubicBezTo>
                  <a:pt x="11675796" y="4403633"/>
                  <a:pt x="11745236" y="4353835"/>
                  <a:pt x="11835811" y="4378734"/>
                </a:cubicBezTo>
                <a:cubicBezTo>
                  <a:pt x="11763352" y="4521016"/>
                  <a:pt x="11609374" y="4478331"/>
                  <a:pt x="11524840" y="4613499"/>
                </a:cubicBezTo>
                <a:cubicBezTo>
                  <a:pt x="11624471" y="4613499"/>
                  <a:pt x="11702969" y="4613499"/>
                  <a:pt x="11775427" y="4585042"/>
                </a:cubicBezTo>
                <a:cubicBezTo>
                  <a:pt x="11805619" y="4574373"/>
                  <a:pt x="11838830" y="4560144"/>
                  <a:pt x="11856944" y="4602828"/>
                </a:cubicBezTo>
                <a:cubicBezTo>
                  <a:pt x="11878080" y="4652628"/>
                  <a:pt x="11835811" y="4670412"/>
                  <a:pt x="11811658" y="4677526"/>
                </a:cubicBezTo>
                <a:cubicBezTo>
                  <a:pt x="11742216" y="4702425"/>
                  <a:pt x="11687874" y="4759339"/>
                  <a:pt x="11627490" y="4805580"/>
                </a:cubicBezTo>
                <a:cubicBezTo>
                  <a:pt x="11497668" y="4905177"/>
                  <a:pt x="11355767" y="4990547"/>
                  <a:pt x="11247078" y="5154171"/>
                </a:cubicBezTo>
                <a:cubicBezTo>
                  <a:pt x="11382940" y="5111487"/>
                  <a:pt x="11485590" y="5011889"/>
                  <a:pt x="11615414" y="4994104"/>
                </a:cubicBezTo>
                <a:cubicBezTo>
                  <a:pt x="11503704" y="5143500"/>
                  <a:pt x="11361806" y="5243097"/>
                  <a:pt x="11228964" y="5353367"/>
                </a:cubicBezTo>
                <a:cubicBezTo>
                  <a:pt x="11189714" y="5385379"/>
                  <a:pt x="11150466" y="5406721"/>
                  <a:pt x="11144428" y="5474306"/>
                </a:cubicBezTo>
                <a:cubicBezTo>
                  <a:pt x="11126312" y="5605917"/>
                  <a:pt x="11078008" y="5712629"/>
                  <a:pt x="10969318" y="5769542"/>
                </a:cubicBezTo>
                <a:cubicBezTo>
                  <a:pt x="10969318" y="5769542"/>
                  <a:pt x="10975356" y="5790884"/>
                  <a:pt x="10978374" y="5801555"/>
                </a:cubicBezTo>
                <a:cubicBezTo>
                  <a:pt x="11044797" y="5805112"/>
                  <a:pt x="11096122" y="5726858"/>
                  <a:pt x="11177639" y="5755314"/>
                </a:cubicBezTo>
                <a:cubicBezTo>
                  <a:pt x="11096122" y="5862025"/>
                  <a:pt x="11029702" y="5954508"/>
                  <a:pt x="10917992" y="6004307"/>
                </a:cubicBezTo>
                <a:cubicBezTo>
                  <a:pt x="10827418" y="6043434"/>
                  <a:pt x="10715710" y="6068335"/>
                  <a:pt x="10649289" y="6196388"/>
                </a:cubicBezTo>
                <a:cubicBezTo>
                  <a:pt x="10724768" y="6221287"/>
                  <a:pt x="10782132" y="6189274"/>
                  <a:pt x="10839496" y="6167932"/>
                </a:cubicBezTo>
                <a:cubicBezTo>
                  <a:pt x="10927050" y="6132361"/>
                  <a:pt x="11014605" y="6093234"/>
                  <a:pt x="11102160" y="6057663"/>
                </a:cubicBezTo>
                <a:cubicBezTo>
                  <a:pt x="11135372" y="6043434"/>
                  <a:pt x="11171600" y="6036320"/>
                  <a:pt x="11192734" y="6100347"/>
                </a:cubicBezTo>
                <a:cubicBezTo>
                  <a:pt x="11081026" y="6114575"/>
                  <a:pt x="11014605" y="6199945"/>
                  <a:pt x="10945164" y="6281757"/>
                </a:cubicBezTo>
                <a:cubicBezTo>
                  <a:pt x="10905916" y="6327999"/>
                  <a:pt x="10872705" y="6388469"/>
                  <a:pt x="10803265" y="6367127"/>
                </a:cubicBezTo>
                <a:cubicBezTo>
                  <a:pt x="10767036" y="6356456"/>
                  <a:pt x="10742882" y="6388469"/>
                  <a:pt x="10745901" y="6431153"/>
                </a:cubicBezTo>
                <a:cubicBezTo>
                  <a:pt x="10760998" y="6580550"/>
                  <a:pt x="10673442" y="6630349"/>
                  <a:pt x="10582868" y="6658805"/>
                </a:cubicBezTo>
                <a:cubicBezTo>
                  <a:pt x="10450026" y="6701489"/>
                  <a:pt x="10332280" y="6786859"/>
                  <a:pt x="10208496" y="6858000"/>
                </a:cubicBezTo>
                <a:lnTo>
                  <a:pt x="7272221" y="6858000"/>
                </a:lnTo>
                <a:lnTo>
                  <a:pt x="6362810" y="6858000"/>
                </a:lnTo>
                <a:lnTo>
                  <a:pt x="6139260" y="6858000"/>
                </a:lnTo>
                <a:lnTo>
                  <a:pt x="4282294" y="6858000"/>
                </a:lnTo>
                <a:lnTo>
                  <a:pt x="4114800" y="6858000"/>
                </a:lnTo>
                <a:lnTo>
                  <a:pt x="40386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EACB02-4792-07A9-E44E-756B168FD3BB}"/>
              </a:ext>
            </a:extLst>
          </p:cNvPr>
          <p:cNvSpPr txBox="1"/>
          <p:nvPr/>
        </p:nvSpPr>
        <p:spPr>
          <a:xfrm>
            <a:off x="4038600" y="1828336"/>
            <a:ext cx="5501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FBF231"/>
                </a:solidFill>
              </a:rPr>
              <a:t>NỘI DUNG </a:t>
            </a:r>
            <a:r>
              <a:rPr lang="vi-VN" sz="4400" b="1" dirty="0">
                <a:solidFill>
                  <a:srgbClr val="1A4D0E"/>
                </a:solidFill>
              </a:rPr>
              <a:t>BÀI HỌC</a:t>
            </a:r>
            <a:endParaRPr lang="en-US" sz="4400" b="1" dirty="0">
              <a:solidFill>
                <a:srgbClr val="1A4D0E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297E74-6969-940D-53AA-81A176DCD069}"/>
              </a:ext>
            </a:extLst>
          </p:cNvPr>
          <p:cNvGrpSpPr/>
          <p:nvPr/>
        </p:nvGrpSpPr>
        <p:grpSpPr>
          <a:xfrm>
            <a:off x="1287781" y="4033519"/>
            <a:ext cx="4114800" cy="2571143"/>
            <a:chOff x="1287781" y="4033519"/>
            <a:chExt cx="4114800" cy="2571143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3C846431-1E3B-47D3-874B-BCBEEAF7E47D}"/>
                </a:ext>
              </a:extLst>
            </p:cNvPr>
            <p:cNvSpPr/>
            <p:nvPr/>
          </p:nvSpPr>
          <p:spPr>
            <a:xfrm>
              <a:off x="1287781" y="4033519"/>
              <a:ext cx="4114800" cy="2571143"/>
            </a:xfrm>
            <a:prstGeom prst="roundRect">
              <a:avLst>
                <a:gd name="adj" fmla="val 8764"/>
              </a:avLst>
            </a:prstGeom>
            <a:solidFill>
              <a:srgbClr val="D23347"/>
            </a:solidFill>
            <a:ln>
              <a:noFill/>
            </a:ln>
            <a:effectLst>
              <a:outerShdw blurRad="215900" dist="1143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5A2EBBF-79C1-D716-9B8C-DF3299F43E0B}"/>
                </a:ext>
              </a:extLst>
            </p:cNvPr>
            <p:cNvCxnSpPr/>
            <p:nvPr/>
          </p:nvCxnSpPr>
          <p:spPr>
            <a:xfrm>
              <a:off x="1287781" y="4563621"/>
              <a:ext cx="41148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C7FAE0D-0387-8407-FC49-D2CFD7EBA525}"/>
                </a:ext>
              </a:extLst>
            </p:cNvPr>
            <p:cNvSpPr/>
            <p:nvPr/>
          </p:nvSpPr>
          <p:spPr>
            <a:xfrm>
              <a:off x="2924556" y="4142997"/>
              <a:ext cx="841248" cy="84124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D233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>
                  <a:solidFill>
                    <a:srgbClr val="D23347"/>
                  </a:solidFill>
                </a:rPr>
                <a:t>01</a:t>
              </a:r>
              <a:endParaRPr lang="en-US" sz="2800" b="1">
                <a:solidFill>
                  <a:srgbClr val="D23347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7F80FAE-B52C-ADED-8FF5-B0942EFFC0CC}"/>
                </a:ext>
              </a:extLst>
            </p:cNvPr>
            <p:cNvSpPr txBox="1"/>
            <p:nvPr/>
          </p:nvSpPr>
          <p:spPr>
            <a:xfrm>
              <a:off x="1771332" y="5076566"/>
              <a:ext cx="314769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>
                  <a:solidFill>
                    <a:schemeClr val="bg1"/>
                  </a:solidFill>
                  <a:latin typeface="+mj-lt"/>
                </a:rPr>
                <a:t>CHUẨN BỊ HẠT NẢY MẦM ( </a:t>
              </a:r>
              <a:r>
                <a:rPr lang="vi-VN" sz="2800" b="1" i="1" dirty="0" err="1">
                  <a:solidFill>
                    <a:schemeClr val="bg1"/>
                  </a:solidFill>
                  <a:latin typeface="+mj-lt"/>
                </a:rPr>
                <a:t>tiết</a:t>
              </a:r>
              <a:r>
                <a:rPr lang="vi-VN" sz="2800" b="1" i="1" dirty="0">
                  <a:solidFill>
                    <a:schemeClr val="bg1"/>
                  </a:solidFill>
                  <a:latin typeface="+mj-lt"/>
                </a:rPr>
                <a:t> 1)</a:t>
              </a:r>
              <a:endParaRPr lang="en-US" sz="28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62F1E33-3682-AC84-6FC9-99DFA7FB9D88}"/>
              </a:ext>
            </a:extLst>
          </p:cNvPr>
          <p:cNvGrpSpPr/>
          <p:nvPr/>
        </p:nvGrpSpPr>
        <p:grpSpPr>
          <a:xfrm>
            <a:off x="6789420" y="4033519"/>
            <a:ext cx="4114800" cy="2571143"/>
            <a:chOff x="6789420" y="4033519"/>
            <a:chExt cx="4114800" cy="2571143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10733D4D-BF75-4878-E5BA-BF2A8D62E0DF}"/>
                </a:ext>
              </a:extLst>
            </p:cNvPr>
            <p:cNvSpPr/>
            <p:nvPr/>
          </p:nvSpPr>
          <p:spPr>
            <a:xfrm>
              <a:off x="6789420" y="4033519"/>
              <a:ext cx="4114800" cy="2571143"/>
            </a:xfrm>
            <a:prstGeom prst="roundRect">
              <a:avLst>
                <a:gd name="adj" fmla="val 8764"/>
              </a:avLst>
            </a:prstGeom>
            <a:solidFill>
              <a:srgbClr val="D23347"/>
            </a:solidFill>
            <a:ln>
              <a:noFill/>
            </a:ln>
            <a:effectLst>
              <a:outerShdw blurRad="215900" dist="1143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711432B-D820-3643-D27A-D77C102308AE}"/>
                </a:ext>
              </a:extLst>
            </p:cNvPr>
            <p:cNvSpPr txBox="1"/>
            <p:nvPr/>
          </p:nvSpPr>
          <p:spPr>
            <a:xfrm>
              <a:off x="7113906" y="4988560"/>
              <a:ext cx="354711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>
                  <a:solidFill>
                    <a:schemeClr val="bg1"/>
                  </a:solidFill>
                  <a:latin typeface="+mj-lt"/>
                </a:rPr>
                <a:t>TIẾN HÀNH THÍ NGHIỆM </a:t>
              </a:r>
              <a:r>
                <a:rPr lang="vi-VN" sz="2800" b="1" i="1" dirty="0">
                  <a:solidFill>
                    <a:schemeClr val="bg1"/>
                  </a:solidFill>
                  <a:latin typeface="+mj-lt"/>
                </a:rPr>
                <a:t>(</a:t>
              </a:r>
              <a:r>
                <a:rPr lang="vi-VN" sz="2800" b="1" i="1" dirty="0" err="1">
                  <a:solidFill>
                    <a:schemeClr val="bg1"/>
                  </a:solidFill>
                  <a:latin typeface="+mj-lt"/>
                </a:rPr>
                <a:t>tiết</a:t>
              </a:r>
              <a:r>
                <a:rPr lang="vi-VN" sz="2800" b="1" i="1" dirty="0">
                  <a:solidFill>
                    <a:schemeClr val="bg1"/>
                  </a:solidFill>
                  <a:latin typeface="+mj-lt"/>
                </a:rPr>
                <a:t> 2)</a:t>
              </a:r>
              <a:endParaRPr lang="en-US" sz="2800" b="1" dirty="0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7F84CA0-17FE-680E-CA50-5B48CB41C640}"/>
                </a:ext>
              </a:extLst>
            </p:cNvPr>
            <p:cNvCxnSpPr/>
            <p:nvPr/>
          </p:nvCxnSpPr>
          <p:spPr>
            <a:xfrm>
              <a:off x="6789420" y="4568494"/>
              <a:ext cx="41148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989EA5B-A700-F741-0F56-CE423C2BD1C7}"/>
                </a:ext>
              </a:extLst>
            </p:cNvPr>
            <p:cNvSpPr/>
            <p:nvPr/>
          </p:nvSpPr>
          <p:spPr>
            <a:xfrm>
              <a:off x="8466837" y="4147312"/>
              <a:ext cx="841248" cy="84124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D233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>
                  <a:solidFill>
                    <a:srgbClr val="D23347"/>
                  </a:solidFill>
                </a:rPr>
                <a:t>02</a:t>
              </a:r>
              <a:endParaRPr lang="en-US" sz="2800" b="1">
                <a:solidFill>
                  <a:srgbClr val="D23347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83455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7FBF48-B208-8E56-7579-6687C3CC9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77" y="1398402"/>
            <a:ext cx="9951041" cy="405504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129B577-BC89-2117-9643-B307C296C37F}"/>
              </a:ext>
            </a:extLst>
          </p:cNvPr>
          <p:cNvGrpSpPr/>
          <p:nvPr/>
        </p:nvGrpSpPr>
        <p:grpSpPr>
          <a:xfrm>
            <a:off x="333463" y="139183"/>
            <a:ext cx="6057418" cy="897323"/>
            <a:chOff x="2588871" y="-1"/>
            <a:chExt cx="6057418" cy="897323"/>
          </a:xfrm>
        </p:grpSpPr>
        <p:sp>
          <p:nvSpPr>
            <p:cNvPr id="9" name="Trapezoid 8">
              <a:extLst>
                <a:ext uri="{FF2B5EF4-FFF2-40B4-BE49-F238E27FC236}">
                  <a16:creationId xmlns:a16="http://schemas.microsoft.com/office/drawing/2014/main" id="{8462ADCE-BF37-33CE-CAA8-D4911FB0733E}"/>
                </a:ext>
              </a:extLst>
            </p:cNvPr>
            <p:cNvSpPr/>
            <p:nvPr/>
          </p:nvSpPr>
          <p:spPr>
            <a:xfrm flipV="1">
              <a:off x="2588871" y="-1"/>
              <a:ext cx="6057418" cy="897323"/>
            </a:xfrm>
            <a:prstGeom prst="trapezoid">
              <a:avLst/>
            </a:prstGeom>
            <a:solidFill>
              <a:srgbClr val="D23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C3DBF3F-8A89-C5A4-D313-03A6576BADDA}"/>
                </a:ext>
              </a:extLst>
            </p:cNvPr>
            <p:cNvSpPr txBox="1"/>
            <p:nvPr/>
          </p:nvSpPr>
          <p:spPr>
            <a:xfrm>
              <a:off x="3604852" y="156272"/>
              <a:ext cx="45348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II. CÁCH TIẾN HÀNH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57E3750-FD5A-C3B0-67D2-6654BF0CF0D3}"/>
              </a:ext>
            </a:extLst>
          </p:cNvPr>
          <p:cNvSpPr txBox="1"/>
          <p:nvPr/>
        </p:nvSpPr>
        <p:spPr>
          <a:xfrm>
            <a:off x="705852" y="5574680"/>
            <a:ext cx="6350783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Bước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2: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Tiến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hành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thí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nghiệm</a:t>
            </a:r>
            <a:endParaRPr lang="vi-VN" sz="3200" b="1" i="1" dirty="0">
              <a:solidFill>
                <a:srgbClr val="7030A0"/>
              </a:solidFill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Target free icon">
            <a:extLst>
              <a:ext uri="{FF2B5EF4-FFF2-40B4-BE49-F238E27FC236}">
                <a16:creationId xmlns:a16="http://schemas.microsoft.com/office/drawing/2014/main" id="{A6EA2F77-E463-7670-C5C9-9761A3A01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24" y="-234236"/>
            <a:ext cx="1469985" cy="146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146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5F59C8-AD4A-E791-7D0E-1D1E06321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77" y="1286453"/>
            <a:ext cx="9951041" cy="427894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FA98332-FBD1-FA78-045F-593668602298}"/>
              </a:ext>
            </a:extLst>
          </p:cNvPr>
          <p:cNvGrpSpPr/>
          <p:nvPr/>
        </p:nvGrpSpPr>
        <p:grpSpPr>
          <a:xfrm>
            <a:off x="333463" y="139183"/>
            <a:ext cx="6057418" cy="897323"/>
            <a:chOff x="2588871" y="-1"/>
            <a:chExt cx="6057418" cy="897323"/>
          </a:xfrm>
        </p:grpSpPr>
        <p:sp>
          <p:nvSpPr>
            <p:cNvPr id="9" name="Trapezoid 8">
              <a:extLst>
                <a:ext uri="{FF2B5EF4-FFF2-40B4-BE49-F238E27FC236}">
                  <a16:creationId xmlns:a16="http://schemas.microsoft.com/office/drawing/2014/main" id="{CFF5CB74-6ED0-9513-20EE-015DDDA4F205}"/>
                </a:ext>
              </a:extLst>
            </p:cNvPr>
            <p:cNvSpPr/>
            <p:nvPr/>
          </p:nvSpPr>
          <p:spPr>
            <a:xfrm flipV="1">
              <a:off x="2588871" y="-1"/>
              <a:ext cx="6057418" cy="897323"/>
            </a:xfrm>
            <a:prstGeom prst="trapezoid">
              <a:avLst/>
            </a:prstGeom>
            <a:solidFill>
              <a:srgbClr val="D23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51C4362-5786-F01E-6DFE-B2D55A73A667}"/>
                </a:ext>
              </a:extLst>
            </p:cNvPr>
            <p:cNvSpPr txBox="1"/>
            <p:nvPr/>
          </p:nvSpPr>
          <p:spPr>
            <a:xfrm>
              <a:off x="3604852" y="156272"/>
              <a:ext cx="45348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II. CÁCH TIẾN HÀNH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FEE59D3-BA0C-C2E8-310F-E61D4F262B6D}"/>
              </a:ext>
            </a:extLst>
          </p:cNvPr>
          <p:cNvSpPr txBox="1"/>
          <p:nvPr/>
        </p:nvSpPr>
        <p:spPr>
          <a:xfrm>
            <a:off x="705852" y="5574680"/>
            <a:ext cx="8816971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Bước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3: Quan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sát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hiện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tượng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kết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quả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thí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nghiệm</a:t>
            </a:r>
            <a:endParaRPr lang="vi-VN" sz="3200" b="1" i="1" dirty="0">
              <a:solidFill>
                <a:srgbClr val="7030A0"/>
              </a:solidFill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Target free icon">
            <a:extLst>
              <a:ext uri="{FF2B5EF4-FFF2-40B4-BE49-F238E27FC236}">
                <a16:creationId xmlns:a16="http://schemas.microsoft.com/office/drawing/2014/main" id="{9A7062FB-EB5C-1502-C943-00A0802BD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24" y="-234236"/>
            <a:ext cx="1469985" cy="146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1449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0140289-2DEF-5768-3A7B-2912ED1FBA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510316"/>
              </p:ext>
            </p:extLst>
          </p:nvPr>
        </p:nvGraphicFramePr>
        <p:xfrm>
          <a:off x="2579591" y="2032800"/>
          <a:ext cx="7032821" cy="2614218"/>
        </p:xfrm>
        <a:graphic>
          <a:graphicData uri="http://schemas.openxmlformats.org/drawingml/2006/table">
            <a:tbl>
              <a:tblPr firstRow="1" firstCol="1" bandRow="1"/>
              <a:tblGrid>
                <a:gridCol w="2702388">
                  <a:extLst>
                    <a:ext uri="{9D8B030D-6E8A-4147-A177-3AD203B41FA5}">
                      <a16:colId xmlns:a16="http://schemas.microsoft.com/office/drawing/2014/main" val="197265065"/>
                    </a:ext>
                  </a:extLst>
                </a:gridCol>
                <a:gridCol w="4330433">
                  <a:extLst>
                    <a:ext uri="{9D8B030D-6E8A-4147-A177-3AD203B41FA5}">
                      <a16:colId xmlns:a16="http://schemas.microsoft.com/office/drawing/2014/main" val="3305709546"/>
                    </a:ext>
                  </a:extLst>
                </a:gridCol>
              </a:tblGrid>
              <a:tr h="871406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Thí nghiệm</a:t>
                      </a:r>
                      <a:endParaRPr lang="vi-VN" sz="4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088" marR="174088" marT="241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Hiện tượng/ Kết quả</a:t>
                      </a:r>
                      <a:endParaRPr lang="vi-VN" sz="4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088" marR="174088" marT="241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225033"/>
                  </a:ext>
                </a:extLst>
              </a:tr>
              <a:tr h="871406"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Chuông A</a:t>
                      </a:r>
                      <a:endParaRPr lang="vi-VN" sz="4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088" marR="174088" marT="241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3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088" marR="174088" marT="241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867144"/>
                  </a:ext>
                </a:extLst>
              </a:tr>
              <a:tr h="871406"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3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Chuông B</a:t>
                      </a:r>
                      <a:endParaRPr lang="vi-VN" sz="4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088" marR="174088" marT="241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3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088" marR="174088" marT="241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580466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CA74C312-5DBC-FA40-E78E-58BCD9F65516}"/>
              </a:ext>
            </a:extLst>
          </p:cNvPr>
          <p:cNvGrpSpPr/>
          <p:nvPr/>
        </p:nvGrpSpPr>
        <p:grpSpPr>
          <a:xfrm>
            <a:off x="333463" y="139183"/>
            <a:ext cx="6057418" cy="897323"/>
            <a:chOff x="2588871" y="-1"/>
            <a:chExt cx="6057418" cy="897323"/>
          </a:xfrm>
        </p:grpSpPr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id="{07E81771-AA34-BE9E-BE1D-0B37418EC673}"/>
                </a:ext>
              </a:extLst>
            </p:cNvPr>
            <p:cNvSpPr/>
            <p:nvPr/>
          </p:nvSpPr>
          <p:spPr>
            <a:xfrm flipV="1">
              <a:off x="2588871" y="-1"/>
              <a:ext cx="6057418" cy="897323"/>
            </a:xfrm>
            <a:prstGeom prst="trapezoid">
              <a:avLst/>
            </a:prstGeom>
            <a:solidFill>
              <a:srgbClr val="D23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8C0E189-2373-C141-B146-C5D7DF011C0D}"/>
                </a:ext>
              </a:extLst>
            </p:cNvPr>
            <p:cNvSpPr txBox="1"/>
            <p:nvPr/>
          </p:nvSpPr>
          <p:spPr>
            <a:xfrm>
              <a:off x="3604852" y="156272"/>
              <a:ext cx="45348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II. CÁCH TIẾN HÀNH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AB8477D-0C73-B615-6645-67E71B88F64B}"/>
              </a:ext>
            </a:extLst>
          </p:cNvPr>
          <p:cNvSpPr txBox="1"/>
          <p:nvPr/>
        </p:nvSpPr>
        <p:spPr>
          <a:xfrm>
            <a:off x="795441" y="5327456"/>
            <a:ext cx="8816971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Bước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3: Quan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sát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hiện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tượng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kết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quả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thí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nghiệm</a:t>
            </a:r>
            <a:endParaRPr lang="vi-VN" sz="3200" b="1" i="1" dirty="0">
              <a:solidFill>
                <a:srgbClr val="7030A0"/>
              </a:solidFill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Target free icon">
            <a:extLst>
              <a:ext uri="{FF2B5EF4-FFF2-40B4-BE49-F238E27FC236}">
                <a16:creationId xmlns:a16="http://schemas.microsoft.com/office/drawing/2014/main" id="{483FF0CC-D073-9EE9-5248-A0CCB3749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24" y="-234236"/>
            <a:ext cx="1469985" cy="146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819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2EEEA7-0AD7-57AA-9331-754AE8F38E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5" r="8592" b="4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01F6FBA-1FF9-258E-DFDC-9A49D399242F}"/>
              </a:ext>
            </a:extLst>
          </p:cNvPr>
          <p:cNvGrpSpPr/>
          <p:nvPr/>
        </p:nvGrpSpPr>
        <p:grpSpPr>
          <a:xfrm rot="21172828">
            <a:off x="333463" y="139183"/>
            <a:ext cx="6057418" cy="897323"/>
            <a:chOff x="2588871" y="-1"/>
            <a:chExt cx="6057418" cy="897323"/>
          </a:xfrm>
        </p:grpSpPr>
        <p:sp>
          <p:nvSpPr>
            <p:cNvPr id="6" name="Trapezoid 5">
              <a:extLst>
                <a:ext uri="{FF2B5EF4-FFF2-40B4-BE49-F238E27FC236}">
                  <a16:creationId xmlns:a16="http://schemas.microsoft.com/office/drawing/2014/main" id="{1BF2A9FC-2AF5-1758-5BA3-87041044A7FB}"/>
                </a:ext>
              </a:extLst>
            </p:cNvPr>
            <p:cNvSpPr/>
            <p:nvPr/>
          </p:nvSpPr>
          <p:spPr>
            <a:xfrm flipV="1">
              <a:off x="2588871" y="-1"/>
              <a:ext cx="6057418" cy="897323"/>
            </a:xfrm>
            <a:prstGeom prst="trapezoid">
              <a:avLst/>
            </a:prstGeom>
            <a:solidFill>
              <a:srgbClr val="D23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13CF54E-3F09-576E-FEA9-B8F46773C800}"/>
                </a:ext>
              </a:extLst>
            </p:cNvPr>
            <p:cNvSpPr txBox="1"/>
            <p:nvPr/>
          </p:nvSpPr>
          <p:spPr>
            <a:xfrm>
              <a:off x="3604852" y="156272"/>
              <a:ext cx="45348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III. LUYỆN TẬP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EABD6AD-6E17-D9B9-F151-DB233148470F}"/>
              </a:ext>
            </a:extLst>
          </p:cNvPr>
          <p:cNvSpPr txBox="1"/>
          <p:nvPr/>
        </p:nvSpPr>
        <p:spPr>
          <a:xfrm>
            <a:off x="223243" y="2113592"/>
            <a:ext cx="6002924" cy="2028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Các</a:t>
            </a:r>
            <a:r>
              <a:rPr lang="vi-VN" sz="36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nhóm</a:t>
            </a:r>
            <a:r>
              <a:rPr lang="vi-VN" sz="36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thực</a:t>
            </a:r>
            <a:r>
              <a:rPr lang="vi-VN" sz="36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hiện</a:t>
            </a:r>
            <a:r>
              <a:rPr lang="vi-VN" sz="36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vi-VN" sz="36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PHIẾU HỌC TẬP </a:t>
            </a:r>
          </a:p>
          <a:p>
            <a:pPr algn="ctr">
              <a:lnSpc>
                <a:spcPct val="120000"/>
              </a:lnSpc>
            </a:pPr>
            <a:r>
              <a:rPr lang="vi-VN" sz="36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(</a:t>
            </a:r>
            <a:r>
              <a:rPr lang="vi-VN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thời</a:t>
            </a:r>
            <a:r>
              <a:rPr lang="vi-VN" sz="36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gian 10 </a:t>
            </a:r>
            <a:r>
              <a:rPr lang="vi-VN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phút</a:t>
            </a:r>
            <a:r>
              <a:rPr lang="vi-VN" sz="36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452935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54B1645-3A81-ABAA-F7A9-467775E019A6}"/>
              </a:ext>
            </a:extLst>
          </p:cNvPr>
          <p:cNvSpPr txBox="1"/>
          <p:nvPr/>
        </p:nvSpPr>
        <p:spPr>
          <a:xfrm>
            <a:off x="705394" y="1053462"/>
            <a:ext cx="10567851" cy="6542216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1: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 gieo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cho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tơi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xốp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chăm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sóc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gieo: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Chống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úng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chống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chống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rét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gieo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</a:p>
          <a:p>
            <a:pPr marL="0" marR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sở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khoa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trên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nảy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mầm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nhanh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khi gieo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cung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đủ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không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lựa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không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sâu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mọt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sứt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sẹo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mốc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BBBC29DB-D8B1-47FB-B099-E1F9533E7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998" y="212034"/>
            <a:ext cx="1486137" cy="148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6F5408A-323A-975C-DCDA-48000EC68D63}"/>
              </a:ext>
            </a:extLst>
          </p:cNvPr>
          <p:cNvGrpSpPr/>
          <p:nvPr/>
        </p:nvGrpSpPr>
        <p:grpSpPr>
          <a:xfrm rot="21172828">
            <a:off x="333463" y="139183"/>
            <a:ext cx="6057418" cy="897323"/>
            <a:chOff x="2588871" y="-1"/>
            <a:chExt cx="6057418" cy="897323"/>
          </a:xfrm>
        </p:grpSpPr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id="{18BBB499-DE07-88EF-1BE0-82C50A2A1B18}"/>
                </a:ext>
              </a:extLst>
            </p:cNvPr>
            <p:cNvSpPr/>
            <p:nvPr/>
          </p:nvSpPr>
          <p:spPr>
            <a:xfrm flipV="1">
              <a:off x="2588871" y="-1"/>
              <a:ext cx="6057418" cy="897323"/>
            </a:xfrm>
            <a:prstGeom prst="trapezoid">
              <a:avLst/>
            </a:prstGeom>
            <a:solidFill>
              <a:srgbClr val="D23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0C7C8A5-9D01-1B2A-C533-02C8DDBBACC2}"/>
                </a:ext>
              </a:extLst>
            </p:cNvPr>
            <p:cNvSpPr txBox="1"/>
            <p:nvPr/>
          </p:nvSpPr>
          <p:spPr>
            <a:xfrm>
              <a:off x="3225037" y="109865"/>
              <a:ext cx="45348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94130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54B1645-3A81-ABAA-F7A9-467775E019A6}"/>
              </a:ext>
            </a:extLst>
          </p:cNvPr>
          <p:cNvSpPr txBox="1"/>
          <p:nvPr/>
        </p:nvSpPr>
        <p:spPr>
          <a:xfrm>
            <a:off x="202924" y="1915610"/>
            <a:ext cx="11003802" cy="2815224"/>
          </a:xfrm>
          <a:prstGeom prst="teardrop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2:</a:t>
            </a:r>
            <a:r>
              <a:rPr lang="vi-VN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vi-VN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vi-VN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vi-VN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vi-VN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vi-VN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(1) – (4) – (2) – (3) – (6) – (5) 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BBBC29DB-D8B1-47FB-B099-E1F9533E7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998" y="212034"/>
            <a:ext cx="1486137" cy="148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6F5408A-323A-975C-DCDA-48000EC68D63}"/>
              </a:ext>
            </a:extLst>
          </p:cNvPr>
          <p:cNvGrpSpPr/>
          <p:nvPr/>
        </p:nvGrpSpPr>
        <p:grpSpPr>
          <a:xfrm rot="21172828">
            <a:off x="333463" y="139183"/>
            <a:ext cx="6057418" cy="897323"/>
            <a:chOff x="2588871" y="-1"/>
            <a:chExt cx="6057418" cy="897323"/>
          </a:xfrm>
        </p:grpSpPr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id="{18BBB499-DE07-88EF-1BE0-82C50A2A1B18}"/>
                </a:ext>
              </a:extLst>
            </p:cNvPr>
            <p:cNvSpPr/>
            <p:nvPr/>
          </p:nvSpPr>
          <p:spPr>
            <a:xfrm flipV="1">
              <a:off x="2588871" y="-1"/>
              <a:ext cx="6057418" cy="897323"/>
            </a:xfrm>
            <a:prstGeom prst="trapezoid">
              <a:avLst/>
            </a:prstGeom>
            <a:solidFill>
              <a:srgbClr val="D23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0C7C8A5-9D01-1B2A-C533-02C8DDBBACC2}"/>
                </a:ext>
              </a:extLst>
            </p:cNvPr>
            <p:cNvSpPr txBox="1"/>
            <p:nvPr/>
          </p:nvSpPr>
          <p:spPr>
            <a:xfrm>
              <a:off x="3225037" y="109865"/>
              <a:ext cx="45348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59889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54B1645-3A81-ABAA-F7A9-467775E019A6}"/>
              </a:ext>
            </a:extLst>
          </p:cNvPr>
          <p:cNvSpPr txBox="1"/>
          <p:nvPr/>
        </p:nvSpPr>
        <p:spPr>
          <a:xfrm>
            <a:off x="389865" y="1627310"/>
            <a:ext cx="11412270" cy="3529981"/>
          </a:xfrm>
          <a:prstGeom prst="foldedCorner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3: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trong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nảy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mầm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hô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hấp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nên xuất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khi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cabonic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cho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vôi trong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vẩn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đục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hô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hấp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Glucose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Oxygen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Yu Gothic UI" panose="020B0500000000000000" pitchFamily="50" charset="-128"/>
                <a:ea typeface="Times New Roman" panose="02020603050405020304" pitchFamily="18" charset="0"/>
              </a:rPr>
              <a:t>→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Carbon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dioxide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Năng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(ATP)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BBBC29DB-D8B1-47FB-B099-E1F9533E7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998" y="212034"/>
            <a:ext cx="1486137" cy="148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6F5408A-323A-975C-DCDA-48000EC68D63}"/>
              </a:ext>
            </a:extLst>
          </p:cNvPr>
          <p:cNvGrpSpPr/>
          <p:nvPr/>
        </p:nvGrpSpPr>
        <p:grpSpPr>
          <a:xfrm rot="21172828">
            <a:off x="333463" y="139183"/>
            <a:ext cx="6057418" cy="897323"/>
            <a:chOff x="2588871" y="-1"/>
            <a:chExt cx="6057418" cy="897323"/>
          </a:xfrm>
        </p:grpSpPr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id="{18BBB499-DE07-88EF-1BE0-82C50A2A1B18}"/>
                </a:ext>
              </a:extLst>
            </p:cNvPr>
            <p:cNvSpPr/>
            <p:nvPr/>
          </p:nvSpPr>
          <p:spPr>
            <a:xfrm flipV="1">
              <a:off x="2588871" y="-1"/>
              <a:ext cx="6057418" cy="897323"/>
            </a:xfrm>
            <a:prstGeom prst="trapezoid">
              <a:avLst/>
            </a:prstGeom>
            <a:solidFill>
              <a:srgbClr val="D23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0C7C8A5-9D01-1B2A-C533-02C8DDBBACC2}"/>
                </a:ext>
              </a:extLst>
            </p:cNvPr>
            <p:cNvSpPr txBox="1"/>
            <p:nvPr/>
          </p:nvSpPr>
          <p:spPr>
            <a:xfrm>
              <a:off x="3225037" y="109865"/>
              <a:ext cx="45348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85256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8BD608F7-BE3D-4EF1-9493-D300C2E1163D}"/>
              </a:ext>
            </a:extLst>
          </p:cNvPr>
          <p:cNvSpPr txBox="1"/>
          <p:nvPr/>
        </p:nvSpPr>
        <p:spPr>
          <a:xfrm>
            <a:off x="1771177" y="139007"/>
            <a:ext cx="8668238" cy="195810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zh-CN" sz="11500" b="1" dirty="0" err="1">
                <a:solidFill>
                  <a:srgbClr val="C32026"/>
                </a:solidFill>
                <a:latin typeface="#9Slide07 Riesling" panose="00000400000000000000" pitchFamily="2" charset="0"/>
                <a:ea typeface="#9Slide03 Roboto Condensed" panose="02000000000000000000" pitchFamily="2" charset="0"/>
                <a:cs typeface="Clear Sans Light" pitchFamily="34" charset="0"/>
              </a:rPr>
              <a:t>Dặn</a:t>
            </a:r>
            <a:r>
              <a:rPr lang="en-US" altLang="zh-CN" sz="11500" b="1" dirty="0">
                <a:solidFill>
                  <a:srgbClr val="C32026"/>
                </a:solidFill>
                <a:latin typeface="#9Slide07 Riesling" panose="00000400000000000000" pitchFamily="2" charset="0"/>
                <a:ea typeface="#9Slide03 Roboto Condensed" panose="02000000000000000000" pitchFamily="2" charset="0"/>
                <a:cs typeface="Clear Sans Light" pitchFamily="34" charset="0"/>
              </a:rPr>
              <a:t> </a:t>
            </a:r>
            <a:r>
              <a:rPr lang="en-US" altLang="zh-CN" sz="11500" b="1" dirty="0" err="1">
                <a:solidFill>
                  <a:srgbClr val="C32026"/>
                </a:solidFill>
                <a:latin typeface="#9Slide07 Riesling" panose="00000400000000000000" pitchFamily="2" charset="0"/>
                <a:ea typeface="#9Slide03 Roboto Condensed" panose="02000000000000000000" pitchFamily="2" charset="0"/>
                <a:cs typeface="Clear Sans Light" pitchFamily="34" charset="0"/>
              </a:rPr>
              <a:t>dò</a:t>
            </a:r>
            <a:endParaRPr lang="id-ID" altLang="zh-CN" sz="11500" b="1" dirty="0">
              <a:solidFill>
                <a:srgbClr val="C32026"/>
              </a:solidFill>
              <a:latin typeface="#9Slide07 Riesling" panose="00000400000000000000" pitchFamily="2" charset="0"/>
              <a:ea typeface="#9Slide03 Roboto Condensed" panose="02000000000000000000" pitchFamily="2" charset="0"/>
              <a:cs typeface="Clear Sans Light" pitchFamily="34" charset="0"/>
            </a:endParaRPr>
          </a:p>
        </p:txBody>
      </p:sp>
      <p:sp>
        <p:nvSpPr>
          <p:cNvPr id="19" name="Hộp Văn bản 46">
            <a:extLst>
              <a:ext uri="{FF2B5EF4-FFF2-40B4-BE49-F238E27FC236}">
                <a16:creationId xmlns:a16="http://schemas.microsoft.com/office/drawing/2014/main" id="{82B102BF-93ED-4164-B71F-780E6114FA7C}"/>
              </a:ext>
            </a:extLst>
          </p:cNvPr>
          <p:cNvSpPr txBox="1"/>
          <p:nvPr/>
        </p:nvSpPr>
        <p:spPr bwMode="auto">
          <a:xfrm>
            <a:off x="551995" y="1831152"/>
            <a:ext cx="108514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Hộp Văn bản 48">
            <a:extLst>
              <a:ext uri="{FF2B5EF4-FFF2-40B4-BE49-F238E27FC236}">
                <a16:creationId xmlns:a16="http://schemas.microsoft.com/office/drawing/2014/main" id="{D6B316BE-4B8C-496C-B8AD-228A576D480F}"/>
              </a:ext>
            </a:extLst>
          </p:cNvPr>
          <p:cNvSpPr txBox="1"/>
          <p:nvPr/>
        </p:nvSpPr>
        <p:spPr bwMode="auto">
          <a:xfrm>
            <a:off x="551995" y="2907744"/>
            <a:ext cx="1073313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4000" b="1" dirty="0">
                <a:solidFill>
                  <a:srgbClr val="FE55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4000" b="1" dirty="0">
                <a:solidFill>
                  <a:srgbClr val="FE55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 </a:t>
            </a:r>
            <a:r>
              <a:rPr lang="vi-VN" sz="4000" b="1" dirty="0" err="1">
                <a:solidFill>
                  <a:srgbClr val="FE55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vi-VN" sz="4000" b="1" dirty="0">
                <a:solidFill>
                  <a:srgbClr val="FE55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FE55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vi-VN" sz="4000" b="1" dirty="0">
                <a:solidFill>
                  <a:srgbClr val="FE55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E55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E55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28: </a:t>
            </a:r>
          </a:p>
          <a:p>
            <a:pPr lvl="0" algn="ctr"/>
            <a:r>
              <a:rPr lang="en-US" sz="4000" b="1" dirty="0">
                <a:solidFill>
                  <a:srgbClr val="FE55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 </a:t>
            </a:r>
            <a:r>
              <a:rPr lang="vi-VN" sz="4000" b="1" dirty="0">
                <a:solidFill>
                  <a:srgbClr val="FE55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 KHÍ Ở SINH VẬT</a:t>
            </a:r>
            <a:endParaRPr lang="en-US" sz="4000" b="1" dirty="0">
              <a:solidFill>
                <a:srgbClr val="FE558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31">
            <a:extLst>
              <a:ext uri="{FF2B5EF4-FFF2-40B4-BE49-F238E27FC236}">
                <a16:creationId xmlns:a16="http://schemas.microsoft.com/office/drawing/2014/main" id="{29BE3A1E-BD19-4079-9665-10334BA76F51}"/>
              </a:ext>
            </a:extLst>
          </p:cNvPr>
          <p:cNvSpPr/>
          <p:nvPr/>
        </p:nvSpPr>
        <p:spPr>
          <a:xfrm>
            <a:off x="11829811" y="6018079"/>
            <a:ext cx="1714500" cy="1193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Rectangle 32">
            <a:extLst>
              <a:ext uri="{FF2B5EF4-FFF2-40B4-BE49-F238E27FC236}">
                <a16:creationId xmlns:a16="http://schemas.microsoft.com/office/drawing/2014/main" id="{32E9DBAC-74CC-4DF3-8AFB-7EB5D2242D98}"/>
              </a:ext>
            </a:extLst>
          </p:cNvPr>
          <p:cNvSpPr/>
          <p:nvPr/>
        </p:nvSpPr>
        <p:spPr>
          <a:xfrm>
            <a:off x="11832461" y="-457893"/>
            <a:ext cx="1714500" cy="1193800"/>
          </a:xfrm>
          <a:prstGeom prst="rect">
            <a:avLst/>
          </a:prstGeom>
          <a:solidFill>
            <a:srgbClr val="FE5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Rectangle 33">
            <a:extLst>
              <a:ext uri="{FF2B5EF4-FFF2-40B4-BE49-F238E27FC236}">
                <a16:creationId xmlns:a16="http://schemas.microsoft.com/office/drawing/2014/main" id="{015F86F7-04AA-4E2A-8E90-A666CC5BEF95}"/>
              </a:ext>
            </a:extLst>
          </p:cNvPr>
          <p:cNvSpPr/>
          <p:nvPr/>
        </p:nvSpPr>
        <p:spPr>
          <a:xfrm>
            <a:off x="-1336369" y="-255847"/>
            <a:ext cx="1714500" cy="1193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Rectangle 34">
            <a:extLst>
              <a:ext uri="{FF2B5EF4-FFF2-40B4-BE49-F238E27FC236}">
                <a16:creationId xmlns:a16="http://schemas.microsoft.com/office/drawing/2014/main" id="{FBD8683D-6632-4F9A-BD94-BE8CA99D3E23}"/>
              </a:ext>
            </a:extLst>
          </p:cNvPr>
          <p:cNvSpPr/>
          <p:nvPr/>
        </p:nvSpPr>
        <p:spPr>
          <a:xfrm>
            <a:off x="-1336369" y="6018079"/>
            <a:ext cx="1714500" cy="1193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72093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9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4D7D5D-97F2-4729-9196-C7F261F08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760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Nhiệt kế đo nước chất lỏng KT300 | Tiki">
            <a:extLst>
              <a:ext uri="{FF2B5EF4-FFF2-40B4-BE49-F238E27FC236}">
                <a16:creationId xmlns:a16="http://schemas.microsoft.com/office/drawing/2014/main" id="{8455B6E1-5BB6-69B7-FA24-7CE4D9BF5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357" y="437869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AB17F2C-225F-5F8E-40AA-3D72A97A6219}"/>
              </a:ext>
            </a:extLst>
          </p:cNvPr>
          <p:cNvGrpSpPr/>
          <p:nvPr/>
        </p:nvGrpSpPr>
        <p:grpSpPr>
          <a:xfrm>
            <a:off x="3100231" y="-53278"/>
            <a:ext cx="6057418" cy="897323"/>
            <a:chOff x="2588871" y="-1"/>
            <a:chExt cx="6057418" cy="897323"/>
          </a:xfrm>
        </p:grpSpPr>
        <p:sp>
          <p:nvSpPr>
            <p:cNvPr id="3" name="Trapezoid 2">
              <a:extLst>
                <a:ext uri="{FF2B5EF4-FFF2-40B4-BE49-F238E27FC236}">
                  <a16:creationId xmlns:a16="http://schemas.microsoft.com/office/drawing/2014/main" id="{71E39E87-9490-B623-E3BF-7043C431F79A}"/>
                </a:ext>
              </a:extLst>
            </p:cNvPr>
            <p:cNvSpPr/>
            <p:nvPr/>
          </p:nvSpPr>
          <p:spPr>
            <a:xfrm flipV="1">
              <a:off x="2588871" y="-1"/>
              <a:ext cx="6057418" cy="897323"/>
            </a:xfrm>
            <a:prstGeom prst="trapezoid">
              <a:avLst/>
            </a:prstGeom>
            <a:solidFill>
              <a:srgbClr val="D23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92DB459-ADDF-2A5D-0B44-C8B804F9E3A3}"/>
                </a:ext>
              </a:extLst>
            </p:cNvPr>
            <p:cNvSpPr txBox="1"/>
            <p:nvPr/>
          </p:nvSpPr>
          <p:spPr>
            <a:xfrm>
              <a:off x="4111479" y="231686"/>
              <a:ext cx="45348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I. CHUẨN BỊ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B288AFF-7506-00EF-3BFA-6690711FB7A6}"/>
              </a:ext>
            </a:extLst>
          </p:cNvPr>
          <p:cNvSpPr txBox="1"/>
          <p:nvPr/>
        </p:nvSpPr>
        <p:spPr>
          <a:xfrm>
            <a:off x="1548012" y="844045"/>
            <a:ext cx="5111268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dirty="0"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1. </a:t>
            </a:r>
            <a:r>
              <a:rPr lang="vi-VN" sz="3600" dirty="0" err="1"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Thiết</a:t>
            </a:r>
            <a:r>
              <a:rPr lang="vi-VN" sz="3600" dirty="0"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bị</a:t>
            </a:r>
            <a:r>
              <a:rPr lang="vi-VN" sz="3600" dirty="0"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dụng</a:t>
            </a:r>
            <a:r>
              <a:rPr lang="vi-VN" sz="3600" dirty="0"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cụ</a:t>
            </a:r>
            <a:endParaRPr lang="vi-VN" sz="3600" dirty="0"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id="{30B01B49-E0E4-3459-9184-4F8733DD1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434202" y="1609199"/>
            <a:ext cx="2591803" cy="172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605875-8DE6-29D2-7BDB-6E71245ACB3B}"/>
              </a:ext>
            </a:extLst>
          </p:cNvPr>
          <p:cNvSpPr txBox="1"/>
          <p:nvPr/>
        </p:nvSpPr>
        <p:spPr>
          <a:xfrm>
            <a:off x="8782356" y="3543300"/>
            <a:ext cx="2168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err="1">
                <a:latin typeface="+mj-lt"/>
              </a:rPr>
              <a:t>Giấy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thấm</a:t>
            </a:r>
            <a:endParaRPr lang="vi-VN" sz="2800" dirty="0">
              <a:latin typeface="+mj-lt"/>
            </a:endParaRPr>
          </a:p>
        </p:txBody>
      </p:sp>
      <p:pic>
        <p:nvPicPr>
          <p:cNvPr id="8" name="Picture 7" descr="A picture containing indoor, white, black, bell jar&#10;&#10;Description automatically generated">
            <a:extLst>
              <a:ext uri="{FF2B5EF4-FFF2-40B4-BE49-F238E27FC236}">
                <a16:creationId xmlns:a16="http://schemas.microsoft.com/office/drawing/2014/main" id="{F56C9695-E81E-3140-0906-5FF7545D88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41" y="1410822"/>
            <a:ext cx="2476362" cy="24763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BF721D-FDA1-3E2B-6C63-8E989929D5E8}"/>
              </a:ext>
            </a:extLst>
          </p:cNvPr>
          <p:cNvSpPr txBox="1"/>
          <p:nvPr/>
        </p:nvSpPr>
        <p:spPr>
          <a:xfrm>
            <a:off x="248787" y="3681158"/>
            <a:ext cx="2813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Chuông </a:t>
            </a:r>
            <a:r>
              <a:rPr lang="vi-VN" sz="2800" dirty="0" err="1">
                <a:latin typeface="+mj-lt"/>
              </a:rPr>
              <a:t>thủy</a:t>
            </a:r>
            <a:r>
              <a:rPr lang="vi-VN" sz="2800" dirty="0">
                <a:latin typeface="+mj-lt"/>
              </a:rPr>
              <a:t> tinh</a:t>
            </a:r>
          </a:p>
        </p:txBody>
      </p:sp>
      <p:pic>
        <p:nvPicPr>
          <p:cNvPr id="10" name="Picture 9" descr="A picture containing cup, indoor, tableware, pot&#10;&#10;Description automatically generated">
            <a:extLst>
              <a:ext uri="{FF2B5EF4-FFF2-40B4-BE49-F238E27FC236}">
                <a16:creationId xmlns:a16="http://schemas.microsoft.com/office/drawing/2014/main" id="{EF962F76-80F9-D3A5-1BBE-8F1F250C68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750" y="1535978"/>
            <a:ext cx="2168165" cy="21681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BA832D8-D07B-B51C-5241-E01755407F86}"/>
              </a:ext>
            </a:extLst>
          </p:cNvPr>
          <p:cNvSpPr txBox="1"/>
          <p:nvPr/>
        </p:nvSpPr>
        <p:spPr>
          <a:xfrm>
            <a:off x="5112758" y="3661720"/>
            <a:ext cx="2168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err="1">
                <a:latin typeface="+mj-lt"/>
              </a:rPr>
              <a:t>Cốc</a:t>
            </a:r>
            <a:r>
              <a:rPr lang="vi-VN" sz="2800" dirty="0">
                <a:latin typeface="+mj-lt"/>
              </a:rPr>
              <a:t> đong</a:t>
            </a:r>
          </a:p>
        </p:txBody>
      </p:sp>
      <p:pic>
        <p:nvPicPr>
          <p:cNvPr id="12" name="Picture 11" descr="A white planet in space&#10;&#10;Description automatically generated with low confidence">
            <a:extLst>
              <a:ext uri="{FF2B5EF4-FFF2-40B4-BE49-F238E27FC236}">
                <a16:creationId xmlns:a16="http://schemas.microsoft.com/office/drawing/2014/main" id="{B9F500B2-BD09-FCD4-8E2A-3ABC853DF2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649" y="4059893"/>
            <a:ext cx="2519298" cy="20145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5CBA406-B37C-B7B8-ED42-E3FB03CB172C}"/>
              </a:ext>
            </a:extLst>
          </p:cNvPr>
          <p:cNvSpPr txBox="1"/>
          <p:nvPr/>
        </p:nvSpPr>
        <p:spPr>
          <a:xfrm>
            <a:off x="9524151" y="6143447"/>
            <a:ext cx="2168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err="1">
                <a:latin typeface="+mj-lt"/>
              </a:rPr>
              <a:t>Đĩa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petri</a:t>
            </a:r>
            <a:endParaRPr lang="vi-VN" sz="2800" dirty="0">
              <a:latin typeface="+mj-lt"/>
            </a:endParaRPr>
          </a:p>
        </p:txBody>
      </p:sp>
      <p:pic>
        <p:nvPicPr>
          <p:cNvPr id="14" name="Picture 13" descr="A picture containing indoor, white, dark&#10;&#10;Description automatically generated">
            <a:extLst>
              <a:ext uri="{FF2B5EF4-FFF2-40B4-BE49-F238E27FC236}">
                <a16:creationId xmlns:a16="http://schemas.microsoft.com/office/drawing/2014/main" id="{B05199F5-3DC4-554B-C760-F37B7DD3C5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68" y="4171772"/>
            <a:ext cx="2314575" cy="19716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C9AE8BE-CE27-6D1D-712B-648F5C0A8A03}"/>
              </a:ext>
            </a:extLst>
          </p:cNvPr>
          <p:cNvSpPr txBox="1"/>
          <p:nvPr/>
        </p:nvSpPr>
        <p:spPr>
          <a:xfrm>
            <a:off x="1353490" y="6286805"/>
            <a:ext cx="231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Bông </a:t>
            </a:r>
            <a:r>
              <a:rPr lang="vi-VN" sz="2800" dirty="0" err="1">
                <a:latin typeface="+mj-lt"/>
              </a:rPr>
              <a:t>hút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nước</a:t>
            </a:r>
            <a:endParaRPr lang="vi-VN" sz="2800" dirty="0"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EADAAC-695C-2C79-83B1-77364A97D9F3}"/>
              </a:ext>
            </a:extLst>
          </p:cNvPr>
          <p:cNvSpPr txBox="1"/>
          <p:nvPr/>
        </p:nvSpPr>
        <p:spPr>
          <a:xfrm>
            <a:off x="6041920" y="6241299"/>
            <a:ext cx="2168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err="1">
                <a:latin typeface="+mj-lt"/>
              </a:rPr>
              <a:t>Nhiệt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kế</a:t>
            </a:r>
            <a:endParaRPr lang="vi-VN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974127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5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80;p34">
            <a:extLst>
              <a:ext uri="{FF2B5EF4-FFF2-40B4-BE49-F238E27FC236}">
                <a16:creationId xmlns:a16="http://schemas.microsoft.com/office/drawing/2014/main" id="{F593EEEF-BC8C-4CC8-9C3B-F7B77C06BC93}"/>
              </a:ext>
            </a:extLst>
          </p:cNvPr>
          <p:cNvSpPr txBox="1">
            <a:spLocks/>
          </p:cNvSpPr>
          <p:nvPr/>
        </p:nvSpPr>
        <p:spPr>
          <a:xfrm>
            <a:off x="4428523" y="5212523"/>
            <a:ext cx="2951739" cy="7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3200" dirty="0" err="1">
                <a:solidFill>
                  <a:srgbClr val="245716"/>
                </a:solidFill>
                <a:latin typeface="#9Slide03 AllRoundGothic" panose="020B0703020202020104" pitchFamily="34" charset="0"/>
              </a:rPr>
              <a:t>Nước</a:t>
            </a:r>
            <a:r>
              <a:rPr lang="vi-VN" sz="3200" dirty="0">
                <a:solidFill>
                  <a:srgbClr val="245716"/>
                </a:solidFill>
                <a:latin typeface="#9Slide03 AllRoundGothic" panose="020B0703020202020104" pitchFamily="34" charset="0"/>
              </a:rPr>
              <a:t> vôi trong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B3B637-B0A2-0CAB-1080-903ABA66B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842" y="2262187"/>
            <a:ext cx="2705100" cy="2600325"/>
          </a:xfrm>
          <a:prstGeom prst="rect">
            <a:avLst/>
          </a:prstGeom>
          <a:solidFill>
            <a:srgbClr val="F6D5B0"/>
          </a:solidFill>
          <a:ln>
            <a:solidFill>
              <a:srgbClr val="FBC0C7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2FA3FD-46C3-265D-B432-DEEDE4E0E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1045" y="2262187"/>
            <a:ext cx="2466975" cy="2562225"/>
          </a:xfrm>
          <a:prstGeom prst="rect">
            <a:avLst/>
          </a:prstGeom>
          <a:ln>
            <a:solidFill>
              <a:srgbClr val="F6D5B0"/>
            </a:solidFill>
          </a:ln>
        </p:spPr>
      </p:pic>
      <p:sp>
        <p:nvSpPr>
          <p:cNvPr id="13" name="Google Shape;980;p34">
            <a:extLst>
              <a:ext uri="{FF2B5EF4-FFF2-40B4-BE49-F238E27FC236}">
                <a16:creationId xmlns:a16="http://schemas.microsoft.com/office/drawing/2014/main" id="{CE8D18B7-9621-B2A7-D03C-78773F574D07}"/>
              </a:ext>
            </a:extLst>
          </p:cNvPr>
          <p:cNvSpPr txBox="1">
            <a:spLocks/>
          </p:cNvSpPr>
          <p:nvPr/>
        </p:nvSpPr>
        <p:spPr>
          <a:xfrm>
            <a:off x="7923124" y="5212523"/>
            <a:ext cx="2951739" cy="7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3200" dirty="0" err="1">
                <a:solidFill>
                  <a:srgbClr val="245716"/>
                </a:solidFill>
                <a:latin typeface="#9Slide03 AllRoundGothic" panose="020B0703020202020104" pitchFamily="34" charset="0"/>
              </a:rPr>
              <a:t>Nước</a:t>
            </a:r>
            <a:r>
              <a:rPr lang="vi-VN" sz="3200" dirty="0">
                <a:solidFill>
                  <a:srgbClr val="245716"/>
                </a:solidFill>
                <a:latin typeface="#9Slide03 AllRoundGothic" panose="020B0703020202020104" pitchFamily="34" charset="0"/>
              </a:rPr>
              <a:t> </a:t>
            </a:r>
            <a:r>
              <a:rPr lang="vi-VN" sz="3200" dirty="0" err="1">
                <a:solidFill>
                  <a:srgbClr val="245716"/>
                </a:solidFill>
                <a:latin typeface="#9Slide03 AllRoundGothic" panose="020B0703020202020104" pitchFamily="34" charset="0"/>
              </a:rPr>
              <a:t>sạch</a:t>
            </a:r>
            <a:endParaRPr lang="vi-VN" sz="3200" dirty="0">
              <a:solidFill>
                <a:srgbClr val="245716"/>
              </a:solidFill>
              <a:latin typeface="#9Slide03 AllRoundGothic" panose="020B07030202020201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699883-505F-B2B6-F497-99811EB4582F}"/>
              </a:ext>
            </a:extLst>
          </p:cNvPr>
          <p:cNvSpPr txBox="1"/>
          <p:nvPr/>
        </p:nvSpPr>
        <p:spPr>
          <a:xfrm>
            <a:off x="703882" y="1089598"/>
            <a:ext cx="4261491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dirty="0"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2. </a:t>
            </a:r>
            <a:r>
              <a:rPr lang="vi-VN" sz="3600" dirty="0" err="1"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Hóa</a:t>
            </a:r>
            <a:r>
              <a:rPr lang="vi-VN" sz="3600" dirty="0"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chất</a:t>
            </a:r>
            <a:endParaRPr lang="vi-VN" sz="3600" dirty="0"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E6D66F1-34F7-76FC-72DB-88F39E6EF735}"/>
              </a:ext>
            </a:extLst>
          </p:cNvPr>
          <p:cNvGrpSpPr/>
          <p:nvPr/>
        </p:nvGrpSpPr>
        <p:grpSpPr>
          <a:xfrm>
            <a:off x="3100231" y="-53278"/>
            <a:ext cx="6057418" cy="897323"/>
            <a:chOff x="2588871" y="-1"/>
            <a:chExt cx="6057418" cy="897323"/>
          </a:xfrm>
        </p:grpSpPr>
        <p:sp>
          <p:nvSpPr>
            <p:cNvPr id="10" name="Trapezoid 9">
              <a:extLst>
                <a:ext uri="{FF2B5EF4-FFF2-40B4-BE49-F238E27FC236}">
                  <a16:creationId xmlns:a16="http://schemas.microsoft.com/office/drawing/2014/main" id="{83364537-30A5-6A32-695D-DFEB0EF0D1DF}"/>
                </a:ext>
              </a:extLst>
            </p:cNvPr>
            <p:cNvSpPr/>
            <p:nvPr/>
          </p:nvSpPr>
          <p:spPr>
            <a:xfrm flipV="1">
              <a:off x="2588871" y="-1"/>
              <a:ext cx="6057418" cy="897323"/>
            </a:xfrm>
            <a:prstGeom prst="trapezoid">
              <a:avLst/>
            </a:prstGeom>
            <a:solidFill>
              <a:srgbClr val="D23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FA5E20F-550C-D7B9-340F-352F0B51926D}"/>
                </a:ext>
              </a:extLst>
            </p:cNvPr>
            <p:cNvSpPr txBox="1"/>
            <p:nvPr/>
          </p:nvSpPr>
          <p:spPr>
            <a:xfrm>
              <a:off x="4111479" y="231686"/>
              <a:ext cx="45348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I. CHUẨN BỊ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Graphic 11" descr="Chemistry lab">
            <a:extLst>
              <a:ext uri="{FF2B5EF4-FFF2-40B4-BE49-F238E27FC236}">
                <a16:creationId xmlns:a16="http://schemas.microsoft.com/office/drawing/2014/main" id="{EF9D6960-5AB4-05C3-4BA7-BDDF84C8AF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640986" y="3034820"/>
            <a:ext cx="4355406" cy="435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914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E76C1E1-E9F9-4979-BC74-C3F0B38E96D4}"/>
              </a:ext>
            </a:extLst>
          </p:cNvPr>
          <p:cNvSpPr txBox="1"/>
          <p:nvPr/>
        </p:nvSpPr>
        <p:spPr>
          <a:xfrm>
            <a:off x="1210906" y="1027555"/>
            <a:ext cx="4139464" cy="766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3.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Mẫu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vật</a:t>
            </a:r>
            <a:endParaRPr lang="vi-VN" sz="4000" dirty="0">
              <a:solidFill>
                <a:srgbClr val="7030A0"/>
              </a:solidFill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ile of green peas&#10;&#10;Description automatically generated with medium confidence">
            <a:extLst>
              <a:ext uri="{FF2B5EF4-FFF2-40B4-BE49-F238E27FC236}">
                <a16:creationId xmlns:a16="http://schemas.microsoft.com/office/drawing/2014/main" id="{0CD8A1C1-36C6-551B-2AF3-F68CB0D059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62" y="2135170"/>
            <a:ext cx="2587658" cy="2587658"/>
          </a:xfrm>
          <a:prstGeom prst="rect">
            <a:avLst/>
          </a:prstGeom>
        </p:spPr>
      </p:pic>
      <p:pic>
        <p:nvPicPr>
          <p:cNvPr id="7" name="Picture 6" descr="A pile of blackberries&#10;&#10;Description automatically generated with medium confidence">
            <a:extLst>
              <a:ext uri="{FF2B5EF4-FFF2-40B4-BE49-F238E27FC236}">
                <a16:creationId xmlns:a16="http://schemas.microsoft.com/office/drawing/2014/main" id="{4594BEE3-1F32-B00C-3098-FDE2C3A760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170" y="2135170"/>
            <a:ext cx="2587659" cy="2587659"/>
          </a:xfrm>
          <a:prstGeom prst="rect">
            <a:avLst/>
          </a:prstGeom>
        </p:spPr>
      </p:pic>
      <p:pic>
        <p:nvPicPr>
          <p:cNvPr id="9" name="Picture 8" descr="A pile of red beans&#10;&#10;Description automatically generated with low confidence">
            <a:extLst>
              <a:ext uri="{FF2B5EF4-FFF2-40B4-BE49-F238E27FC236}">
                <a16:creationId xmlns:a16="http://schemas.microsoft.com/office/drawing/2014/main" id="{235075A4-5A79-666C-E0AF-613C6218D5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939" y="2007587"/>
            <a:ext cx="3054264" cy="2714477"/>
          </a:xfrm>
          <a:prstGeom prst="rect">
            <a:avLst/>
          </a:prstGeom>
        </p:spPr>
      </p:pic>
      <p:sp>
        <p:nvSpPr>
          <p:cNvPr id="14" name="Google Shape;980;p34">
            <a:extLst>
              <a:ext uri="{FF2B5EF4-FFF2-40B4-BE49-F238E27FC236}">
                <a16:creationId xmlns:a16="http://schemas.microsoft.com/office/drawing/2014/main" id="{3A34542B-940F-4FEF-A737-46F2BCEDD322}"/>
              </a:ext>
            </a:extLst>
          </p:cNvPr>
          <p:cNvSpPr txBox="1">
            <a:spLocks/>
          </p:cNvSpPr>
          <p:nvPr/>
        </p:nvSpPr>
        <p:spPr>
          <a:xfrm>
            <a:off x="991972" y="4722064"/>
            <a:ext cx="2951739" cy="7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3200" dirty="0" err="1">
                <a:solidFill>
                  <a:srgbClr val="2457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vi-VN" sz="3200" dirty="0">
                <a:solidFill>
                  <a:srgbClr val="2457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2457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vi-VN" sz="3200" dirty="0">
                <a:solidFill>
                  <a:srgbClr val="2457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xanh</a:t>
            </a:r>
          </a:p>
        </p:txBody>
      </p:sp>
      <p:sp>
        <p:nvSpPr>
          <p:cNvPr id="15" name="Google Shape;980;p34">
            <a:extLst>
              <a:ext uri="{FF2B5EF4-FFF2-40B4-BE49-F238E27FC236}">
                <a16:creationId xmlns:a16="http://schemas.microsoft.com/office/drawing/2014/main" id="{17EC0C74-EDF5-E613-C62A-210EDCAA3792}"/>
              </a:ext>
            </a:extLst>
          </p:cNvPr>
          <p:cNvSpPr txBox="1">
            <a:spLocks/>
          </p:cNvSpPr>
          <p:nvPr/>
        </p:nvSpPr>
        <p:spPr>
          <a:xfrm>
            <a:off x="4686455" y="4659318"/>
            <a:ext cx="2951739" cy="7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3200" dirty="0" err="1">
                <a:solidFill>
                  <a:srgbClr val="2457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vi-VN" sz="3200" dirty="0">
                <a:solidFill>
                  <a:srgbClr val="2457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2457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vi-VN" sz="3200" dirty="0">
                <a:solidFill>
                  <a:srgbClr val="2457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đen</a:t>
            </a:r>
          </a:p>
        </p:txBody>
      </p:sp>
      <p:sp>
        <p:nvSpPr>
          <p:cNvPr id="16" name="Google Shape;980;p34">
            <a:extLst>
              <a:ext uri="{FF2B5EF4-FFF2-40B4-BE49-F238E27FC236}">
                <a16:creationId xmlns:a16="http://schemas.microsoft.com/office/drawing/2014/main" id="{ABC89518-47A5-A3CF-6C4C-36F5C3D51EC4}"/>
              </a:ext>
            </a:extLst>
          </p:cNvPr>
          <p:cNvSpPr txBox="1">
            <a:spLocks/>
          </p:cNvSpPr>
          <p:nvPr/>
        </p:nvSpPr>
        <p:spPr>
          <a:xfrm>
            <a:off x="8432201" y="4722064"/>
            <a:ext cx="2951739" cy="7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3200" dirty="0" err="1">
                <a:solidFill>
                  <a:srgbClr val="2457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vi-VN" sz="3200" dirty="0">
                <a:solidFill>
                  <a:srgbClr val="2457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2457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vi-VN" sz="3200" dirty="0">
                <a:solidFill>
                  <a:srgbClr val="2457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2457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vi-VN" sz="3200" dirty="0">
              <a:solidFill>
                <a:srgbClr val="24571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2BEEFD-5710-92F3-21B3-1E8A4A2DF821}"/>
              </a:ext>
            </a:extLst>
          </p:cNvPr>
          <p:cNvGrpSpPr/>
          <p:nvPr/>
        </p:nvGrpSpPr>
        <p:grpSpPr>
          <a:xfrm>
            <a:off x="2686291" y="8601"/>
            <a:ext cx="6057418" cy="897323"/>
            <a:chOff x="2588871" y="-1"/>
            <a:chExt cx="6057418" cy="897323"/>
          </a:xfrm>
        </p:grpSpPr>
        <p:sp>
          <p:nvSpPr>
            <p:cNvPr id="11" name="Trapezoid 10">
              <a:extLst>
                <a:ext uri="{FF2B5EF4-FFF2-40B4-BE49-F238E27FC236}">
                  <a16:creationId xmlns:a16="http://schemas.microsoft.com/office/drawing/2014/main" id="{EB1596F3-37A7-9DCD-CDEF-605EBD98B3C7}"/>
                </a:ext>
              </a:extLst>
            </p:cNvPr>
            <p:cNvSpPr/>
            <p:nvPr/>
          </p:nvSpPr>
          <p:spPr>
            <a:xfrm flipV="1">
              <a:off x="2588871" y="-1"/>
              <a:ext cx="6057418" cy="897323"/>
            </a:xfrm>
            <a:prstGeom prst="trapezoid">
              <a:avLst/>
            </a:prstGeom>
            <a:solidFill>
              <a:srgbClr val="D23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A9188A4-8481-CA8D-38DD-1F6654F34A03}"/>
                </a:ext>
              </a:extLst>
            </p:cNvPr>
            <p:cNvSpPr txBox="1"/>
            <p:nvPr/>
          </p:nvSpPr>
          <p:spPr>
            <a:xfrm>
              <a:off x="3963721" y="94717"/>
              <a:ext cx="45348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I. CHUẨN BỊ</a:t>
              </a:r>
              <a:endPara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43783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8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uyện cổ tích Tấm Cám cho bé">
            <a:extLst>
              <a:ext uri="{FF2B5EF4-FFF2-40B4-BE49-F238E27FC236}">
                <a16:creationId xmlns:a16="http://schemas.microsoft.com/office/drawing/2014/main" id="{295085E1-F550-A241-5189-6B8409FA1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6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608" y="495704"/>
            <a:ext cx="8688667" cy="5866591"/>
          </a:xfrm>
          <a:prstGeom prst="rect">
            <a:avLst/>
          </a:prstGeom>
          <a:solidFill>
            <a:srgbClr val="A68632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D8A815-553E-B6E7-360C-BFDD33C63E05}"/>
              </a:ext>
            </a:extLst>
          </p:cNvPr>
          <p:cNvSpPr txBox="1"/>
          <p:nvPr/>
        </p:nvSpPr>
        <p:spPr>
          <a:xfrm>
            <a:off x="177681" y="1882010"/>
            <a:ext cx="2460743" cy="3670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vi-VN" sz="4000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Trò</a:t>
            </a:r>
            <a:r>
              <a:rPr lang="vi-VN" sz="4000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chơi: “</a:t>
            </a:r>
            <a:r>
              <a:rPr lang="vi-VN" sz="4000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Tập</a:t>
            </a:r>
            <a:r>
              <a:rPr lang="vi-VN" sz="4000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làm</a:t>
            </a:r>
            <a:r>
              <a:rPr lang="vi-VN" sz="4000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Tấm</a:t>
            </a:r>
            <a:r>
              <a:rPr lang="vi-VN" sz="4000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Cám</a:t>
            </a:r>
            <a:r>
              <a:rPr lang="vi-VN" sz="4000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7155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ạt đậu là hạt thần, cứ ăn đừng phân vân! - Tui Khoẻ Còn Bạn">
            <a:extLst>
              <a:ext uri="{FF2B5EF4-FFF2-40B4-BE49-F238E27FC236}">
                <a16:creationId xmlns:a16="http://schemas.microsoft.com/office/drawing/2014/main" id="{F76E8B24-A6E7-58FF-9E9A-749CE82B6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012698"/>
            <a:ext cx="6903720" cy="483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A4F491-B00B-03A2-28A0-F8C0CEF9D1A5}"/>
              </a:ext>
            </a:extLst>
          </p:cNvPr>
          <p:cNvSpPr txBox="1"/>
          <p:nvPr/>
        </p:nvSpPr>
        <p:spPr>
          <a:xfrm>
            <a:off x="339892" y="1886584"/>
            <a:ext cx="4482847" cy="4745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</a:t>
            </a:r>
            <a:r>
              <a:rPr 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mẩy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petri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FDC6D8F-7793-5380-5B71-AAA6735E180C}"/>
              </a:ext>
            </a:extLst>
          </p:cNvPr>
          <p:cNvGrpSpPr/>
          <p:nvPr/>
        </p:nvGrpSpPr>
        <p:grpSpPr>
          <a:xfrm>
            <a:off x="90345" y="133420"/>
            <a:ext cx="4563951" cy="897323"/>
            <a:chOff x="2588871" y="-1"/>
            <a:chExt cx="6057418" cy="897323"/>
          </a:xfrm>
        </p:grpSpPr>
        <p:sp>
          <p:nvSpPr>
            <p:cNvPr id="11" name="Trapezoid 10">
              <a:extLst>
                <a:ext uri="{FF2B5EF4-FFF2-40B4-BE49-F238E27FC236}">
                  <a16:creationId xmlns:a16="http://schemas.microsoft.com/office/drawing/2014/main" id="{36FB1364-BD90-8F4F-E424-1AD3D3198C58}"/>
                </a:ext>
              </a:extLst>
            </p:cNvPr>
            <p:cNvSpPr/>
            <p:nvPr/>
          </p:nvSpPr>
          <p:spPr>
            <a:xfrm flipV="1">
              <a:off x="2588871" y="-1"/>
              <a:ext cx="6057418" cy="897323"/>
            </a:xfrm>
            <a:prstGeom prst="trapezoid">
              <a:avLst/>
            </a:prstGeom>
            <a:solidFill>
              <a:srgbClr val="D23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852DCB5-01C3-B0E9-1106-BDD8D9DA0634}"/>
                </a:ext>
              </a:extLst>
            </p:cNvPr>
            <p:cNvSpPr txBox="1"/>
            <p:nvPr/>
          </p:nvSpPr>
          <p:spPr>
            <a:xfrm>
              <a:off x="3350173" y="139002"/>
              <a:ext cx="45348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MỞ ĐẦU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99DE4E1-C060-923E-C0F2-CFB688C47986}"/>
              </a:ext>
            </a:extLst>
          </p:cNvPr>
          <p:cNvSpPr txBox="1"/>
          <p:nvPr/>
        </p:nvSpPr>
        <p:spPr>
          <a:xfrm>
            <a:off x="5596287" y="133420"/>
            <a:ext cx="3048356" cy="76655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4000" b="1" dirty="0">
                <a:solidFill>
                  <a:srgbClr val="FEDB9A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(10 </a:t>
            </a:r>
            <a:r>
              <a:rPr lang="vi-VN" sz="4000" b="1" dirty="0" err="1">
                <a:solidFill>
                  <a:srgbClr val="FEDB9A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phút</a:t>
            </a:r>
            <a:r>
              <a:rPr lang="vi-VN" sz="4000" b="1" dirty="0">
                <a:solidFill>
                  <a:srgbClr val="FEDB9A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" name="Graphic 3" descr="Alarm Ringing outline">
            <a:extLst>
              <a:ext uri="{FF2B5EF4-FFF2-40B4-BE49-F238E27FC236}">
                <a16:creationId xmlns:a16="http://schemas.microsoft.com/office/drawing/2014/main" id="{9E847A9B-56DD-4F76-C1F7-B5E7194EB4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8800" y="5949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955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up, indoor, tableware, pot&#10;&#10;Description automatically generated">
            <a:extLst>
              <a:ext uri="{FF2B5EF4-FFF2-40B4-BE49-F238E27FC236}">
                <a16:creationId xmlns:a16="http://schemas.microsoft.com/office/drawing/2014/main" id="{E4A04304-1FA3-78D1-5F52-7D7DAFAF5B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11" y="2240412"/>
            <a:ext cx="3169994" cy="316999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E79C7C9-98FF-7F53-AFD8-F9BCC2E1A4D0}"/>
              </a:ext>
            </a:extLst>
          </p:cNvPr>
          <p:cNvGrpSpPr/>
          <p:nvPr/>
        </p:nvGrpSpPr>
        <p:grpSpPr>
          <a:xfrm>
            <a:off x="2404906" y="38909"/>
            <a:ext cx="6057418" cy="897323"/>
            <a:chOff x="2588871" y="-1"/>
            <a:chExt cx="6057418" cy="897323"/>
          </a:xfrm>
        </p:grpSpPr>
        <p:sp>
          <p:nvSpPr>
            <p:cNvPr id="3" name="Trapezoid 2">
              <a:extLst>
                <a:ext uri="{FF2B5EF4-FFF2-40B4-BE49-F238E27FC236}">
                  <a16:creationId xmlns:a16="http://schemas.microsoft.com/office/drawing/2014/main" id="{3562A363-DADC-D017-3628-B071A99C8A20}"/>
                </a:ext>
              </a:extLst>
            </p:cNvPr>
            <p:cNvSpPr/>
            <p:nvPr/>
          </p:nvSpPr>
          <p:spPr>
            <a:xfrm flipV="1">
              <a:off x="2588871" y="-1"/>
              <a:ext cx="6057418" cy="897323"/>
            </a:xfrm>
            <a:prstGeom prst="trapezoid">
              <a:avLst/>
            </a:prstGeom>
            <a:solidFill>
              <a:srgbClr val="D23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3668F9-5004-4017-5F60-A517F9F55752}"/>
                </a:ext>
              </a:extLst>
            </p:cNvPr>
            <p:cNvSpPr txBox="1"/>
            <p:nvPr/>
          </p:nvSpPr>
          <p:spPr>
            <a:xfrm>
              <a:off x="3604852" y="156272"/>
              <a:ext cx="45348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II. CÁCH TIẾN HÀNH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50" name="Picture 2" descr="Nhiệt kế đo nước chất lỏng KT300 | Tiki">
            <a:extLst>
              <a:ext uri="{FF2B5EF4-FFF2-40B4-BE49-F238E27FC236}">
                <a16:creationId xmlns:a16="http://schemas.microsoft.com/office/drawing/2014/main" id="{A53708F3-A3AC-071E-92C2-6BEF496AA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423" y="256627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C6170F-464E-25D5-74D7-FCCC05565E28}"/>
              </a:ext>
            </a:extLst>
          </p:cNvPr>
          <p:cNvSpPr txBox="1"/>
          <p:nvPr/>
        </p:nvSpPr>
        <p:spPr>
          <a:xfrm>
            <a:off x="679937" y="1317580"/>
            <a:ext cx="6350783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Bước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1: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Chuẩn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bị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hạt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nảy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mầm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5EC1AF-6DEC-D287-E0C0-789A1B0950D6}"/>
              </a:ext>
            </a:extLst>
          </p:cNvPr>
          <p:cNvSpPr txBox="1"/>
          <p:nvPr/>
        </p:nvSpPr>
        <p:spPr>
          <a:xfrm>
            <a:off x="679937" y="5487872"/>
            <a:ext cx="4019341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Cốc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nước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ấm</a:t>
            </a:r>
            <a:endParaRPr lang="vi-VN" sz="3200" dirty="0">
              <a:solidFill>
                <a:srgbClr val="7030A0"/>
              </a:solidFill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22CAA6-5DC9-F791-8A56-C7573A76A6A1}"/>
              </a:ext>
            </a:extLst>
          </p:cNvPr>
          <p:cNvSpPr txBox="1"/>
          <p:nvPr/>
        </p:nvSpPr>
        <p:spPr>
          <a:xfrm>
            <a:off x="5022240" y="4709402"/>
            <a:ext cx="4019341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Nhiệt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kế</a:t>
            </a:r>
            <a:endParaRPr lang="vi-VN" sz="3200" dirty="0">
              <a:solidFill>
                <a:srgbClr val="7030A0"/>
              </a:solidFill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42627AE-FCA8-7C10-B21D-3FC811DCCF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2030" y="2471737"/>
            <a:ext cx="2634123" cy="258090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83C29E9-2A2A-0F38-F969-F10D6384E456}"/>
              </a:ext>
            </a:extLst>
          </p:cNvPr>
          <p:cNvSpPr txBox="1"/>
          <p:nvPr/>
        </p:nvSpPr>
        <p:spPr>
          <a:xfrm>
            <a:off x="8172659" y="5493940"/>
            <a:ext cx="4019341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Đĩa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petri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lót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bông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CAC810E-1395-4393-39A6-837BBACDCA2E}"/>
              </a:ext>
            </a:extLst>
          </p:cNvPr>
          <p:cNvSpPr/>
          <p:nvPr/>
        </p:nvSpPr>
        <p:spPr>
          <a:xfrm>
            <a:off x="1905286" y="4069419"/>
            <a:ext cx="1568641" cy="878274"/>
          </a:xfrm>
          <a:prstGeom prst="roundRect">
            <a:avLst/>
          </a:prstGeom>
          <a:solidFill>
            <a:srgbClr val="E9F1F4"/>
          </a:solidFill>
          <a:ln>
            <a:solidFill>
              <a:srgbClr val="EBEE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F9611FB-16DC-9816-B609-01B874024CE1}"/>
              </a:ext>
            </a:extLst>
          </p:cNvPr>
          <p:cNvGrpSpPr/>
          <p:nvPr/>
        </p:nvGrpSpPr>
        <p:grpSpPr>
          <a:xfrm>
            <a:off x="1845544" y="3869938"/>
            <a:ext cx="1688123" cy="1135338"/>
            <a:chOff x="1845544" y="3869938"/>
            <a:chExt cx="1688123" cy="113533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9DF2C80-BC7E-8FFE-8026-FCEFD8CD379A}"/>
                </a:ext>
              </a:extLst>
            </p:cNvPr>
            <p:cNvSpPr/>
            <p:nvPr/>
          </p:nvSpPr>
          <p:spPr>
            <a:xfrm>
              <a:off x="1845544" y="3869938"/>
              <a:ext cx="1688123" cy="373692"/>
            </a:xfrm>
            <a:custGeom>
              <a:avLst/>
              <a:gdLst>
                <a:gd name="connsiteX0" fmla="*/ 0 w 1688123"/>
                <a:gd name="connsiteY0" fmla="*/ 433754 h 433754"/>
                <a:gd name="connsiteX1" fmla="*/ 386862 w 1688123"/>
                <a:gd name="connsiteY1" fmla="*/ 58615 h 433754"/>
                <a:gd name="connsiteX2" fmla="*/ 973016 w 1688123"/>
                <a:gd name="connsiteY2" fmla="*/ 128954 h 433754"/>
                <a:gd name="connsiteX3" fmla="*/ 1688123 w 1688123"/>
                <a:gd name="connsiteY3" fmla="*/ 0 h 433754"/>
                <a:gd name="connsiteX4" fmla="*/ 1688123 w 1688123"/>
                <a:gd name="connsiteY4" fmla="*/ 0 h 433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8123" h="433754">
                  <a:moveTo>
                    <a:pt x="0" y="433754"/>
                  </a:moveTo>
                  <a:cubicBezTo>
                    <a:pt x="112346" y="271584"/>
                    <a:pt x="224693" y="109415"/>
                    <a:pt x="386862" y="58615"/>
                  </a:cubicBezTo>
                  <a:cubicBezTo>
                    <a:pt x="549031" y="7815"/>
                    <a:pt x="756139" y="138723"/>
                    <a:pt x="973016" y="128954"/>
                  </a:cubicBezTo>
                  <a:cubicBezTo>
                    <a:pt x="1189893" y="119185"/>
                    <a:pt x="1688123" y="0"/>
                    <a:pt x="1688123" y="0"/>
                  </a:cubicBezTo>
                  <a:lnTo>
                    <a:pt x="1688123" y="0"/>
                  </a:ln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9267A84C-4E93-2BA7-4308-C570A5A86B9E}"/>
                </a:ext>
              </a:extLst>
            </p:cNvPr>
            <p:cNvSpPr/>
            <p:nvPr/>
          </p:nvSpPr>
          <p:spPr>
            <a:xfrm>
              <a:off x="2061102" y="4910536"/>
              <a:ext cx="1312985" cy="94740"/>
            </a:xfrm>
            <a:prstGeom prst="roundRect">
              <a:avLst/>
            </a:prstGeom>
            <a:solidFill>
              <a:srgbClr val="E9F1F4"/>
            </a:solidFill>
            <a:ln>
              <a:solidFill>
                <a:srgbClr val="E9F1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08736A8-08C3-3093-0739-90E47108BD3D}"/>
                </a:ext>
              </a:extLst>
            </p:cNvPr>
            <p:cNvSpPr txBox="1"/>
            <p:nvPr/>
          </p:nvSpPr>
          <p:spPr>
            <a:xfrm>
              <a:off x="2061102" y="4243630"/>
              <a:ext cx="1359785" cy="631711"/>
            </a:xfrm>
            <a:prstGeom prst="rect">
              <a:avLst/>
            </a:prstGeom>
            <a:solidFill>
              <a:srgbClr val="E9F1F4"/>
            </a:solidFill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vi-VN" sz="3200" dirty="0">
                  <a:solidFill>
                    <a:srgbClr val="7030A0"/>
                  </a:solidFill>
                  <a:latin typeface="Times New Roman" panose="02020603050405020304" pitchFamily="18" charset="0"/>
                  <a:ea typeface="#9Slide03 Roboto Condensed" panose="02000000000000000000" pitchFamily="2" charset="0"/>
                  <a:cs typeface="Times New Roman" panose="02020603050405020304" pitchFamily="18" charset="0"/>
                </a:rPr>
                <a:t>~ 40</a:t>
              </a:r>
              <a:r>
                <a:rPr lang="vi-VN" sz="3200" baseline="30000" dirty="0">
                  <a:solidFill>
                    <a:srgbClr val="7030A0"/>
                  </a:solidFill>
                  <a:latin typeface="Times New Roman" panose="02020603050405020304" pitchFamily="18" charset="0"/>
                  <a:ea typeface="#9Slide03 Roboto Condensed" panose="02000000000000000000" pitchFamily="2" charset="0"/>
                  <a:cs typeface="Times New Roman" panose="02020603050405020304" pitchFamily="18" charset="0"/>
                </a:rPr>
                <a:t>0</a:t>
              </a:r>
              <a:r>
                <a:rPr lang="vi-VN" sz="3200" dirty="0">
                  <a:solidFill>
                    <a:srgbClr val="7030A0"/>
                  </a:solidFill>
                  <a:latin typeface="Times New Roman" panose="02020603050405020304" pitchFamily="18" charset="0"/>
                  <a:ea typeface="#9Slide03 Roboto Condensed" panose="02000000000000000000" pitchFamily="2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pic>
        <p:nvPicPr>
          <p:cNvPr id="19" name="Picture 2" descr="Target free icon">
            <a:extLst>
              <a:ext uri="{FF2B5EF4-FFF2-40B4-BE49-F238E27FC236}">
                <a16:creationId xmlns:a16="http://schemas.microsoft.com/office/drawing/2014/main" id="{D04E4100-48BE-9EFB-48D2-A58E0D349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001" y="-110126"/>
            <a:ext cx="1469985" cy="146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8537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D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59C342D-54BF-ACEB-ED09-9E7FF498EC88}"/>
              </a:ext>
            </a:extLst>
          </p:cNvPr>
          <p:cNvSpPr/>
          <p:nvPr/>
        </p:nvSpPr>
        <p:spPr>
          <a:xfrm>
            <a:off x="-233680" y="4114800"/>
            <a:ext cx="12760960" cy="2936240"/>
          </a:xfrm>
          <a:prstGeom prst="roundRect">
            <a:avLst/>
          </a:prstGeom>
          <a:solidFill>
            <a:srgbClr val="DEC09E"/>
          </a:solidFill>
          <a:ln>
            <a:solidFill>
              <a:srgbClr val="F9D8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B796CF0-6A16-913B-4B01-9BFED423D537}"/>
              </a:ext>
            </a:extLst>
          </p:cNvPr>
          <p:cNvGrpSpPr/>
          <p:nvPr/>
        </p:nvGrpSpPr>
        <p:grpSpPr>
          <a:xfrm>
            <a:off x="2404906" y="38909"/>
            <a:ext cx="6057418" cy="897323"/>
            <a:chOff x="2588871" y="-1"/>
            <a:chExt cx="6057418" cy="897323"/>
          </a:xfrm>
        </p:grpSpPr>
        <p:sp>
          <p:nvSpPr>
            <p:cNvPr id="3" name="Trapezoid 2">
              <a:extLst>
                <a:ext uri="{FF2B5EF4-FFF2-40B4-BE49-F238E27FC236}">
                  <a16:creationId xmlns:a16="http://schemas.microsoft.com/office/drawing/2014/main" id="{F5951700-F7EE-DEB9-4F2F-09E9E2C21100}"/>
                </a:ext>
              </a:extLst>
            </p:cNvPr>
            <p:cNvSpPr/>
            <p:nvPr/>
          </p:nvSpPr>
          <p:spPr>
            <a:xfrm flipV="1">
              <a:off x="2588871" y="-1"/>
              <a:ext cx="6057418" cy="897323"/>
            </a:xfrm>
            <a:prstGeom prst="trapezoid">
              <a:avLst/>
            </a:prstGeom>
            <a:solidFill>
              <a:srgbClr val="D23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DABDBA4-723B-1EDB-2D74-9C9E7DE7EBB7}"/>
                </a:ext>
              </a:extLst>
            </p:cNvPr>
            <p:cNvSpPr txBox="1"/>
            <p:nvPr/>
          </p:nvSpPr>
          <p:spPr>
            <a:xfrm>
              <a:off x="3604852" y="156272"/>
              <a:ext cx="45348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II. CÁCH TIẾN HÀNH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7B5789A-B94E-797B-39BF-377AAFBB2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684" y="1947569"/>
            <a:ext cx="5775640" cy="319146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0A6CB17-F3D4-2EAD-7F47-12452CC34647}"/>
              </a:ext>
            </a:extLst>
          </p:cNvPr>
          <p:cNvSpPr txBox="1"/>
          <p:nvPr/>
        </p:nvSpPr>
        <p:spPr>
          <a:xfrm>
            <a:off x="679937" y="1317580"/>
            <a:ext cx="6350783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Bước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1: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Chuẩn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bị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hạt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nảy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mầm</a:t>
            </a:r>
            <a:r>
              <a:rPr 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444E16E-E482-89C5-1466-641E1B863616}"/>
              </a:ext>
            </a:extLst>
          </p:cNvPr>
          <p:cNvGrpSpPr/>
          <p:nvPr/>
        </p:nvGrpSpPr>
        <p:grpSpPr>
          <a:xfrm>
            <a:off x="-137786" y="3827815"/>
            <a:ext cx="12760960" cy="4422120"/>
            <a:chOff x="-137786" y="3827815"/>
            <a:chExt cx="12760960" cy="442212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EAE0765-EE37-D269-CAC2-2F5FA82E0A3F}"/>
                </a:ext>
              </a:extLst>
            </p:cNvPr>
            <p:cNvGrpSpPr/>
            <p:nvPr/>
          </p:nvGrpSpPr>
          <p:grpSpPr>
            <a:xfrm>
              <a:off x="-137786" y="3827815"/>
              <a:ext cx="12760960" cy="4422120"/>
              <a:chOff x="-137786" y="3827815"/>
              <a:chExt cx="12760960" cy="442212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F12BCD0-6A15-DA1C-18ED-96C8B9EE6838}"/>
                  </a:ext>
                </a:extLst>
              </p:cNvPr>
              <p:cNvSpPr/>
              <p:nvPr/>
            </p:nvSpPr>
            <p:spPr>
              <a:xfrm>
                <a:off x="-137786" y="4114800"/>
                <a:ext cx="5661764" cy="3030185"/>
              </a:xfrm>
              <a:prstGeom prst="rect">
                <a:avLst/>
              </a:prstGeom>
              <a:solidFill>
                <a:srgbClr val="F9D8B2"/>
              </a:solidFill>
              <a:ln>
                <a:solidFill>
                  <a:srgbClr val="F9D8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938C227-BBAF-D4FA-215D-AEC4059F5E25}"/>
                  </a:ext>
                </a:extLst>
              </p:cNvPr>
              <p:cNvSpPr/>
              <p:nvPr/>
            </p:nvSpPr>
            <p:spPr>
              <a:xfrm>
                <a:off x="7703507" y="3827815"/>
                <a:ext cx="4919667" cy="3349599"/>
              </a:xfrm>
              <a:prstGeom prst="rect">
                <a:avLst/>
              </a:prstGeom>
              <a:solidFill>
                <a:srgbClr val="F9D8B2"/>
              </a:solidFill>
              <a:ln>
                <a:solidFill>
                  <a:srgbClr val="F9D8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6E0482F-93F3-3CB2-F39C-635BE9A1961C}"/>
                  </a:ext>
                </a:extLst>
              </p:cNvPr>
              <p:cNvSpPr/>
              <p:nvPr/>
            </p:nvSpPr>
            <p:spPr>
              <a:xfrm>
                <a:off x="2686684" y="4900336"/>
                <a:ext cx="5775640" cy="3349599"/>
              </a:xfrm>
              <a:prstGeom prst="rect">
                <a:avLst/>
              </a:prstGeom>
              <a:solidFill>
                <a:srgbClr val="F9D8B2"/>
              </a:solidFill>
              <a:ln>
                <a:solidFill>
                  <a:srgbClr val="F9D8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D37ABA33-C7CA-F116-A589-6453DE92B35D}"/>
                </a:ext>
              </a:extLst>
            </p:cNvPr>
            <p:cNvSpPr/>
            <p:nvPr/>
          </p:nvSpPr>
          <p:spPr>
            <a:xfrm>
              <a:off x="5198301" y="4485297"/>
              <a:ext cx="613776" cy="830077"/>
            </a:xfrm>
            <a:prstGeom prst="triangle">
              <a:avLst/>
            </a:prstGeom>
            <a:solidFill>
              <a:srgbClr val="F9D8B2"/>
            </a:solidFill>
            <a:ln>
              <a:solidFill>
                <a:srgbClr val="F9D8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C15410AA-C265-F257-D4EB-466BF38D5FC3}"/>
                </a:ext>
              </a:extLst>
            </p:cNvPr>
            <p:cNvSpPr/>
            <p:nvPr/>
          </p:nvSpPr>
          <p:spPr>
            <a:xfrm>
              <a:off x="7586179" y="4259179"/>
              <a:ext cx="613776" cy="830077"/>
            </a:xfrm>
            <a:prstGeom prst="triangle">
              <a:avLst/>
            </a:prstGeom>
            <a:solidFill>
              <a:srgbClr val="F9D8B2"/>
            </a:solidFill>
            <a:ln>
              <a:solidFill>
                <a:srgbClr val="F9D8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22" name="Picture 2" descr="Target free icon">
            <a:extLst>
              <a:ext uri="{FF2B5EF4-FFF2-40B4-BE49-F238E27FC236}">
                <a16:creationId xmlns:a16="http://schemas.microsoft.com/office/drawing/2014/main" id="{C0A014DF-EA4D-39B0-DC79-2D1FA586E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904" y="-152405"/>
            <a:ext cx="1469985" cy="146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161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2642</TotalTime>
  <Words>667</Words>
  <Application>Microsoft Office PowerPoint</Application>
  <PresentationFormat>Widescreen</PresentationFormat>
  <Paragraphs>93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#9Slide03 AllRoundGothic</vt:lpstr>
      <vt:lpstr>#9Slide03 BoosterNextFYBlack</vt:lpstr>
      <vt:lpstr>#9Slide05 HLT Bickham Regular</vt:lpstr>
      <vt:lpstr>#9Slide07 Riesling</vt:lpstr>
      <vt:lpstr>Yu Gothic UI</vt:lpstr>
      <vt:lpstr>Arial</vt:lpstr>
      <vt:lpstr>Calibri</vt:lpstr>
      <vt:lpstr>Calibri Light</vt:lpstr>
      <vt:lpstr>Impact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Thái Bình (DNPC-TKH-KHKT.TP)</dc:creator>
  <cp:lastModifiedBy>Huyen Sam</cp:lastModifiedBy>
  <cp:revision>48</cp:revision>
  <dcterms:created xsi:type="dcterms:W3CDTF">2021-12-12T22:38:07Z</dcterms:created>
  <dcterms:modified xsi:type="dcterms:W3CDTF">2024-05-10T14:43:31Z</dcterms:modified>
</cp:coreProperties>
</file>