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37" r:id="rId3"/>
    <p:sldId id="382" r:id="rId5"/>
    <p:sldId id="403" r:id="rId6"/>
    <p:sldId id="402" r:id="rId7"/>
    <p:sldId id="398" r:id="rId8"/>
    <p:sldId id="439" r:id="rId9"/>
    <p:sldId id="440" r:id="rId10"/>
    <p:sldId id="418" r:id="rId11"/>
    <p:sldId id="416" r:id="rId12"/>
    <p:sldId id="417" r:id="rId13"/>
    <p:sldId id="441" r:id="rId14"/>
    <p:sldId id="443" r:id="rId15"/>
    <p:sldId id="394" r:id="rId16"/>
    <p:sldId id="445" r:id="rId17"/>
    <p:sldId id="442" r:id="rId18"/>
    <p:sldId id="383" r:id="rId19"/>
    <p:sldId id="392" r:id="rId20"/>
    <p:sldId id="444" r:id="rId21"/>
    <p:sldId id="447" r:id="rId22"/>
    <p:sldId id="384" r:id="rId23"/>
    <p:sldId id="395" r:id="rId24"/>
    <p:sldId id="448" r:id="rId25"/>
    <p:sldId id="449" r:id="rId26"/>
    <p:sldId id="450" r:id="rId27"/>
    <p:sldId id="451" r:id="rId28"/>
    <p:sldId id="452" r:id="rId29"/>
    <p:sldId id="453" r:id="rId30"/>
    <p:sldId id="405" r:id="rId31"/>
    <p:sldId id="406" r:id="rId32"/>
    <p:sldId id="407" r:id="rId33"/>
    <p:sldId id="408" r:id="rId34"/>
    <p:sldId id="409" r:id="rId35"/>
    <p:sldId id="410" r:id="rId36"/>
    <p:sldId id="411" r:id="rId37"/>
    <p:sldId id="412" r:id="rId38"/>
    <p:sldId id="413" r:id="rId39"/>
    <p:sldId id="414" r:id="rId40"/>
    <p:sldId id="327" r:id="rId41"/>
    <p:sldId id="455" r:id="rId42"/>
  </p:sldIdLst>
  <p:sldSz cx="18288000" cy="10287000"/>
  <p:notesSz cx="6858000" cy="9144000"/>
  <p:embeddedFontLst>
    <p:embeddedFont>
      <p:font typeface="SimSun" panose="02010600030101010101" pitchFamily="2" charset="-122"/>
      <p:regular r:id="rId47"/>
    </p:embeddedFont>
    <p:embeddedFont>
      <p:font typeface="Calibri" panose="020F0502020204030204" pitchFamily="34" charset="0"/>
      <p:regular r:id="rId48"/>
      <p:bold r:id="rId49"/>
      <p:italic r:id="rId50"/>
      <p:boldItalic r:id="rId51"/>
    </p:embeddedFont>
    <p:embeddedFont>
      <p:font typeface="Tiffany" panose="02020500000000000000" pitchFamily="18" charset="0"/>
      <p:regular r:id="rId52"/>
    </p:embeddedFont>
    <p:embeddedFont>
      <p:font typeface="Calibri Light" panose="020F030202020403020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showGuides="1">
      <p:cViewPr varScale="1">
        <p:scale>
          <a:sx n="31" d="100"/>
          <a:sy n="31"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2.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6CF96FE-4BFD-4EB0-860E-F76DA2601899}"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sv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C&#243;%20ai%20th&#7855;c%20m&#7855;c%20thu&#7889;c%20ng&#7915;a%20thai%20ho&#7841;t%20&#273;&#7897;ng%20khi%20v&#224;o%20c&#417;%20th&#7875;%20ng&#432;&#7901;i.mp4" TargetMode="External"/><Relationship Id="rId4" Type="http://schemas.openxmlformats.org/officeDocument/2006/relationships/hyperlink" Target="&#272;&#7863;t%20v&#242;ng%20v&#224;%20c&#7845;y%20que%20tr&#225;nh%20thai%20-%20Bi&#7879;n%20ph&#225;p%20n&#224;o%20an%20to&#224;n%20h&#417;n_.mp4" TargetMode="External"/><Relationship Id="rId3" Type="http://schemas.openxmlformats.org/officeDocument/2006/relationships/hyperlink" Target="Xu&#7845;t%20tinh%20ngo&#224;i%20kh&#7843;%20n&#259;ng%20c&#243;%20thai%20l&#224;%20bao%20nhi&#234;u%20ph&#7847;n%20tr&#259;m.mp4" TargetMode="External"/><Relationship Id="rId2" Type="http://schemas.openxmlformats.org/officeDocument/2006/relationships/hyperlink" Target="Tinh%20tr&#249;ng%20s&#7889;ng%20&#273;&#432;&#7907;c%20bao%20l&#226;u%20trong%20kh&#244;ng%20kh&#237;,%20n&#432;&#7899;c-.webm" TargetMode="External"/><Relationship Id="rId1" Type="http://schemas.openxmlformats.org/officeDocument/2006/relationships/hyperlink" Target="&#272;&#7862;T%20V&#210;NG%20TR&#193;NH%20THAI%20L&#192;%20NH&#431;%20TH&#7870;%20N&#192;O_%20-%20B&#7879;nh%20vi&#7879;n%20T&#7915;%20D&#361;.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685800" y="1676809"/>
            <a:ext cx="18553386"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III- </a:t>
            </a:r>
            <a:r>
              <a:rPr lang="en-US" sz="4200" b="1" dirty="0" err="1" smtClean="0">
                <a:solidFill>
                  <a:srgbClr val="002060"/>
                </a:solidFill>
                <a:latin typeface="Times New Roman" panose="02020603050405020304" pitchFamily="18" charset="0"/>
                <a:cs typeface="Times New Roman" panose="02020603050405020304" pitchFamily="18" charset="0"/>
              </a:rPr>
              <a:t>HIỆN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TƯỢNG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NGUYỆT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CÁC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PHÁP</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TRÁNH</a:t>
            </a:r>
            <a:r>
              <a:rPr lang="en-US" sz="4200" b="1" dirty="0" smtClean="0">
                <a:solidFill>
                  <a:srgbClr val="002060"/>
                </a:solidFill>
                <a:latin typeface="Times New Roman" panose="02020603050405020304" pitchFamily="18" charset="0"/>
                <a:cs typeface="Times New Roman" panose="02020603050405020304" pitchFamily="18" charset="0"/>
              </a:rPr>
              <a:t> THAI</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2461639"/>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2. </a:t>
            </a:r>
            <a:r>
              <a:rPr lang="en-US" sz="4200" dirty="0" err="1">
                <a:solidFill>
                  <a:srgbClr val="C00000"/>
                </a:solidFill>
                <a:latin typeface="Times New Roman" panose="02020603050405020304" pitchFamily="18" charset="0"/>
                <a:cs typeface="Times New Roman" panose="02020603050405020304" pitchFamily="18" charset="0"/>
              </a:rPr>
              <a:t>C</a:t>
            </a:r>
            <a:r>
              <a:rPr lang="en-US" sz="4200" dirty="0" err="1" smtClean="0">
                <a:solidFill>
                  <a:srgbClr val="C00000"/>
                </a:solidFill>
                <a:latin typeface="Times New Roman" panose="02020603050405020304" pitchFamily="18" charset="0"/>
                <a:cs typeface="Times New Roman" panose="02020603050405020304" pitchFamily="18" charset="0"/>
              </a:rPr>
              <a:t>ác</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biện</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pháp</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tránh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thai</a:t>
            </a:r>
            <a:endParaRPr lang="en-US" sz="420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829800" y="2789764"/>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Nhiệm</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vụ</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học</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tập</a:t>
            </a:r>
            <a:endParaRPr lang="en-US" sz="4200" u="sng"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800" y="3885640"/>
            <a:ext cx="12268200" cy="5678478"/>
          </a:xfrm>
          <a:prstGeom prst="rect">
            <a:avLst/>
          </a:prstGeom>
          <a:noFill/>
        </p:spPr>
        <p:txBody>
          <a:bodyPr wrap="square" lIns="137160" tIns="68580" rIns="137160" bIns="68580" rtlCol="0">
            <a:spAutoFit/>
          </a:bodyPr>
          <a:lstStyle/>
          <a:p>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Tham</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khảo</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kiến</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thức</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SGK</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hoàn</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thành</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nhiệm</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vụ</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Trả</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lời</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các</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câu</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hỏi</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sau</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742950" indent="-742950">
              <a:buFont typeface="+mj-lt"/>
              <a:buAutoNum type="arabicPeriod"/>
            </a:pPr>
            <a:r>
              <a:rPr lang="vi-VN"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Mang </a:t>
            </a:r>
            <a:r>
              <a:rPr lang="vi-VN"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thai ở tuổi vị thành viên có tác động tiêu cực như thế </a:t>
            </a:r>
            <a:r>
              <a:rPr lang="vi-VN"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nào?</a:t>
            </a: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742950" indent="-742950">
              <a:buFont typeface="+mj-lt"/>
              <a:buAutoNum type="arabicPeriod"/>
            </a:pP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Nguyên</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tắc</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tránh</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thai</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là</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gì</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742950" indent="-742950">
              <a:buFont typeface="+mj-lt"/>
              <a:buAutoNum type="arabicPeriod"/>
            </a:pP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N</a:t>
            </a:r>
            <a:r>
              <a:rPr lang="vi-VN"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êu </a:t>
            </a:r>
            <a:r>
              <a:rPr lang="vi-VN"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các biện pháp tránh thai thông qua hiểu biết của </a:t>
            </a:r>
            <a:r>
              <a:rPr lang="vi-VN"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em.</a:t>
            </a: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742950" indent="-742950">
              <a:buFont typeface="+mj-lt"/>
              <a:buAutoNum type="arabicPeriod"/>
            </a:pPr>
            <a:r>
              <a:rPr lang="vi-VN"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Tác </a:t>
            </a:r>
            <a:r>
              <a:rPr lang="vi-VN"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dụng của các biện pháp tránh thai đó là gì?</a:t>
            </a: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Thời</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7030A0"/>
                </a:solidFill>
                <a:latin typeface="Times New Roman" panose="02020603050405020304" pitchFamily="18" charset="0"/>
                <a:ea typeface="Tiffany" panose="02020500000000000000" pitchFamily="18" charset="0"/>
                <a:cs typeface="Times New Roman" panose="02020603050405020304" pitchFamily="18" charset="0"/>
              </a:rPr>
              <a:t>gian</a:t>
            </a:r>
            <a:r>
              <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10 </a:t>
            </a:r>
            <a:r>
              <a:rPr lang="en-US" sz="4000" dirty="0" err="1"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phút</a:t>
            </a:r>
            <a:r>
              <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p:txBody>
      </p:sp>
      <p:pic>
        <p:nvPicPr>
          <p:cNvPr id="15" name="Picture 14"/>
          <p:cNvPicPr>
            <a:picLocks noChangeAspect="1"/>
          </p:cNvPicPr>
          <p:nvPr/>
        </p:nvPicPr>
        <p:blipFill>
          <a:blip r:embed="rId1"/>
          <a:stretch>
            <a:fillRect/>
          </a:stretch>
        </p:blipFill>
        <p:spPr>
          <a:xfrm>
            <a:off x="381000" y="3696109"/>
            <a:ext cx="5333999" cy="6127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90500"/>
            <a:ext cx="16840200" cy="1135888"/>
          </a:xfrm>
          <a:prstGeom prst="rect">
            <a:avLst/>
          </a:prstGeom>
        </p:spPr>
        <p:txBody>
          <a:bodyPr wrap="square">
            <a:spAutoFit/>
          </a:bodyPr>
          <a:lstStyle/>
          <a:p>
            <a:pPr algn="ctr">
              <a:lnSpc>
                <a:spcPct val="200000"/>
              </a:lnSpc>
            </a:pP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ĐÁP ÁN</a:t>
            </a:r>
            <a:endPar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838200" y="1349248"/>
          <a:ext cx="16840200" cy="7788656"/>
        </p:xfrm>
        <a:graphic>
          <a:graphicData uri="http://schemas.openxmlformats.org/drawingml/2006/table">
            <a:tbl>
              <a:tblPr firstRow="1" bandRow="1">
                <a:tableStyleId>{5C22544A-7EE6-4342-B048-85BDC9FD1C3A}</a:tableStyleId>
              </a:tblPr>
              <a:tblGrid>
                <a:gridCol w="4210050"/>
                <a:gridCol w="4210050"/>
                <a:gridCol w="4000500"/>
                <a:gridCol w="4419600"/>
              </a:tblGrid>
              <a:tr h="1458468">
                <a:tc>
                  <a:txBody>
                    <a:bodyPr/>
                    <a:lstStyle/>
                    <a:p>
                      <a:r>
                        <a:rPr lang="en-US" sz="3200" dirty="0" err="1" smtClean="0">
                          <a:latin typeface="Times New Roman" panose="02020603050405020304" pitchFamily="18" charset="0"/>
                          <a:cs typeface="Times New Roman" panose="02020603050405020304" pitchFamily="18" charset="0"/>
                        </a:rPr>
                        <a:t>Biện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pháp</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Hiệu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quả</a:t>
                      </a:r>
                      <a:endParaRPr lang="en-US" sz="3200" baseline="0" dirty="0" smtClean="0">
                        <a:latin typeface="Times New Roman" panose="02020603050405020304" pitchFamily="18" charset="0"/>
                        <a:cs typeface="Times New Roman" panose="02020603050405020304" pitchFamily="18" charset="0"/>
                      </a:endParaRPr>
                    </a:p>
                    <a:p>
                      <a:pPr algn="ctr"/>
                      <a:r>
                        <a:rPr lang="en-US" sz="3200" baseline="0" dirty="0" smtClean="0">
                          <a:latin typeface="Times New Roman" panose="02020603050405020304" pitchFamily="18" charset="0"/>
                          <a:cs typeface="Times New Roman" panose="02020603050405020304" pitchFamily="18" charset="0"/>
                        </a:rPr>
                        <a:t>(</a:t>
                      </a:r>
                      <a:r>
                        <a:rPr lang="en-US" sz="3200" baseline="0" dirty="0" err="1" smtClean="0">
                          <a:latin typeface="Times New Roman" panose="02020603050405020304" pitchFamily="18" charset="0"/>
                          <a:cs typeface="Times New Roman" panose="02020603050405020304" pitchFamily="18" charset="0"/>
                        </a:rPr>
                        <a:t>cao</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thấp</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Tác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phụ</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baseline="0" dirty="0" err="1" smtClean="0">
                          <a:latin typeface="Times New Roman" panose="02020603050405020304" pitchFamily="18" charset="0"/>
                          <a:cs typeface="Times New Roman" panose="02020603050405020304" pitchFamily="18" charset="0"/>
                        </a:rPr>
                        <a:t>Phòng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ngừa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bệnh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lây</a:t>
                      </a:r>
                      <a:r>
                        <a:rPr lang="en-US" sz="3200" baseline="0" dirty="0" smtClean="0">
                          <a:latin typeface="Times New Roman" panose="02020603050405020304" pitchFamily="18" charset="0"/>
                          <a:cs typeface="Times New Roman" panose="02020603050405020304" pitchFamily="18" charset="0"/>
                        </a:rPr>
                        <a:t> qua </a:t>
                      </a:r>
                      <a:r>
                        <a:rPr lang="en-US" sz="3200" baseline="0" dirty="0" err="1" smtClean="0">
                          <a:latin typeface="Times New Roman" panose="02020603050405020304" pitchFamily="18" charset="0"/>
                          <a:cs typeface="Times New Roman" panose="02020603050405020304" pitchFamily="18" charset="0"/>
                        </a:rPr>
                        <a:t>đường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tình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su</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smtClean="0">
                          <a:latin typeface="Times New Roman" panose="02020603050405020304" pitchFamily="18" charset="0"/>
                          <a:cs typeface="Times New Roman" panose="02020603050405020304" pitchFamily="18" charset="0"/>
                        </a:rPr>
                        <a:t>Cao</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Có</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Thuốc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hàng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smtClean="0">
                          <a:latin typeface="Times New Roman" panose="02020603050405020304" pitchFamily="18" charset="0"/>
                          <a:cs typeface="Times New Roman" panose="02020603050405020304" pitchFamily="18" charset="0"/>
                        </a:rPr>
                        <a:t>Cao</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Đặt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vòng</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smtClean="0">
                          <a:latin typeface="Times New Roman" panose="02020603050405020304" pitchFamily="18" charset="0"/>
                          <a:cs typeface="Times New Roman" panose="02020603050405020304" pitchFamily="18" charset="0"/>
                        </a:rPr>
                        <a:t>Cao</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đáng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kể</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Xuất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tinh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ngoài</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Thấp</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Que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smtClean="0">
                          <a:latin typeface="Times New Roman" panose="02020603050405020304" pitchFamily="18" charset="0"/>
                          <a:cs typeface="Times New Roman" panose="02020603050405020304" pitchFamily="18" charset="0"/>
                        </a:rPr>
                        <a:t>Cao</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đáng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kể</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Thuốc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khẩn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cấp</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Thấp</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Không</a:t>
                      </a: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685800" y="9258300"/>
            <a:ext cx="170688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685800" y="1676809"/>
            <a:ext cx="18553386"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III- </a:t>
            </a:r>
            <a:r>
              <a:rPr lang="en-US" sz="4200" b="1" dirty="0" err="1" smtClean="0">
                <a:solidFill>
                  <a:srgbClr val="002060"/>
                </a:solidFill>
                <a:latin typeface="Times New Roman" panose="02020603050405020304" pitchFamily="18" charset="0"/>
                <a:cs typeface="Times New Roman" panose="02020603050405020304" pitchFamily="18" charset="0"/>
              </a:rPr>
              <a:t>HIỆN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TƯỢNG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NGUYỆT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CÁC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BIỆN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PHÁP</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TRÁNH</a:t>
            </a:r>
            <a:r>
              <a:rPr lang="en-US" sz="4200" b="1" dirty="0" smtClean="0">
                <a:solidFill>
                  <a:srgbClr val="002060"/>
                </a:solidFill>
                <a:latin typeface="Times New Roman" panose="02020603050405020304" pitchFamily="18" charset="0"/>
                <a:cs typeface="Times New Roman" panose="02020603050405020304" pitchFamily="18" charset="0"/>
              </a:rPr>
              <a:t> THAI</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2461639"/>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2. </a:t>
            </a:r>
            <a:r>
              <a:rPr lang="en-US" sz="4200" dirty="0" err="1">
                <a:solidFill>
                  <a:srgbClr val="C00000"/>
                </a:solidFill>
                <a:latin typeface="Times New Roman" panose="02020603050405020304" pitchFamily="18" charset="0"/>
                <a:cs typeface="Times New Roman" panose="02020603050405020304" pitchFamily="18" charset="0"/>
              </a:rPr>
              <a:t>C</a:t>
            </a:r>
            <a:r>
              <a:rPr lang="en-US" sz="4200" dirty="0" err="1" smtClean="0">
                <a:solidFill>
                  <a:srgbClr val="C00000"/>
                </a:solidFill>
                <a:latin typeface="Times New Roman" panose="02020603050405020304" pitchFamily="18" charset="0"/>
                <a:cs typeface="Times New Roman" panose="02020603050405020304" pitchFamily="18" charset="0"/>
              </a:rPr>
              <a:t>ác</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biện</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pháp</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tránh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thai</a:t>
            </a:r>
            <a:endParaRPr lang="en-US" sz="4200" dirty="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stretch>
            <a:fillRect/>
          </a:stretch>
        </p:blipFill>
        <p:spPr>
          <a:xfrm>
            <a:off x="14020800" y="2601467"/>
            <a:ext cx="1822938" cy="1544864"/>
          </a:xfrm>
          <a:prstGeom prst="rect">
            <a:avLst/>
          </a:prstGeom>
        </p:spPr>
      </p:pic>
      <p:sp>
        <p:nvSpPr>
          <p:cNvPr id="2" name="Rectangle 1"/>
          <p:cNvSpPr/>
          <p:nvPr/>
        </p:nvSpPr>
        <p:spPr>
          <a:xfrm>
            <a:off x="1905000" y="4697224"/>
            <a:ext cx="13938738" cy="1569660"/>
          </a:xfrm>
          <a:prstGeom prst="rect">
            <a:avLst/>
          </a:prstGeom>
        </p:spPr>
        <p:txBody>
          <a:bodyPr wrap="square">
            <a:spAutoFit/>
          </a:bodyPr>
          <a:lstStyle/>
          <a:p>
            <a:pPr algn="just">
              <a:spcAft>
                <a:spcPts val="0"/>
              </a:spcAft>
            </a:pP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pháp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nhằm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hoặc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thuốc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vòng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thai.</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943600" y="800100"/>
            <a:ext cx="9372600" cy="3886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Em</a:t>
            </a:r>
            <a:r>
              <a:rPr lang="en-US" sz="3600" dirty="0" smtClean="0"/>
              <a:t> </a:t>
            </a:r>
            <a:r>
              <a:rPr lang="en-US" sz="3600" dirty="0" err="1" smtClean="0"/>
              <a:t>hãy</a:t>
            </a:r>
            <a:r>
              <a:rPr lang="en-US" sz="3600" dirty="0" smtClean="0"/>
              <a:t> </a:t>
            </a:r>
            <a:r>
              <a:rPr lang="en-US" sz="3600" dirty="0" err="1" smtClean="0"/>
              <a:t>nêu</a:t>
            </a:r>
            <a:r>
              <a:rPr lang="en-US" sz="3600" dirty="0" smtClean="0"/>
              <a:t> </a:t>
            </a:r>
            <a:r>
              <a:rPr lang="en-US" sz="3600" dirty="0" err="1" smtClean="0"/>
              <a:t>một</a:t>
            </a:r>
            <a:r>
              <a:rPr lang="en-US" sz="3600" dirty="0" smtClean="0"/>
              <a:t> </a:t>
            </a:r>
            <a:r>
              <a:rPr lang="en-US" sz="3600" dirty="0" err="1" smtClean="0"/>
              <a:t>số</a:t>
            </a:r>
            <a:r>
              <a:rPr lang="en-US" sz="3600" dirty="0" smtClean="0"/>
              <a:t> </a:t>
            </a:r>
            <a:r>
              <a:rPr lang="en-US" sz="3600" dirty="0" err="1" smtClean="0"/>
              <a:t>bệnh</a:t>
            </a:r>
            <a:r>
              <a:rPr lang="en-US" sz="3600" dirty="0" smtClean="0"/>
              <a:t> </a:t>
            </a:r>
            <a:r>
              <a:rPr lang="en-US" sz="3600" dirty="0" err="1" smtClean="0"/>
              <a:t>lây</a:t>
            </a:r>
            <a:r>
              <a:rPr lang="en-US" sz="3600" dirty="0" smtClean="0"/>
              <a:t> </a:t>
            </a:r>
            <a:r>
              <a:rPr lang="en-US" sz="3600" dirty="0" err="1" smtClean="0"/>
              <a:t>truyền</a:t>
            </a:r>
            <a:r>
              <a:rPr lang="en-US" sz="3600" dirty="0" smtClean="0"/>
              <a:t> qua </a:t>
            </a:r>
            <a:r>
              <a:rPr lang="en-US" sz="3600" dirty="0" err="1" smtClean="0"/>
              <a:t>đường</a:t>
            </a:r>
            <a:r>
              <a:rPr lang="en-US" sz="3600" dirty="0" smtClean="0"/>
              <a:t> </a:t>
            </a:r>
            <a:r>
              <a:rPr lang="en-US" sz="3600" dirty="0" err="1" smtClean="0"/>
              <a:t>sinh</a:t>
            </a:r>
            <a:r>
              <a:rPr lang="en-US" sz="3600" dirty="0" smtClean="0"/>
              <a:t> </a:t>
            </a:r>
            <a:r>
              <a:rPr lang="en-US" sz="3600" dirty="0" err="1" smtClean="0"/>
              <a:t>dục</a:t>
            </a:r>
            <a:r>
              <a:rPr lang="en-US" sz="3600" dirty="0" smtClean="0"/>
              <a:t> ở </a:t>
            </a:r>
            <a:r>
              <a:rPr lang="en-US" sz="3600" dirty="0" err="1" smtClean="0"/>
              <a:t>xã</a:t>
            </a:r>
            <a:r>
              <a:rPr lang="en-US" sz="3600" dirty="0" smtClean="0"/>
              <a:t> </a:t>
            </a:r>
            <a:r>
              <a:rPr lang="en-US" sz="3600" dirty="0" err="1" smtClean="0"/>
              <a:t>hội</a:t>
            </a:r>
            <a:r>
              <a:rPr lang="en-US" sz="3600" dirty="0" smtClean="0"/>
              <a:t> </a:t>
            </a:r>
            <a:r>
              <a:rPr lang="en-US" sz="3600" dirty="0" err="1" smtClean="0"/>
              <a:t>mà</a:t>
            </a:r>
            <a:r>
              <a:rPr lang="en-US" sz="3600" dirty="0" smtClean="0"/>
              <a:t> </a:t>
            </a:r>
            <a:r>
              <a:rPr lang="en-US" sz="3600" dirty="0" err="1" smtClean="0"/>
              <a:t>em</a:t>
            </a:r>
            <a:r>
              <a:rPr lang="en-US" sz="3600" dirty="0" smtClean="0"/>
              <a:t> </a:t>
            </a:r>
            <a:r>
              <a:rPr lang="en-US" sz="3600" dirty="0" err="1" smtClean="0"/>
              <a:t>biết</a:t>
            </a:r>
            <a:r>
              <a:rPr lang="en-US" sz="3600" dirty="0" smtClean="0"/>
              <a:t>?</a:t>
            </a:r>
            <a:endParaRPr lang="en-US" sz="3600" dirty="0"/>
          </a:p>
        </p:txBody>
      </p:sp>
      <p:sp>
        <p:nvSpPr>
          <p:cNvPr id="5" name="Rectangle 4"/>
          <p:cNvSpPr/>
          <p:nvPr/>
        </p:nvSpPr>
        <p:spPr>
          <a:xfrm>
            <a:off x="3962400" y="7429500"/>
            <a:ext cx="10363200" cy="584775"/>
          </a:xfrm>
          <a:prstGeom prst="rect">
            <a:avLst/>
          </a:prstGeom>
        </p:spPr>
        <p:txBody>
          <a:bodyPr wrap="square">
            <a:spAutoFit/>
          </a:bodyPr>
          <a:lstStyle/>
          <a:p>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sùi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mào</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gà</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lậu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giang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mai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HIV,…</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7133" y="2632954"/>
            <a:ext cx="8617221" cy="7654046"/>
            <a:chOff x="1136378" y="257879"/>
            <a:chExt cx="10750821" cy="9762421"/>
          </a:xfrm>
        </p:grpSpPr>
        <p:sp>
          <p:nvSpPr>
            <p:cNvPr id="11" name="Rectangle 10"/>
            <p:cNvSpPr/>
            <p:nvPr/>
          </p:nvSpPr>
          <p:spPr>
            <a:xfrm>
              <a:off x="1136378" y="283104"/>
              <a:ext cx="10750821" cy="9737196"/>
            </a:xfrm>
            <a:prstGeom prst="rect">
              <a:avLst/>
            </a:prstGeom>
            <a:solidFill>
              <a:srgbClr val="FFCCCC">
                <a:alpha val="64000"/>
              </a:srgb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136378" y="257879"/>
              <a:ext cx="10750821" cy="9762421"/>
              <a:chOff x="-12087225" y="-1409700"/>
              <a:chExt cx="16414825" cy="14744700"/>
            </a:xfrm>
          </p:grpSpPr>
          <p:pic>
            <p:nvPicPr>
              <p:cNvPr id="9218"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l="28657" t="49285" r="37512" b="36204"/>
              <a:stretch>
                <a:fillRect/>
              </a:stretch>
            </p:blipFill>
            <p:spPr bwMode="auto">
              <a:xfrm>
                <a:off x="247650" y="5315433"/>
                <a:ext cx="4079950" cy="4095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t="1" b="50224"/>
              <a:stretch>
                <a:fillRect/>
              </a:stretch>
            </p:blipFill>
            <p:spPr bwMode="auto">
              <a:xfrm>
                <a:off x="-12087225" y="-1409700"/>
                <a:ext cx="12392025" cy="1474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t="49283" r="66169" b="36206"/>
              <a:stretch>
                <a:fillRect/>
              </a:stretch>
            </p:blipFill>
            <p:spPr bwMode="auto">
              <a:xfrm>
                <a:off x="304800" y="1638299"/>
                <a:ext cx="4022800" cy="41246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l="66169" t="50000" b="35489"/>
              <a:stretch>
                <a:fillRect/>
              </a:stretch>
            </p:blipFill>
            <p:spPr bwMode="auto">
              <a:xfrm>
                <a:off x="247650" y="9391166"/>
                <a:ext cx="3891126" cy="39057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12"/>
          <p:cNvSpPr txBox="1"/>
          <p:nvPr/>
        </p:nvSpPr>
        <p:spPr>
          <a:xfrm>
            <a:off x="9075223" y="4305300"/>
            <a:ext cx="8984177" cy="6001643"/>
          </a:xfrm>
          <a:prstGeom prst="rect">
            <a:avLst/>
          </a:prstGeom>
          <a:noFill/>
        </p:spPr>
        <p:txBody>
          <a:bodyPr wrap="square" rtlCol="0">
            <a:spAutoFit/>
          </a:bodyPr>
          <a:lstStyle/>
          <a:p>
            <a:r>
              <a:rPr lang="en-US" sz="3200" dirty="0" smtClean="0">
                <a:solidFill>
                  <a:srgbClr val="7030A0"/>
                </a:solidFill>
                <a:latin typeface="Times New Roman" panose="02020603050405020304" pitchFamily="18" charset="0"/>
                <a:cs typeface="Times New Roman" panose="02020603050405020304" pitchFamily="18" charset="0"/>
              </a:rPr>
              <a:t>- </a:t>
            </a:r>
            <a:r>
              <a:rPr lang="vi-VN" sz="3200" dirty="0" smtClean="0">
                <a:solidFill>
                  <a:srgbClr val="7030A0"/>
                </a:solidFill>
                <a:latin typeface="Times New Roman" panose="02020603050405020304" pitchFamily="18" charset="0"/>
                <a:cs typeface="Times New Roman" panose="02020603050405020304" pitchFamily="18" charset="0"/>
              </a:rPr>
              <a:t>Một </a:t>
            </a:r>
            <a:r>
              <a:rPr lang="vi-VN" sz="3200" dirty="0">
                <a:solidFill>
                  <a:srgbClr val="7030A0"/>
                </a:solidFill>
                <a:latin typeface="Times New Roman" panose="02020603050405020304" pitchFamily="18" charset="0"/>
                <a:cs typeface="Times New Roman" panose="02020603050405020304" pitchFamily="18" charset="0"/>
              </a:rPr>
              <a:t>số bệnh lây truyền qua đường tình dục phổ biến </a:t>
            </a:r>
            <a:r>
              <a:rPr lang="vi-VN" sz="3200" dirty="0" smtClean="0">
                <a:solidFill>
                  <a:srgbClr val="7030A0"/>
                </a:solidFill>
                <a:latin typeface="Times New Roman" panose="02020603050405020304" pitchFamily="18" charset="0"/>
                <a:cs typeface="Times New Roman" panose="02020603050405020304" pitchFamily="18" charset="0"/>
              </a:rPr>
              <a:t>như</a:t>
            </a:r>
            <a:r>
              <a:rPr lang="en-US" sz="3200" dirty="0" smtClean="0">
                <a:solidFill>
                  <a:srgbClr val="7030A0"/>
                </a:solidFill>
                <a:latin typeface="Times New Roman" panose="02020603050405020304" pitchFamily="18" charset="0"/>
                <a:cs typeface="Times New Roman" panose="02020603050405020304" pitchFamily="18" charset="0"/>
              </a:rPr>
              <a:t>:</a:t>
            </a:r>
            <a:endParaRPr lang="en-US" sz="3200" dirty="0" smtClean="0">
              <a:solidFill>
                <a:srgbClr val="7030A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3200" dirty="0">
                <a:solidFill>
                  <a:srgbClr val="7030A0"/>
                </a:solidFill>
                <a:latin typeface="Times New Roman" panose="02020603050405020304" pitchFamily="18" charset="0"/>
                <a:cs typeface="Times New Roman" panose="02020603050405020304" pitchFamily="18" charset="0"/>
              </a:rPr>
              <a:t>B</a:t>
            </a:r>
            <a:r>
              <a:rPr lang="vi-VN" sz="3200" dirty="0" smtClean="0">
                <a:solidFill>
                  <a:srgbClr val="7030A0"/>
                </a:solidFill>
                <a:latin typeface="Times New Roman" panose="02020603050405020304" pitchFamily="18" charset="0"/>
                <a:cs typeface="Times New Roman" panose="02020603050405020304" pitchFamily="18" charset="0"/>
              </a:rPr>
              <a:t>ệnh </a:t>
            </a:r>
            <a:r>
              <a:rPr lang="vi-VN" sz="3200" dirty="0">
                <a:solidFill>
                  <a:srgbClr val="7030A0"/>
                </a:solidFill>
                <a:latin typeface="Times New Roman" panose="02020603050405020304" pitchFamily="18" charset="0"/>
                <a:cs typeface="Times New Roman" panose="02020603050405020304" pitchFamily="18" charset="0"/>
              </a:rPr>
              <a:t>giang </a:t>
            </a:r>
            <a:r>
              <a:rPr lang="vi-VN" sz="3200" dirty="0" smtClean="0">
                <a:solidFill>
                  <a:srgbClr val="7030A0"/>
                </a:solidFill>
                <a:latin typeface="Times New Roman" panose="02020603050405020304" pitchFamily="18" charset="0"/>
                <a:cs typeface="Times New Roman" panose="02020603050405020304" pitchFamily="18" charset="0"/>
              </a:rPr>
              <a:t>mai</a:t>
            </a:r>
            <a:endParaRPr lang="en-US" sz="3200" dirty="0" smtClean="0">
              <a:solidFill>
                <a:srgbClr val="7030A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3200" dirty="0" smtClean="0">
                <a:solidFill>
                  <a:srgbClr val="7030A0"/>
                </a:solidFill>
                <a:latin typeface="Times New Roman" panose="02020603050405020304" pitchFamily="18" charset="0"/>
                <a:cs typeface="Times New Roman" panose="02020603050405020304" pitchFamily="18" charset="0"/>
              </a:rPr>
              <a:t> </a:t>
            </a:r>
            <a:r>
              <a:rPr lang="en-US" sz="3200" dirty="0" smtClean="0">
                <a:solidFill>
                  <a:srgbClr val="7030A0"/>
                </a:solidFill>
                <a:latin typeface="Times New Roman" panose="02020603050405020304" pitchFamily="18" charset="0"/>
                <a:cs typeface="Times New Roman" panose="02020603050405020304" pitchFamily="18" charset="0"/>
              </a:rPr>
              <a:t>B</a:t>
            </a:r>
            <a:r>
              <a:rPr lang="vi-VN" sz="3200" dirty="0" smtClean="0">
                <a:solidFill>
                  <a:srgbClr val="7030A0"/>
                </a:solidFill>
                <a:latin typeface="Times New Roman" panose="02020603050405020304" pitchFamily="18" charset="0"/>
                <a:cs typeface="Times New Roman" panose="02020603050405020304" pitchFamily="18" charset="0"/>
              </a:rPr>
              <a:t>ệnh lậu</a:t>
            </a:r>
            <a:endParaRPr lang="en-US" sz="3200" dirty="0" smtClean="0">
              <a:solidFill>
                <a:srgbClr val="7030A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3200" dirty="0">
                <a:solidFill>
                  <a:srgbClr val="7030A0"/>
                </a:solidFill>
                <a:latin typeface="Times New Roman" panose="02020603050405020304" pitchFamily="18" charset="0"/>
                <a:cs typeface="Times New Roman" panose="02020603050405020304" pitchFamily="18" charset="0"/>
              </a:rPr>
              <a:t>H</a:t>
            </a:r>
            <a:r>
              <a:rPr lang="vi-VN" sz="3200" dirty="0" smtClean="0">
                <a:solidFill>
                  <a:srgbClr val="7030A0"/>
                </a:solidFill>
                <a:latin typeface="Times New Roman" panose="02020603050405020304" pitchFamily="18" charset="0"/>
                <a:cs typeface="Times New Roman" panose="02020603050405020304" pitchFamily="18" charset="0"/>
              </a:rPr>
              <a:t>ội </a:t>
            </a:r>
            <a:r>
              <a:rPr lang="vi-VN" sz="3200" dirty="0">
                <a:solidFill>
                  <a:srgbClr val="7030A0"/>
                </a:solidFill>
                <a:latin typeface="Times New Roman" panose="02020603050405020304" pitchFamily="18" charset="0"/>
                <a:cs typeface="Times New Roman" panose="02020603050405020304" pitchFamily="18" charset="0"/>
              </a:rPr>
              <a:t>chứng </a:t>
            </a:r>
            <a:r>
              <a:rPr lang="vi-VN" sz="3200" dirty="0" smtClean="0">
                <a:solidFill>
                  <a:srgbClr val="7030A0"/>
                </a:solidFill>
                <a:latin typeface="Times New Roman" panose="02020603050405020304" pitchFamily="18" charset="0"/>
                <a:cs typeface="Times New Roman" panose="02020603050405020304" pitchFamily="18" charset="0"/>
              </a:rPr>
              <a:t>AIDS</a:t>
            </a:r>
            <a:endParaRPr lang="en-US" sz="3200" dirty="0">
              <a:solidFill>
                <a:srgbClr val="7030A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3200" dirty="0" err="1" smtClean="0">
                <a:solidFill>
                  <a:srgbClr val="7030A0"/>
                </a:solidFill>
                <a:latin typeface="Times New Roman" panose="02020603050405020304" pitchFamily="18" charset="0"/>
                <a:cs typeface="Times New Roman" panose="02020603050405020304" pitchFamily="18" charset="0"/>
              </a:rPr>
              <a:t>Sùi</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mào</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gà</a:t>
            </a:r>
            <a:r>
              <a:rPr lang="vi-VN" sz="3200" dirty="0" smtClean="0">
                <a:solidFill>
                  <a:srgbClr val="7030A0"/>
                </a:solidFill>
                <a:latin typeface="Times New Roman" panose="02020603050405020304" pitchFamily="18" charset="0"/>
                <a:cs typeface="Times New Roman" panose="02020603050405020304" pitchFamily="18" charset="0"/>
              </a:rPr>
              <a:t> </a:t>
            </a:r>
            <a:endParaRPr lang="en-US" sz="3200" dirty="0" smtClean="0">
              <a:solidFill>
                <a:srgbClr val="7030A0"/>
              </a:solidFill>
              <a:latin typeface="Times New Roman" panose="02020603050405020304" pitchFamily="18" charset="0"/>
              <a:cs typeface="Times New Roman" panose="02020603050405020304" pitchFamily="18" charset="0"/>
            </a:endParaRPr>
          </a:p>
          <a:p>
            <a:r>
              <a:rPr lang="en-US" sz="3200" dirty="0" smtClean="0">
                <a:solidFill>
                  <a:srgbClr val="7030A0"/>
                </a:solidFill>
                <a:latin typeface="Times New Roman" panose="02020603050405020304" pitchFamily="18" charset="0"/>
                <a:cs typeface="Times New Roman" panose="02020603050405020304" pitchFamily="18" charset="0"/>
              </a:rPr>
              <a:t>- </a:t>
            </a:r>
            <a:r>
              <a:rPr lang="vi-VN" sz="3200" dirty="0" smtClean="0">
                <a:solidFill>
                  <a:srgbClr val="7030A0"/>
                </a:solidFill>
                <a:latin typeface="Times New Roman" panose="02020603050405020304" pitchFamily="18" charset="0"/>
                <a:cs typeface="Times New Roman" panose="02020603050405020304" pitchFamily="18" charset="0"/>
              </a:rPr>
              <a:t>Những </a:t>
            </a:r>
            <a:r>
              <a:rPr lang="vi-VN" sz="3200" dirty="0">
                <a:solidFill>
                  <a:srgbClr val="7030A0"/>
                </a:solidFill>
                <a:latin typeface="Times New Roman" panose="02020603050405020304" pitchFamily="18" charset="0"/>
                <a:cs typeface="Times New Roman" panose="02020603050405020304" pitchFamily="18" charset="0"/>
              </a:rPr>
              <a:t>loại bệnh này gây ảnh hưởng đến các cơ quan sinh dục và ảnh hưởng đến các hệ cơ quan khác trong cơ thể</a:t>
            </a:r>
            <a:r>
              <a:rPr lang="vi-VN" sz="3200" dirty="0" smtClean="0">
                <a:solidFill>
                  <a:srgbClr val="7030A0"/>
                </a:solidFill>
                <a:latin typeface="Times New Roman" panose="02020603050405020304" pitchFamily="18" charset="0"/>
                <a:cs typeface="Times New Roman" panose="02020603050405020304" pitchFamily="18" charset="0"/>
              </a:rPr>
              <a:t>.</a:t>
            </a:r>
            <a:endParaRPr lang="en-US" sz="3200" dirty="0" smtClean="0">
              <a:solidFill>
                <a:srgbClr val="7030A0"/>
              </a:solidFill>
              <a:latin typeface="Times New Roman" panose="02020603050405020304" pitchFamily="18" charset="0"/>
              <a:cs typeface="Times New Roman" panose="02020603050405020304" pitchFamily="18" charset="0"/>
            </a:endParaRP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Có</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một</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số</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dấu</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hiệu</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có</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thể</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nhận</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biết</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được</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nhưng</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một</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số</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trường</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hợp</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không</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có</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triệu</a:t>
            </a:r>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err="1" smtClean="0">
                <a:solidFill>
                  <a:srgbClr val="7030A0"/>
                </a:solidFill>
                <a:latin typeface="Times New Roman" panose="02020603050405020304" pitchFamily="18" charset="0"/>
                <a:cs typeface="Times New Roman" panose="02020603050405020304" pitchFamily="18" charset="0"/>
              </a:rPr>
              <a:t>chứng</a:t>
            </a:r>
            <a:r>
              <a:rPr lang="en-US" sz="3200" dirty="0" smtClean="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19"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t="1" b="89711"/>
          <a:stretch>
            <a:fillRect/>
          </a:stretch>
        </p:blipFill>
        <p:spPr bwMode="auto">
          <a:xfrm>
            <a:off x="91047" y="-7620"/>
            <a:ext cx="17968353" cy="4222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Khoa học tự nhiên 8 Kết nối tri thức Bài 40: Sinh sản ở ngườ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571500"/>
            <a:ext cx="169164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457200" y="1638300"/>
            <a:ext cx="16727604" cy="1431161"/>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IV- </a:t>
            </a:r>
            <a:r>
              <a:rPr lang="en-US" sz="4200" b="1" dirty="0" err="1" smtClean="0">
                <a:solidFill>
                  <a:srgbClr val="002060"/>
                </a:solidFill>
                <a:latin typeface="Times New Roman" panose="02020603050405020304" pitchFamily="18" charset="0"/>
                <a:cs typeface="Times New Roman" panose="02020603050405020304" pitchFamily="18" charset="0"/>
              </a:rPr>
              <a:t>MỘT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SỐ</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BỆNH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LÂY</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TRUYỀN</a:t>
            </a:r>
            <a:r>
              <a:rPr lang="en-US" sz="4200" b="1" dirty="0" smtClean="0">
                <a:solidFill>
                  <a:srgbClr val="002060"/>
                </a:solidFill>
                <a:latin typeface="Times New Roman" panose="02020603050405020304" pitchFamily="18" charset="0"/>
                <a:cs typeface="Times New Roman" panose="02020603050405020304" pitchFamily="18" charset="0"/>
              </a:rPr>
              <a:t> QUA </a:t>
            </a:r>
            <a:r>
              <a:rPr lang="en-US" sz="4200" b="1" dirty="0" err="1" smtClean="0">
                <a:solidFill>
                  <a:srgbClr val="002060"/>
                </a:solidFill>
                <a:latin typeface="Times New Roman" panose="02020603050405020304" pitchFamily="18" charset="0"/>
                <a:cs typeface="Times New Roman" panose="02020603050405020304" pitchFamily="18" charset="0"/>
              </a:rPr>
              <a:t>ĐƯỜNG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DỤC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BẢO</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VỆ</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SỨC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KHỎE</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SẢN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VỊ</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THÀNH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NIÊN</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099678"/>
            <a:ext cx="1173480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dirty="0" smtClean="0">
                <a:solidFill>
                  <a:srgbClr val="C00000"/>
                </a:solidFill>
                <a:latin typeface="Times New Roman" panose="02020603050405020304" pitchFamily="18" charset="0"/>
                <a:cs typeface="Times New Roman" panose="02020603050405020304" pitchFamily="18" charset="0"/>
              </a:rPr>
              <a:t>1. </a:t>
            </a:r>
            <a:r>
              <a:rPr lang="en-US" sz="4200" dirty="0" err="1" smtClean="0">
                <a:solidFill>
                  <a:srgbClr val="C00000"/>
                </a:solidFill>
                <a:latin typeface="Times New Roman" panose="02020603050405020304" pitchFamily="18" charset="0"/>
                <a:cs typeface="Times New Roman" panose="02020603050405020304" pitchFamily="18" charset="0"/>
              </a:rPr>
              <a:t>Một</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số</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bệnh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lây</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truyền</a:t>
            </a:r>
            <a:r>
              <a:rPr lang="en-US" sz="4200" dirty="0" smtClean="0">
                <a:solidFill>
                  <a:srgbClr val="C00000"/>
                </a:solidFill>
                <a:latin typeface="Times New Roman" panose="02020603050405020304" pitchFamily="18" charset="0"/>
                <a:cs typeface="Times New Roman" panose="02020603050405020304" pitchFamily="18" charset="0"/>
              </a:rPr>
              <a:t> qua </a:t>
            </a:r>
            <a:r>
              <a:rPr lang="en-US" sz="4200" dirty="0" err="1" smtClean="0">
                <a:solidFill>
                  <a:srgbClr val="C00000"/>
                </a:solidFill>
                <a:latin typeface="Times New Roman" panose="02020603050405020304" pitchFamily="18" charset="0"/>
                <a:cs typeface="Times New Roman" panose="02020603050405020304" pitchFamily="18" charset="0"/>
              </a:rPr>
              <a:t>đường</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sinh</a:t>
            </a:r>
            <a:r>
              <a:rPr lang="en-US" sz="4200" dirty="0" smtClean="0">
                <a:solidFill>
                  <a:srgbClr val="C00000"/>
                </a:solidFill>
                <a:latin typeface="Times New Roman" panose="02020603050405020304" pitchFamily="18" charset="0"/>
                <a:cs typeface="Times New Roman" panose="02020603050405020304" pitchFamily="18" charset="0"/>
              </a:rPr>
              <a:t> </a:t>
            </a:r>
            <a:r>
              <a:rPr lang="en-US" sz="4200" dirty="0" err="1" smtClean="0">
                <a:solidFill>
                  <a:srgbClr val="C00000"/>
                </a:solidFill>
                <a:latin typeface="Times New Roman" panose="02020603050405020304" pitchFamily="18" charset="0"/>
                <a:cs typeface="Times New Roman" panose="02020603050405020304" pitchFamily="18" charset="0"/>
              </a:rPr>
              <a:t>dục</a:t>
            </a:r>
            <a:endParaRPr lang="en-US" sz="42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70751" y="4111162"/>
            <a:ext cx="12170319" cy="584775"/>
          </a:xfrm>
          <a:prstGeom prst="rect">
            <a:avLst/>
          </a:prstGeom>
        </p:spPr>
        <p:txBody>
          <a:bodyPr wrap="none">
            <a:spAutoFit/>
          </a:bodyPr>
          <a:lstStyle/>
          <a:p>
            <a:r>
              <a:rPr lang="vi-VN" sz="3200" dirty="0">
                <a:solidFill>
                  <a:srgbClr val="FF0000"/>
                </a:solidFill>
                <a:latin typeface="+mj-lt"/>
              </a:rPr>
              <a:t>Các bệnh lây truyền qua đường sinh dục có thể gây ra những hậu quả gì?</a:t>
            </a:r>
            <a:endParaRPr lang="en-US" sz="3200" dirty="0">
              <a:solidFill>
                <a:srgbClr val="FF0000"/>
              </a:solidFill>
              <a:latin typeface="+mj-lt"/>
            </a:endParaRPr>
          </a:p>
        </p:txBody>
      </p:sp>
      <p:sp>
        <p:nvSpPr>
          <p:cNvPr id="4" name="Rectangle 3"/>
          <p:cNvSpPr/>
          <p:nvPr/>
        </p:nvSpPr>
        <p:spPr>
          <a:xfrm>
            <a:off x="574848" y="5143500"/>
            <a:ext cx="17145000" cy="4524315"/>
          </a:xfrm>
          <a:prstGeom prst="rect">
            <a:avLst/>
          </a:prstGeom>
        </p:spPr>
        <p:txBody>
          <a:bodyPr wrap="square">
            <a:spAutoFit/>
          </a:bodyPr>
          <a:lstStyle/>
          <a:p>
            <a:pPr algn="just"/>
            <a:r>
              <a:rPr lang="vi-VN" sz="3200" dirty="0">
                <a:solidFill>
                  <a:srgbClr val="000000"/>
                </a:solidFill>
                <a:latin typeface="+mj-lt"/>
              </a:rPr>
              <a:t>- Ảnh hưởng nghiêm trọng đến sức khỏe và tính mạng của người bị bệnh: Bệnh lây truyền qua đường tình dục có thể để lại nhiều biến chứng nguy hiểm như mù lòa, tổn thương tim mạch, tổn thương cơ quan sinh dục dẫn đến vô sinh, tăng nguy cơ ung thư, thậm chí gây tử vong,…</a:t>
            </a:r>
            <a:endParaRPr lang="vi-VN" sz="3200" dirty="0">
              <a:solidFill>
                <a:srgbClr val="000000"/>
              </a:solidFill>
              <a:latin typeface="+mj-lt"/>
            </a:endParaRPr>
          </a:p>
          <a:p>
            <a:pPr algn="just"/>
            <a:r>
              <a:rPr lang="vi-VN" sz="3200" dirty="0">
                <a:solidFill>
                  <a:srgbClr val="000000"/>
                </a:solidFill>
                <a:latin typeface="+mj-lt"/>
              </a:rPr>
              <a:t>- Ảnh hưởng nghiêm trọng đến tâm lí của người bị bệnh và hạnh phúc gia đình: Người bị bệnh lây truyền qua đường tình dục thường có tâm lí e ngại thăm khám điều trị, ám ảnh tâm lí ngay cả khi đã được chữa khỏi, gây ảnh hưởng không nhỏ đến hạnh phúc gia đình.</a:t>
            </a:r>
            <a:endParaRPr lang="vi-VN" sz="3200" dirty="0">
              <a:solidFill>
                <a:srgbClr val="000000"/>
              </a:solidFill>
              <a:latin typeface="+mj-lt"/>
            </a:endParaRPr>
          </a:p>
          <a:p>
            <a:pPr algn="just"/>
            <a:r>
              <a:rPr lang="vi-VN" sz="3200" dirty="0">
                <a:solidFill>
                  <a:srgbClr val="000000"/>
                </a:solidFill>
                <a:latin typeface="+mj-lt"/>
              </a:rPr>
              <a:t>- Ảnh hưởng đến thai nhi: Phụ nữ mang thai bị mắc các bệnh lây truyền qua đường tình dục dễ bị sảy thai, sinh non và truyền bệnh cho trẻ sơ sinh khi mang thai, sinh nở hoặc cho con bú.</a:t>
            </a:r>
            <a:endParaRPr lang="vi-VN" sz="3200" dirty="0">
              <a:solidFill>
                <a:srgbClr val="000000"/>
              </a:solidFill>
              <a:latin typeface="+mj-lt"/>
            </a:endParaRPr>
          </a:p>
          <a:p>
            <a:pPr algn="just"/>
            <a:r>
              <a:rPr lang="vi-VN" sz="3200" dirty="0">
                <a:solidFill>
                  <a:srgbClr val="000000"/>
                </a:solidFill>
                <a:latin typeface="+mj-lt"/>
              </a:rPr>
              <a:t>- Điều trị các bệnh về đường sinh dục gây thiệt hại lớn về mặt kinh tế.</a:t>
            </a:r>
            <a:endParaRPr lang="vi-VN" sz="32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rgbClr val="C00000"/>
                </a:solidFill>
                <a:latin typeface="Times New Roman" panose="02020603050405020304" pitchFamily="18" charset="0"/>
                <a:cs typeface="Times New Roman" panose="02020603050405020304" pitchFamily="18" charset="0"/>
              </a:rPr>
              <a:t>Nhiệm</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vụ</a:t>
            </a:r>
            <a:r>
              <a:rPr lang="en-US" sz="4000" dirty="0" smtClean="0">
                <a:solidFill>
                  <a:srgbClr val="C00000"/>
                </a:solidFill>
                <a:latin typeface="Times New Roman" panose="02020603050405020304" pitchFamily="18" charset="0"/>
                <a:cs typeface="Times New Roman" panose="02020603050405020304" pitchFamily="18" charset="0"/>
              </a:rPr>
              <a:t>:</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7300" y="2738438"/>
            <a:ext cx="16421100" cy="6527007"/>
          </a:xfrm>
        </p:spPr>
        <p:txBody>
          <a:bodyPr>
            <a:normAutofit/>
          </a:bodyPr>
          <a:lstStyle/>
          <a:p>
            <a:pPr>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1: </a:t>
            </a:r>
            <a:r>
              <a:rPr lang="en-US" sz="4000" dirty="0" err="1" smtClean="0">
                <a:solidFill>
                  <a:srgbClr val="7030A0"/>
                </a:solidFill>
                <a:latin typeface="Times New Roman" panose="02020603050405020304" pitchFamily="18" charset="0"/>
                <a:cs typeface="Times New Roman" panose="02020603050405020304" pitchFamily="18" charset="0"/>
              </a:rPr>
              <a:t>Lậu</a:t>
            </a:r>
            <a:endParaRPr lang="en-US" sz="4000"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2: </a:t>
            </a:r>
            <a:r>
              <a:rPr lang="en-US" sz="4000" dirty="0" err="1" smtClean="0">
                <a:solidFill>
                  <a:srgbClr val="7030A0"/>
                </a:solidFill>
                <a:latin typeface="Times New Roman" panose="02020603050405020304" pitchFamily="18" charset="0"/>
                <a:cs typeface="Times New Roman" panose="02020603050405020304" pitchFamily="18" charset="0"/>
              </a:rPr>
              <a:t>Giang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mai</a:t>
            </a:r>
            <a:endParaRPr lang="en-US" sz="4000"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3: HIV/ AIDS</a:t>
            </a:r>
            <a:endParaRPr lang="en-US" sz="4000"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4: </a:t>
            </a:r>
            <a:r>
              <a:rPr lang="en-US" sz="4000" dirty="0" err="1" smtClean="0">
                <a:solidFill>
                  <a:srgbClr val="7030A0"/>
                </a:solidFill>
                <a:latin typeface="Times New Roman" panose="02020603050405020304" pitchFamily="18" charset="0"/>
                <a:cs typeface="Times New Roman" panose="02020603050405020304" pitchFamily="18" charset="0"/>
              </a:rPr>
              <a:t>Đề</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xuất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các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biện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pháp</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phòng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chống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bệnh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lây</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truyền</a:t>
            </a:r>
            <a:r>
              <a:rPr lang="en-US" sz="4000" dirty="0" smtClean="0">
                <a:solidFill>
                  <a:srgbClr val="7030A0"/>
                </a:solidFill>
                <a:latin typeface="Times New Roman" panose="02020603050405020304" pitchFamily="18" charset="0"/>
                <a:cs typeface="Times New Roman" panose="02020603050405020304" pitchFamily="18" charset="0"/>
              </a:rPr>
              <a:t> qua </a:t>
            </a:r>
            <a:r>
              <a:rPr lang="en-US" sz="4000" dirty="0" err="1" smtClean="0">
                <a:solidFill>
                  <a:srgbClr val="7030A0"/>
                </a:solidFill>
                <a:latin typeface="Times New Roman" panose="02020603050405020304" pitchFamily="18" charset="0"/>
                <a:cs typeface="Times New Roman" panose="02020603050405020304" pitchFamily="18" charset="0"/>
              </a:rPr>
              <a:t>đường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sinh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dục</a:t>
            </a:r>
            <a:endParaRPr lang="en-US" sz="4000" dirty="0" smtClean="0">
              <a:solidFill>
                <a:srgbClr val="7030A0"/>
              </a:solidFill>
              <a:latin typeface="Times New Roman" panose="02020603050405020304" pitchFamily="18" charset="0"/>
              <a:cs typeface="Times New Roman" panose="02020603050405020304" pitchFamily="18" charset="0"/>
            </a:endParaRPr>
          </a:p>
          <a:p>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thuyết</a:t>
            </a:r>
            <a:r>
              <a:rPr lang="en-US" sz="4000" dirty="0" smtClean="0">
                <a:solidFill>
                  <a:srgbClr val="7030A0"/>
                </a:solidFill>
                <a:latin typeface="Times New Roman" panose="02020603050405020304" pitchFamily="18" charset="0"/>
                <a:cs typeface="Times New Roman" panose="02020603050405020304" pitchFamily="18" charset="0"/>
              </a:rPr>
              <a:t> minh: ( 3 </a:t>
            </a:r>
            <a:r>
              <a:rPr lang="en-US" sz="4000" dirty="0" err="1" smtClean="0">
                <a:solidFill>
                  <a:srgbClr val="7030A0"/>
                </a:solidFill>
                <a:latin typeface="Times New Roman" panose="02020603050405020304" pitchFamily="18" charset="0"/>
                <a:cs typeface="Times New Roman" panose="02020603050405020304" pitchFamily="18" charset="0"/>
              </a:rPr>
              <a:t>phút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nguyên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nhân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triệu</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chứng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tác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hại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cách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phòng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tránh</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cs typeface="Times New Roman" panose="02020603050405020304" pitchFamily="18" charset="0"/>
            </a:endParaRPr>
          </a:p>
          <a:p>
            <a:r>
              <a:rPr lang="en-US" sz="4000" dirty="0" err="1" smtClean="0">
                <a:solidFill>
                  <a:srgbClr val="7030A0"/>
                </a:solidFill>
                <a:latin typeface="Times New Roman" panose="02020603050405020304" pitchFamily="18" charset="0"/>
                <a:cs typeface="Times New Roman" panose="02020603050405020304" pitchFamily="18" charset="0"/>
              </a:rPr>
              <a:t>Nhóm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phản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biện</a:t>
            </a:r>
            <a:r>
              <a:rPr lang="en-US" sz="4000" dirty="0" smtClean="0">
                <a:solidFill>
                  <a:srgbClr val="7030A0"/>
                </a:solidFill>
                <a:latin typeface="Times New Roman" panose="02020603050405020304" pitchFamily="18" charset="0"/>
                <a:cs typeface="Times New Roman" panose="02020603050405020304" pitchFamily="18" charset="0"/>
              </a:rPr>
              <a:t>(1 </a:t>
            </a:r>
            <a:r>
              <a:rPr lang="en-US" sz="4000" dirty="0" err="1" smtClean="0">
                <a:solidFill>
                  <a:srgbClr val="7030A0"/>
                </a:solidFill>
                <a:latin typeface="Times New Roman" panose="02020603050405020304" pitchFamily="18" charset="0"/>
                <a:cs typeface="Times New Roman" panose="02020603050405020304" pitchFamily="18" charset="0"/>
              </a:rPr>
              <a:t>phút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Đặt</a:t>
            </a:r>
            <a:r>
              <a:rPr lang="en-US" sz="4000" dirty="0" smtClean="0">
                <a:solidFill>
                  <a:srgbClr val="7030A0"/>
                </a:solidFill>
                <a:latin typeface="Times New Roman" panose="02020603050405020304" pitchFamily="18" charset="0"/>
                <a:cs typeface="Times New Roman" panose="02020603050405020304" pitchFamily="18" charset="0"/>
              </a:rPr>
              <a:t> 1 </a:t>
            </a:r>
            <a:r>
              <a:rPr lang="en-US" sz="4000" dirty="0" err="1" smtClean="0">
                <a:solidFill>
                  <a:srgbClr val="7030A0"/>
                </a:solidFill>
                <a:latin typeface="Times New Roman" panose="02020603050405020304" pitchFamily="18" charset="0"/>
                <a:cs typeface="Times New Roman" panose="02020603050405020304" pitchFamily="18" charset="0"/>
              </a:rPr>
              <a:t>câu</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hỏi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em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quan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tâm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cho</a:t>
            </a:r>
            <a:r>
              <a:rPr lang="en-US" sz="4000" dirty="0" smtClean="0">
                <a:solidFill>
                  <a:srgbClr val="7030A0"/>
                </a:solidFill>
                <a:latin typeface="Times New Roman" panose="02020603050405020304" pitchFamily="18" charset="0"/>
                <a:cs typeface="Times New Roman" panose="02020603050405020304" pitchFamily="18" charset="0"/>
              </a:rPr>
              <a:t> 1 </a:t>
            </a:r>
            <a:r>
              <a:rPr lang="en-US" sz="4000" dirty="0" err="1" smtClean="0">
                <a:solidFill>
                  <a:srgbClr val="7030A0"/>
                </a:solidFill>
                <a:latin typeface="Times New Roman" panose="02020603050405020304" pitchFamily="18" charset="0"/>
                <a:cs typeface="Times New Roman" panose="02020603050405020304" pitchFamily="18" charset="0"/>
              </a:rPr>
              <a:t>lời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khen</a:t>
            </a:r>
            <a:r>
              <a:rPr lang="en-US" sz="4000" dirty="0" smtClean="0">
                <a:solidFill>
                  <a:srgbClr val="7030A0"/>
                </a:solidFill>
                <a:latin typeface="Times New Roman" panose="02020603050405020304" pitchFamily="18" charset="0"/>
                <a:cs typeface="Times New Roman" panose="02020603050405020304" pitchFamily="18" charset="0"/>
              </a:rPr>
              <a:t>, 1 </a:t>
            </a:r>
            <a:r>
              <a:rPr lang="en-US" sz="4000" dirty="0" err="1" smtClean="0">
                <a:solidFill>
                  <a:srgbClr val="7030A0"/>
                </a:solidFill>
                <a:latin typeface="Times New Roman" panose="02020603050405020304" pitchFamily="18" charset="0"/>
                <a:cs typeface="Times New Roman" panose="02020603050405020304" pitchFamily="18" charset="0"/>
              </a:rPr>
              <a:t>góp</a:t>
            </a:r>
            <a:r>
              <a:rPr lang="en-US" sz="4000" dirty="0" smtClean="0">
                <a:solidFill>
                  <a:srgbClr val="7030A0"/>
                </a:solidFill>
                <a:latin typeface="Times New Roman" panose="02020603050405020304" pitchFamily="18" charset="0"/>
                <a:cs typeface="Times New Roman" panose="02020603050405020304" pitchFamily="18" charset="0"/>
              </a:rPr>
              <a:t> ý, 1 </a:t>
            </a:r>
            <a:r>
              <a:rPr lang="en-US" sz="4000" dirty="0" err="1" smtClean="0">
                <a:solidFill>
                  <a:srgbClr val="7030A0"/>
                </a:solidFill>
                <a:latin typeface="Times New Roman" panose="02020603050405020304" pitchFamily="18" charset="0"/>
                <a:cs typeface="Times New Roman" panose="02020603050405020304" pitchFamily="18" charset="0"/>
              </a:rPr>
              <a:t>nhận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xét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về</a:t>
            </a:r>
            <a:r>
              <a:rPr lang="en-US" sz="4000" dirty="0" smtClean="0">
                <a:solidFill>
                  <a:srgbClr val="7030A0"/>
                </a:solidFill>
                <a:latin typeface="Times New Roman" panose="02020603050405020304" pitchFamily="18" charset="0"/>
                <a:cs typeface="Times New Roman" panose="02020603050405020304" pitchFamily="18" charset="0"/>
              </a:rPr>
              <a:t> poster</a:t>
            </a:r>
            <a:endParaRPr lang="en-US" sz="4000" dirty="0" smtClean="0">
              <a:solidFill>
                <a:srgbClr val="7030A0"/>
              </a:solidFill>
              <a:latin typeface="Times New Roman" panose="02020603050405020304" pitchFamily="18" charset="0"/>
              <a:cs typeface="Times New Roman" panose="02020603050405020304" pitchFamily="18" charset="0"/>
            </a:endParaRPr>
          </a:p>
          <a:p>
            <a:endParaRPr lang="en-US"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cstate="print">
            <a:extLst>
              <a:ext uri="{28A0092B-C50C-407E-A947-70E740481C1C}">
                <a14:useLocalDpi xmlns:a14="http://schemas.microsoft.com/office/drawing/2010/main" val="0"/>
              </a:ext>
            </a:extLst>
          </a:blip>
          <a:stretch>
            <a:fillRect/>
          </a:stretch>
        </p:blipFill>
        <p:spPr>
          <a:xfrm>
            <a:off x="2971800" y="1257300"/>
            <a:ext cx="12192000" cy="8191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33389"/>
            <a:ext cx="16078200" cy="1595501"/>
          </a:xfrm>
          <a:prstGeom prst="rect">
            <a:avLst/>
          </a:prstGeom>
        </p:spPr>
        <p:txBody>
          <a:bodyPr wrap="square">
            <a:spAutoFit/>
          </a:bodyPr>
          <a:lstStyle/>
          <a:p>
            <a:pPr>
              <a:lnSpc>
                <a:spcPct val="107000"/>
              </a:lnSpc>
              <a:spcAft>
                <a:spcPts val="0"/>
              </a:spcAft>
            </a:pP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giang</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Do </a:t>
            </a:r>
            <a:r>
              <a:rPr lang="en-US" sz="2400" dirty="0" err="1">
                <a:latin typeface="Times New Roman" panose="02020603050405020304" pitchFamily="18" charset="0"/>
                <a:ea typeface="Times New Roman" panose="02020603050405020304" pitchFamily="18" charset="0"/>
              </a:rPr>
              <a:t>xoắn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Treponema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pallidum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sang con</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loét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giai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38200" y="2501109"/>
            <a:ext cx="9144000" cy="1595501"/>
          </a:xfrm>
          <a:prstGeom prst="rect">
            <a:avLst/>
          </a:prstGeom>
        </p:spPr>
        <p:txBody>
          <a:bodyPr>
            <a:spAutoFit/>
          </a:bodyPr>
          <a:lstStyle/>
          <a:p>
            <a:pPr>
              <a:lnSpc>
                <a:spcPct val="107000"/>
              </a:lnSpc>
              <a:spcAft>
                <a:spcPts val="0"/>
              </a:spcAft>
            </a:pP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lậu</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Do song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Neisseria </a:t>
            </a:r>
            <a:r>
              <a:rPr lang="en-US" sz="2400" dirty="0" err="1">
                <a:latin typeface="Times New Roman" panose="02020603050405020304" pitchFamily="18" charset="0"/>
                <a:ea typeface="Times New Roman" panose="02020603050405020304" pitchFamily="18" charset="0"/>
              </a:rPr>
              <a:t>gonorrhoeae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sang con</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853966" y="4477153"/>
            <a:ext cx="9144000" cy="2703497"/>
          </a:xfrm>
          <a:prstGeom prst="rect">
            <a:avLst/>
          </a:prstGeom>
        </p:spPr>
        <p:txBody>
          <a:bodyPr>
            <a:spAutoFit/>
          </a:bodyPr>
          <a:lstStyle/>
          <a:p>
            <a:pPr algn="just">
              <a:lnSpc>
                <a:spcPct val="107000"/>
              </a:lnSpc>
              <a:spcBef>
                <a:spcPts val="1200"/>
              </a:spcBef>
              <a:spcAft>
                <a:spcPts val="0"/>
              </a:spcAft>
            </a:pP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AIDS</a:t>
            </a:r>
            <a:endParaRPr lang="en-US" sz="2400" b="1" kern="100" dirty="0">
              <a:latin typeface="Calibri Light" panose="020F0302020204030204" charset="0"/>
              <a:ea typeface="Times New Roman" panose="02020603050405020304" pitchFamily="18"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do HIV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sang con. </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HIV </a:t>
            </a:r>
            <a:r>
              <a:rPr lang="en-US" sz="2400" dirty="0" err="1">
                <a:latin typeface="Times New Roman" panose="02020603050405020304" pitchFamily="18" charset="0"/>
                <a:ea typeface="Times New Roman" panose="02020603050405020304" pitchFamily="18" charset="0"/>
              </a:rPr>
              <a:t>tấn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lympho</a:t>
            </a:r>
            <a:r>
              <a:rPr lang="en-US" sz="2400" dirty="0">
                <a:latin typeface="Times New Roman" panose="02020603050405020304" pitchFamily="18" charset="0"/>
                <a:ea typeface="Times New Roman" panose="02020603050405020304" pitchFamily="18" charset="0"/>
              </a:rPr>
              <a:t> 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phổi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33400" y="7561194"/>
            <a:ext cx="17754600" cy="2677656"/>
          </a:xfrm>
          <a:prstGeom prst="rect">
            <a:avLst/>
          </a:prstGeom>
        </p:spPr>
        <p:txBody>
          <a:bodyPr wrap="square">
            <a:spAutoFit/>
          </a:bodyPr>
          <a:lstStyle/>
          <a:p>
            <a:pPr marL="28575" marR="28575" algn="just">
              <a:spcAft>
                <a:spcPts val="0"/>
              </a:spcAft>
            </a:pPr>
            <a:r>
              <a:rPr lang="en-US" sz="2400" b="1" dirty="0" smtClean="0">
                <a:solidFill>
                  <a:srgbClr val="000000"/>
                </a:solidFill>
                <a:latin typeface="Times New Roman" panose="02020603050405020304" pitchFamily="18" charset="0"/>
                <a:ea typeface="Times New Roman" panose="02020603050405020304" pitchFamily="18" charset="0"/>
              </a:rPr>
              <a:t>4.Đề </a:t>
            </a:r>
            <a:r>
              <a:rPr lang="en-US" sz="2400" b="1" dirty="0" err="1">
                <a:solidFill>
                  <a:srgbClr val="000000"/>
                </a:solidFill>
                <a:latin typeface="Times New Roman" panose="02020603050405020304" pitchFamily="18" charset="0"/>
                <a:ea typeface="Times New Roman" panose="02020603050405020304" pitchFamily="18" charset="0"/>
              </a:rPr>
              <a:t>xuất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biện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pháp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phòng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chống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bệnh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lây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qua </a:t>
            </a:r>
            <a:r>
              <a:rPr lang="en-US" sz="2400" b="1" dirty="0" err="1">
                <a:solidFill>
                  <a:srgbClr val="000000"/>
                </a:solidFill>
                <a:latin typeface="Times New Roman" panose="02020603050405020304" pitchFamily="18" charset="0"/>
                <a:ea typeface="Times New Roman" panose="02020603050405020304" pitchFamily="18" charset="0"/>
              </a:rPr>
              <a:t>đường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dục</a:t>
            </a:r>
            <a:r>
              <a:rPr lang="en-US" sz="2400" b="1" dirty="0">
                <a:solidFill>
                  <a:srgbClr val="000000"/>
                </a:solidFill>
                <a:latin typeface="Times New Roman" panose="02020603050405020304" pitchFamily="18" charset="0"/>
                <a:ea typeface="Times New Roman" panose="02020603050405020304" pitchFamily="18" charset="0"/>
              </a:rPr>
              <a:t>:</a:t>
            </a:r>
            <a:endParaRPr lang="en-US" sz="1200" b="1" dirty="0">
              <a:latin typeface="Times New Roman" panose="02020603050405020304" pitchFamily="18" charset="0"/>
              <a:ea typeface="Times New Roman" panose="02020603050405020304" pitchFamily="18" charset="0"/>
            </a:endParaRPr>
          </a:p>
          <a:p>
            <a:pPr marL="2857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Tiêm</a:t>
            </a:r>
            <a:r>
              <a:rPr lang="en-US" sz="2400" dirty="0">
                <a:solidFill>
                  <a:srgbClr val="000000"/>
                </a:solidFill>
                <a:latin typeface="Times New Roman" panose="02020603050405020304" pitchFamily="18" charset="0"/>
                <a:ea typeface="Times New Roman" panose="02020603050405020304" pitchFamily="18" charset="0"/>
              </a:rPr>
              <a:t> vaccine </a:t>
            </a:r>
            <a:r>
              <a:rPr lang="en-US" sz="2400" dirty="0" err="1">
                <a:solidFill>
                  <a:srgbClr val="000000"/>
                </a:solidFill>
                <a:latin typeface="Times New Roman" panose="02020603050405020304" pitchFamily="18" charset="0"/>
                <a:ea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bệnh</a:t>
            </a:r>
            <a:r>
              <a:rPr lang="en-US" sz="2400" dirty="0">
                <a:solidFill>
                  <a:srgbClr val="000000"/>
                </a:solidFill>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857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một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857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đê</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nâng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đê</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a:t>
            </a:r>
            <a:r>
              <a:rPr lang="en-US" sz="2400" dirty="0">
                <a:solidFill>
                  <a:srgbClr val="000000"/>
                </a:solidFill>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857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dụng</a:t>
            </a:r>
            <a:r>
              <a:rPr lang="en-US" sz="2400" dirty="0">
                <a:solidFill>
                  <a:srgbClr val="000000"/>
                </a:solidFill>
                <a:latin typeface="Times New Roman" panose="02020603050405020304" pitchFamily="18" charset="0"/>
                <a:ea typeface="Times New Roman" panose="02020603050405020304" pitchFamily="18" charset="0"/>
              </a:rPr>
              <a:t> ma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2857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khoa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sở</a:t>
            </a:r>
            <a:r>
              <a:rPr lang="en-US" sz="2400" dirty="0">
                <a:solidFill>
                  <a:srgbClr val="000000"/>
                </a:solidFill>
                <a:latin typeface="Times New Roman" panose="02020603050405020304" pitchFamily="18" charset="0"/>
                <a:ea typeface="Times New Roman" panose="02020603050405020304" pitchFamily="18" charset="0"/>
              </a:rPr>
              <a:t> y </a:t>
            </a:r>
            <a:r>
              <a:rPr lang="en-US" sz="2400" dirty="0" err="1">
                <a:solidFill>
                  <a:srgbClr val="000000"/>
                </a:solidFill>
                <a:latin typeface="Times New Roman" panose="02020603050405020304" pitchFamily="18" charset="0"/>
                <a:ea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hoặc</a:t>
            </a:r>
            <a:r>
              <a:rPr lang="en-US" sz="2400" dirty="0">
                <a:solidFill>
                  <a:srgbClr val="000000"/>
                </a:solidFill>
                <a:latin typeface="Times New Roman" panose="02020603050405020304" pitchFamily="18" charset="0"/>
                <a:ea typeface="Times New Roman" panose="02020603050405020304" pitchFamily="18" charset="0"/>
              </a:rPr>
              <a:t> có </a:t>
            </a:r>
            <a:r>
              <a:rPr lang="en-US" sz="2400" dirty="0" err="1">
                <a:solidFill>
                  <a:srgbClr val="000000"/>
                </a:solidFill>
                <a:latin typeface="Times New Roman" panose="02020603050405020304" pitchFamily="18" charset="0"/>
                <a:ea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mắc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bệnh</a:t>
            </a:r>
            <a:r>
              <a:rPr lang="en-US" sz="2400" dirty="0">
                <a:solidFill>
                  <a:srgbClr val="000000"/>
                </a:solidFill>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457200" y="1638300"/>
            <a:ext cx="16727604" cy="1431161"/>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IV- </a:t>
            </a:r>
            <a:r>
              <a:rPr lang="en-US" sz="4200" b="1" dirty="0" err="1" smtClean="0">
                <a:solidFill>
                  <a:srgbClr val="002060"/>
                </a:solidFill>
                <a:latin typeface="Times New Roman" panose="02020603050405020304" pitchFamily="18" charset="0"/>
                <a:cs typeface="Times New Roman" panose="02020603050405020304" pitchFamily="18" charset="0"/>
              </a:rPr>
              <a:t>MỘT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SỐ</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BỆNH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LÂY</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TRUYỀN</a:t>
            </a:r>
            <a:r>
              <a:rPr lang="en-US" sz="4200" b="1" dirty="0" smtClean="0">
                <a:solidFill>
                  <a:srgbClr val="002060"/>
                </a:solidFill>
                <a:latin typeface="Times New Roman" panose="02020603050405020304" pitchFamily="18" charset="0"/>
                <a:cs typeface="Times New Roman" panose="02020603050405020304" pitchFamily="18" charset="0"/>
              </a:rPr>
              <a:t> QUA </a:t>
            </a:r>
            <a:r>
              <a:rPr lang="en-US" sz="4200" b="1" dirty="0" err="1" smtClean="0">
                <a:solidFill>
                  <a:srgbClr val="002060"/>
                </a:solidFill>
                <a:latin typeface="Times New Roman" panose="02020603050405020304" pitchFamily="18" charset="0"/>
                <a:cs typeface="Times New Roman" panose="02020603050405020304" pitchFamily="18" charset="0"/>
              </a:rPr>
              <a:t>ĐƯỜNG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DỤC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BẢO</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VỆ</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SỨC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KHỎE</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SẢN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VỊ</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THÀNH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NIÊN</a:t>
            </a:r>
            <a:endParaRPr lang="en-US" sz="4200" b="1"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16298270" y="-63858"/>
            <a:ext cx="1822938" cy="1544864"/>
          </a:xfrm>
          <a:prstGeom prst="rect">
            <a:avLst/>
          </a:prstGeom>
        </p:spPr>
      </p:pic>
      <p:sp>
        <p:nvSpPr>
          <p:cNvPr id="9" name="TextBox 8"/>
          <p:cNvSpPr txBox="1"/>
          <p:nvPr/>
        </p:nvSpPr>
        <p:spPr>
          <a:xfrm>
            <a:off x="1368055" y="3695700"/>
            <a:ext cx="14905894" cy="255454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Một </a:t>
            </a:r>
            <a:r>
              <a:rPr lang="vi-VN" sz="4000" dirty="0">
                <a:latin typeface="Times New Roman" panose="02020603050405020304" pitchFamily="18" charset="0"/>
                <a:cs typeface="Times New Roman" panose="02020603050405020304" pitchFamily="18" charset="0"/>
              </a:rPr>
              <a:t>số bệnh lây truyền qua đường tình dục phổ biến như bệnh giang mai, bệnh lậu, hội chứng AIDS,… Những loại bệnh này gây ảnh hưởng đến các cơ quan sinh dục và ảnh hưởng đến các hệ cơ quan khác trong cơ thể</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419100"/>
            <a:ext cx="15773400" cy="8389145"/>
          </a:xfrm>
        </p:spPr>
        <p:txBody>
          <a:bodyPr>
            <a:noAutofit/>
          </a:bodyPr>
          <a:lstStyle/>
          <a:p>
            <a:pPr marL="0" indent="0">
              <a:buNone/>
            </a:pP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1.</a:t>
            </a:r>
            <a:r>
              <a:rPr lang="vi-VN"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Mang </a:t>
            </a:r>
            <a:r>
              <a:rPr lang="vi-VN"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thai ở tuổi vị thành viên có tác động tiêu cực như thế nào</a:t>
            </a:r>
            <a:r>
              <a:rPr lang="vi-VN"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r>
              <a:rPr lang="vi-VN" sz="4000" dirty="0" smtClean="0">
                <a:solidFill>
                  <a:srgbClr val="7030A0"/>
                </a:solidFill>
                <a:latin typeface="Times New Roman" panose="02020603050405020304" pitchFamily="18" charset="0"/>
                <a:cs typeface="Times New Roman" panose="02020603050405020304" pitchFamily="18" charset="0"/>
              </a:rPr>
              <a:t>Mang </a:t>
            </a:r>
            <a:r>
              <a:rPr lang="vi-VN" sz="4000" dirty="0">
                <a:solidFill>
                  <a:srgbClr val="7030A0"/>
                </a:solidFill>
                <a:latin typeface="Times New Roman" panose="02020603050405020304" pitchFamily="18" charset="0"/>
                <a:cs typeface="Times New Roman" panose="02020603050405020304" pitchFamily="18" charset="0"/>
              </a:rPr>
              <a:t>thai ở lứa tuổi vị thành niên sẽ gặp rất nhiều nguy cơ như tỷ lệ sinh non và sảy thai cao do tử cung chưa phát triển hoàn thiện. Khi sinh thường bị sót nhau thai, băng huyết, nhiễm khuẩn, con sinh ra thường nhẹ cân, tỷ lệ tử vong cao. Mang thai ở tuổi vị thành niên còn ảnh hưởng đến học tập, cơ hội phát triển của bản thân</a:t>
            </a:r>
            <a:r>
              <a:rPr lang="vi-VN" sz="4000" dirty="0" smtClean="0">
                <a:solidFill>
                  <a:srgbClr val="7030A0"/>
                </a:solidFill>
                <a:latin typeface="Times New Roman" panose="02020603050405020304"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cs typeface="Times New Roman" panose="02020603050405020304" pitchFamily="18" charset="0"/>
            </a:endParaRPr>
          </a:p>
        </p:txBody>
      </p:sp>
      <p:pic>
        <p:nvPicPr>
          <p:cNvPr id="1026" name="Picture 2" descr="D:\elearning-hoanchinh\hs mang thai.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35780" y="1333500"/>
            <a:ext cx="9525000" cy="569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dirty="0">
                <a:solidFill>
                  <a:srgbClr val="FF0000"/>
                </a:solidFill>
              </a:rPr>
              <a:t>Em hãy đề xuất một s</a:t>
            </a:r>
            <a:r>
              <a:rPr lang="en-US" sz="4000" dirty="0">
                <a:solidFill>
                  <a:srgbClr val="FF0000"/>
                </a:solidFill>
              </a:rPr>
              <a:t>ố</a:t>
            </a:r>
            <a:r>
              <a:rPr lang="vi-VN" sz="4000" dirty="0">
                <a:solidFill>
                  <a:srgbClr val="FF0000"/>
                </a:solidFill>
              </a:rPr>
              <a:t> biện pháp phòng chống các bệnh và bảo vệ sức khỏe sinh sản vị thành </a:t>
            </a:r>
            <a:r>
              <a:rPr lang="vi-VN" sz="4000" dirty="0" smtClean="0">
                <a:solidFill>
                  <a:srgbClr val="FF0000"/>
                </a:solidFill>
              </a:rPr>
              <a:t>niên</a:t>
            </a:r>
            <a:r>
              <a:rPr lang="en-US" sz="4000" dirty="0" smtClean="0">
                <a:solidFill>
                  <a:srgbClr val="FF0000"/>
                </a:solidFill>
              </a:rPr>
              <a:t>?</a:t>
            </a:r>
            <a:br>
              <a:rPr lang="en-US" sz="4000" dirty="0">
                <a:solidFill>
                  <a:srgbClr val="FF0000"/>
                </a:solidFill>
              </a:rPr>
            </a:br>
            <a:endParaRPr lang="en-US" sz="4000" dirty="0">
              <a:solidFill>
                <a:srgbClr val="FF0000"/>
              </a:solidFill>
            </a:endParaRPr>
          </a:p>
        </p:txBody>
      </p:sp>
      <p:pic>
        <p:nvPicPr>
          <p:cNvPr id="4" name="Graphic 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62600" y="2019300"/>
            <a:ext cx="7314203" cy="731420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ấu hiệu mắc bệnh lây qua đường tình dục ở nam giới | Trạm Y tế Phường 9"/>
          <p:cNvPicPr>
            <a:picLocks noChangeAspect="1" noChangeArrowheads="1"/>
          </p:cNvPicPr>
          <p:nvPr/>
        </p:nvPicPr>
        <p:blipFill rotWithShape="1">
          <a:blip r:embed="rId1">
            <a:extLst>
              <a:ext uri="{28A0092B-C50C-407E-A947-70E740481C1C}">
                <a14:useLocalDpi xmlns:a14="http://schemas.microsoft.com/office/drawing/2010/main" val="0"/>
              </a:ext>
            </a:extLst>
          </a:blip>
          <a:srcRect l="307" t="63247" r="-307" b="-27041"/>
          <a:stretch>
            <a:fillRect/>
          </a:stretch>
        </p:blipFill>
        <p:spPr bwMode="auto">
          <a:xfrm>
            <a:off x="0" y="114300"/>
            <a:ext cx="11442636" cy="1744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71236" y="320040"/>
            <a:ext cx="6159564" cy="7478970"/>
          </a:xfrm>
          <a:prstGeom prst="rect">
            <a:avLst/>
          </a:prstGeom>
          <a:noFill/>
        </p:spPr>
        <p:txBody>
          <a:bodyPr wrap="square" rtlCol="0">
            <a:spAutoFit/>
          </a:bodyPr>
          <a:lstStyle/>
          <a:p>
            <a:r>
              <a:rPr lang="vi-VN" sz="4000" dirty="0">
                <a:solidFill>
                  <a:srgbClr val="7030A0"/>
                </a:solidFill>
                <a:latin typeface="Times New Roman" panose="02020603050405020304" pitchFamily="18" charset="0"/>
                <a:cs typeface="Times New Roman" panose="02020603050405020304" pitchFamily="18" charset="0"/>
              </a:rPr>
              <a:t>Các biện pháp bảo vệ sức khỏe sinh sản vị thành </a:t>
            </a:r>
            <a:r>
              <a:rPr lang="vi-VN" sz="4000" dirty="0" smtClean="0">
                <a:solidFill>
                  <a:srgbClr val="7030A0"/>
                </a:solidFill>
                <a:latin typeface="Times New Roman" panose="02020603050405020304" pitchFamily="18" charset="0"/>
                <a:cs typeface="Times New Roman" panose="02020603050405020304" pitchFamily="18" charset="0"/>
              </a:rPr>
              <a:t>niên</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vi-VN" sz="4000" dirty="0" smtClean="0">
                <a:solidFill>
                  <a:srgbClr val="7030A0"/>
                </a:solidFill>
                <a:latin typeface="Times New Roman" panose="02020603050405020304" pitchFamily="18" charset="0"/>
                <a:cs typeface="Times New Roman" panose="02020603050405020304" pitchFamily="18" charset="0"/>
              </a:rPr>
              <a:t> </a:t>
            </a:r>
            <a:r>
              <a:rPr lang="en-US" sz="4000" dirty="0" smtClean="0">
                <a:solidFill>
                  <a:srgbClr val="7030A0"/>
                </a:solidFill>
                <a:latin typeface="Times New Roman" panose="02020603050405020304" pitchFamily="18" charset="0"/>
                <a:cs typeface="Times New Roman" panose="02020603050405020304" pitchFamily="18" charset="0"/>
              </a:rPr>
              <a:t>H</a:t>
            </a:r>
            <a:r>
              <a:rPr lang="vi-VN" sz="4000" dirty="0" smtClean="0">
                <a:solidFill>
                  <a:srgbClr val="7030A0"/>
                </a:solidFill>
                <a:latin typeface="Times New Roman" panose="02020603050405020304" pitchFamily="18" charset="0"/>
                <a:cs typeface="Times New Roman" panose="02020603050405020304" pitchFamily="18" charset="0"/>
              </a:rPr>
              <a:t>ình </a:t>
            </a:r>
            <a:r>
              <a:rPr lang="vi-VN" sz="4000" dirty="0">
                <a:solidFill>
                  <a:srgbClr val="7030A0"/>
                </a:solidFill>
                <a:latin typeface="Times New Roman" panose="02020603050405020304" pitchFamily="18" charset="0"/>
                <a:cs typeface="Times New Roman" panose="02020603050405020304" pitchFamily="18" charset="0"/>
              </a:rPr>
              <a:t>thành thói quen sống tốt, luyện tập thể dục, thể thao phù hợp, giữ gìn vệ sinh cơ quan sinh </a:t>
            </a:r>
            <a:r>
              <a:rPr lang="vi-VN" sz="4000" dirty="0" smtClean="0">
                <a:solidFill>
                  <a:srgbClr val="7030A0"/>
                </a:solidFill>
                <a:latin typeface="Times New Roman" panose="02020603050405020304" pitchFamily="18" charset="0"/>
                <a:cs typeface="Times New Roman" panose="02020603050405020304" pitchFamily="18" charset="0"/>
              </a:rPr>
              <a:t>dục</a:t>
            </a:r>
            <a:r>
              <a:rPr lang="en-US" sz="4000" dirty="0">
                <a:solidFill>
                  <a:srgbClr val="7030A0"/>
                </a:solidFill>
                <a:latin typeface="Times New Roman" panose="02020603050405020304" pitchFamily="18" charset="0"/>
                <a:cs typeface="Times New Roman" panose="02020603050405020304" pitchFamily="18" charset="0"/>
              </a:rPr>
              <a:t>.</a:t>
            </a:r>
            <a:endParaRPr lang="en-US" sz="4000" dirty="0" smtClean="0">
              <a:solidFill>
                <a:srgbClr val="7030A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Kiểm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tra</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sức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khỏe</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định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kỳ</a:t>
            </a:r>
            <a:endParaRPr lang="en-US" sz="4000" dirty="0" smtClean="0">
              <a:solidFill>
                <a:srgbClr val="7030A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Quan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hệ</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tình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dục</a:t>
            </a:r>
            <a:r>
              <a:rPr lang="en-US" sz="4000" dirty="0" smtClean="0">
                <a:solidFill>
                  <a:srgbClr val="7030A0"/>
                </a:solidFill>
                <a:latin typeface="Times New Roman" panose="02020603050405020304" pitchFamily="18" charset="0"/>
                <a:cs typeface="Times New Roman" panose="02020603050405020304" pitchFamily="18" charset="0"/>
              </a:rPr>
              <a:t> an </a:t>
            </a:r>
            <a:r>
              <a:rPr lang="en-US" sz="4000" dirty="0" err="1" smtClean="0">
                <a:solidFill>
                  <a:srgbClr val="7030A0"/>
                </a:solidFill>
                <a:latin typeface="Times New Roman" panose="02020603050405020304" pitchFamily="18" charset="0"/>
                <a:cs typeface="Times New Roman" panose="02020603050405020304" pitchFamily="18" charset="0"/>
              </a:rPr>
              <a:t>toàn</a:t>
            </a:r>
            <a:endParaRPr lang="en-US" sz="4000" dirty="0" smtClean="0">
              <a:solidFill>
                <a:srgbClr val="7030A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en-US" sz="4000" dirty="0" err="1" smtClean="0">
                <a:solidFill>
                  <a:srgbClr val="7030A0"/>
                </a:solidFill>
                <a:latin typeface="Times New Roman" panose="02020603050405020304" pitchFamily="18" charset="0"/>
                <a:cs typeface="Times New Roman" panose="02020603050405020304" pitchFamily="18" charset="0"/>
              </a:rPr>
              <a:t>Quan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hệ</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với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đối</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tác</a:t>
            </a:r>
            <a:r>
              <a:rPr lang="en-US" sz="4000" dirty="0" smtClean="0">
                <a:solidFill>
                  <a:srgbClr val="7030A0"/>
                </a:solidFill>
                <a:latin typeface="Times New Roman" panose="02020603050405020304" pitchFamily="18" charset="0"/>
                <a:cs typeface="Times New Roman" panose="02020603050405020304" pitchFamily="18" charset="0"/>
              </a:rPr>
              <a:t> an </a:t>
            </a:r>
            <a:r>
              <a:rPr lang="en-US" sz="4000" dirty="0" err="1" smtClean="0">
                <a:solidFill>
                  <a:srgbClr val="7030A0"/>
                </a:solidFill>
                <a:latin typeface="Times New Roman" panose="02020603050405020304" pitchFamily="18" charset="0"/>
                <a:cs typeface="Times New Roman" panose="02020603050405020304" pitchFamily="18" charset="0"/>
              </a:rPr>
              <a:t>toàn</a:t>
            </a:r>
            <a:endParaRPr lang="vi-VN" sz="4000" dirty="0">
              <a:solidFill>
                <a:srgbClr val="7030A0"/>
              </a:solidFill>
              <a:latin typeface="Times New Roman" panose="02020603050405020304" pitchFamily="18" charset="0"/>
              <a:cs typeface="Times New Roman" panose="02020603050405020304" pitchFamily="18" charset="0"/>
            </a:endParaRPr>
          </a:p>
          <a:p>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7400" y="550968"/>
            <a:ext cx="8820043" cy="523220"/>
          </a:xfrm>
          <a:prstGeom prst="rect">
            <a:avLst/>
          </a:prstGeom>
        </p:spPr>
        <p:txBody>
          <a:bodyPr wrap="none">
            <a:spAutoFit/>
          </a:bodyPr>
          <a:lstStyle/>
          <a:p>
            <a:r>
              <a:rPr lang="en-US" sz="2800" dirty="0" err="1">
                <a:solidFill>
                  <a:srgbClr val="FF0000"/>
                </a:solidFill>
                <a:latin typeface="Open Sans"/>
              </a:rPr>
              <a:t>Bảo</a:t>
            </a:r>
            <a:r>
              <a:rPr lang="en-US" sz="2800" dirty="0">
                <a:solidFill>
                  <a:srgbClr val="FF0000"/>
                </a:solidFill>
                <a:latin typeface="Open Sans"/>
              </a:rPr>
              <a:t> </a:t>
            </a:r>
            <a:r>
              <a:rPr lang="en-US" sz="2800" dirty="0" err="1">
                <a:solidFill>
                  <a:srgbClr val="FF0000"/>
                </a:solidFill>
                <a:latin typeface="Open Sans"/>
              </a:rPr>
              <a:t>vệ</a:t>
            </a:r>
            <a:r>
              <a:rPr lang="en-US" sz="2800" dirty="0">
                <a:solidFill>
                  <a:srgbClr val="FF0000"/>
                </a:solidFill>
                <a:latin typeface="Open Sans"/>
              </a:rPr>
              <a:t> </a:t>
            </a:r>
            <a:r>
              <a:rPr lang="en-US" sz="2800" dirty="0" err="1">
                <a:solidFill>
                  <a:srgbClr val="FF0000"/>
                </a:solidFill>
                <a:latin typeface="Open Sans"/>
              </a:rPr>
              <a:t>sức</a:t>
            </a:r>
            <a:r>
              <a:rPr lang="en-US" sz="2800" dirty="0">
                <a:solidFill>
                  <a:srgbClr val="FF0000"/>
                </a:solidFill>
                <a:latin typeface="Open Sans"/>
              </a:rPr>
              <a:t> </a:t>
            </a:r>
            <a:r>
              <a:rPr lang="en-US" sz="2800" dirty="0" err="1">
                <a:solidFill>
                  <a:srgbClr val="FF0000"/>
                </a:solidFill>
                <a:latin typeface="Open Sans"/>
              </a:rPr>
              <a:t>khỏe</a:t>
            </a:r>
            <a:r>
              <a:rPr lang="en-US" sz="2800" dirty="0">
                <a:solidFill>
                  <a:srgbClr val="FF0000"/>
                </a:solidFill>
                <a:latin typeface="Open Sans"/>
              </a:rPr>
              <a:t> </a:t>
            </a:r>
            <a:r>
              <a:rPr lang="en-US" sz="2800" dirty="0" err="1">
                <a:solidFill>
                  <a:srgbClr val="FF0000"/>
                </a:solidFill>
                <a:latin typeface="Open Sans"/>
              </a:rPr>
              <a:t>sinh</a:t>
            </a:r>
            <a:r>
              <a:rPr lang="en-US" sz="2800" dirty="0">
                <a:solidFill>
                  <a:srgbClr val="FF0000"/>
                </a:solidFill>
                <a:latin typeface="Open Sans"/>
              </a:rPr>
              <a:t> </a:t>
            </a:r>
            <a:r>
              <a:rPr lang="en-US" sz="2800" dirty="0" err="1">
                <a:solidFill>
                  <a:srgbClr val="FF0000"/>
                </a:solidFill>
                <a:latin typeface="Open Sans"/>
              </a:rPr>
              <a:t>sản</a:t>
            </a:r>
            <a:r>
              <a:rPr lang="en-US" sz="2800" dirty="0">
                <a:solidFill>
                  <a:srgbClr val="FF0000"/>
                </a:solidFill>
                <a:latin typeface="Open Sans"/>
              </a:rPr>
              <a:t> </a:t>
            </a:r>
            <a:r>
              <a:rPr lang="en-US" sz="2800" dirty="0" err="1">
                <a:solidFill>
                  <a:srgbClr val="FF0000"/>
                </a:solidFill>
                <a:latin typeface="Open Sans"/>
              </a:rPr>
              <a:t>vị</a:t>
            </a:r>
            <a:r>
              <a:rPr lang="en-US" sz="2800" dirty="0">
                <a:solidFill>
                  <a:srgbClr val="FF0000"/>
                </a:solidFill>
                <a:latin typeface="Open Sans"/>
              </a:rPr>
              <a:t> </a:t>
            </a:r>
            <a:r>
              <a:rPr lang="en-US" sz="2800" dirty="0" err="1">
                <a:solidFill>
                  <a:srgbClr val="FF0000"/>
                </a:solidFill>
                <a:latin typeface="Open Sans"/>
              </a:rPr>
              <a:t>thành</a:t>
            </a:r>
            <a:r>
              <a:rPr lang="en-US" sz="2800" dirty="0">
                <a:solidFill>
                  <a:srgbClr val="FF0000"/>
                </a:solidFill>
                <a:latin typeface="Open Sans"/>
              </a:rPr>
              <a:t> </a:t>
            </a:r>
            <a:r>
              <a:rPr lang="en-US" sz="2800" dirty="0" err="1">
                <a:solidFill>
                  <a:srgbClr val="FF0000"/>
                </a:solidFill>
                <a:latin typeface="Open Sans"/>
              </a:rPr>
              <a:t>niên</a:t>
            </a:r>
            <a:r>
              <a:rPr lang="en-US" sz="2800" dirty="0">
                <a:solidFill>
                  <a:srgbClr val="FF0000"/>
                </a:solidFill>
                <a:latin typeface="Open Sans"/>
              </a:rPr>
              <a:t> </a:t>
            </a:r>
            <a:r>
              <a:rPr lang="en-US" sz="2800" dirty="0" err="1">
                <a:solidFill>
                  <a:srgbClr val="FF0000"/>
                </a:solidFill>
                <a:latin typeface="Open Sans"/>
              </a:rPr>
              <a:t>có</a:t>
            </a:r>
            <a:r>
              <a:rPr lang="en-US" sz="2800" dirty="0">
                <a:solidFill>
                  <a:srgbClr val="FF0000"/>
                </a:solidFill>
                <a:latin typeface="Open Sans"/>
              </a:rPr>
              <a:t> ý </a:t>
            </a:r>
            <a:r>
              <a:rPr lang="en-US" sz="2800" dirty="0" err="1">
                <a:solidFill>
                  <a:srgbClr val="FF0000"/>
                </a:solidFill>
                <a:latin typeface="Open Sans"/>
              </a:rPr>
              <a:t>nghĩa</a:t>
            </a:r>
            <a:r>
              <a:rPr lang="en-US" sz="2800" dirty="0">
                <a:solidFill>
                  <a:srgbClr val="FF0000"/>
                </a:solidFill>
                <a:latin typeface="Open Sans"/>
              </a:rPr>
              <a:t> </a:t>
            </a:r>
            <a:r>
              <a:rPr lang="en-US" sz="2800" dirty="0" err="1">
                <a:solidFill>
                  <a:srgbClr val="FF0000"/>
                </a:solidFill>
                <a:latin typeface="Open Sans"/>
              </a:rPr>
              <a:t>gì</a:t>
            </a:r>
            <a:r>
              <a:rPr lang="en-US" sz="2800" dirty="0">
                <a:solidFill>
                  <a:srgbClr val="FF0000"/>
                </a:solidFill>
                <a:latin typeface="Open Sans"/>
              </a:rPr>
              <a:t>?</a:t>
            </a:r>
            <a:endParaRPr lang="en-US" sz="2800" dirty="0">
              <a:solidFill>
                <a:srgbClr val="FF0000"/>
              </a:solidFill>
            </a:endParaRPr>
          </a:p>
        </p:txBody>
      </p:sp>
      <p:sp>
        <p:nvSpPr>
          <p:cNvPr id="5" name="Rectangle 4"/>
          <p:cNvSpPr/>
          <p:nvPr/>
        </p:nvSpPr>
        <p:spPr>
          <a:xfrm>
            <a:off x="1828800" y="1562266"/>
            <a:ext cx="13411200" cy="1384995"/>
          </a:xfrm>
          <a:prstGeom prst="rect">
            <a:avLst/>
          </a:prstGeom>
        </p:spPr>
        <p:txBody>
          <a:bodyPr wrap="square">
            <a:spAutoFit/>
          </a:bodyPr>
          <a:lstStyle/>
          <a:p>
            <a:r>
              <a:rPr lang="vi-VN" sz="2800" dirty="0">
                <a:solidFill>
                  <a:srgbClr val="000000"/>
                </a:solidFill>
                <a:latin typeface="+mj-lt"/>
              </a:rPr>
              <a:t>Bảo vệ sức khỏe sinh sản vị thành niên có ý nghĩa giúp sức khỏe về thể chất, tinh thần và hoạt động của cơ quan sinh dục ở tuổi vị thành niên khỏe mạnh, từ đó, đảm bảo tương lai sự nghiệp của trẻ, góp phần nâng cao chất lượng dân số.</a:t>
            </a:r>
            <a:endParaRPr lang="en-US" sz="2800" dirty="0">
              <a:latin typeface="+mj-lt"/>
            </a:endParaRPr>
          </a:p>
        </p:txBody>
      </p:sp>
      <p:sp>
        <p:nvSpPr>
          <p:cNvPr id="6" name="Rectangle 5"/>
          <p:cNvSpPr/>
          <p:nvPr/>
        </p:nvSpPr>
        <p:spPr>
          <a:xfrm>
            <a:off x="1323920" y="3402494"/>
            <a:ext cx="15011400" cy="523220"/>
          </a:xfrm>
          <a:prstGeom prst="rect">
            <a:avLst/>
          </a:prstGeom>
        </p:spPr>
        <p:txBody>
          <a:bodyPr wrap="square">
            <a:spAutoFit/>
          </a:bodyPr>
          <a:lstStyle/>
          <a:p>
            <a:r>
              <a:rPr lang="vi-VN" sz="2800" dirty="0">
                <a:solidFill>
                  <a:srgbClr val="FF0000"/>
                </a:solidFill>
                <a:latin typeface="Open Sans"/>
              </a:rPr>
              <a:t>Em có thể vận dụng những kiến thức về sinh sản để bảo vệ sức khỏe bản thân như thế nào?</a:t>
            </a:r>
            <a:endParaRPr lang="en-US" sz="2800" dirty="0">
              <a:solidFill>
                <a:srgbClr val="FF0000"/>
              </a:solidFill>
            </a:endParaRPr>
          </a:p>
        </p:txBody>
      </p:sp>
      <p:sp>
        <p:nvSpPr>
          <p:cNvPr id="7" name="Rectangle 6"/>
          <p:cNvSpPr/>
          <p:nvPr/>
        </p:nvSpPr>
        <p:spPr>
          <a:xfrm>
            <a:off x="971442" y="4533900"/>
            <a:ext cx="15716357" cy="4401205"/>
          </a:xfrm>
          <a:prstGeom prst="rect">
            <a:avLst/>
          </a:prstGeom>
        </p:spPr>
        <p:txBody>
          <a:bodyPr wrap="square">
            <a:spAutoFit/>
          </a:bodyPr>
          <a:lstStyle/>
          <a:p>
            <a:pPr marL="28575" marR="28575" algn="just">
              <a:spcAft>
                <a:spcPts val="0"/>
              </a:spcAft>
            </a:pP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khỏe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8575" marR="28575"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khỏe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cậy</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8575" marR="28575"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khỏe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8575" marR="28575"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website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khỏe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8575" marR="28575"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hại</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8575" marR="28575"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bệnh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915;p37"/>
          <p:cNvSpPr txBox="1"/>
          <p:nvPr/>
        </p:nvSpPr>
        <p:spPr>
          <a:xfrm>
            <a:off x="1905000" y="11824"/>
            <a:ext cx="14901822" cy="2057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Bài</a:t>
            </a:r>
            <a:r>
              <a:rPr lang="en-US" sz="6000" u="sng"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6000" u="sng"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40: </a:t>
            </a:r>
            <a:r>
              <a:rPr lang="en-US" sz="6000" b="1" dirty="0" smtClean="0">
                <a:solidFill>
                  <a:prstClr val="black"/>
                </a:solidFill>
                <a:latin typeface="Times New Roman" panose="02020603050405020304" pitchFamily="18" charset="0"/>
                <a:ea typeface="Tiffany" panose="02020500000000000000" pitchFamily="18" charset="0"/>
                <a:cs typeface="Times New Roman" panose="02020603050405020304" pitchFamily="18" charset="0"/>
              </a:rPr>
              <a:t>SINH SẢN Ở NGƯỜI</a:t>
            </a:r>
            <a:endParaRPr lang="vi-VN" altLang="en-US" sz="6000" u="sng" dirty="0">
              <a:solidFill>
                <a:srgbClr val="FF0000"/>
              </a:solidFill>
              <a:ea typeface="Tiffany" panose="02020500000000000000" pitchFamily="18" charset="0"/>
              <a:cs typeface="Times New Roman" panose="02020603050405020304" pitchFamily="18" charset="0"/>
            </a:endParaRPr>
          </a:p>
        </p:txBody>
      </p:sp>
      <p:sp>
        <p:nvSpPr>
          <p:cNvPr id="11" name="TextBox 10"/>
          <p:cNvSpPr txBox="1"/>
          <p:nvPr/>
        </p:nvSpPr>
        <p:spPr>
          <a:xfrm>
            <a:off x="457200" y="1638300"/>
            <a:ext cx="16727604" cy="1431161"/>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b="1" dirty="0" smtClean="0">
                <a:solidFill>
                  <a:srgbClr val="002060"/>
                </a:solidFill>
                <a:latin typeface="Times New Roman" panose="02020603050405020304" pitchFamily="18" charset="0"/>
                <a:cs typeface="Times New Roman" panose="02020603050405020304" pitchFamily="18" charset="0"/>
              </a:rPr>
              <a:t>IV- </a:t>
            </a:r>
            <a:r>
              <a:rPr lang="en-US" sz="4200" b="1" dirty="0" err="1" smtClean="0">
                <a:solidFill>
                  <a:srgbClr val="002060"/>
                </a:solidFill>
                <a:latin typeface="Times New Roman" panose="02020603050405020304" pitchFamily="18" charset="0"/>
                <a:cs typeface="Times New Roman" panose="02020603050405020304" pitchFamily="18" charset="0"/>
              </a:rPr>
              <a:t>MỘT</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SỐ</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BỆNH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LÂY</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TRUYỀN</a:t>
            </a:r>
            <a:r>
              <a:rPr lang="en-US" sz="4200" b="1" dirty="0" smtClean="0">
                <a:solidFill>
                  <a:srgbClr val="002060"/>
                </a:solidFill>
                <a:latin typeface="Times New Roman" panose="02020603050405020304" pitchFamily="18" charset="0"/>
                <a:cs typeface="Times New Roman" panose="02020603050405020304" pitchFamily="18" charset="0"/>
              </a:rPr>
              <a:t> QUA </a:t>
            </a:r>
            <a:r>
              <a:rPr lang="en-US" sz="4200" b="1" dirty="0" err="1" smtClean="0">
                <a:solidFill>
                  <a:srgbClr val="002060"/>
                </a:solidFill>
                <a:latin typeface="Times New Roman" panose="02020603050405020304" pitchFamily="18" charset="0"/>
                <a:cs typeface="Times New Roman" panose="02020603050405020304" pitchFamily="18" charset="0"/>
              </a:rPr>
              <a:t>ĐƯỜNG</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DỤC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VÀ</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BẢO</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VỆ</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SỨC</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KHỎE</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SINH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SẢN</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VỊ</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THÀNH</a:t>
            </a:r>
            <a:r>
              <a:rPr lang="en-US" sz="4200" b="1" dirty="0" smtClean="0">
                <a:solidFill>
                  <a:srgbClr val="002060"/>
                </a:solidFill>
                <a:latin typeface="Times New Roman" panose="02020603050405020304" pitchFamily="18" charset="0"/>
                <a:cs typeface="Times New Roman" panose="02020603050405020304" pitchFamily="18" charset="0"/>
              </a:rPr>
              <a:t> </a:t>
            </a:r>
            <a:r>
              <a:rPr lang="en-US" sz="4200" b="1" dirty="0" err="1" smtClean="0">
                <a:solidFill>
                  <a:srgbClr val="002060"/>
                </a:solidFill>
                <a:latin typeface="Times New Roman" panose="02020603050405020304" pitchFamily="18" charset="0"/>
                <a:cs typeface="Times New Roman" panose="02020603050405020304" pitchFamily="18" charset="0"/>
              </a:rPr>
              <a:t>NIÊN</a:t>
            </a:r>
            <a:endParaRPr lang="en-US" sz="4200" b="1"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16298270" y="-63858"/>
            <a:ext cx="1822938" cy="1544864"/>
          </a:xfrm>
          <a:prstGeom prst="rect">
            <a:avLst/>
          </a:prstGeom>
        </p:spPr>
      </p:pic>
      <p:sp>
        <p:nvSpPr>
          <p:cNvPr id="9" name="TextBox 8"/>
          <p:cNvSpPr txBox="1"/>
          <p:nvPr/>
        </p:nvSpPr>
        <p:spPr>
          <a:xfrm>
            <a:off x="1368055" y="3695700"/>
            <a:ext cx="14905894" cy="1938992"/>
          </a:xfrm>
          <a:prstGeom prst="rect">
            <a:avLst/>
          </a:prstGeom>
          <a:noFill/>
        </p:spPr>
        <p:txBody>
          <a:bodyPr wrap="square" rtlCol="0">
            <a:spAutoFit/>
          </a:bodyPr>
          <a:lstStyle/>
          <a:p>
            <a:r>
              <a:rPr lang="en-US" sz="4000" dirty="0" smtClean="0">
                <a:solidFill>
                  <a:prstClr val="black"/>
                </a:solidFill>
                <a:latin typeface="Times New Roman" panose="02020603050405020304" pitchFamily="18" charset="0"/>
                <a:cs typeface="Times New Roman" panose="02020603050405020304" pitchFamily="18" charset="0"/>
              </a:rPr>
              <a:t>-</a:t>
            </a:r>
            <a:r>
              <a:rPr lang="vi-VN" sz="4000" dirty="0" smtClean="0">
                <a:solidFill>
                  <a:prstClr val="black"/>
                </a:solidFill>
                <a:latin typeface="Times New Roman" panose="02020603050405020304" pitchFamily="18" charset="0"/>
                <a:cs typeface="Times New Roman" panose="02020603050405020304" pitchFamily="18" charset="0"/>
              </a:rPr>
              <a:t>Các </a:t>
            </a:r>
            <a:r>
              <a:rPr lang="vi-VN" sz="4000" dirty="0">
                <a:solidFill>
                  <a:prstClr val="black"/>
                </a:solidFill>
                <a:latin typeface="Times New Roman" panose="02020603050405020304" pitchFamily="18" charset="0"/>
                <a:cs typeface="Times New Roman" panose="02020603050405020304" pitchFamily="18" charset="0"/>
              </a:rPr>
              <a:t>biện pháp bảo vệ sức khỏe sinh sản vị thành niên: hình thành thói quen sống tốt, luyện tập thể dục, thể thao phù hợp, giữ gìn vệ sinh cơ quan sinh dục,… </a:t>
            </a:r>
            <a:endParaRPr lang="vi-VN" sz="4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419100"/>
            <a:ext cx="10661893" cy="523220"/>
          </a:xfrm>
          <a:prstGeom prst="rect">
            <a:avLst/>
          </a:prstGeom>
        </p:spPr>
        <p:txBody>
          <a:bodyPr wrap="none">
            <a:spAutoFit/>
          </a:bodyPr>
          <a:lstStyle/>
          <a:p>
            <a:r>
              <a:rPr lang="en-US" sz="2800" dirty="0" err="1">
                <a:solidFill>
                  <a:srgbClr val="FF0000"/>
                </a:solidFill>
                <a:latin typeface="Open Sans"/>
              </a:rPr>
              <a:t>Điều</a:t>
            </a:r>
            <a:r>
              <a:rPr lang="en-US" sz="2800" dirty="0">
                <a:solidFill>
                  <a:srgbClr val="FF0000"/>
                </a:solidFill>
                <a:latin typeface="Open Sans"/>
              </a:rPr>
              <a:t> </a:t>
            </a:r>
            <a:r>
              <a:rPr lang="en-US" sz="2800" dirty="0" err="1">
                <a:solidFill>
                  <a:srgbClr val="FF0000"/>
                </a:solidFill>
                <a:latin typeface="Open Sans"/>
              </a:rPr>
              <a:t>tra</a:t>
            </a:r>
            <a:r>
              <a:rPr lang="en-US" sz="2800" dirty="0">
                <a:solidFill>
                  <a:srgbClr val="FF0000"/>
                </a:solidFill>
                <a:latin typeface="Open Sans"/>
              </a:rPr>
              <a:t> </a:t>
            </a:r>
            <a:r>
              <a:rPr lang="en-US" sz="2800" dirty="0" err="1">
                <a:solidFill>
                  <a:srgbClr val="FF0000"/>
                </a:solidFill>
                <a:latin typeface="Open Sans"/>
              </a:rPr>
              <a:t>hiểu</a:t>
            </a:r>
            <a:r>
              <a:rPr lang="en-US" sz="2800" dirty="0">
                <a:solidFill>
                  <a:srgbClr val="FF0000"/>
                </a:solidFill>
                <a:latin typeface="Open Sans"/>
              </a:rPr>
              <a:t> </a:t>
            </a:r>
            <a:r>
              <a:rPr lang="en-US" sz="2800" dirty="0" err="1">
                <a:solidFill>
                  <a:srgbClr val="FF0000"/>
                </a:solidFill>
                <a:latin typeface="Open Sans"/>
              </a:rPr>
              <a:t>biết</a:t>
            </a:r>
            <a:r>
              <a:rPr lang="en-US" sz="2800" dirty="0">
                <a:solidFill>
                  <a:srgbClr val="FF0000"/>
                </a:solidFill>
                <a:latin typeface="Open Sans"/>
              </a:rPr>
              <a:t> </a:t>
            </a:r>
            <a:r>
              <a:rPr lang="en-US" sz="2800" dirty="0" err="1">
                <a:solidFill>
                  <a:srgbClr val="FF0000"/>
                </a:solidFill>
                <a:latin typeface="Open Sans"/>
              </a:rPr>
              <a:t>của</a:t>
            </a:r>
            <a:r>
              <a:rPr lang="en-US" sz="2800" dirty="0">
                <a:solidFill>
                  <a:srgbClr val="FF0000"/>
                </a:solidFill>
                <a:latin typeface="Open Sans"/>
              </a:rPr>
              <a:t> </a:t>
            </a:r>
            <a:r>
              <a:rPr lang="en-US" sz="2800" dirty="0" err="1">
                <a:solidFill>
                  <a:srgbClr val="FF0000"/>
                </a:solidFill>
                <a:latin typeface="Open Sans"/>
              </a:rPr>
              <a:t>học</a:t>
            </a:r>
            <a:r>
              <a:rPr lang="en-US" sz="2800" dirty="0">
                <a:solidFill>
                  <a:srgbClr val="FF0000"/>
                </a:solidFill>
                <a:latin typeface="Open Sans"/>
              </a:rPr>
              <a:t> </a:t>
            </a:r>
            <a:r>
              <a:rPr lang="en-US" sz="2800" dirty="0" err="1">
                <a:solidFill>
                  <a:srgbClr val="FF0000"/>
                </a:solidFill>
                <a:latin typeface="Open Sans"/>
              </a:rPr>
              <a:t>sinh</a:t>
            </a:r>
            <a:r>
              <a:rPr lang="en-US" sz="2800" dirty="0">
                <a:solidFill>
                  <a:srgbClr val="FF0000"/>
                </a:solidFill>
                <a:latin typeface="Open Sans"/>
              </a:rPr>
              <a:t> </a:t>
            </a:r>
            <a:r>
              <a:rPr lang="en-US" sz="2800" dirty="0" err="1">
                <a:solidFill>
                  <a:srgbClr val="FF0000"/>
                </a:solidFill>
                <a:latin typeface="Open Sans"/>
              </a:rPr>
              <a:t>về</a:t>
            </a:r>
            <a:r>
              <a:rPr lang="en-US" sz="2800" dirty="0">
                <a:solidFill>
                  <a:srgbClr val="FF0000"/>
                </a:solidFill>
                <a:latin typeface="Open Sans"/>
              </a:rPr>
              <a:t> </a:t>
            </a:r>
            <a:r>
              <a:rPr lang="en-US" sz="2800" dirty="0" err="1">
                <a:solidFill>
                  <a:srgbClr val="FF0000"/>
                </a:solidFill>
                <a:latin typeface="Open Sans"/>
              </a:rPr>
              <a:t>sức</a:t>
            </a:r>
            <a:r>
              <a:rPr lang="en-US" sz="2800" dirty="0">
                <a:solidFill>
                  <a:srgbClr val="FF0000"/>
                </a:solidFill>
                <a:latin typeface="Open Sans"/>
              </a:rPr>
              <a:t> </a:t>
            </a:r>
            <a:r>
              <a:rPr lang="en-US" sz="2800" dirty="0" err="1">
                <a:solidFill>
                  <a:srgbClr val="FF0000"/>
                </a:solidFill>
                <a:latin typeface="Open Sans"/>
              </a:rPr>
              <a:t>khỏe</a:t>
            </a:r>
            <a:r>
              <a:rPr lang="en-US" sz="2800" dirty="0">
                <a:solidFill>
                  <a:srgbClr val="FF0000"/>
                </a:solidFill>
                <a:latin typeface="Open Sans"/>
              </a:rPr>
              <a:t> </a:t>
            </a:r>
            <a:r>
              <a:rPr lang="en-US" sz="2800" dirty="0" err="1">
                <a:solidFill>
                  <a:srgbClr val="FF0000"/>
                </a:solidFill>
                <a:latin typeface="Open Sans"/>
              </a:rPr>
              <a:t>sinh</a:t>
            </a:r>
            <a:r>
              <a:rPr lang="en-US" sz="2800" dirty="0">
                <a:solidFill>
                  <a:srgbClr val="FF0000"/>
                </a:solidFill>
                <a:latin typeface="Open Sans"/>
              </a:rPr>
              <a:t> </a:t>
            </a:r>
            <a:r>
              <a:rPr lang="en-US" sz="2800" dirty="0" err="1">
                <a:solidFill>
                  <a:srgbClr val="FF0000"/>
                </a:solidFill>
                <a:latin typeface="Open Sans"/>
              </a:rPr>
              <a:t>sản</a:t>
            </a:r>
            <a:r>
              <a:rPr lang="en-US" sz="2800" dirty="0">
                <a:solidFill>
                  <a:srgbClr val="FF0000"/>
                </a:solidFill>
                <a:latin typeface="Open Sans"/>
              </a:rPr>
              <a:t> </a:t>
            </a:r>
            <a:r>
              <a:rPr lang="en-US" sz="2800" dirty="0" err="1">
                <a:solidFill>
                  <a:srgbClr val="FF0000"/>
                </a:solidFill>
                <a:latin typeface="Open Sans"/>
              </a:rPr>
              <a:t>vị</a:t>
            </a:r>
            <a:r>
              <a:rPr lang="en-US" sz="2800" dirty="0">
                <a:solidFill>
                  <a:srgbClr val="FF0000"/>
                </a:solidFill>
                <a:latin typeface="Open Sans"/>
              </a:rPr>
              <a:t> </a:t>
            </a:r>
            <a:r>
              <a:rPr lang="en-US" sz="2800" dirty="0" err="1">
                <a:solidFill>
                  <a:srgbClr val="FF0000"/>
                </a:solidFill>
                <a:latin typeface="Open Sans"/>
              </a:rPr>
              <a:t>thành</a:t>
            </a:r>
            <a:r>
              <a:rPr lang="en-US" sz="2800" dirty="0">
                <a:solidFill>
                  <a:srgbClr val="FF0000"/>
                </a:solidFill>
                <a:latin typeface="Open Sans"/>
              </a:rPr>
              <a:t> </a:t>
            </a:r>
            <a:r>
              <a:rPr lang="en-US" sz="2800" dirty="0" err="1">
                <a:solidFill>
                  <a:srgbClr val="FF0000"/>
                </a:solidFill>
                <a:latin typeface="Open Sans"/>
              </a:rPr>
              <a:t>niên</a:t>
            </a:r>
            <a:endParaRPr lang="en-US" sz="2800" dirty="0">
              <a:solidFill>
                <a:srgbClr val="FF0000"/>
              </a:solidFill>
            </a:endParaRPr>
          </a:p>
        </p:txBody>
      </p:sp>
      <p:sp>
        <p:nvSpPr>
          <p:cNvPr id="5" name="Rectangle 4"/>
          <p:cNvSpPr/>
          <p:nvPr/>
        </p:nvSpPr>
        <p:spPr>
          <a:xfrm>
            <a:off x="457200" y="1485900"/>
            <a:ext cx="16459200" cy="954107"/>
          </a:xfrm>
          <a:prstGeom prst="rect">
            <a:avLst/>
          </a:prstGeom>
        </p:spPr>
        <p:txBody>
          <a:bodyPr wrap="square">
            <a:spAutoFit/>
          </a:bodyPr>
          <a:lstStyle/>
          <a:p>
            <a:r>
              <a:rPr lang="vi-VN" sz="2800" b="1" dirty="0">
                <a:solidFill>
                  <a:srgbClr val="000000"/>
                </a:solidFill>
                <a:latin typeface="Open Sans"/>
              </a:rPr>
              <a:t>1. </a:t>
            </a:r>
            <a:r>
              <a:rPr lang="vi-VN" sz="2800" dirty="0">
                <a:solidFill>
                  <a:srgbClr val="000000"/>
                </a:solidFill>
                <a:latin typeface="Open Sans"/>
              </a:rPr>
              <a:t>Tiến hành điều tra trong trường học hiểu biết của các bạn về sức khỏe sinh sản vị thành niên theo mẫu điều tra Bảng 40.2.</a:t>
            </a:r>
            <a:endParaRPr lang="en-US" sz="2800" dirty="0"/>
          </a:p>
        </p:txBody>
      </p:sp>
      <p:pic>
        <p:nvPicPr>
          <p:cNvPr id="17410" name="Picture 2" descr="Điều tra hiểu biết của học sinh về sức khỏe sinh sản vị thành ni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0" y="2467597"/>
            <a:ext cx="15925799"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0" y="952500"/>
          <a:ext cx="13868400" cy="6540383"/>
        </p:xfrm>
        <a:graphic>
          <a:graphicData uri="http://schemas.openxmlformats.org/drawingml/2006/table">
            <a:tbl>
              <a:tblPr firstRow="1" firstCol="1" bandRow="1"/>
              <a:tblGrid>
                <a:gridCol w="11353800"/>
                <a:gridCol w="1066800"/>
                <a:gridCol w="1447800"/>
              </a:tblGrid>
              <a:tr h="483541">
                <a:tc>
                  <a:txBody>
                    <a:bodyPr/>
                    <a:lstStyle/>
                    <a:p>
                      <a:pPr marL="28575" marR="28575" algn="just">
                        <a:lnSpc>
                          <a:spcPct val="107000"/>
                        </a:lnSpc>
                        <a:spcAft>
                          <a:spcPts val="0"/>
                        </a:spcAft>
                      </a:pPr>
                      <a:r>
                        <a:rPr lang="en-US"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11">
                <a:tc>
                  <a:txBody>
                    <a:bodyPr/>
                    <a:lstStyle/>
                    <a:p>
                      <a:pPr marL="28575" marR="28575" algn="just">
                        <a:lnSpc>
                          <a:spcPct val="107000"/>
                        </a:lnSpc>
                        <a:spcAft>
                          <a:spcPts val="0"/>
                        </a:spcAft>
                      </a:pP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081">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Biết việc nạo, phá thai ảnh hưởng xấu đến sức khỏe sinh sản</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11">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Biết các biện pháp phòng ngừa xâm hại tình dục</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311">
                <a:tc>
                  <a:txBody>
                    <a:bodyPr/>
                    <a:lstStyle/>
                    <a:p>
                      <a:pPr marL="28575" marR="28575" algn="just">
                        <a:lnSpc>
                          <a:spcPct val="107000"/>
                        </a:lnSpc>
                        <a:spcAft>
                          <a:spcPts val="0"/>
                        </a:spcAft>
                      </a:pP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081">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Biết nguyên nhân, triệu chứng, cách phòng chống bệnh lậu</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081">
                <a:tc>
                  <a:txBody>
                    <a:bodyPr/>
                    <a:lstStyle/>
                    <a:p>
                      <a:pPr marL="28575" marR="28575" algn="just">
                        <a:lnSpc>
                          <a:spcPct val="107000"/>
                        </a:lnSpc>
                        <a:spcAft>
                          <a:spcPts val="0"/>
                        </a:spcAft>
                      </a:pP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mai</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081">
                <a:tc>
                  <a:txBody>
                    <a:bodyPr/>
                    <a:lstStyle/>
                    <a:p>
                      <a:pPr marL="28575" marR="28575" algn="just">
                        <a:lnSpc>
                          <a:spcPct val="107000"/>
                        </a:lnSpc>
                        <a:spcAft>
                          <a:spcPts val="0"/>
                        </a:spcAft>
                      </a:pP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AIDS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438400" y="0"/>
            <a:ext cx="11961929" cy="523220"/>
          </a:xfrm>
          <a:prstGeom prst="rect">
            <a:avLst/>
          </a:prstGeom>
        </p:spPr>
        <p:txBody>
          <a:bodyPr wrap="none">
            <a:spAutoFit/>
          </a:bodyPr>
          <a:lstStyle/>
          <a:p>
            <a:r>
              <a:rPr lang="vi-VN" sz="2800" dirty="0">
                <a:solidFill>
                  <a:srgbClr val="000000"/>
                </a:solidFill>
                <a:latin typeface="Open Sans"/>
              </a:rPr>
              <a:t>Học sinh in phiếu điều tra và tiến hành điều tra thực tế để thu thập số liệu.</a:t>
            </a:r>
            <a:endParaRPr lang="en-US" sz="2800" dirty="0"/>
          </a:p>
        </p:txBody>
      </p:sp>
      <p:sp>
        <p:nvSpPr>
          <p:cNvPr id="6" name="Rectangle 5"/>
          <p:cNvSpPr/>
          <p:nvPr/>
        </p:nvSpPr>
        <p:spPr>
          <a:xfrm>
            <a:off x="2819399" y="8191500"/>
            <a:ext cx="11580929" cy="954107"/>
          </a:xfrm>
          <a:prstGeom prst="rect">
            <a:avLst/>
          </a:prstGeom>
        </p:spPr>
        <p:txBody>
          <a:bodyPr wrap="square">
            <a:spAutoFit/>
          </a:bodyPr>
          <a:lstStyle/>
          <a:p>
            <a:pPr algn="just"/>
            <a:r>
              <a:rPr lang="vi-VN" sz="2800" dirty="0">
                <a:solidFill>
                  <a:srgbClr val="000000"/>
                </a:solidFill>
                <a:latin typeface="Open Sans"/>
              </a:rPr>
              <a:t>*</a:t>
            </a:r>
            <a:r>
              <a:rPr lang="vi-VN" sz="2800" dirty="0">
                <a:solidFill>
                  <a:srgbClr val="FF0000"/>
                </a:solidFill>
                <a:latin typeface="Open Sans"/>
              </a:rPr>
              <a:t> </a:t>
            </a:r>
            <a:r>
              <a:rPr lang="vi-VN" sz="2800" i="1" dirty="0">
                <a:solidFill>
                  <a:srgbClr val="FF0000"/>
                </a:solidFill>
                <a:latin typeface="Open Sans"/>
              </a:rPr>
              <a:t>Gợi ý kết quả điều tra trong trường học về hiểu biết của các bạn về sức khỏe sinh sản vị thành </a:t>
            </a:r>
            <a:r>
              <a:rPr lang="vi-VN" sz="2800" i="1" dirty="0" smtClean="0">
                <a:solidFill>
                  <a:srgbClr val="FF0000"/>
                </a:solidFill>
                <a:latin typeface="Open Sans"/>
              </a:rPr>
              <a:t>niên:</a:t>
            </a:r>
            <a:r>
              <a:rPr lang="en-US" sz="2800" dirty="0" smtClean="0">
                <a:solidFill>
                  <a:srgbClr val="FF0000"/>
                </a:solidFill>
                <a:latin typeface="Open Sans"/>
              </a:rPr>
              <a:t> </a:t>
            </a:r>
            <a:r>
              <a:rPr lang="vi-VN" sz="2800" dirty="0" smtClean="0">
                <a:solidFill>
                  <a:srgbClr val="FF0000"/>
                </a:solidFill>
                <a:latin typeface="Open Sans"/>
              </a:rPr>
              <a:t>Điều </a:t>
            </a:r>
            <a:r>
              <a:rPr lang="vi-VN" sz="2800" dirty="0">
                <a:solidFill>
                  <a:srgbClr val="FF0000"/>
                </a:solidFill>
                <a:latin typeface="Open Sans"/>
              </a:rPr>
              <a:t>tra tổng số 100 bạn.</a:t>
            </a:r>
            <a:endParaRPr lang="vi-VN" sz="2800" b="0" i="0" dirty="0">
              <a:solidFill>
                <a:srgbClr val="FF0000"/>
              </a:solidFill>
              <a:effectLst/>
              <a:latin typeface="Open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342900"/>
            <a:ext cx="15849600" cy="954107"/>
          </a:xfrm>
          <a:prstGeom prst="rect">
            <a:avLst/>
          </a:prstGeom>
        </p:spPr>
        <p:txBody>
          <a:bodyPr wrap="square">
            <a:spAutoFit/>
          </a:bodyPr>
          <a:lstStyle/>
          <a:p>
            <a:r>
              <a:rPr lang="vi-VN" sz="2800" b="1" dirty="0">
                <a:solidFill>
                  <a:srgbClr val="FF0000"/>
                </a:solidFill>
                <a:latin typeface="Open Sans"/>
              </a:rPr>
              <a:t>2. </a:t>
            </a:r>
            <a:r>
              <a:rPr lang="vi-VN" sz="2800" dirty="0">
                <a:solidFill>
                  <a:srgbClr val="FF0000"/>
                </a:solidFill>
                <a:latin typeface="Open Sans"/>
              </a:rPr>
              <a:t> Dựa trên kết quả điều tra, chọn ra nội dung còn nhiều bạn chưa biết để xây dựng nội dung tuyên truyền nhằm nâng cao hiểu biết về sức khỏe sinh sản vị thành niên:</a:t>
            </a:r>
            <a:endParaRPr lang="en-US" sz="2800" dirty="0">
              <a:solidFill>
                <a:srgbClr val="FF0000"/>
              </a:solidFill>
            </a:endParaRPr>
          </a:p>
        </p:txBody>
      </p:sp>
      <p:sp>
        <p:nvSpPr>
          <p:cNvPr id="5" name="Rectangle 4"/>
          <p:cNvSpPr/>
          <p:nvPr/>
        </p:nvSpPr>
        <p:spPr>
          <a:xfrm>
            <a:off x="1371600" y="2247900"/>
            <a:ext cx="16306800" cy="5262979"/>
          </a:xfrm>
          <a:prstGeom prst="rect">
            <a:avLst/>
          </a:prstGeom>
        </p:spPr>
        <p:txBody>
          <a:bodyPr wrap="square">
            <a:spAutoFit/>
          </a:bodyPr>
          <a:lstStyle/>
          <a:p>
            <a:pPr algn="just"/>
            <a:r>
              <a:rPr lang="vi-VN" sz="2800" dirty="0">
                <a:solidFill>
                  <a:srgbClr val="000000"/>
                </a:solidFill>
                <a:latin typeface="Open Sans"/>
              </a:rPr>
              <a:t>Ví dụ: Nội dung tuyên truyền "Nguyên nhân, triệu chứng, cách phòng chống AIDS".</a:t>
            </a:r>
            <a:endParaRPr lang="vi-VN" sz="2800" dirty="0">
              <a:solidFill>
                <a:srgbClr val="000000"/>
              </a:solidFill>
              <a:latin typeface="Open Sans"/>
            </a:endParaRPr>
          </a:p>
          <a:p>
            <a:pPr algn="just"/>
            <a:r>
              <a:rPr lang="vi-VN" sz="2800" dirty="0">
                <a:solidFill>
                  <a:srgbClr val="000000"/>
                </a:solidFill>
                <a:latin typeface="Open Sans"/>
              </a:rPr>
              <a:t>• Nguyên nhân gây bệnh AIDS:</a:t>
            </a:r>
            <a:endParaRPr lang="vi-VN" sz="2800" dirty="0">
              <a:solidFill>
                <a:srgbClr val="000000"/>
              </a:solidFill>
              <a:latin typeface="Open Sans"/>
            </a:endParaRPr>
          </a:p>
          <a:p>
            <a:pPr algn="just"/>
            <a:r>
              <a:rPr lang="vi-VN" sz="2800" dirty="0">
                <a:solidFill>
                  <a:srgbClr val="000000"/>
                </a:solidFill>
                <a:latin typeface="Open Sans"/>
              </a:rPr>
              <a:t>- Bệnh AIDS do virus HIV gây ra. HIV là virus gây suy giảm miễn dịch ở người.</a:t>
            </a:r>
            <a:endParaRPr lang="vi-VN" sz="2800" dirty="0">
              <a:solidFill>
                <a:srgbClr val="000000"/>
              </a:solidFill>
              <a:latin typeface="Open Sans"/>
            </a:endParaRPr>
          </a:p>
          <a:p>
            <a:pPr algn="just"/>
            <a:r>
              <a:rPr lang="vi-VN" sz="2800" dirty="0">
                <a:solidFill>
                  <a:srgbClr val="000000"/>
                </a:solidFill>
                <a:latin typeface="Open Sans"/>
              </a:rPr>
              <a:t>- HIV lây truyền từ người này sang người khác theo 3 con đường:</a:t>
            </a:r>
            <a:endParaRPr lang="vi-VN" sz="2800" dirty="0">
              <a:solidFill>
                <a:srgbClr val="000000"/>
              </a:solidFill>
              <a:latin typeface="Open Sans"/>
            </a:endParaRPr>
          </a:p>
          <a:p>
            <a:pPr algn="just"/>
            <a:r>
              <a:rPr lang="vi-VN" sz="2800" dirty="0">
                <a:solidFill>
                  <a:srgbClr val="000000"/>
                </a:solidFill>
                <a:latin typeface="Open Sans"/>
              </a:rPr>
              <a:t>+ Qua đường máu: Người có vết thương hở, khi tiếp xúc trực tiếp với máu hoặc dịch tiết của người bệnh có nguy cơ lây nhiễm cao. Sử dụng chung bơm kim tiêm, dung cụ xăm mình,… với người nhiễm HIV cũng khiến bệnh lây lan trong cộng đồng.</a:t>
            </a:r>
            <a:endParaRPr lang="vi-VN" sz="2800" dirty="0">
              <a:solidFill>
                <a:srgbClr val="000000"/>
              </a:solidFill>
              <a:latin typeface="Open Sans"/>
            </a:endParaRPr>
          </a:p>
          <a:p>
            <a:pPr algn="just"/>
            <a:r>
              <a:rPr lang="vi-VN" sz="2800" dirty="0">
                <a:solidFill>
                  <a:srgbClr val="000000"/>
                </a:solidFill>
                <a:latin typeface="Open Sans"/>
              </a:rPr>
              <a:t>+ Qua đường tình dục: Quan hệ tình dục với người nhiễm HIV sẽ có nguy cơ lây bệnh cao, đặc biệt trong trường hợp không sử dụng các biện pháp bảo vệ (bao cao su).</a:t>
            </a:r>
            <a:endParaRPr lang="vi-VN" sz="2800" dirty="0">
              <a:solidFill>
                <a:srgbClr val="000000"/>
              </a:solidFill>
              <a:latin typeface="Open Sans"/>
            </a:endParaRPr>
          </a:p>
          <a:p>
            <a:pPr algn="just"/>
            <a:r>
              <a:rPr lang="vi-VN" sz="2800" dirty="0">
                <a:solidFill>
                  <a:srgbClr val="000000"/>
                </a:solidFill>
                <a:latin typeface="Open Sans"/>
              </a:rPr>
              <a:t>+ Mẹ truyền sang con: Những người mẹ nhiễm HIV có thể truyền virus cho con qua nhau thai và qua sữa mẹ.</a:t>
            </a:r>
            <a:endParaRPr lang="vi-VN" sz="2800" dirty="0">
              <a:solidFill>
                <a:srgbClr val="000000"/>
              </a:solidFill>
              <a:latin typeface="Open Sans"/>
            </a:endParaRPr>
          </a:p>
          <a:p>
            <a:pPr algn="just"/>
            <a:r>
              <a:rPr lang="vi-VN" sz="2800" dirty="0">
                <a:solidFill>
                  <a:srgbClr val="000000"/>
                </a:solidFill>
                <a:latin typeface="Open Sans"/>
              </a:rPr>
              <a:t>• Triệu chứng bệnh AIDS:</a:t>
            </a:r>
            <a:endParaRPr lang="vi-VN" sz="2800" b="0" i="0" dirty="0">
              <a:solidFill>
                <a:srgbClr val="000000"/>
              </a:solidFill>
              <a:effectLst/>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Điều tra hiểu biết của học sinh về sức khỏe sinh sản vị thành ni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72600" y="0"/>
            <a:ext cx="8534400" cy="952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2247900"/>
            <a:ext cx="7239000" cy="6986528"/>
          </a:xfrm>
          <a:prstGeom prst="rect">
            <a:avLst/>
          </a:prstGeom>
        </p:spPr>
        <p:txBody>
          <a:bodyPr wrap="square">
            <a:spAutoFit/>
          </a:bodyPr>
          <a:lstStyle/>
          <a:p>
            <a:pPr algn="just"/>
            <a:r>
              <a:rPr lang="vi-VN" sz="3200" dirty="0">
                <a:latin typeface="Open Sans"/>
              </a:rPr>
              <a:t>• Biện pháp phòng chống AIDS:</a:t>
            </a:r>
            <a:endParaRPr lang="vi-VN" sz="3200" dirty="0">
              <a:latin typeface="Open Sans"/>
            </a:endParaRPr>
          </a:p>
          <a:p>
            <a:pPr algn="just"/>
            <a:r>
              <a:rPr lang="vi-VN" sz="3200" dirty="0">
                <a:latin typeface="Open Sans"/>
              </a:rPr>
              <a:t>- Tránh xa các tệ nạn xã hội như ma túy, mại dâm,…</a:t>
            </a:r>
            <a:endParaRPr lang="vi-VN" sz="3200" dirty="0">
              <a:latin typeface="Open Sans"/>
            </a:endParaRPr>
          </a:p>
          <a:p>
            <a:pPr algn="just"/>
            <a:r>
              <a:rPr lang="vi-VN" sz="3200" dirty="0">
                <a:latin typeface="Open Sans"/>
              </a:rPr>
              <a:t>- Tiệt trùng các dụng cụ y tế khi sử dụng; không dùng chung bơm kim tiêm; chỉ nhận máu và các chế phẩm máu đã xét nghiệm HIV; không dùng chung các vật dụng như dao cạo, bàn chải đánh răng, bấm móng tay;…</a:t>
            </a:r>
            <a:endParaRPr lang="vi-VN" sz="3200" dirty="0">
              <a:latin typeface="Open Sans"/>
            </a:endParaRPr>
          </a:p>
          <a:p>
            <a:pPr algn="just"/>
            <a:r>
              <a:rPr lang="vi-VN" sz="3200" dirty="0">
                <a:latin typeface="Open Sans"/>
              </a:rPr>
              <a:t>- Kiểm tra sức khỏe trước khi mang thai. Nếu phát hiện nhiễm HIV thì không nên mang thai. Khi mang thai mà nhiễm HIV thì khi sinh con ra cần cách li không cho con bú sữa mẹ.</a:t>
            </a:r>
            <a:endParaRPr lang="vi-VN" sz="3200" b="0" i="0" dirty="0">
              <a:effectLst/>
              <a:latin typeface="Open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705100"/>
            <a:ext cx="15773400" cy="6527007"/>
          </a:xfrm>
        </p:spPr>
        <p:txBody>
          <a:bodyPr>
            <a:normAutofit/>
          </a:bodyPr>
          <a:lstStyle/>
          <a:p>
            <a:pPr marL="0" indent="0">
              <a:buNone/>
            </a:pP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1:</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nuôi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dưỡng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triển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a:t>
            </a:r>
            <a:r>
              <a:rPr lang="en-US" sz="4400" dirty="0" smtClean="0">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A. </a:t>
            </a:r>
            <a:r>
              <a:rPr lang="en-US" sz="4400" dirty="0" err="1" smtClean="0">
                <a:latin typeface="Times New Roman" panose="02020603050405020304" pitchFamily="18" charset="0"/>
                <a:cs typeface="Times New Roman" panose="02020603050405020304" pitchFamily="18" charset="0"/>
              </a:rPr>
              <a:t>buồng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trứng</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B</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cung</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C. </a:t>
            </a:r>
            <a:r>
              <a:rPr lang="en-US" sz="4400" dirty="0" err="1" smtClean="0">
                <a:latin typeface="Times New Roman" panose="02020603050405020304" pitchFamily="18" charset="0"/>
                <a:cs typeface="Times New Roman" panose="02020603050405020304" pitchFamily="18" charset="0"/>
              </a:rPr>
              <a:t>vòi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trứng</a:t>
            </a:r>
            <a:endParaRPr lang="en-US" sz="4400"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D</a:t>
            </a:r>
            <a:r>
              <a:rPr lang="en-US" sz="4400" b="1" i="1"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âm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đạo</a:t>
            </a:r>
            <a:endParaRPr lang="en-US" sz="4400" dirty="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514600" y="4953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latin typeface="Times New Roman" panose="02020603050405020304" pitchFamily="18" charset="0"/>
                <a:cs typeface="Times New Roman" panose="02020603050405020304" pitchFamily="18" charset="0"/>
              </a:rPr>
              <a:t>LUYỆN TẬP</a:t>
            </a:r>
            <a:endParaRPr lang="en-US" sz="4800" dirty="0">
              <a:latin typeface="Times New Roman" panose="02020603050405020304" pitchFamily="18" charset="0"/>
              <a:cs typeface="Times New Roman" panose="02020603050405020304" pitchFamily="18" charset="0"/>
            </a:endParaRPr>
          </a:p>
        </p:txBody>
      </p:sp>
      <p:sp>
        <p:nvSpPr>
          <p:cNvPr id="4" name="Oval 3"/>
          <p:cNvSpPr/>
          <p:nvPr/>
        </p:nvSpPr>
        <p:spPr>
          <a:xfrm>
            <a:off x="1066800" y="5143500"/>
            <a:ext cx="6858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041796"/>
            <a:ext cx="16649700" cy="6527007"/>
          </a:xfrm>
        </p:spPr>
        <p:txBody>
          <a:bodyPr>
            <a:normAutofit/>
          </a:bodyPr>
          <a:lstStyle/>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trùng</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nam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dương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B. </a:t>
            </a:r>
            <a:r>
              <a:rPr lang="en-US" sz="4000" dirty="0" err="1" smtClean="0">
                <a:latin typeface="Times New Roman" panose="02020603050405020304" pitchFamily="18" charset="0"/>
                <a:cs typeface="Times New Roman" panose="02020603050405020304" pitchFamily="18" charset="0"/>
              </a:rPr>
              <a:t>túi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C. </a:t>
            </a:r>
            <a:r>
              <a:rPr lang="en-US" sz="4000" dirty="0" err="1" smtClean="0">
                <a:latin typeface="Times New Roman" panose="02020603050405020304" pitchFamily="18" charset="0"/>
                <a:cs typeface="Times New Roman" panose="02020603050405020304" pitchFamily="18" charset="0"/>
              </a:rPr>
              <a:t>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endParaRPr lang="en-US" sz="4000" dirty="0">
              <a:latin typeface="Times New Roman" panose="02020603050405020304" pitchFamily="18" charset="0"/>
              <a:cs typeface="Times New Roman" panose="02020603050405020304" pitchFamily="18" charset="0"/>
            </a:endParaRPr>
          </a:p>
        </p:txBody>
      </p:sp>
      <p:sp>
        <p:nvSpPr>
          <p:cNvPr id="5" name="Oval 4"/>
          <p:cNvSpPr/>
          <p:nvPr/>
        </p:nvSpPr>
        <p:spPr>
          <a:xfrm>
            <a:off x="762000" y="4686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056" y="260934"/>
            <a:ext cx="15773400" cy="691566"/>
          </a:xfrm>
        </p:spPr>
        <p:txBody>
          <a:bodyPr>
            <a:noAutofit/>
          </a:bodyPr>
          <a:lstStyle/>
          <a:p>
            <a:pPr marL="0" indent="0">
              <a:buNone/>
            </a:pP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2.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Nguyên</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tắc</a:t>
            </a:r>
            <a:r>
              <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tránh</a:t>
            </a:r>
            <a:r>
              <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thai</a:t>
            </a:r>
            <a:r>
              <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là</a:t>
            </a:r>
            <a:r>
              <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gì</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a:solidFill>
                <a:srgbClr val="7030A0"/>
              </a:solidFill>
              <a:latin typeface="Times New Roman" panose="02020603050405020304" pitchFamily="18" charset="0"/>
              <a:cs typeface="Times New Roman" panose="02020603050405020304" pitchFamily="18" charset="0"/>
            </a:endParaRPr>
          </a:p>
          <a:p>
            <a:pPr marL="0" indent="0">
              <a:buNone/>
            </a:pPr>
            <a:r>
              <a:rPr lang="en-US" sz="4000" dirty="0">
                <a:solidFill>
                  <a:srgbClr val="7030A0"/>
                </a:solidFill>
                <a:latin typeface="Times New Roman" panose="02020603050405020304" pitchFamily="18" charset="0"/>
                <a:cs typeface="Times New Roman" panose="02020603050405020304" pitchFamily="18" charset="0"/>
              </a:rPr>
              <a:t> </a:t>
            </a:r>
            <a:endParaRPr lang="en-US" sz="4000" dirty="0">
              <a:solidFill>
                <a:srgbClr val="7030A0"/>
              </a:solidFill>
              <a:latin typeface="Times New Roman" panose="02020603050405020304" pitchFamily="18" charset="0"/>
              <a:cs typeface="Times New Roman" panose="02020603050405020304" pitchFamily="18" charset="0"/>
            </a:endParaRPr>
          </a:p>
        </p:txBody>
      </p:sp>
      <p:pic>
        <p:nvPicPr>
          <p:cNvPr id="5" name="Picture 2" descr="Khả năng duy trì nòi giống – Thắc mắc chẳng biết hỏi ai - Kiến thức giới  tính - Việt Giải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3600" y="1187002"/>
            <a:ext cx="8096885" cy="60726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90297" y="8115300"/>
            <a:ext cx="17068800" cy="1200329"/>
          </a:xfrm>
          <a:prstGeom prst="rect">
            <a:avLst/>
          </a:prstGeom>
        </p:spPr>
        <p:txBody>
          <a:bodyPr wrap="square">
            <a:spAutoFit/>
          </a:bodyPr>
          <a:lstStyle/>
          <a:p>
            <a:pPr lvl="0" defTabSz="1371600">
              <a:lnSpc>
                <a:spcPct val="90000"/>
              </a:lnSpc>
              <a:spcBef>
                <a:spcPts val="1500"/>
              </a:spcBef>
            </a:pPr>
            <a:r>
              <a:rPr lang="en-US" sz="4000" dirty="0" err="1" smtClean="0">
                <a:solidFill>
                  <a:srgbClr val="7030A0"/>
                </a:solidFill>
                <a:latin typeface="Times New Roman" panose="02020603050405020304" pitchFamily="18" charset="0"/>
                <a:cs typeface="Times New Roman" panose="02020603050405020304" pitchFamily="18" charset="0"/>
              </a:rPr>
              <a:t>Ngăn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không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cho</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trứng</a:t>
            </a:r>
            <a:r>
              <a:rPr lang="en-US" sz="4000" dirty="0" smtClean="0">
                <a:solidFill>
                  <a:srgbClr val="7030A0"/>
                </a:solidFill>
                <a:latin typeface="Times New Roman" panose="02020603050405020304" pitchFamily="18" charset="0"/>
                <a:cs typeface="Times New Roman" panose="02020603050405020304" pitchFamily="18" charset="0"/>
              </a:rPr>
              <a:t> chin </a:t>
            </a:r>
            <a:r>
              <a:rPr lang="en-US" sz="4000" dirty="0" err="1" smtClean="0">
                <a:solidFill>
                  <a:srgbClr val="7030A0"/>
                </a:solidFill>
                <a:latin typeface="Times New Roman" panose="02020603050405020304" pitchFamily="18" charset="0"/>
                <a:cs typeface="Times New Roman" panose="02020603050405020304" pitchFamily="18" charset="0"/>
              </a:rPr>
              <a:t>và</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rụng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tránh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không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cho</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tinh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trùng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gặp</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trứng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hoặc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tránh</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sự</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làm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tổ</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của</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trứng</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đã</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thụ</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tinh</a:t>
            </a:r>
            <a:r>
              <a:rPr lang="en-US" sz="4000" dirty="0" smtClean="0">
                <a:solidFill>
                  <a:srgbClr val="7030A0"/>
                </a:solidFill>
                <a:latin typeface="Times New Roman" panose="02020603050405020304" pitchFamily="18" charset="0"/>
                <a:cs typeface="Times New Roman" panose="02020603050405020304" pitchFamily="18" charset="0"/>
              </a:rPr>
              <a:t>. </a:t>
            </a:r>
            <a:endParaRPr lang="vi-VN"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58240" y="2400300"/>
            <a:ext cx="15773400" cy="6527007"/>
          </a:xfrm>
        </p:spPr>
        <p:txBody>
          <a:bodyPr>
            <a:normAutofit/>
          </a:bodyPr>
          <a:lstStyle/>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3:</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thụ</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742950" indent="-742950">
              <a:buAutoNum type="alphaUcPeriod"/>
            </a:pP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tượng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xuất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buAutoNum type="alphaUcPeriod"/>
            </a:pPr>
            <a:r>
              <a:rPr lang="en-US" sz="4000" dirty="0" err="1" smtClean="0">
                <a:latin typeface="Times New Roman" panose="02020603050405020304" pitchFamily="18" charset="0"/>
                <a:cs typeface="Times New Roman" panose="02020603050405020304" pitchFamily="18" charset="0"/>
              </a:rPr>
              <a:t>Tinh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gặp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trứng</a:t>
            </a:r>
            <a:endParaRPr lang="en-US" sz="4000" dirty="0" smtClean="0">
              <a:latin typeface="Times New Roman" panose="02020603050405020304" pitchFamily="18" charset="0"/>
              <a:cs typeface="Times New Roman" panose="02020603050405020304" pitchFamily="18" charset="0"/>
            </a:endParaRPr>
          </a:p>
          <a:p>
            <a:pPr marL="742950" indent="-742950">
              <a:buAutoNum type="alphaUcPeriod"/>
            </a:pPr>
            <a:r>
              <a:rPr lang="en-US" sz="4000" dirty="0" err="1" smtClean="0">
                <a:latin typeface="Times New Roman" panose="02020603050405020304" pitchFamily="18" charset="0"/>
                <a:cs typeface="Times New Roman" panose="02020603050405020304" pitchFamily="18" charset="0"/>
              </a:rPr>
              <a:t>Trứng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ở 2/3 </a:t>
            </a:r>
            <a:r>
              <a:rPr lang="en-US" sz="4000" dirty="0" err="1" smtClean="0">
                <a:latin typeface="Times New Roman" panose="02020603050405020304" pitchFamily="18" charset="0"/>
                <a:cs typeface="Times New Roman" panose="02020603050405020304" pitchFamily="18" charset="0"/>
              </a:rPr>
              <a:t>vòi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trứng</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buAutoNum type="alphaUcPeriod"/>
            </a:pPr>
            <a:r>
              <a:rPr lang="en-US" sz="4000" dirty="0" err="1" smtClean="0">
                <a:latin typeface="Times New Roman" panose="02020603050405020304" pitchFamily="18" charset="0"/>
                <a:cs typeface="Times New Roman" panose="02020603050405020304" pitchFamily="18" charset="0"/>
              </a:rPr>
              <a:t>Trứng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tổ</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tử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cung</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143000" y="46101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7300" y="2807493"/>
            <a:ext cx="15773400" cy="6527007"/>
          </a:xfrm>
        </p:spPr>
        <p:txBody>
          <a:bodyPr>
            <a:norm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4:</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Khi nào sự thụ thai xảy ra?</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Trứng </a:t>
            </a:r>
            <a:r>
              <a:rPr lang="vi-VN" sz="4000" dirty="0">
                <a:latin typeface="Times New Roman" panose="02020603050405020304" pitchFamily="18" charset="0"/>
                <a:cs typeface="Times New Roman" panose="02020603050405020304" pitchFamily="18" charset="0"/>
              </a:rPr>
              <a:t>được thụ tinh bám vào làm tổ ở tử cung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Trứng </a:t>
            </a:r>
            <a:r>
              <a:rPr lang="vi-VN" sz="4000" dirty="0">
                <a:latin typeface="Times New Roman" panose="02020603050405020304" pitchFamily="18" charset="0"/>
                <a:cs typeface="Times New Roman" panose="02020603050405020304" pitchFamily="18" charset="0"/>
              </a:rPr>
              <a:t>rụng vào tử cung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Trứng </a:t>
            </a:r>
            <a:r>
              <a:rPr lang="vi-VN" sz="4000" dirty="0">
                <a:latin typeface="Times New Roman" panose="02020603050405020304" pitchFamily="18" charset="0"/>
                <a:cs typeface="Times New Roman" panose="02020603050405020304" pitchFamily="18" charset="0"/>
              </a:rPr>
              <a:t>đã được thụ tinh</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Trứng </a:t>
            </a:r>
            <a:r>
              <a:rPr lang="vi-VN" sz="4000" dirty="0">
                <a:latin typeface="Times New Roman" panose="02020603050405020304" pitchFamily="18" charset="0"/>
                <a:cs typeface="Times New Roman" panose="02020603050405020304" pitchFamily="18" charset="0"/>
              </a:rPr>
              <a:t>làm tổ ở 1/3 vòi trứng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219200" y="4152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5:</a:t>
            </a:r>
            <a:r>
              <a:rPr lang="en-US" sz="4000" dirty="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Nên </a:t>
            </a:r>
            <a:r>
              <a:rPr lang="vi-VN" sz="4000" dirty="0">
                <a:latin typeface="Times New Roman" panose="02020603050405020304" pitchFamily="18" charset="0"/>
                <a:cs typeface="Times New Roman" panose="02020603050405020304" pitchFamily="18" charset="0"/>
              </a:rPr>
              <a:t>mang thai vào độ tuổi nào</a:t>
            </a:r>
            <a:r>
              <a:rPr lang="vi-VN"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marL="0" indent="0">
              <a:lnSpc>
                <a:spcPct val="150000"/>
              </a:lnSpc>
              <a:buNone/>
            </a:pP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Khi </a:t>
            </a:r>
            <a:r>
              <a:rPr lang="vi-VN" sz="4000" dirty="0">
                <a:latin typeface="Times New Roman" panose="02020603050405020304" pitchFamily="18" charset="0"/>
                <a:cs typeface="Times New Roman" panose="02020603050405020304" pitchFamily="18" charset="0"/>
              </a:rPr>
              <a:t>vừa có kinh nguyệt, vì lúc đó khả năng sinh sản cao nhất.</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Khi </a:t>
            </a:r>
            <a:r>
              <a:rPr lang="vi-VN" sz="4000" dirty="0">
                <a:latin typeface="Times New Roman" panose="02020603050405020304" pitchFamily="18" charset="0"/>
                <a:cs typeface="Times New Roman" panose="02020603050405020304" pitchFamily="18" charset="0"/>
              </a:rPr>
              <a:t>đủ 18 tuổi, vì lúc đó cơ thể khoẻ mạnh nhất.</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Từ </a:t>
            </a:r>
            <a:r>
              <a:rPr lang="vi-VN" sz="4000" dirty="0">
                <a:latin typeface="Times New Roman" panose="02020603050405020304" pitchFamily="18" charset="0"/>
                <a:cs typeface="Times New Roman" panose="02020603050405020304" pitchFamily="18" charset="0"/>
              </a:rPr>
              <a:t>20-35 tuổi, vì lúc đó đảm bảo về sức khoẻ, kiến thức, tài chính.</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Khi </a:t>
            </a:r>
            <a:r>
              <a:rPr lang="vi-VN" sz="4000" dirty="0">
                <a:latin typeface="Times New Roman" panose="02020603050405020304" pitchFamily="18" charset="0"/>
                <a:cs typeface="Times New Roman" panose="02020603050405020304" pitchFamily="18" charset="0"/>
              </a:rPr>
              <a:t>sắp mãn kinh, vì lúc đó có nhiều thời gian rảnh rỗi.</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99060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6:</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Thời điểm đánh dấu phụ nữ bắt đầu có khả năng mang thai là:</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Trên </a:t>
            </a:r>
            <a:r>
              <a:rPr lang="vi-VN" sz="4000" dirty="0">
                <a:latin typeface="Times New Roman" panose="02020603050405020304" pitchFamily="18" charset="0"/>
                <a:cs typeface="Times New Roman" panose="02020603050405020304" pitchFamily="18" charset="0"/>
              </a:rPr>
              <a:t>18 tuổi</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Lần </a:t>
            </a:r>
            <a:r>
              <a:rPr lang="vi-VN" sz="4000" dirty="0">
                <a:latin typeface="Times New Roman" panose="02020603050405020304" pitchFamily="18" charset="0"/>
                <a:cs typeface="Times New Roman" panose="02020603050405020304" pitchFamily="18" charset="0"/>
              </a:rPr>
              <a:t>đầu tiên có kinh nguyệt</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Bước </a:t>
            </a:r>
            <a:r>
              <a:rPr lang="vi-VN" sz="4000" dirty="0">
                <a:latin typeface="Times New Roman" panose="02020603050405020304" pitchFamily="18" charset="0"/>
                <a:cs typeface="Times New Roman" panose="02020603050405020304" pitchFamily="18" charset="0"/>
              </a:rPr>
              <a:t>vào tuổi 15</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Trên </a:t>
            </a:r>
            <a:r>
              <a:rPr lang="vi-VN" sz="4000" dirty="0">
                <a:latin typeface="Times New Roman" panose="02020603050405020304" pitchFamily="18" charset="0"/>
                <a:cs typeface="Times New Roman" panose="02020603050405020304" pitchFamily="18" charset="0"/>
              </a:rPr>
              <a:t>20 tuổi</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066800" y="36957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7:</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Nạo phá thai có thể gây ra những nguy cơ nào sau đây?</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Làm </a:t>
            </a:r>
            <a:r>
              <a:rPr lang="vi-VN" sz="4000" dirty="0">
                <a:latin typeface="Times New Roman" panose="02020603050405020304" pitchFamily="18" charset="0"/>
                <a:cs typeface="Times New Roman" panose="02020603050405020304" pitchFamily="18" charset="0"/>
              </a:rPr>
              <a:t>mỏng thành tử cung dẫn đến khó sinh con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Ảnh </a:t>
            </a:r>
            <a:r>
              <a:rPr lang="vi-VN" sz="4000" dirty="0">
                <a:latin typeface="Times New Roman" panose="02020603050405020304" pitchFamily="18" charset="0"/>
                <a:cs typeface="Times New Roman" panose="02020603050405020304" pitchFamily="18" charset="0"/>
              </a:rPr>
              <a:t>hưởng đến thể chất và tâm lý của người mẹ</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Có </a:t>
            </a:r>
            <a:r>
              <a:rPr lang="vi-VN" sz="4000" dirty="0">
                <a:latin typeface="Times New Roman" panose="02020603050405020304" pitchFamily="18" charset="0"/>
                <a:cs typeface="Times New Roman" panose="02020603050405020304" pitchFamily="18" charset="0"/>
              </a:rPr>
              <a:t>thể gây sẹo ở tử chung, thậm chí gây vô sinh thứ phát</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Tất </a:t>
            </a:r>
            <a:r>
              <a:rPr lang="vi-VN" sz="4000" dirty="0">
                <a:latin typeface="Times New Roman" panose="02020603050405020304" pitchFamily="18" charset="0"/>
                <a:cs typeface="Times New Roman" panose="02020603050405020304" pitchFamily="18" charset="0"/>
              </a:rPr>
              <a:t>cả các phương án trên đều có thể xảy ra</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8:</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Cần làm gì để tránh mang thai ngoài ý muốn ở tuổi vị thành niên?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Không </a:t>
            </a:r>
            <a:r>
              <a:rPr lang="vi-VN" sz="4000" dirty="0">
                <a:latin typeface="Times New Roman" panose="02020603050405020304" pitchFamily="18" charset="0"/>
                <a:cs typeface="Times New Roman" panose="02020603050405020304" pitchFamily="18" charset="0"/>
              </a:rPr>
              <a:t>quan hệ tình dục</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Có </a:t>
            </a:r>
            <a:r>
              <a:rPr lang="vi-VN" sz="4000" dirty="0">
                <a:latin typeface="Times New Roman" panose="02020603050405020304" pitchFamily="18" charset="0"/>
                <a:cs typeface="Times New Roman" panose="02020603050405020304" pitchFamily="18" charset="0"/>
              </a:rPr>
              <a:t>hiểu biết về kiến thức phòng tránh thai</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Sử </a:t>
            </a:r>
            <a:r>
              <a:rPr lang="vi-VN" sz="4000" dirty="0">
                <a:latin typeface="Times New Roman" panose="02020603050405020304" pitchFamily="18" charset="0"/>
                <a:cs typeface="Times New Roman" panose="02020603050405020304" pitchFamily="18" charset="0"/>
              </a:rPr>
              <a:t>dụng các biện pháp tránh thai dân gian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Sử </a:t>
            </a:r>
            <a:r>
              <a:rPr lang="vi-VN" sz="4000" dirty="0">
                <a:latin typeface="Times New Roman" panose="02020603050405020304" pitchFamily="18" charset="0"/>
                <a:cs typeface="Times New Roman" panose="02020603050405020304" pitchFamily="18" charset="0"/>
              </a:rPr>
              <a:t>dụng các biện pháp tránh thai an toàn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9:</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Đối tượng nào cần phòng tránh thai?</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Phụ </a:t>
            </a:r>
            <a:r>
              <a:rPr lang="vi-VN" sz="4000" dirty="0">
                <a:latin typeface="Times New Roman" panose="02020603050405020304" pitchFamily="18" charset="0"/>
                <a:cs typeface="Times New Roman" panose="02020603050405020304" pitchFamily="18" charset="0"/>
              </a:rPr>
              <a:t>nữ trong độ tuổi sinh sản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Đàn </a:t>
            </a:r>
            <a:r>
              <a:rPr lang="vi-VN" sz="4000" dirty="0">
                <a:latin typeface="Times New Roman" panose="02020603050405020304" pitchFamily="18" charset="0"/>
                <a:cs typeface="Times New Roman" panose="02020603050405020304" pitchFamily="18" charset="0"/>
              </a:rPr>
              <a:t>ông trong đội tuổi sinh sản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Trẻ </a:t>
            </a:r>
            <a:r>
              <a:rPr lang="vi-VN" sz="4000" dirty="0">
                <a:latin typeface="Times New Roman" panose="02020603050405020304" pitchFamily="18" charset="0"/>
                <a:cs typeface="Times New Roman" panose="02020603050405020304" pitchFamily="18" charset="0"/>
              </a:rPr>
              <a:t>vị thành niên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Tất </a:t>
            </a:r>
            <a:r>
              <a:rPr lang="vi-VN" sz="4000" dirty="0">
                <a:latin typeface="Times New Roman" panose="02020603050405020304" pitchFamily="18" charset="0"/>
                <a:cs typeface="Times New Roman" panose="02020603050405020304" pitchFamily="18" charset="0"/>
              </a:rPr>
              <a:t>cả mọi người trong độ tuổi sinh sản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257300"/>
            <a:ext cx="16459200" cy="6527007"/>
          </a:xfrm>
        </p:spPr>
        <p:txBody>
          <a:bodyPr>
            <a:noAutofit/>
          </a:bodyPr>
          <a:lstStyle/>
          <a:p>
            <a:pPr marL="0" indent="0">
              <a:lnSpc>
                <a:spcPct val="150000"/>
              </a:lnSpc>
              <a:buNone/>
            </a:pPr>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10:</a:t>
            </a:r>
            <a:r>
              <a:rPr lang="en-US"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Muốn phòng tránh thai, cần nắm vững các nguyên tắc nào dưới đây</a:t>
            </a:r>
            <a:r>
              <a:rPr lang="vi-VN"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marL="0" indent="0">
              <a:lnSpc>
                <a:spcPct val="150000"/>
              </a:lnSpc>
              <a:buNone/>
            </a:pP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A. </a:t>
            </a:r>
            <a:r>
              <a:rPr lang="vi-VN" sz="4000" dirty="0" smtClean="0">
                <a:latin typeface="Times New Roman" panose="02020603050405020304" pitchFamily="18" charset="0"/>
                <a:cs typeface="Times New Roman" panose="02020603050405020304" pitchFamily="18" charset="0"/>
              </a:rPr>
              <a:t>Ngăn </a:t>
            </a:r>
            <a:r>
              <a:rPr lang="vi-VN" sz="4000" dirty="0">
                <a:latin typeface="Times New Roman" panose="02020603050405020304" pitchFamily="18" charset="0"/>
                <a:cs typeface="Times New Roman" panose="02020603050405020304" pitchFamily="18" charset="0"/>
              </a:rPr>
              <a:t>không cho trứng rụng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B. </a:t>
            </a:r>
            <a:r>
              <a:rPr lang="vi-VN" sz="4000" dirty="0" smtClean="0">
                <a:latin typeface="Times New Roman" panose="02020603050405020304" pitchFamily="18" charset="0"/>
                <a:cs typeface="Times New Roman" panose="02020603050405020304" pitchFamily="18" charset="0"/>
              </a:rPr>
              <a:t>Tránh </a:t>
            </a:r>
            <a:r>
              <a:rPr lang="vi-VN" sz="4000" dirty="0">
                <a:latin typeface="Times New Roman" panose="02020603050405020304" pitchFamily="18" charset="0"/>
                <a:cs typeface="Times New Roman" panose="02020603050405020304" pitchFamily="18" charset="0"/>
              </a:rPr>
              <a:t>để tinh trùng gặp trứng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C. </a:t>
            </a:r>
            <a:r>
              <a:rPr lang="vi-VN" sz="4000" dirty="0" smtClean="0">
                <a:latin typeface="Times New Roman" panose="02020603050405020304" pitchFamily="18" charset="0"/>
                <a:cs typeface="Times New Roman" panose="02020603050405020304" pitchFamily="18" charset="0"/>
              </a:rPr>
              <a:t>Chống </a:t>
            </a:r>
            <a:r>
              <a:rPr lang="vi-VN" sz="4000" dirty="0">
                <a:latin typeface="Times New Roman" panose="02020603050405020304" pitchFamily="18" charset="0"/>
                <a:cs typeface="Times New Roman" panose="02020603050405020304" pitchFamily="18" charset="0"/>
              </a:rPr>
              <a:t>sự làm tổ của trứng</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r>
              <a:rPr lang="en-US" sz="4000" dirty="0" smtClean="0">
                <a:latin typeface="Times New Roman" panose="02020603050405020304" pitchFamily="18" charset="0"/>
                <a:cs typeface="Times New Roman" panose="02020603050405020304" pitchFamily="18" charset="0"/>
              </a:rPr>
              <a:t>D. </a:t>
            </a:r>
            <a:r>
              <a:rPr lang="vi-VN" sz="4000" dirty="0" smtClean="0">
                <a:latin typeface="Times New Roman" panose="02020603050405020304" pitchFamily="18" charset="0"/>
                <a:cs typeface="Times New Roman" panose="02020603050405020304" pitchFamily="18" charset="0"/>
              </a:rPr>
              <a:t>Cả </a:t>
            </a:r>
            <a:r>
              <a:rPr lang="vi-VN" sz="4000" dirty="0">
                <a:latin typeface="Times New Roman" panose="02020603050405020304" pitchFamily="18" charset="0"/>
                <a:cs typeface="Times New Roman" panose="02020603050405020304" pitchFamily="18" charset="0"/>
              </a:rPr>
              <a:t>ba phương án trên</a:t>
            </a:r>
            <a:endParaRPr lang="vi-VN" sz="4000" dirty="0">
              <a:latin typeface="Times New Roman" panose="02020603050405020304" pitchFamily="18" charset="0"/>
              <a:cs typeface="Times New Roman" panose="02020603050405020304" pitchFamily="18" charset="0"/>
            </a:endParaRPr>
          </a:p>
          <a:p>
            <a:pPr marL="0" indent="0">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3" name="Oval 2"/>
          <p:cNvSpPr/>
          <p:nvPr/>
        </p:nvSpPr>
        <p:spPr>
          <a:xfrm>
            <a:off x="1021080" y="7048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000" b="1" dirty="0" smtClean="0">
                <a:solidFill>
                  <a:srgbClr val="C00000"/>
                </a:solidFill>
                <a:latin typeface="Times New Roman" panose="02020603050405020304" pitchFamily="18" charset="0"/>
                <a:cs typeface="Times New Roman" panose="02020603050405020304" pitchFamily="18" charset="0"/>
              </a:rPr>
              <a:t>VẬN DỤNG</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67256" y="2933700"/>
            <a:ext cx="14935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a:t>
            </a:r>
            <a:r>
              <a:rPr lang="vi-VN" sz="4000" dirty="0" smtClean="0">
                <a:latin typeface="Times New Roman" panose="02020603050405020304" pitchFamily="18" charset="0"/>
                <a:cs typeface="Times New Roman" panose="02020603050405020304" pitchFamily="18" charset="0"/>
              </a:rPr>
              <a:t>iến </a:t>
            </a:r>
            <a:r>
              <a:rPr lang="vi-VN" sz="4000" dirty="0">
                <a:latin typeface="Times New Roman" panose="02020603050405020304" pitchFamily="18" charset="0"/>
                <a:cs typeface="Times New Roman" panose="02020603050405020304" pitchFamily="18" charset="0"/>
              </a:rPr>
              <a:t>hành một cuộc điều tra trong phạm vi trường học về hiểu biết của học sinh về sức khỏe sinh sản vị thành </a:t>
            </a:r>
            <a:r>
              <a:rPr lang="vi-VN" sz="4000" dirty="0" smtClean="0">
                <a:latin typeface="Times New Roman" panose="02020603050405020304" pitchFamily="18" charset="0"/>
                <a:cs typeface="Times New Roman" panose="02020603050405020304" pitchFamily="18" charset="0"/>
              </a:rPr>
              <a:t>niên</a:t>
            </a:r>
            <a:endParaRPr lang="en-US" sz="4000" dirty="0" smtClean="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M</a:t>
            </a:r>
            <a:r>
              <a:rPr lang="vi-VN" sz="4000" dirty="0" smtClean="0">
                <a:latin typeface="Times New Roman" panose="02020603050405020304" pitchFamily="18" charset="0"/>
                <a:cs typeface="Times New Roman" panose="02020603050405020304" pitchFamily="18" charset="0"/>
              </a:rPr>
              <a:t>ẫu </a:t>
            </a:r>
            <a:r>
              <a:rPr lang="vi-VN" sz="4000" dirty="0">
                <a:latin typeface="Times New Roman" panose="02020603050405020304" pitchFamily="18" charset="0"/>
                <a:cs typeface="Times New Roman" panose="02020603050405020304" pitchFamily="18" charset="0"/>
              </a:rPr>
              <a:t>điều tra Bảng 40.2 SGK KHTN 8 Tr. </a:t>
            </a:r>
            <a:r>
              <a:rPr lang="vi-VN" sz="4000" dirty="0" smtClean="0">
                <a:latin typeface="Times New Roman" panose="02020603050405020304" pitchFamily="18" charset="0"/>
                <a:cs typeface="Times New Roman" panose="02020603050405020304" pitchFamily="18" charset="0"/>
              </a:rPr>
              <a:t>168</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theo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4.</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Kích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mẫu</a:t>
            </a:r>
            <a:r>
              <a:rPr lang="en-US" sz="4000" dirty="0" smtClean="0">
                <a:latin typeface="Times New Roman" panose="02020603050405020304" pitchFamily="18" charset="0"/>
                <a:cs typeface="Times New Roman" panose="02020603050405020304" pitchFamily="18" charset="0"/>
              </a:rPr>
              <a:t>: 100 </a:t>
            </a:r>
            <a:r>
              <a:rPr lang="en-US" sz="4000" dirty="0" err="1" smtClean="0">
                <a:latin typeface="Times New Roman" panose="02020603050405020304" pitchFamily="18" charset="0"/>
                <a:cs typeface="Times New Roman" panose="02020603050405020304" pitchFamily="18" charset="0"/>
              </a:rPr>
              <a:t>người</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đăng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ký</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để</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trùng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nhau</a:t>
            </a:r>
            <a:endParaRPr lang="en-US" sz="40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err="1" smtClean="0">
                <a:latin typeface="Times New Roman" panose="02020603050405020304" pitchFamily="18" charset="0"/>
                <a:cs typeface="Times New Roman" panose="02020603050405020304" pitchFamily="18" charset="0"/>
              </a:rPr>
              <a:t>Nộp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Padlet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ơ đồ tư duy Khoa học tự nhiên 8 Kết nối tri thức Bài 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2" y="4763"/>
            <a:ext cx="18283237" cy="1028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23901"/>
            <a:ext cx="15773400" cy="609600"/>
          </a:xfrm>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3. </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N</a:t>
            </a:r>
            <a:r>
              <a:rPr lang="vi-VN"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êu các biện pháp tránh thai thông qua hiểu biết của </a:t>
            </a:r>
            <a:r>
              <a:rPr lang="vi-VN"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em</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p:txBody>
      </p:sp>
      <p:pic>
        <p:nvPicPr>
          <p:cNvPr id="6" name="Picture 2" descr="Triệt sản biện pháp tránh thai an toà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638300"/>
            <a:ext cx="14249400" cy="5940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8690" y="8648700"/>
            <a:ext cx="17068800" cy="1200329"/>
          </a:xfrm>
          <a:prstGeom prst="rect">
            <a:avLst/>
          </a:prstGeom>
        </p:spPr>
        <p:txBody>
          <a:bodyPr wrap="square">
            <a:spAutoFit/>
          </a:bodyPr>
          <a:lstStyle/>
          <a:p>
            <a:pPr lvl="0" defTabSz="1371600">
              <a:lnSpc>
                <a:spcPct val="90000"/>
              </a:lnSpc>
              <a:spcBef>
                <a:spcPts val="1500"/>
              </a:spcBef>
            </a:pPr>
            <a:r>
              <a:rPr lang="vi-VN" sz="4000" dirty="0">
                <a:solidFill>
                  <a:srgbClr val="7030A0"/>
                </a:solidFill>
                <a:latin typeface="Times New Roman" panose="02020603050405020304" pitchFamily="18" charset="0"/>
                <a:cs typeface="Times New Roman" panose="02020603050405020304" pitchFamily="18" charset="0"/>
              </a:rPr>
              <a:t>Một số biện pháp tránh thai như sử dụng bao cao su, sử dụng thuốc tránh thai hàng ngày, đặt vòng tránh thai,…</a:t>
            </a:r>
            <a:endParaRPr lang="vi-VN"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171700"/>
            <a:ext cx="16840200" cy="7478970"/>
          </a:xfrm>
          <a:prstGeom prst="rect">
            <a:avLst/>
          </a:prstGeom>
        </p:spPr>
        <p:txBody>
          <a:bodyPr wrap="square">
            <a:spAutoFit/>
          </a:bodyPr>
          <a:lstStyle/>
          <a:p>
            <a:pPr>
              <a:lnSpc>
                <a:spcPct val="200000"/>
              </a:lnSpc>
            </a:pPr>
            <a:endPar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lvl="0">
              <a:lnSpc>
                <a:spcPct val="200000"/>
              </a:lnSpc>
            </a:pPr>
            <a:r>
              <a:rPr lang="en-US" sz="4000" dirty="0" smtClean="0">
                <a:solidFill>
                  <a:srgbClr val="7030A0"/>
                </a:solidFill>
                <a:latin typeface="Times New Roman" panose="02020603050405020304" pitchFamily="18" charset="0"/>
                <a:cs typeface="Times New Roman" panose="02020603050405020304" pitchFamily="18" charset="0"/>
              </a:rPr>
              <a:t>-</a:t>
            </a:r>
            <a:r>
              <a:rPr lang="vi-VN" sz="4000" dirty="0" smtClean="0">
                <a:solidFill>
                  <a:srgbClr val="7030A0"/>
                </a:solidFill>
                <a:latin typeface="Times New Roman" panose="02020603050405020304" pitchFamily="18" charset="0"/>
                <a:cs typeface="Times New Roman" panose="02020603050405020304" pitchFamily="18" charset="0"/>
              </a:rPr>
              <a:t>Sử </a:t>
            </a:r>
            <a:r>
              <a:rPr lang="vi-VN" sz="4000" dirty="0">
                <a:solidFill>
                  <a:srgbClr val="7030A0"/>
                </a:solidFill>
                <a:latin typeface="Times New Roman" panose="02020603050405020304" pitchFamily="18" charset="0"/>
                <a:cs typeface="Times New Roman" panose="02020603050405020304" pitchFamily="18" charset="0"/>
              </a:rPr>
              <a:t>dụng thuốc tránh thai hàng ngày: ngăn không cho trứng chín và </a:t>
            </a:r>
            <a:r>
              <a:rPr lang="vi-VN" sz="4000" dirty="0" smtClean="0">
                <a:solidFill>
                  <a:srgbClr val="7030A0"/>
                </a:solidFill>
                <a:latin typeface="Times New Roman" panose="02020603050405020304" pitchFamily="18" charset="0"/>
                <a:cs typeface="Times New Roman" panose="02020603050405020304" pitchFamily="18" charset="0"/>
              </a:rPr>
              <a:t>rụng.</a:t>
            </a:r>
            <a:endParaRPr lang="en-US" sz="4000" dirty="0" smtClean="0">
              <a:solidFill>
                <a:srgbClr val="7030A0"/>
              </a:solidFill>
              <a:latin typeface="Times New Roman" panose="02020603050405020304" pitchFamily="18" charset="0"/>
              <a:cs typeface="Times New Roman" panose="02020603050405020304" pitchFamily="18" charset="0"/>
            </a:endParaRPr>
          </a:p>
          <a:p>
            <a:pPr lvl="0">
              <a:lnSpc>
                <a:spcPct val="200000"/>
              </a:lnSpc>
            </a:pPr>
            <a:r>
              <a:rPr lang="en-US" sz="4000" dirty="0" smtClean="0">
                <a:solidFill>
                  <a:srgbClr val="7030A0"/>
                </a:solidFill>
                <a:latin typeface="Times New Roman" panose="02020603050405020304" pitchFamily="18" charset="0"/>
                <a:cs typeface="Times New Roman" panose="02020603050405020304" pitchFamily="18" charset="0"/>
              </a:rPr>
              <a:t>- </a:t>
            </a:r>
            <a:r>
              <a:rPr lang="vi-VN" sz="4000" dirty="0" smtClean="0">
                <a:solidFill>
                  <a:srgbClr val="7030A0"/>
                </a:solidFill>
                <a:latin typeface="Times New Roman" panose="02020603050405020304" pitchFamily="18" charset="0"/>
                <a:cs typeface="Times New Roman" panose="02020603050405020304" pitchFamily="18" charset="0"/>
              </a:rPr>
              <a:t>Sử </a:t>
            </a:r>
            <a:r>
              <a:rPr lang="vi-VN" sz="4000" dirty="0">
                <a:solidFill>
                  <a:srgbClr val="7030A0"/>
                </a:solidFill>
                <a:latin typeface="Times New Roman" panose="02020603050405020304" pitchFamily="18" charset="0"/>
                <a:cs typeface="Times New Roman" panose="02020603050405020304" pitchFamily="18" charset="0"/>
              </a:rPr>
              <a:t>dụng bao cao su, vòng tránh thai: ngăn không cho tinh trùng và trứng gặp </a:t>
            </a:r>
            <a:r>
              <a:rPr lang="vi-VN" sz="4000" dirty="0" smtClean="0">
                <a:solidFill>
                  <a:srgbClr val="7030A0"/>
                </a:solidFill>
                <a:latin typeface="Times New Roman" panose="02020603050405020304" pitchFamily="18" charset="0"/>
                <a:cs typeface="Times New Roman" panose="02020603050405020304" pitchFamily="18" charset="0"/>
              </a:rPr>
              <a:t>nhau.</a:t>
            </a:r>
            <a:endParaRPr lang="en-US" sz="4000" dirty="0" smtClean="0">
              <a:solidFill>
                <a:srgbClr val="7030A0"/>
              </a:solidFill>
              <a:latin typeface="Times New Roman" panose="02020603050405020304" pitchFamily="18" charset="0"/>
              <a:cs typeface="Times New Roman" panose="02020603050405020304" pitchFamily="18" charset="0"/>
            </a:endParaRPr>
          </a:p>
          <a:p>
            <a:pPr lvl="0">
              <a:lnSpc>
                <a:spcPct val="200000"/>
              </a:lnSpc>
            </a:pPr>
            <a:r>
              <a:rPr lang="en-US" sz="4000" dirty="0" smtClean="0">
                <a:solidFill>
                  <a:srgbClr val="7030A0"/>
                </a:solidFill>
                <a:latin typeface="Times New Roman" panose="02020603050405020304" pitchFamily="18" charset="0"/>
                <a:cs typeface="Times New Roman" panose="02020603050405020304" pitchFamily="18" charset="0"/>
              </a:rPr>
              <a:t>- </a:t>
            </a:r>
            <a:r>
              <a:rPr lang="vi-VN" sz="4000" dirty="0" smtClean="0">
                <a:solidFill>
                  <a:srgbClr val="7030A0"/>
                </a:solidFill>
                <a:latin typeface="Times New Roman" panose="02020603050405020304" pitchFamily="18" charset="0"/>
                <a:cs typeface="Times New Roman" panose="02020603050405020304" pitchFamily="18" charset="0"/>
              </a:rPr>
              <a:t>Sử </a:t>
            </a:r>
            <a:r>
              <a:rPr lang="vi-VN" sz="4000" dirty="0">
                <a:solidFill>
                  <a:srgbClr val="7030A0"/>
                </a:solidFill>
                <a:latin typeface="Times New Roman" panose="02020603050405020304" pitchFamily="18" charset="0"/>
                <a:cs typeface="Times New Roman" panose="02020603050405020304" pitchFamily="18" charset="0"/>
              </a:rPr>
              <a:t>dụng thuốc tránh thai khẩn cấp: ngăn nang trứng phát triển, ngăn chặn trứng gặp tinh trùng.</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57400" y="266700"/>
            <a:ext cx="12954000" cy="1323439"/>
          </a:xfrm>
          <a:prstGeom prst="rect">
            <a:avLst/>
          </a:prstGeom>
        </p:spPr>
        <p:txBody>
          <a:bodyPr wrap="square">
            <a:spAutoFit/>
          </a:bodyPr>
          <a:lstStyle/>
          <a:p>
            <a:pPr lvl="0">
              <a:lnSpc>
                <a:spcPct val="200000"/>
              </a:lnSpc>
            </a:pPr>
            <a:r>
              <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4. </a:t>
            </a:r>
            <a:r>
              <a:rPr lang="vi-VN"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Tác dụng của các biện pháp tránh thai đó là gì?</a:t>
            </a:r>
            <a:endPar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ìm hiểu vai trò và các biện pháp tránh th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400300"/>
            <a:ext cx="14858999" cy="5455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5200" y="571500"/>
            <a:ext cx="12877799" cy="707886"/>
          </a:xfrm>
          <a:prstGeom prst="rect">
            <a:avLst/>
          </a:prstGeom>
        </p:spPr>
        <p:txBody>
          <a:bodyPr wrap="square">
            <a:spAutoFit/>
          </a:bodyPr>
          <a:lstStyle/>
          <a:p>
            <a:pPr lvl="0"/>
            <a:r>
              <a:rPr lang="en-US" sz="4000"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4. </a:t>
            </a:r>
            <a:r>
              <a:rPr lang="vi-VN" sz="4000" dirty="0" smtClean="0">
                <a:solidFill>
                  <a:srgbClr val="FF0000"/>
                </a:solidFill>
                <a:latin typeface="Times New Roman" panose="02020603050405020304" pitchFamily="18" charset="0"/>
                <a:ea typeface="Tiffany" panose="02020500000000000000" pitchFamily="18" charset="0"/>
                <a:cs typeface="Times New Roman" panose="02020603050405020304" pitchFamily="18" charset="0"/>
              </a:rPr>
              <a:t>Tác </a:t>
            </a:r>
            <a:r>
              <a:rPr lang="vi-VN" sz="40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dụng của các biện pháp tránh thai đó là gì?</a:t>
            </a:r>
            <a:endParaRPr lang="en-US" sz="40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7800" y="1104898"/>
          <a:ext cx="15163800" cy="5029200"/>
        </p:xfrm>
        <a:graphic>
          <a:graphicData uri="http://schemas.openxmlformats.org/drawingml/2006/table">
            <a:tbl>
              <a:tblPr firstRow="1" firstCol="1" bandRow="1"/>
              <a:tblGrid>
                <a:gridCol w="6493910"/>
                <a:gridCol w="8669890"/>
              </a:tblGrid>
              <a:tr h="502920">
                <a:tc>
                  <a:txBody>
                    <a:bodyPr/>
                    <a:lstStyle/>
                    <a:p>
                      <a:pPr marL="28575" marR="28575" algn="just">
                        <a:lnSpc>
                          <a:spcPct val="107000"/>
                        </a:lnSpc>
                        <a:spcAft>
                          <a:spcPts val="0"/>
                        </a:spcAft>
                      </a:pPr>
                      <a:r>
                        <a:rPr lang="en-US" sz="2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tránh thai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thuốc tránh thai hằng ngày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 không cho trứng chín và rụng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thuốc tránh thai khẩn cấp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 không cho trứng chín và rụng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0">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bao cao su</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 không cho tinh trùng gặp trứng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 vòng tránh thai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 không cho trứng đã thụ tinh làm tổ ở tử cung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840">
                <a:tc>
                  <a:txBody>
                    <a:bodyPr/>
                    <a:lstStyle/>
                    <a:p>
                      <a:pPr marL="28575" marR="28575" algn="just">
                        <a:lnSpc>
                          <a:spcPct val="107000"/>
                        </a:lnSpc>
                        <a:spcAft>
                          <a:spcPts val="0"/>
                        </a:spcAft>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Thắt ống dẫn tinh hoặc ống dẫn trứng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28575" algn="just">
                        <a:lnSpc>
                          <a:spcPct val="107000"/>
                        </a:lnSpc>
                        <a:spcAft>
                          <a:spcPts val="0"/>
                        </a:spcAft>
                      </a:pP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THÔNG TIN VỀ MỘT SỐ BIỆN PHÁP PHÒNG TRÁNH THAI</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2247901"/>
            <a:ext cx="15773400" cy="1066800"/>
          </a:xfrm>
        </p:spPr>
        <p:txBody>
          <a:bodyPr/>
          <a:lstStyle/>
          <a:p>
            <a:pPr marL="742950" indent="-742950">
              <a:buAutoNum type="arabicPeriod"/>
            </a:pP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Đặt</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vòng</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tránh</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thai</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là</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như</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thế</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 </a:t>
            </a:r>
            <a:r>
              <a:rPr lang="en-US" sz="4000" dirty="0" err="1" smtClean="0">
                <a:solidFill>
                  <a:srgbClr val="0070C0"/>
                </a:solidFill>
                <a:latin typeface="Times New Roman" panose="02020603050405020304" pitchFamily="18" charset="0"/>
                <a:cs typeface="Times New Roman" panose="02020603050405020304" pitchFamily="18" charset="0"/>
                <a:hlinkClick r:id="rId1" action="ppaction://hlinkfile"/>
              </a:rPr>
              <a:t>nào</a:t>
            </a:r>
            <a:r>
              <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rPr>
              <a:t>?</a:t>
            </a:r>
            <a:endParaRPr lang="en-US" sz="4000" dirty="0" smtClean="0">
              <a:solidFill>
                <a:srgbClr val="0070C0"/>
              </a:solidFill>
              <a:latin typeface="Times New Roman" panose="02020603050405020304" pitchFamily="18" charset="0"/>
              <a:cs typeface="Times New Roman" panose="02020603050405020304" pitchFamily="18" charset="0"/>
              <a:hlinkClick r:id="rId1" action="ppaction://hlinkfile"/>
            </a:endParaRPr>
          </a:p>
        </p:txBody>
      </p:sp>
      <p:sp>
        <p:nvSpPr>
          <p:cNvPr id="4" name="Content Placeholder 2">
            <a:hlinkClick r:id="rId2" action="ppaction://hlinkfile"/>
          </p:cNvPr>
          <p:cNvSpPr txBox="1"/>
          <p:nvPr/>
        </p:nvSpPr>
        <p:spPr>
          <a:xfrm>
            <a:off x="1676400" y="3467101"/>
            <a:ext cx="15773400" cy="9906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4000" dirty="0" smtClean="0">
                <a:solidFill>
                  <a:srgbClr val="0070C0"/>
                </a:solidFill>
                <a:latin typeface="Times New Roman" panose="02020603050405020304" pitchFamily="18" charset="0"/>
                <a:cs typeface="Times New Roman" panose="02020603050405020304" pitchFamily="18" charset="0"/>
              </a:rPr>
              <a:t>2. </a:t>
            </a:r>
            <a:r>
              <a:rPr lang="en-US" sz="4000" dirty="0" err="1" smtClean="0">
                <a:solidFill>
                  <a:srgbClr val="0070C0"/>
                </a:solidFill>
                <a:latin typeface="Times New Roman" panose="02020603050405020304" pitchFamily="18" charset="0"/>
                <a:cs typeface="Times New Roman" panose="02020603050405020304" pitchFamily="18" charset="0"/>
              </a:rPr>
              <a:t>Đi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tắm</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chung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bơi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có</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mang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thai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không</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smtClean="0">
              <a:solidFill>
                <a:srgbClr val="0070C0"/>
              </a:solidFill>
              <a:latin typeface="Times New Roman" panose="02020603050405020304" pitchFamily="18" charset="0"/>
              <a:cs typeface="Times New Roman" panose="02020603050405020304" pitchFamily="18" charset="0"/>
            </a:endParaRPr>
          </a:p>
        </p:txBody>
      </p:sp>
      <p:sp>
        <p:nvSpPr>
          <p:cNvPr id="5" name="Content Placeholder 2">
            <a:hlinkClick r:id="rId3" action="ppaction://hlinkfile"/>
          </p:cNvPr>
          <p:cNvSpPr txBox="1"/>
          <p:nvPr/>
        </p:nvSpPr>
        <p:spPr>
          <a:xfrm>
            <a:off x="1676400" y="4549140"/>
            <a:ext cx="15773400" cy="120396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4000" dirty="0" smtClean="0">
                <a:solidFill>
                  <a:srgbClr val="0070C0"/>
                </a:solidFill>
                <a:latin typeface="Times New Roman" panose="02020603050405020304" pitchFamily="18" charset="0"/>
                <a:cs typeface="Times New Roman" panose="02020603050405020304" pitchFamily="18" charset="0"/>
              </a:rPr>
              <a:t>3. </a:t>
            </a:r>
            <a:r>
              <a:rPr lang="en-US" sz="4000" dirty="0" err="1" smtClean="0">
                <a:solidFill>
                  <a:srgbClr val="0070C0"/>
                </a:solidFill>
                <a:latin typeface="Times New Roman" panose="02020603050405020304" pitchFamily="18" charset="0"/>
                <a:cs typeface="Times New Roman" panose="02020603050405020304" pitchFamily="18" charset="0"/>
              </a:rPr>
              <a:t>Xuất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tinh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ngoài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có</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phải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là</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biện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pháp</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tránh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thai</a:t>
            </a:r>
            <a:r>
              <a:rPr lang="en-US" sz="4000" dirty="0" smtClean="0">
                <a:solidFill>
                  <a:srgbClr val="0070C0"/>
                </a:solidFill>
                <a:latin typeface="Times New Roman" panose="02020603050405020304" pitchFamily="18" charset="0"/>
                <a:cs typeface="Times New Roman" panose="02020603050405020304" pitchFamily="18" charset="0"/>
              </a:rPr>
              <a:t> an </a:t>
            </a:r>
            <a:r>
              <a:rPr lang="en-US" sz="4000" dirty="0" err="1" smtClean="0">
                <a:solidFill>
                  <a:srgbClr val="0070C0"/>
                </a:solidFill>
                <a:latin typeface="Times New Roman" panose="02020603050405020304" pitchFamily="18" charset="0"/>
                <a:cs typeface="Times New Roman" panose="02020603050405020304" pitchFamily="18" charset="0"/>
              </a:rPr>
              <a:t>toàn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không</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smtClean="0">
              <a:solidFill>
                <a:srgbClr val="0070C0"/>
              </a:solidFill>
              <a:latin typeface="Times New Roman" panose="02020603050405020304" pitchFamily="18" charset="0"/>
              <a:cs typeface="Times New Roman" panose="02020603050405020304" pitchFamily="18" charset="0"/>
            </a:endParaRPr>
          </a:p>
        </p:txBody>
      </p:sp>
      <p:sp>
        <p:nvSpPr>
          <p:cNvPr id="6" name="Content Placeholder 2">
            <a:hlinkClick r:id="rId4" action="ppaction://hlinkfile"/>
          </p:cNvPr>
          <p:cNvSpPr txBox="1"/>
          <p:nvPr/>
        </p:nvSpPr>
        <p:spPr>
          <a:xfrm>
            <a:off x="1752600" y="5829300"/>
            <a:ext cx="15773400" cy="998218"/>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4000" dirty="0" smtClean="0">
                <a:solidFill>
                  <a:srgbClr val="0070C0"/>
                </a:solidFill>
                <a:latin typeface="Times New Roman" panose="02020603050405020304" pitchFamily="18" charset="0"/>
                <a:cs typeface="Times New Roman" panose="02020603050405020304" pitchFamily="18" charset="0"/>
              </a:rPr>
              <a:t>4. </a:t>
            </a:r>
            <a:r>
              <a:rPr lang="en-US" sz="4000" dirty="0" err="1" smtClean="0">
                <a:solidFill>
                  <a:srgbClr val="0070C0"/>
                </a:solidFill>
                <a:latin typeface="Times New Roman" panose="02020603050405020304" pitchFamily="18" charset="0"/>
                <a:cs typeface="Times New Roman" panose="02020603050405020304" pitchFamily="18" charset="0"/>
              </a:rPr>
              <a:t>Đặt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vòng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tránh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thai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và</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que</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cấy</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tránh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thai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biện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pháp</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an </a:t>
            </a:r>
            <a:r>
              <a:rPr lang="en-US" sz="4000" dirty="0" err="1" smtClean="0">
                <a:solidFill>
                  <a:srgbClr val="0070C0"/>
                </a:solidFill>
                <a:latin typeface="Times New Roman" panose="02020603050405020304" pitchFamily="18" charset="0"/>
                <a:cs typeface="Times New Roman" panose="02020603050405020304" pitchFamily="18" charset="0"/>
              </a:rPr>
              <a:t>toàn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hơn</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smtClean="0">
              <a:solidFill>
                <a:srgbClr val="0070C0"/>
              </a:solidFill>
              <a:latin typeface="Times New Roman" panose="02020603050405020304" pitchFamily="18" charset="0"/>
              <a:cs typeface="Times New Roman" panose="02020603050405020304" pitchFamily="18" charset="0"/>
            </a:endParaRPr>
          </a:p>
        </p:txBody>
      </p:sp>
      <p:sp>
        <p:nvSpPr>
          <p:cNvPr id="7" name="Content Placeholder 2">
            <a:hlinkClick r:id="rId5" action="ppaction://hlinkfile"/>
          </p:cNvPr>
          <p:cNvSpPr txBox="1"/>
          <p:nvPr/>
        </p:nvSpPr>
        <p:spPr>
          <a:xfrm>
            <a:off x="1752600" y="7101840"/>
            <a:ext cx="15773400" cy="1226818"/>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4000" dirty="0" smtClean="0">
                <a:solidFill>
                  <a:srgbClr val="0070C0"/>
                </a:solidFill>
                <a:latin typeface="Times New Roman" panose="02020603050405020304" pitchFamily="18" charset="0"/>
                <a:cs typeface="Times New Roman" panose="02020603050405020304" pitchFamily="18" charset="0"/>
              </a:rPr>
              <a:t>5. </a:t>
            </a:r>
            <a:r>
              <a:rPr lang="en-US" sz="4000" dirty="0" err="1" smtClean="0">
                <a:solidFill>
                  <a:srgbClr val="0070C0"/>
                </a:solidFill>
                <a:latin typeface="Times New Roman" panose="02020603050405020304" pitchFamily="18" charset="0"/>
                <a:cs typeface="Times New Roman" panose="02020603050405020304" pitchFamily="18" charset="0"/>
              </a:rPr>
              <a:t>Thuốc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ngừa</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thai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hoạt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động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như</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thế</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vào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trong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cơ</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người</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95300"/>
            <a:ext cx="16840200" cy="1135888"/>
          </a:xfrm>
          <a:prstGeom prst="rect">
            <a:avLst/>
          </a:prstGeom>
        </p:spPr>
        <p:txBody>
          <a:bodyPr wrap="square">
            <a:spAutoFit/>
          </a:bodyPr>
          <a:lstStyle/>
          <a:p>
            <a:pPr>
              <a:lnSpc>
                <a:spcPct val="200000"/>
              </a:lnSpc>
            </a:pP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Hoạt</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động</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nhóm</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4,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hoàn</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thành</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bảng</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dưới</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đây</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trong</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thời</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gian</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5 </a:t>
            </a:r>
            <a:r>
              <a:rPr lang="en-US" sz="40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phút</a:t>
            </a:r>
            <a:r>
              <a:rPr lang="en-US" sz="40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4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914400" y="2171700"/>
          <a:ext cx="16840200" cy="7788656"/>
        </p:xfrm>
        <a:graphic>
          <a:graphicData uri="http://schemas.openxmlformats.org/drawingml/2006/table">
            <a:tbl>
              <a:tblPr firstRow="1" bandRow="1">
                <a:tableStyleId>{5C22544A-7EE6-4342-B048-85BDC9FD1C3A}</a:tableStyleId>
              </a:tblPr>
              <a:tblGrid>
                <a:gridCol w="4210050"/>
                <a:gridCol w="4210050"/>
                <a:gridCol w="4000500"/>
                <a:gridCol w="4419600"/>
              </a:tblGrid>
              <a:tr h="1458468">
                <a:tc>
                  <a:txBody>
                    <a:bodyPr/>
                    <a:lstStyle/>
                    <a:p>
                      <a:r>
                        <a:rPr lang="en-US" sz="3200" dirty="0" err="1" smtClean="0">
                          <a:latin typeface="Times New Roman" panose="02020603050405020304" pitchFamily="18" charset="0"/>
                          <a:cs typeface="Times New Roman" panose="02020603050405020304" pitchFamily="18" charset="0"/>
                        </a:rPr>
                        <a:t>Biện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pháp</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Hiệu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quả</a:t>
                      </a:r>
                      <a:endParaRPr lang="en-US" sz="3200" baseline="0" dirty="0" smtClean="0">
                        <a:latin typeface="Times New Roman" panose="02020603050405020304" pitchFamily="18" charset="0"/>
                        <a:cs typeface="Times New Roman" panose="02020603050405020304" pitchFamily="18" charset="0"/>
                      </a:endParaRPr>
                    </a:p>
                    <a:p>
                      <a:pPr algn="ctr"/>
                      <a:r>
                        <a:rPr lang="en-US" sz="3200" baseline="0" dirty="0" smtClean="0">
                          <a:latin typeface="Times New Roman" panose="02020603050405020304" pitchFamily="18" charset="0"/>
                          <a:cs typeface="Times New Roman" panose="02020603050405020304" pitchFamily="18" charset="0"/>
                        </a:rPr>
                        <a:t>(</a:t>
                      </a:r>
                      <a:r>
                        <a:rPr lang="en-US" sz="3200" baseline="0" dirty="0" err="1" smtClean="0">
                          <a:latin typeface="Times New Roman" panose="02020603050405020304" pitchFamily="18" charset="0"/>
                          <a:cs typeface="Times New Roman" panose="02020603050405020304" pitchFamily="18" charset="0"/>
                        </a:rPr>
                        <a:t>cao</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thấp</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Tác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phụ</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baseline="0" dirty="0" err="1" smtClean="0">
                          <a:latin typeface="Times New Roman" panose="02020603050405020304" pitchFamily="18" charset="0"/>
                          <a:cs typeface="Times New Roman" panose="02020603050405020304" pitchFamily="18" charset="0"/>
                        </a:rPr>
                        <a:t>Phòng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ngừa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bệnh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lây</a:t>
                      </a:r>
                      <a:r>
                        <a:rPr lang="en-US" sz="3200" baseline="0" dirty="0" smtClean="0">
                          <a:latin typeface="Times New Roman" panose="02020603050405020304" pitchFamily="18" charset="0"/>
                          <a:cs typeface="Times New Roman" panose="02020603050405020304" pitchFamily="18" charset="0"/>
                        </a:rPr>
                        <a:t> qua </a:t>
                      </a:r>
                      <a:r>
                        <a:rPr lang="en-US" sz="3200" baseline="0" dirty="0" err="1" smtClean="0">
                          <a:latin typeface="Times New Roman" panose="02020603050405020304" pitchFamily="18" charset="0"/>
                          <a:cs typeface="Times New Roman" panose="02020603050405020304" pitchFamily="18" charset="0"/>
                        </a:rPr>
                        <a:t>đường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tình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su</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Thuốc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hàng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Đặt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vòng</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Xuất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tinh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ngoài</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Que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r h="1049147">
                <a:tc>
                  <a:txBody>
                    <a:bodyPr/>
                    <a:lstStyle/>
                    <a:p>
                      <a:r>
                        <a:rPr lang="en-US" sz="3200" dirty="0" err="1" smtClean="0">
                          <a:latin typeface="Times New Roman" panose="02020603050405020304" pitchFamily="18" charset="0"/>
                          <a:cs typeface="Times New Roman" panose="02020603050405020304" pitchFamily="18" charset="0"/>
                        </a:rPr>
                        <a:t>Thuốc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khẩn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cấp</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12496</Words>
  <Application>WPS Presentation</Application>
  <PresentationFormat>Custom</PresentationFormat>
  <Paragraphs>435</Paragraphs>
  <Slides>39</Slides>
  <Notes>16</Notes>
  <HiddenSlides>0</HiddenSlides>
  <MMClips>16</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39</vt:i4>
      </vt:variant>
    </vt:vector>
  </HeadingPairs>
  <TitlesOfParts>
    <vt:vector size="62" baseType="lpstr">
      <vt:lpstr>Arial</vt:lpstr>
      <vt:lpstr>SimSun</vt:lpstr>
      <vt:lpstr>Wingdings</vt:lpstr>
      <vt:lpstr>UTM ViceroyJF</vt:lpstr>
      <vt:lpstr>VNI-Swiss-Condense</vt:lpstr>
      <vt:lpstr>Times New Roman</vt:lpstr>
      <vt:lpstr>Cambria</vt:lpstr>
      <vt:lpstr>Calibri</vt:lpstr>
      <vt:lpstr>Tiffany</vt:lpstr>
      <vt:lpstr>Calibri Light</vt:lpstr>
      <vt:lpstr>Microsoft YaHei</vt:lpstr>
      <vt:lpstr>Arial Unicode MS</vt:lpstr>
      <vt:lpstr>#9Slide03 Arima Madurai</vt:lpstr>
      <vt:lpstr>幼圆</vt:lpstr>
      <vt:lpstr>Slogan</vt:lpstr>
      <vt:lpstr>Calibri</vt:lpstr>
      <vt:lpstr>Times New Roman</vt:lpstr>
      <vt:lpstr>Cambria Math</vt:lpstr>
      <vt:lpstr>Arial</vt:lpstr>
      <vt:lpstr>Open Sans</vt:lpstr>
      <vt:lpstr>Segoe Print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THÔNG TIN VỀ MỘT SỐ BIỆN PHÁP PHÒNG TRÁNH THAI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Nhiệm vụ:</vt:lpstr>
      <vt:lpstr>PowerPoint 演示文稿</vt:lpstr>
      <vt:lpstr>PowerPoint 演示文稿</vt:lpstr>
      <vt:lpstr>PowerPoint 演示文稿</vt:lpstr>
      <vt:lpstr>Em hãy đề xuất một số biện pháp phòng chống các bệnh và bảo vệ sức khỏe sinh sản vị thành niên?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WPS_1644634153</cp:lastModifiedBy>
  <cp:revision>26</cp:revision>
  <dcterms:created xsi:type="dcterms:W3CDTF">2006-08-16T00:00:00Z</dcterms:created>
  <dcterms:modified xsi:type="dcterms:W3CDTF">2024-05-10T15:53:38Z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651CB71F855649649EC197F479F37254_12</vt:lpwstr>
  </property>
  <property fmtid="{D5CDD505-2E9C-101B-9397-08002B2CF9AE}" pid="3" name="KSOProductBuildVer">
    <vt:lpwstr>1033-12.2.0.16909</vt:lpwstr>
  </property>
</Properties>
</file>