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.svg" ContentType="image/svg+xml"/>
  <Override PartName="/ppt/media/image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79" r:id="rId3"/>
    <p:sldId id="283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344" r:id="rId12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5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580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75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26" userDrawn="1">
          <p15:clr>
            <a:srgbClr val="A4A3A4"/>
          </p15:clr>
        </p15:guide>
        <p15:guide id="9" orient="horz" pos="2320" userDrawn="1">
          <p15:clr>
            <a:srgbClr val="A4A3A4"/>
          </p15:clr>
        </p15:guide>
        <p15:guide id="10" orient="horz" pos="1575" userDrawn="1">
          <p15:clr>
            <a:srgbClr val="A4A3A4"/>
          </p15:clr>
        </p15:guide>
        <p15:guide id="11" pos="7662" userDrawn="1">
          <p15:clr>
            <a:srgbClr val="A4A3A4"/>
          </p15:clr>
        </p15:guide>
        <p15:guide id="12" pos="6671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5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32" userDrawn="1">
          <p15:clr>
            <a:srgbClr val="A4A3A4"/>
          </p15:clr>
        </p15:guide>
        <p15:guide id="17" pos="3286" userDrawn="1">
          <p15:clr>
            <a:srgbClr val="A4A3A4"/>
          </p15:clr>
        </p15:guide>
        <p15:guide id="18" pos="3995" userDrawn="1">
          <p15:clr>
            <a:srgbClr val="A4A3A4"/>
          </p15:clr>
        </p15:guide>
        <p15:guide id="19" pos="4381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12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1F2C8F"/>
    <a:srgbClr val="F5CDCE"/>
    <a:srgbClr val="DF8C8C"/>
    <a:srgbClr val="D4D593"/>
    <a:srgbClr val="E6F0FE"/>
    <a:srgbClr val="CDBE8A"/>
    <a:srgbClr val="F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09" autoAdjust="0"/>
  </p:normalViewPr>
  <p:slideViewPr>
    <p:cSldViewPr snapToGrid="0" snapToObjects="1" showGuides="1">
      <p:cViewPr varScale="1">
        <p:scale>
          <a:sx n="65" d="100"/>
          <a:sy n="65" d="100"/>
        </p:scale>
        <p:origin x="294" y="66"/>
      </p:cViewPr>
      <p:guideLst>
        <p:guide pos="15"/>
        <p:guide pos="456"/>
        <p:guide orient="horz" pos="2580"/>
        <p:guide orient="horz" pos="3264"/>
        <p:guide pos="6912"/>
        <p:guide orient="horz" pos="2175"/>
        <p:guide orient="horz" pos="4008"/>
        <p:guide orient="horz" pos="1126"/>
        <p:guide orient="horz" pos="2320"/>
        <p:guide orient="horz" pos="1575"/>
        <p:guide pos="7662"/>
        <p:guide pos="6671"/>
        <p:guide pos="1008"/>
        <p:guide pos="1585"/>
        <p:guide pos="2136"/>
        <p:guide pos="2732"/>
        <p:guide pos="3286"/>
        <p:guide pos="3995"/>
        <p:guide pos="4381"/>
        <p:guide pos="4944"/>
        <p:guide pos="5544"/>
        <p:guide pos="6072"/>
        <p:guide orient="horz" pos="2412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5734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E4E394-20E3-4A17-9BD3-5A36F15744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/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/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371600"/>
            <a:ext cx="12192000" cy="1225296"/>
          </a:xfrm>
          <a:prstGeom prst="rect">
            <a:avLst/>
          </a:prstGeom>
        </p:spPr>
        <p:txBody>
          <a:bodyPr tIns="0" anchor="t">
            <a:noAutofit/>
          </a:bodyPr>
          <a:lstStyle>
            <a:lvl1pPr algn="ctr">
              <a:defRPr sz="4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 dirty="0"/>
              <a:t>Bài 37. HỆ THẦN KINH </a:t>
            </a:r>
            <a:br>
              <a:rPr lang="en-US" dirty="0"/>
            </a:br>
            <a:r>
              <a:rPr lang="vi-VN" dirty="0"/>
              <a:t>VÀ CÁC GIÁC QUAN Ở NGƯỜI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68927" y="2871216"/>
            <a:ext cx="5254172" cy="55778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: 03 </a:t>
            </a:r>
            <a:r>
              <a:rPr lang="en-US" dirty="0" err="1"/>
              <a:t>tiết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/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  <a:endParaRPr lang="en-US" dirty="0"/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6" name="Text Placeholder 54"/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  <a:endParaRPr lang="en-US" dirty="0"/>
          </a:p>
        </p:txBody>
      </p:sp>
      <p:sp>
        <p:nvSpPr>
          <p:cNvPr id="32" name="Image 1" descr="preencoded.png"/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/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/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/>
          <p:cNvSpPr/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 dirty="0"/>
          </a:p>
        </p:txBody>
      </p:sp>
      <p:sp>
        <p:nvSpPr>
          <p:cNvPr id="31" name="Freeform 70"/>
          <p:cNvSpPr/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 dirty="0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9494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11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12" name="Picture Placeholder 16"/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4" name="Picture Placeholder 62"/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8" name="Picture Placeholder 62"/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/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7" name="Picture Placeholder 62"/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/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6" name="Picture Placeholder 62"/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/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5" name="Picture Placeholder 62"/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/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/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/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9494"/>
            <a:ext cx="10671048" cy="76809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Image 2" descr="preencoded.png"/>
          <p:cNvSpPr/>
          <p:nvPr userDrawn="1"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6" name="Text Placeholder 51"/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7" name="Text Placeholder 51"/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8" name="Text Placeholder 51"/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9" name="Text Placeholder 51"/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0" name="Text Placeholder 51"/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cxnSp>
        <p:nvCxnSpPr>
          <p:cNvPr id="42" name="Straight Connector 41"/>
          <p:cNvCxnSpPr/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4" name="Picture Placeholder 62"/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345" indent="-347345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6" name="Picture Placeholder 62"/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/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345" indent="-347345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5" name="Picture Placeholder 62"/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/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345" indent="-347345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age 3" descr="preencoded.png"/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/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/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/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/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  <a:prstGeom prst="rect">
            <a:avLst/>
          </a:prstGeo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5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/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/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/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8" name="Title 19"/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61732-5716-478B-8CDA-6C0881EBC6E6}" type="datetimeFigureOut">
              <a:rPr lang="en-US"/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16C79-8087-4C2E-BE04-7EB0D056623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1409314"/>
            <a:ext cx="6442755" cy="43279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058" y="1409314"/>
            <a:ext cx="4205967" cy="438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8" name="Title 1"/>
          <p:cNvSpPr txBox="1"/>
          <p:nvPr userDrawn="1"/>
        </p:nvSpPr>
        <p:spPr>
          <a:xfrm>
            <a:off x="566058" y="656614"/>
            <a:ext cx="7939313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2800" cap="none" dirty="0"/>
              <a:t>1. </a:t>
            </a:r>
            <a:r>
              <a:rPr lang="en-US" sz="2800" cap="none" dirty="0" err="1"/>
              <a:t>Tìm</a:t>
            </a:r>
            <a:r>
              <a:rPr lang="en-US" sz="2800" cap="none" dirty="0"/>
              <a:t> </a:t>
            </a:r>
            <a:r>
              <a:rPr lang="en-US" sz="2800" cap="none" dirty="0" err="1"/>
              <a:t>hiểu</a:t>
            </a:r>
            <a:r>
              <a:rPr lang="en-US" sz="2800" cap="none" dirty="0"/>
              <a:t> </a:t>
            </a:r>
            <a:r>
              <a:rPr lang="en-US" sz="2800" cap="none" dirty="0" err="1"/>
              <a:t>cấu</a:t>
            </a:r>
            <a:r>
              <a:rPr lang="en-US" sz="2800" cap="none" dirty="0"/>
              <a:t> </a:t>
            </a:r>
            <a:r>
              <a:rPr lang="en-US" sz="2800" cap="none" dirty="0" err="1"/>
              <a:t>tạo</a:t>
            </a:r>
            <a:r>
              <a:rPr lang="en-US" sz="2800" cap="none" dirty="0"/>
              <a:t>, </a:t>
            </a:r>
            <a:r>
              <a:rPr lang="en-US" sz="2800" cap="none" dirty="0" err="1"/>
              <a:t>chức</a:t>
            </a:r>
            <a:r>
              <a:rPr lang="en-US" sz="2800" cap="none" dirty="0"/>
              <a:t> </a:t>
            </a:r>
            <a:r>
              <a:rPr lang="en-US" sz="2800" cap="none" dirty="0" err="1"/>
              <a:t>năng</a:t>
            </a:r>
            <a:r>
              <a:rPr lang="en-US" sz="2800" cap="none" dirty="0"/>
              <a:t> </a:t>
            </a:r>
            <a:r>
              <a:rPr lang="en-US" sz="2800" cap="none" dirty="0" err="1"/>
              <a:t>của</a:t>
            </a:r>
            <a:r>
              <a:rPr lang="en-US" sz="2800" cap="none" dirty="0"/>
              <a:t> </a:t>
            </a:r>
            <a:r>
              <a:rPr lang="en-US" sz="2800" cap="none" dirty="0" err="1"/>
              <a:t>hệ</a:t>
            </a:r>
            <a:r>
              <a:rPr lang="en-US" sz="2800" cap="none" dirty="0"/>
              <a:t> </a:t>
            </a:r>
            <a:r>
              <a:rPr lang="en-US" sz="2800" cap="none" dirty="0" err="1"/>
              <a:t>thần</a:t>
            </a:r>
            <a:r>
              <a:rPr lang="en-US" sz="2800" cap="none" dirty="0"/>
              <a:t> </a:t>
            </a:r>
            <a:r>
              <a:rPr lang="en-US" sz="2800" cap="none" dirty="0" err="1"/>
              <a:t>kinh</a:t>
            </a:r>
            <a:endParaRPr lang="en-US" sz="2800" cap="non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1467370"/>
            <a:ext cx="6442755" cy="47209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058" y="1801200"/>
            <a:ext cx="4205967" cy="438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6" name="Title 1"/>
          <p:cNvSpPr txBox="1"/>
          <p:nvPr userDrawn="1"/>
        </p:nvSpPr>
        <p:spPr>
          <a:xfrm>
            <a:off x="492295" y="623406"/>
            <a:ext cx="11278791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2800" cap="none" dirty="0"/>
              <a:t>2. </a:t>
            </a:r>
            <a:r>
              <a:rPr lang="en-US" sz="2800" cap="none" dirty="0" err="1"/>
              <a:t>Tìm</a:t>
            </a:r>
            <a:r>
              <a:rPr lang="en-US" sz="2800" cap="none" dirty="0"/>
              <a:t> </a:t>
            </a:r>
            <a:r>
              <a:rPr lang="en-US" sz="2800" cap="none" dirty="0" err="1"/>
              <a:t>hiểu</a:t>
            </a:r>
            <a:r>
              <a:rPr lang="en-US" sz="2800" cap="none" dirty="0"/>
              <a:t> </a:t>
            </a:r>
            <a:r>
              <a:rPr lang="en-US" sz="2800" cap="none" dirty="0" err="1"/>
              <a:t>một</a:t>
            </a:r>
            <a:r>
              <a:rPr lang="en-US" sz="2800" cap="none" dirty="0"/>
              <a:t> </a:t>
            </a:r>
            <a:r>
              <a:rPr lang="en-US" sz="2800" cap="none" dirty="0" err="1"/>
              <a:t>số</a:t>
            </a:r>
            <a:r>
              <a:rPr lang="en-US" sz="2800" cap="none" dirty="0"/>
              <a:t> </a:t>
            </a:r>
            <a:r>
              <a:rPr lang="en-US" sz="2800" cap="none" dirty="0" err="1"/>
              <a:t>bệnh</a:t>
            </a:r>
            <a:r>
              <a:rPr lang="en-US" sz="2800" cap="none" dirty="0"/>
              <a:t> </a:t>
            </a:r>
            <a:r>
              <a:rPr lang="en-US" sz="2800" cap="none" dirty="0" err="1"/>
              <a:t>về</a:t>
            </a:r>
            <a:r>
              <a:rPr lang="en-US" sz="2800" cap="none" dirty="0"/>
              <a:t> </a:t>
            </a:r>
            <a:r>
              <a:rPr lang="en-US" sz="2800" cap="none" dirty="0" err="1"/>
              <a:t>hệ</a:t>
            </a:r>
            <a:r>
              <a:rPr lang="en-US" sz="2800" cap="none" dirty="0"/>
              <a:t> </a:t>
            </a:r>
            <a:r>
              <a:rPr lang="en-US" sz="2800" cap="none" dirty="0" err="1"/>
              <a:t>thần</a:t>
            </a:r>
            <a:r>
              <a:rPr lang="en-US" sz="2800" cap="none" dirty="0"/>
              <a:t> </a:t>
            </a:r>
            <a:r>
              <a:rPr lang="en-US" sz="2800" cap="none" dirty="0" err="1"/>
              <a:t>kinh</a:t>
            </a:r>
            <a:r>
              <a:rPr lang="en-US" sz="2800" cap="none" dirty="0"/>
              <a:t> </a:t>
            </a:r>
            <a:r>
              <a:rPr lang="en-US" sz="2800" cap="none" dirty="0" err="1"/>
              <a:t>và</a:t>
            </a:r>
            <a:r>
              <a:rPr lang="en-US" sz="2800" cap="none" dirty="0"/>
              <a:t> </a:t>
            </a:r>
            <a:r>
              <a:rPr lang="en-US" sz="2800" cap="none" dirty="0" err="1"/>
              <a:t>chất</a:t>
            </a:r>
            <a:r>
              <a:rPr lang="en-US" sz="2800" cap="none" dirty="0"/>
              <a:t> </a:t>
            </a:r>
            <a:r>
              <a:rPr lang="en-US" sz="2800" cap="none" dirty="0" err="1"/>
              <a:t>gây</a:t>
            </a:r>
            <a:r>
              <a:rPr lang="en-US" sz="2800" cap="none" dirty="0"/>
              <a:t> </a:t>
            </a:r>
            <a:r>
              <a:rPr lang="en-US" sz="2800" cap="none" dirty="0" err="1"/>
              <a:t>nghiện</a:t>
            </a:r>
            <a:r>
              <a:rPr lang="en-US" sz="2800" cap="none" dirty="0"/>
              <a:t> </a:t>
            </a:r>
            <a:r>
              <a:rPr lang="en-US" sz="2800" cap="none" dirty="0" err="1"/>
              <a:t>đối</a:t>
            </a:r>
            <a:r>
              <a:rPr lang="en-US" sz="2800" cap="none" dirty="0"/>
              <a:t> </a:t>
            </a:r>
            <a:r>
              <a:rPr lang="en-US" sz="2800" cap="none" dirty="0" err="1"/>
              <a:t>với</a:t>
            </a:r>
            <a:r>
              <a:rPr lang="en-US" sz="2800" cap="none" dirty="0"/>
              <a:t> </a:t>
            </a:r>
            <a:r>
              <a:rPr lang="en-US" sz="2800" cap="none" dirty="0" err="1"/>
              <a:t>hệ</a:t>
            </a:r>
            <a:r>
              <a:rPr lang="en-US" sz="2800" cap="none" dirty="0"/>
              <a:t> </a:t>
            </a:r>
            <a:r>
              <a:rPr lang="en-US" sz="2800" cap="none" dirty="0" err="1"/>
              <a:t>thần</a:t>
            </a:r>
            <a:r>
              <a:rPr lang="en-US" sz="2800" cap="none" dirty="0"/>
              <a:t> </a:t>
            </a:r>
            <a:r>
              <a:rPr lang="en-US" sz="2800" cap="none" dirty="0" err="1"/>
              <a:t>kinh</a:t>
            </a:r>
            <a:r>
              <a:rPr lang="en-US" sz="2800" cap="none" dirty="0"/>
              <a:t>.</a:t>
            </a:r>
            <a:endParaRPr lang="en-US" sz="2800" cap="non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1467370"/>
            <a:ext cx="6442755" cy="47209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058" y="1481883"/>
            <a:ext cx="4205967" cy="47064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6" name="Title 1"/>
          <p:cNvSpPr txBox="1"/>
          <p:nvPr userDrawn="1"/>
        </p:nvSpPr>
        <p:spPr>
          <a:xfrm>
            <a:off x="456604" y="624923"/>
            <a:ext cx="11278791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vi-VN" sz="2800" cap="none" dirty="0"/>
              <a:t>3</a:t>
            </a:r>
            <a:r>
              <a:rPr lang="en-US" sz="2800" cap="none" dirty="0"/>
              <a:t>. </a:t>
            </a:r>
            <a:r>
              <a:rPr lang="vi-VN" sz="2800" cap="none" dirty="0"/>
              <a:t>Tìm hiểu các giác quan trong cơ thể người</a:t>
            </a:r>
            <a:r>
              <a:rPr lang="en-US" sz="2800" cap="none" dirty="0"/>
              <a:t>.</a:t>
            </a:r>
            <a:endParaRPr lang="en-US" sz="2800" cap="non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/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/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/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/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/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/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/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/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/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Freeform: Shape 16"/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25878" y="653142"/>
            <a:ext cx="193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1F2C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/>
          <p:cNvSpPr/>
          <p:nvPr/>
        </p:nvSpPr>
        <p:spPr>
          <a:xfrm>
            <a:off x="1721621" y="0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Image 0" descr="preencoded.png"/>
          <p:cNvSpPr/>
          <p:nvPr userDrawn="1"/>
        </p:nvSpPr>
        <p:spPr>
          <a:xfrm>
            <a:off x="-5568" y="-17296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87046" y="6531"/>
            <a:ext cx="1734410" cy="5167313"/>
          </a:xfrm>
          <a:prstGeom prst="rect">
            <a:avLst/>
          </a:prstGeom>
        </p:spPr>
      </p:pic>
      <p:sp>
        <p:nvSpPr>
          <p:cNvPr id="17" name="Image 5" descr="preencoded.png"/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2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66057" y="645783"/>
            <a:ext cx="11074400" cy="59650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8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*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/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9494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/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9494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057" y="667656"/>
            <a:ext cx="11056838" cy="578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345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98625"/>
            <a:ext cx="12192000" cy="747486"/>
          </a:xfrm>
        </p:spPr>
        <p:txBody>
          <a:bodyPr/>
          <a:lstStyle/>
          <a:p>
            <a:r>
              <a:rPr lang="vi-VN" sz="3600" b="0" dirty="0">
                <a:solidFill>
                  <a:schemeClr val="accent6"/>
                </a:solidFill>
                <a:ea typeface="Arial Regular" pitchFamily="34" charset="-122"/>
              </a:rPr>
              <a:t>Bài 37. HỆ THẦN KINH VÀ CÁC GIÁC QUAN Ở NGƯỜI</a:t>
            </a:r>
            <a:endParaRPr lang="vi-VN" sz="3600" b="0" dirty="0">
              <a:solidFill>
                <a:schemeClr val="accent6"/>
              </a:solidFill>
              <a:ea typeface="Arial Regular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468914" y="2800713"/>
            <a:ext cx="5254172" cy="557784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04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blipFill rotWithShape="1">
            <a:blip r:embed="rId1" cstate="screen"/>
            <a:stretch>
              <a:fillRect/>
            </a:stretch>
          </a:blip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gradFill>
            <a:gsLst>
              <a:gs pos="99000">
                <a:schemeClr val="bg1">
                  <a:alpha val="68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</a:gsLst>
            <a:lin ang="10800000" scaled="1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-1359095" y="1210855"/>
            <a:ext cx="7316081" cy="7316081"/>
          </a:xfrm>
          <a:prstGeom prst="donut">
            <a:avLst>
              <a:gd name="adj" fmla="val 7183"/>
            </a:avLst>
          </a:prstGeom>
          <a:gradFill>
            <a:gsLst>
              <a:gs pos="53000">
                <a:srgbClr val="FEA361"/>
              </a:gs>
              <a:gs pos="97000">
                <a:srgbClr val="D82761"/>
              </a:gs>
            </a:gsLst>
            <a:path path="circle">
              <a:fillToRect l="50000" t="50000" r="50000" b="50000"/>
            </a:path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61297" y="2868996"/>
            <a:ext cx="4295484" cy="4295484"/>
          </a:xfrm>
          <a:prstGeom prst="ellipse">
            <a:avLst/>
          </a:prstGeom>
          <a:gradFill flip="none" rotWithShape="1">
            <a:gsLst>
              <a:gs pos="0">
                <a:srgbClr val="FEA361"/>
              </a:gs>
              <a:gs pos="97000">
                <a:srgbClr val="D82761"/>
              </a:gs>
            </a:gsLst>
            <a:path path="circle">
              <a:fillToRect l="50000" t="50000" r="50000" b="50000"/>
            </a:path>
            <a:tileRect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-158453" y="2565206"/>
            <a:ext cx="4946514" cy="4946514"/>
          </a:xfrm>
          <a:prstGeom prst="ellipse">
            <a:avLst/>
          </a:prstGeom>
          <a:noFill/>
          <a:ln w="0" cap="flat" cmpd="sng" algn="ctr">
            <a:gradFill>
              <a:gsLst>
                <a:gs pos="0">
                  <a:srgbClr val="FC9D61"/>
                </a:gs>
                <a:gs pos="100000">
                  <a:srgbClr val="DB3061"/>
                </a:gs>
              </a:gsLst>
              <a:lin ang="5400000" scaled="1"/>
            </a:gradFill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-545482" y="2156454"/>
            <a:ext cx="5720571" cy="5720571"/>
          </a:xfrm>
          <a:prstGeom prst="ellipse">
            <a:avLst/>
          </a:prstGeom>
          <a:noFill/>
          <a:ln w="0" cap="flat" cmpd="sng" algn="ctr">
            <a:gradFill>
              <a:gsLst>
                <a:gs pos="0">
                  <a:srgbClr val="FC9D61"/>
                </a:gs>
                <a:gs pos="100000">
                  <a:srgbClr val="DB3061"/>
                </a:gs>
              </a:gsLst>
              <a:lin ang="5400000" scaled="1"/>
            </a:gradFill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678114" y="1404938"/>
            <a:ext cx="477837" cy="476250"/>
          </a:xfrm>
          <a:prstGeom prst="ellips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 rot="16591078">
            <a:off x="3600450" y="2825750"/>
            <a:ext cx="325438" cy="325438"/>
          </a:xfrm>
          <a:prstGeom prst="ellipse">
            <a:avLst/>
          </a:prstGeom>
          <a:gradFill>
            <a:gsLst>
              <a:gs pos="0">
                <a:srgbClr val="FC9D61"/>
              </a:gs>
              <a:gs pos="100000">
                <a:srgbClr val="DB3061"/>
              </a:gs>
            </a:gsLst>
            <a:lin ang="5400000" scaled="1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 rot="16591078">
            <a:off x="5214144" y="3355181"/>
            <a:ext cx="146050" cy="147638"/>
          </a:xfrm>
          <a:prstGeom prst="ellips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 rot="16591078">
            <a:off x="4641057" y="5349082"/>
            <a:ext cx="195262" cy="193675"/>
          </a:xfrm>
          <a:prstGeom prst="ellipse">
            <a:avLst/>
          </a:prstGeom>
          <a:gradFill>
            <a:gsLst>
              <a:gs pos="0">
                <a:srgbClr val="FC9D61"/>
              </a:gs>
              <a:gs pos="100000">
                <a:srgbClr val="DB3061"/>
              </a:gs>
            </a:gsLst>
            <a:lin ang="5400000" scaled="1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476876" y="4633914"/>
            <a:ext cx="377825" cy="377825"/>
          </a:xfrm>
          <a:prstGeom prst="ellips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937585" y="264805"/>
            <a:ext cx="1482250" cy="1482250"/>
          </a:xfrm>
          <a:prstGeom prst="ellipse">
            <a:avLst/>
          </a:prstGeom>
          <a:gradFill flip="none" rotWithShape="1">
            <a:gsLst>
              <a:gs pos="100000">
                <a:srgbClr val="FC9D61"/>
              </a:gs>
              <a:gs pos="0">
                <a:srgbClr val="DB3061"/>
              </a:gs>
            </a:gsLst>
            <a:path path="circle">
              <a:fillToRect t="100000" r="100000"/>
            </a:path>
            <a:tileRect l="-100000" b="-100000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 rot="9216396">
            <a:off x="4851606" y="1170744"/>
            <a:ext cx="842380" cy="842380"/>
          </a:xfrm>
          <a:prstGeom prst="ellipse">
            <a:avLst/>
          </a:prstGeom>
          <a:gradFill flip="none" rotWithShape="1">
            <a:gsLst>
              <a:gs pos="100000">
                <a:srgbClr val="FC9D61"/>
              </a:gs>
              <a:gs pos="0">
                <a:srgbClr val="DB3061"/>
              </a:gs>
            </a:gsLst>
            <a:path path="circle">
              <a:fillToRect t="100000" r="100000"/>
            </a:path>
            <a:tileRect l="-100000" b="-100000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 rot="16374775">
            <a:off x="10430125" y="5732492"/>
            <a:ext cx="415465" cy="415465"/>
          </a:xfrm>
          <a:prstGeom prst="ellipse">
            <a:avLst/>
          </a:prstGeom>
          <a:gradFill flip="none" rotWithShape="1">
            <a:gsLst>
              <a:gs pos="100000">
                <a:srgbClr val="FC9D61"/>
              </a:gs>
              <a:gs pos="0">
                <a:srgbClr val="DB3061"/>
              </a:gs>
            </a:gsLst>
            <a:path path="circle">
              <a:fillToRect t="100000" r="100000"/>
            </a:path>
            <a:tileRect l="-100000" b="-100000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2" name="标题 1"/>
          <p:cNvSpPr txBox="1"/>
          <p:nvPr/>
        </p:nvSpPr>
        <p:spPr>
          <a:xfrm>
            <a:off x="6470650" y="4144963"/>
            <a:ext cx="3867150" cy="677862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7200" b="1" spc="45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THANK YOU !!!</a:t>
            </a:r>
            <a:endParaRPr lang="zh-CN" altLang="en-US" sz="7200" b="1" spc="45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6351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89" y="488950"/>
            <a:ext cx="1163637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2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27450"/>
            <a:ext cx="2528888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3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150" y="4813300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4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1692276"/>
            <a:ext cx="10255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44444E-6 L 1.66667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690880" y="1264285"/>
            <a:ext cx="11308080" cy="1435735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37.1 và video sau,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8" t="60481" r="8483" b="7467"/>
          <a:stretch>
            <a:fillRect/>
          </a:stretch>
        </p:blipFill>
        <p:spPr bwMode="auto">
          <a:xfrm>
            <a:off x="1310640" y="2195195"/>
            <a:ext cx="3886835" cy="466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tao hệ thần kin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37325" y="1882140"/>
            <a:ext cx="5320665" cy="4827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build="p"/>
      <p:bldP spid="9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b="6186"/>
          <a:stretch>
            <a:fillRect/>
          </a:stretch>
        </p:blipFill>
        <p:spPr>
          <a:xfrm>
            <a:off x="5217145" y="1640114"/>
            <a:ext cx="6947643" cy="521788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66058" y="1235144"/>
            <a:ext cx="11132456" cy="1087144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37.3, 37.4, 37.5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SGK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156 </a:t>
            </a:r>
            <a:r>
              <a:rPr lang="en-US" alt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bài theo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nhóm </a:t>
            </a:r>
            <a:r>
              <a:rPr lang="en-US" alt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 powpoint</a:t>
            </a:r>
            <a:endParaRPr lang="en-US" altLang="nl-NL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058" y="2240686"/>
            <a:ext cx="6096000" cy="4512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 công nhiệm vụ:</a:t>
            </a:r>
            <a:endParaRPr lang="nl-NL" sz="28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nl-NL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 1,4: Tìm hiểu cấu tạo chức năng của cơ quan thị giác và quá trình thu nhận ánh sáng.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nl-NL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 2,5: Tìm hiểu cấu tạo chức năng của cơ quan thính giác và quá trình thu nhận âm thanh.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 3,6 : Tìm hiểu các bệnh, tật về thị giác và thính giác.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b="6186"/>
          <a:stretch>
            <a:fillRect/>
          </a:stretch>
        </p:blipFill>
        <p:spPr>
          <a:xfrm>
            <a:off x="2357830" y="1640114"/>
            <a:ext cx="6947643" cy="5217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657" y="1236489"/>
            <a:ext cx="11858171" cy="117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 diện nhóm được phân công dán nội dung của nhóm mình </a:t>
            </a:r>
            <a:endParaRPr lang="nl-NL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di chuyển theo từng nhóm quan sát và đánh giá sản phẩm.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34659" y="1686177"/>
          <a:ext cx="11020311" cy="50568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689112"/>
                <a:gridCol w="8331199"/>
              </a:tblGrid>
              <a:tr h="3632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47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Cấu tạo cơ quan thị giác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78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Chức năng cơ quan thị giác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78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Quá trình thu nhận ánh sáng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 TB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PT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=&gt;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94743" y="116295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8000" y="1750156"/>
          <a:ext cx="11074400" cy="4648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88244"/>
                <a:gridCol w="848615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+Tai: Tai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Tai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tai):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Tai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Chức năng cơ quan thính giác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trường,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1206653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66738" y="1426714"/>
          <a:ext cx="11175319" cy="2133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95210"/>
                <a:gridCol w="888010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</a:rPr>
                        <a:t>Câu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hỏi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</a:rPr>
                        <a:t>Trả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lời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</a:rPr>
                        <a:t>3. </a:t>
                      </a:r>
                      <a:r>
                        <a:rPr lang="en-US" sz="2800" dirty="0" err="1">
                          <a:effectLst/>
                        </a:rPr>
                        <a:t>Quá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âm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thanh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</a:rPr>
                        <a:t>Âm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thanh</a:t>
                      </a:r>
                      <a:r>
                        <a:rPr lang="en-US" sz="2800" dirty="0">
                          <a:effectLst/>
                        </a:rPr>
                        <a:t> -&gt; </a:t>
                      </a:r>
                      <a:r>
                        <a:rPr lang="en-US" sz="2800" dirty="0" err="1">
                          <a:effectLst/>
                        </a:rPr>
                        <a:t>vành</a:t>
                      </a:r>
                      <a:r>
                        <a:rPr lang="en-US" sz="2800" dirty="0">
                          <a:effectLst/>
                        </a:rPr>
                        <a:t> tai -&gt;</a:t>
                      </a:r>
                      <a:r>
                        <a:rPr lang="en-US" sz="2800" dirty="0" err="1">
                          <a:effectLst/>
                        </a:rPr>
                        <a:t>ống</a:t>
                      </a:r>
                      <a:r>
                        <a:rPr lang="en-US" sz="2800" dirty="0">
                          <a:effectLst/>
                        </a:rPr>
                        <a:t> tai -&gt; rung </a:t>
                      </a:r>
                      <a:r>
                        <a:rPr lang="en-US" sz="2800" dirty="0" err="1">
                          <a:effectLst/>
                        </a:rPr>
                        <a:t>màng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nhĩ</a:t>
                      </a:r>
                      <a:r>
                        <a:rPr lang="en-US" sz="2800" dirty="0">
                          <a:effectLst/>
                        </a:rPr>
                        <a:t> -&gt; </a:t>
                      </a:r>
                      <a:r>
                        <a:rPr lang="en-US" sz="2800" dirty="0" err="1">
                          <a:effectLst/>
                        </a:rPr>
                        <a:t>chuỗi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xương</a:t>
                      </a:r>
                      <a:r>
                        <a:rPr lang="en-US" sz="2800" dirty="0">
                          <a:effectLst/>
                        </a:rPr>
                        <a:t> tai -&gt; rung </a:t>
                      </a:r>
                      <a:r>
                        <a:rPr lang="en-US" sz="2800" dirty="0" err="1">
                          <a:effectLst/>
                        </a:rPr>
                        <a:t>màng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dịch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trong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ốc</a:t>
                      </a:r>
                      <a:r>
                        <a:rPr lang="en-US" sz="2800" dirty="0">
                          <a:effectLst/>
                        </a:rPr>
                        <a:t> tai -&gt; </a:t>
                      </a:r>
                      <a:r>
                        <a:rPr lang="en-US" sz="2800" dirty="0" err="1">
                          <a:effectLst/>
                        </a:rPr>
                        <a:t>cơ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quan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thụ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cảm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thính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giác</a:t>
                      </a:r>
                      <a:r>
                        <a:rPr lang="en-US" sz="2800" dirty="0">
                          <a:effectLst/>
                        </a:rPr>
                        <a:t> -&gt; </a:t>
                      </a:r>
                      <a:r>
                        <a:rPr lang="en-US" sz="2800" dirty="0" err="1">
                          <a:effectLst/>
                        </a:rPr>
                        <a:t>dây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thần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kinh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thính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giác</a:t>
                      </a:r>
                      <a:r>
                        <a:rPr lang="en-US" sz="2800" dirty="0">
                          <a:effectLst/>
                        </a:rPr>
                        <a:t> -&gt; </a:t>
                      </a:r>
                      <a:r>
                        <a:rPr lang="en-US" sz="2800" dirty="0" err="1">
                          <a:effectLst/>
                        </a:rPr>
                        <a:t>vùng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phân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tích</a:t>
                      </a:r>
                      <a:r>
                        <a:rPr lang="en-US" sz="2800" dirty="0">
                          <a:effectLst/>
                        </a:rPr>
                        <a:t> ở </a:t>
                      </a:r>
                      <a:r>
                        <a:rPr lang="en-US" sz="2800" dirty="0" err="1">
                          <a:effectLst/>
                        </a:rPr>
                        <a:t>não</a:t>
                      </a:r>
                      <a:r>
                        <a:rPr lang="en-US" sz="2800" dirty="0">
                          <a:effectLst/>
                        </a:rPr>
                        <a:t> -&gt; </a:t>
                      </a:r>
                      <a:r>
                        <a:rPr lang="en-US" sz="2800" dirty="0" err="1">
                          <a:effectLst/>
                        </a:rPr>
                        <a:t>cảm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âm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thanh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35429" y="1198600"/>
          <a:ext cx="11335657" cy="55778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43428"/>
                <a:gridCol w="3048000"/>
                <a:gridCol w="7344229"/>
              </a:tblGrid>
              <a:tr h="130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66" marR="426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66" marR="426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66" marR="42666" marT="0" marB="0"/>
                </a:tc>
              </a:tr>
              <a:tr h="28702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 giác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66" marR="426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 phổ biến: đau mắt hột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Nguyên nhân: do virus, vi khuẩn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Triệu chứng: đỏ mắt, ngứa, nhiều ghèn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Phòng bệnh: vệ sinh mắt sạch sẽ, không dụi mắt, bổ sung vitamin A tốt cho mắt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66" marR="426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do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bẩm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phồng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đeo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Viễn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do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bẩm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xẹp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đeo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66" marR="42666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35429" y="1198600"/>
          <a:ext cx="11234056" cy="4343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32114"/>
                <a:gridCol w="6304514"/>
                <a:gridCol w="3797428"/>
              </a:tblGrid>
              <a:tr h="130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66" marR="426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66" marR="426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endParaRPr lang="en-US" sz="2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66" marR="42666" marT="0" marB="0"/>
                </a:tc>
              </a:tr>
              <a:tr h="254462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endParaRPr lang="en-US" sz="2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66" marR="4266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Viêm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do vi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ráy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nhức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Ù tai: do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trường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ồn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66" marR="426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66" marR="42666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{DA22E402-DFEE-497A-8B39-8C9891E5ACB7}tf78438558_win32</Template>
  <TotalTime>0</TotalTime>
  <Words>2740</Words>
  <Application>WPS Presentation</Application>
  <PresentationFormat>Widescreen</PresentationFormat>
  <Paragraphs>103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Arial Regular</vt:lpstr>
      <vt:lpstr>Sabon Next LT</vt:lpstr>
      <vt:lpstr>Segoe Print</vt:lpstr>
      <vt:lpstr>Arial Unicode MS</vt:lpstr>
      <vt:lpstr>Calibri</vt:lpstr>
      <vt:lpstr>Segoe UI</vt:lpstr>
      <vt:lpstr>Arial Black</vt:lpstr>
      <vt:lpstr>等线</vt:lpstr>
      <vt:lpstr>Microsoft YaHei</vt:lpstr>
      <vt:lpstr>Office Theme</vt:lpstr>
      <vt:lpstr>Bài 37. HỆ THẦN KINH VÀ CÁC GIÁC QUAN Ở NGƯỜI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HÔM NAY</dc:title>
  <dc:creator>Thien Thanh Bui</dc:creator>
  <cp:lastModifiedBy>WPS_1644634153</cp:lastModifiedBy>
  <cp:revision>17</cp:revision>
  <dcterms:created xsi:type="dcterms:W3CDTF">2023-07-20T01:42:00Z</dcterms:created>
  <dcterms:modified xsi:type="dcterms:W3CDTF">2024-05-10T15:42:43Z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422D9728D3964DE0922F06934B75B15D_13</vt:lpwstr>
  </property>
  <property fmtid="{D5CDD505-2E9C-101B-9397-08002B2CF9AE}" pid="3" name="KSOProductBuildVer">
    <vt:lpwstr>1033-12.2.0.16909</vt:lpwstr>
  </property>
</Properties>
</file>