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81" r:id="rId3"/>
    <p:sldId id="285" r:id="rId4"/>
    <p:sldId id="286" r:id="rId5"/>
    <p:sldId id="287" r:id="rId6"/>
    <p:sldId id="288" r:id="rId7"/>
    <p:sldId id="289" r:id="rId8"/>
    <p:sldId id="290" r:id="rId9"/>
    <p:sldId id="376" r:id="rId10"/>
    <p:sldId id="291" r:id="rId11"/>
    <p:sldId id="344" r:id="rId12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5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580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75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6" userDrawn="1">
          <p15:clr>
            <a:srgbClr val="A4A3A4"/>
          </p15:clr>
        </p15:guide>
        <p15:guide id="9" orient="horz" pos="2320" userDrawn="1">
          <p15:clr>
            <a:srgbClr val="A4A3A4"/>
          </p15:clr>
        </p15:guide>
        <p15:guide id="10" orient="horz" pos="1575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71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5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24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81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12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1F2C8F"/>
    <a:srgbClr val="F5CDCE"/>
    <a:srgbClr val="DF8C8C"/>
    <a:srgbClr val="D4D593"/>
    <a:srgbClr val="E6F0FE"/>
    <a:srgbClr val="CDBE8A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0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294" y="66"/>
      </p:cViewPr>
      <p:guideLst>
        <p:guide pos="15"/>
        <p:guide pos="456"/>
        <p:guide orient="horz" pos="2580"/>
        <p:guide orient="horz" pos="3264"/>
        <p:guide pos="6912"/>
        <p:guide orient="horz" pos="2175"/>
        <p:guide orient="horz" pos="4008"/>
        <p:guide orient="horz" pos="1156"/>
        <p:guide orient="horz" pos="2320"/>
        <p:guide orient="horz" pos="1575"/>
        <p:guide pos="7680"/>
        <p:guide pos="6671"/>
        <p:guide pos="1008"/>
        <p:guide pos="1585"/>
        <p:guide pos="2136"/>
        <p:guide pos="2724"/>
        <p:guide pos="3288"/>
        <p:guide pos="4032"/>
        <p:guide pos="4381"/>
        <p:guide pos="4944"/>
        <p:guide pos="5544"/>
        <p:guide pos="6072"/>
        <p:guide orient="horz" pos="2412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734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E4E394-20E3-4A17-9BD3-5A36F15744B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/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/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371600"/>
            <a:ext cx="12192000" cy="1225296"/>
          </a:xfrm>
          <a:prstGeom prst="rect">
            <a:avLst/>
          </a:prstGeom>
        </p:spPr>
        <p:txBody>
          <a:bodyPr tIns="0" anchor="t">
            <a:noAutofit/>
          </a:bodyPr>
          <a:lstStyle>
            <a:lvl1pPr algn="ctr">
              <a:defRPr sz="4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 dirty="0"/>
              <a:t>Bài 37. HỆ THẦN KINH </a:t>
            </a:r>
            <a:br>
              <a:rPr lang="en-US" dirty="0"/>
            </a:br>
            <a:r>
              <a:rPr lang="vi-VN" dirty="0"/>
              <a:t>VÀ CÁC GIÁC QUAN Ở NGƯỜI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8927" y="2871216"/>
            <a:ext cx="5254172" cy="557784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: 03 </a:t>
            </a:r>
            <a:r>
              <a:rPr lang="en-US" dirty="0" err="1"/>
              <a:t>tiết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/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6" name="Text Placeholder 54"/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  <p:sp>
        <p:nvSpPr>
          <p:cNvPr id="32" name="Image 1" descr="preencoded.png"/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/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/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/>
          <p:cNvSpPr/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1" name="Freeform 70"/>
          <p:cNvSpPr/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2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/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  <a:endParaRPr lang="en-US" dirty="0"/>
          </a:p>
        </p:txBody>
      </p:sp>
      <p:sp>
        <p:nvSpPr>
          <p:cNvPr id="33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  <a:endParaRPr lang="en-US" dirty="0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8" name="Picture Placeholder 62"/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7" name="Picture Placeholder 62"/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/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/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/>
          <p:cNvSpPr/>
          <p:nvPr userDrawn="1"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  <a:endParaRPr lang="en-US" dirty="0"/>
          </a:p>
        </p:txBody>
      </p:sp>
      <p:sp>
        <p:nvSpPr>
          <p:cNvPr id="36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Text Placeholder 51"/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8" name="Text Placeholder 51"/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0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4" name="Picture Placeholder 62"/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6" name="Picture Placeholder 62"/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/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5" name="Picture Placeholder 62"/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/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345" indent="-347345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age 3" descr="preencoded.png"/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/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/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/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/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  <a:prstGeom prst="rect">
            <a:avLst/>
          </a:prstGeo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5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/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/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/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61732-5716-478B-8CDA-6C0881EBC6E6}" type="datetimeFigureOut">
              <a:rPr lang="en-US"/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6C79-8087-4C2E-BE04-7EB0D056623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09314"/>
            <a:ext cx="6442755" cy="43279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09314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8" name="Title 1"/>
          <p:cNvSpPr txBox="1"/>
          <p:nvPr userDrawn="1"/>
        </p:nvSpPr>
        <p:spPr>
          <a:xfrm>
            <a:off x="566058" y="656614"/>
            <a:ext cx="7939313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1.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cấu</a:t>
            </a:r>
            <a:r>
              <a:rPr lang="en-US" sz="2800" cap="none" dirty="0"/>
              <a:t> </a:t>
            </a:r>
            <a:r>
              <a:rPr lang="en-US" sz="2800" cap="none" dirty="0" err="1"/>
              <a:t>tạo</a:t>
            </a:r>
            <a:r>
              <a:rPr lang="en-US" sz="2800" cap="none" dirty="0"/>
              <a:t>, </a:t>
            </a:r>
            <a:r>
              <a:rPr lang="en-US" sz="2800" cap="none" dirty="0" err="1"/>
              <a:t>chức</a:t>
            </a:r>
            <a:r>
              <a:rPr lang="en-US" sz="2800" cap="none" dirty="0"/>
              <a:t> </a:t>
            </a:r>
            <a:r>
              <a:rPr lang="en-US" sz="2800" cap="none" dirty="0" err="1"/>
              <a:t>năng</a:t>
            </a:r>
            <a:r>
              <a:rPr lang="en-US" sz="2800" cap="none" dirty="0"/>
              <a:t> </a:t>
            </a:r>
            <a:r>
              <a:rPr lang="en-US" sz="2800" cap="none" dirty="0" err="1"/>
              <a:t>của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801200"/>
            <a:ext cx="4205967" cy="43871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92295" y="623406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2800" cap="none" dirty="0"/>
              <a:t>2. </a:t>
            </a:r>
            <a:r>
              <a:rPr lang="en-US" sz="2800" cap="none" dirty="0" err="1"/>
              <a:t>Tìm</a:t>
            </a:r>
            <a:r>
              <a:rPr lang="en-US" sz="2800" cap="none" dirty="0"/>
              <a:t> </a:t>
            </a:r>
            <a:r>
              <a:rPr lang="en-US" sz="2800" cap="none" dirty="0" err="1"/>
              <a:t>hiểu</a:t>
            </a:r>
            <a:r>
              <a:rPr lang="en-US" sz="2800" cap="none" dirty="0"/>
              <a:t> </a:t>
            </a:r>
            <a:r>
              <a:rPr lang="en-US" sz="2800" cap="none" dirty="0" err="1"/>
              <a:t>một</a:t>
            </a:r>
            <a:r>
              <a:rPr lang="en-US" sz="2800" cap="none" dirty="0"/>
              <a:t> </a:t>
            </a:r>
            <a:r>
              <a:rPr lang="en-US" sz="2800" cap="none" dirty="0" err="1"/>
              <a:t>số</a:t>
            </a:r>
            <a:r>
              <a:rPr lang="en-US" sz="2800" cap="none" dirty="0"/>
              <a:t> </a:t>
            </a:r>
            <a:r>
              <a:rPr lang="en-US" sz="2800" cap="none" dirty="0" err="1"/>
              <a:t>bệnh</a:t>
            </a:r>
            <a:r>
              <a:rPr lang="en-US" sz="2800" cap="none" dirty="0"/>
              <a:t> </a:t>
            </a:r>
            <a:r>
              <a:rPr lang="en-US" sz="2800" cap="none" dirty="0" err="1"/>
              <a:t>về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 </a:t>
            </a:r>
            <a:r>
              <a:rPr lang="en-US" sz="2800" cap="none" dirty="0" err="1"/>
              <a:t>và</a:t>
            </a:r>
            <a:r>
              <a:rPr lang="en-US" sz="2800" cap="none" dirty="0"/>
              <a:t> </a:t>
            </a:r>
            <a:r>
              <a:rPr lang="en-US" sz="2800" cap="none" dirty="0" err="1"/>
              <a:t>chất</a:t>
            </a:r>
            <a:r>
              <a:rPr lang="en-US" sz="2800" cap="none" dirty="0"/>
              <a:t> </a:t>
            </a:r>
            <a:r>
              <a:rPr lang="en-US" sz="2800" cap="none" dirty="0" err="1"/>
              <a:t>gây</a:t>
            </a:r>
            <a:r>
              <a:rPr lang="en-US" sz="2800" cap="none" dirty="0"/>
              <a:t> </a:t>
            </a:r>
            <a:r>
              <a:rPr lang="en-US" sz="2800" cap="none" dirty="0" err="1"/>
              <a:t>nghiện</a:t>
            </a:r>
            <a:r>
              <a:rPr lang="en-US" sz="2800" cap="none" dirty="0"/>
              <a:t> </a:t>
            </a:r>
            <a:r>
              <a:rPr lang="en-US" sz="2800" cap="none" dirty="0" err="1"/>
              <a:t>đối</a:t>
            </a:r>
            <a:r>
              <a:rPr lang="en-US" sz="2800" cap="none" dirty="0"/>
              <a:t> </a:t>
            </a:r>
            <a:r>
              <a:rPr lang="en-US" sz="2800" cap="none" dirty="0" err="1"/>
              <a:t>với</a:t>
            </a:r>
            <a:r>
              <a:rPr lang="en-US" sz="2800" cap="none" dirty="0"/>
              <a:t> </a:t>
            </a:r>
            <a:r>
              <a:rPr lang="en-US" sz="2800" cap="none" dirty="0" err="1"/>
              <a:t>hệ</a:t>
            </a:r>
            <a:r>
              <a:rPr lang="en-US" sz="2800" cap="none" dirty="0"/>
              <a:t> </a:t>
            </a:r>
            <a:r>
              <a:rPr lang="en-US" sz="2800" cap="none" dirty="0" err="1"/>
              <a:t>thần</a:t>
            </a:r>
            <a:r>
              <a:rPr lang="en-US" sz="2800" cap="none" dirty="0"/>
              <a:t> </a:t>
            </a:r>
            <a:r>
              <a:rPr lang="en-US" sz="2800" cap="none" dirty="0" err="1"/>
              <a:t>kinh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467370"/>
            <a:ext cx="6442755" cy="47209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058" y="1481883"/>
            <a:ext cx="4205967" cy="470642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6" name="Title 1"/>
          <p:cNvSpPr txBox="1"/>
          <p:nvPr userDrawn="1"/>
        </p:nvSpPr>
        <p:spPr>
          <a:xfrm>
            <a:off x="456604" y="624923"/>
            <a:ext cx="11278791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vi-VN" sz="2800" cap="none" dirty="0"/>
              <a:t>3</a:t>
            </a:r>
            <a:r>
              <a:rPr lang="en-US" sz="2800" cap="none" dirty="0"/>
              <a:t>. </a:t>
            </a:r>
            <a:r>
              <a:rPr lang="vi-VN" sz="2800" cap="none" dirty="0"/>
              <a:t>Tìm hiểu các giác quan trong cơ thể người</a:t>
            </a:r>
            <a:r>
              <a:rPr lang="en-US" sz="2800" cap="none" dirty="0"/>
              <a:t>.</a:t>
            </a:r>
            <a:endParaRPr lang="en-US" sz="2800" cap="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/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/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/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/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/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/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/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/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reeform: Shape 16"/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5878" y="653142"/>
            <a:ext cx="1931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1F2C8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/>
          <p:cNvSpPr/>
          <p:nvPr/>
        </p:nvSpPr>
        <p:spPr>
          <a:xfrm>
            <a:off x="1721621" y="0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Image 0" descr="preencoded.png"/>
          <p:cNvSpPr/>
          <p:nvPr userDrawn="1"/>
        </p:nvSpPr>
        <p:spPr>
          <a:xfrm>
            <a:off x="-5568" y="-17296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/>
          <p:cNvPicPr>
            <a:picLocks noChangeAspect="1"/>
          </p:cNvPicPr>
          <p:nvPr userDrawn="1"/>
        </p:nvPicPr>
        <p:blipFill>
          <a:blip r:embed="rId2" cstate="screen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87046" y="6531"/>
            <a:ext cx="1734410" cy="5167313"/>
          </a:xfrm>
          <a:prstGeom prst="rect">
            <a:avLst/>
          </a:prstGeom>
        </p:spPr>
      </p:pic>
      <p:sp>
        <p:nvSpPr>
          <p:cNvPr id="17" name="Image 5" descr="preencoded.png"/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/>
          <p:cNvPicPr>
            <a:picLocks noChangeAspect="1"/>
          </p:cNvPicPr>
          <p:nvPr userDrawn="1"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2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66057" y="645783"/>
            <a:ext cx="11074400" cy="59650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800" b="1" cap="none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*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/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/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19494"/>
            <a:ext cx="10671048" cy="76809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 txBox="1"/>
          <p:nvPr userDrawn="1"/>
        </p:nvSpPr>
        <p:spPr>
          <a:xfrm>
            <a:off x="0" y="71149"/>
            <a:ext cx="12192000" cy="596507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vi-VN" sz="2800" dirty="0"/>
              <a:t>Bài 37. HỆ THẦN KINH </a:t>
            </a:r>
            <a:r>
              <a:rPr lang="en-US" sz="2800" dirty="0"/>
              <a:t> </a:t>
            </a:r>
            <a:r>
              <a:rPr lang="vi-VN" sz="2800" dirty="0"/>
              <a:t>VÀ CÁC GIÁC QUAN Ở NGƯỜI</a:t>
            </a:r>
            <a:endParaRPr lang="en-US" sz="2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057" y="667656"/>
            <a:ext cx="11056838" cy="578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345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345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648930"/>
            <a:ext cx="12192000" cy="122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200" b="1" dirty="0">
                <a:solidFill>
                  <a:srgbClr val="1F50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HÔM NAY</a:t>
            </a:r>
            <a:endParaRPr lang="en-US" alt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blipFill rotWithShape="1">
            <a:blip r:embed="rId1" cstate="screen"/>
            <a:stretch>
              <a:fillRect/>
            </a:stretch>
          </a:blip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gradFill>
            <a:gsLst>
              <a:gs pos="99000">
                <a:schemeClr val="bg1">
                  <a:alpha val="68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</a:gsLst>
            <a:lin ang="108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圆: 空心 29"/>
          <p:cNvSpPr/>
          <p:nvPr/>
        </p:nvSpPr>
        <p:spPr>
          <a:xfrm>
            <a:off x="-1359095" y="1210855"/>
            <a:ext cx="7316081" cy="7316081"/>
          </a:xfrm>
          <a:prstGeom prst="donut">
            <a:avLst>
              <a:gd name="adj" fmla="val 7183"/>
            </a:avLst>
          </a:prstGeom>
          <a:gradFill>
            <a:gsLst>
              <a:gs pos="5300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61297" y="2868996"/>
            <a:ext cx="4295484" cy="4295484"/>
          </a:xfrm>
          <a:prstGeom prst="ellipse">
            <a:avLst/>
          </a:prstGeom>
          <a:gradFill flip="none" rotWithShape="1">
            <a:gsLst>
              <a:gs pos="0">
                <a:srgbClr val="FEA361"/>
              </a:gs>
              <a:gs pos="97000">
                <a:srgbClr val="D82761"/>
              </a:gs>
            </a:gsLst>
            <a:path path="circle">
              <a:fillToRect l="50000" t="50000" r="50000" b="50000"/>
            </a:path>
            <a:tileRect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-158453" y="2565206"/>
            <a:ext cx="4946514" cy="4946514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-545482" y="2156454"/>
            <a:ext cx="5720571" cy="5720571"/>
          </a:xfrm>
          <a:prstGeom prst="ellipse">
            <a:avLst/>
          </a:prstGeom>
          <a:noFill/>
          <a:ln w="0" cap="flat" cmpd="sng" algn="ctr">
            <a:gradFill>
              <a:gsLst>
                <a:gs pos="0">
                  <a:srgbClr val="FC9D61"/>
                </a:gs>
                <a:gs pos="100000">
                  <a:srgbClr val="DB3061"/>
                </a:gs>
              </a:gsLst>
              <a:lin ang="5400000" scaled="1"/>
            </a:gradFill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78114" y="1404938"/>
            <a:ext cx="477837" cy="476250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 rot="16591078">
            <a:off x="3600450" y="2825750"/>
            <a:ext cx="325438" cy="325438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 rot="16591078">
            <a:off x="5214144" y="3355181"/>
            <a:ext cx="146050" cy="147638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 rot="16591078">
            <a:off x="4641057" y="5349082"/>
            <a:ext cx="195262" cy="193675"/>
          </a:xfrm>
          <a:prstGeom prst="ellipse">
            <a:avLst/>
          </a:prstGeom>
          <a:gradFill>
            <a:gsLst>
              <a:gs pos="0">
                <a:srgbClr val="FC9D61"/>
              </a:gs>
              <a:gs pos="100000">
                <a:srgbClr val="DB3061"/>
              </a:gs>
            </a:gsLst>
            <a:lin ang="5400000" scaled="1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476876" y="4633914"/>
            <a:ext cx="377825" cy="377825"/>
          </a:xfrm>
          <a:prstGeom prst="ellipse">
            <a:avLst/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937585" y="264805"/>
            <a:ext cx="1482250" cy="148225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 rot="9216396">
            <a:off x="4851606" y="1170744"/>
            <a:ext cx="842380" cy="842380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 rot="16374775">
            <a:off x="10430125" y="5732492"/>
            <a:ext cx="415465" cy="415465"/>
          </a:xfrm>
          <a:prstGeom prst="ellipse">
            <a:avLst/>
          </a:prstGeom>
          <a:gradFill flip="none" rotWithShape="1">
            <a:gsLst>
              <a:gs pos="100000">
                <a:srgbClr val="FC9D61"/>
              </a:gs>
              <a:gs pos="0">
                <a:srgbClr val="DB3061"/>
              </a:gs>
            </a:gsLst>
            <a:path path="circle">
              <a:fillToRect t="100000" r="100000"/>
            </a:path>
            <a:tileRect l="-100000" b="-100000"/>
          </a:gradFill>
          <a:ln w="0" cap="flat" cmpd="sng" algn="ctr">
            <a:noFill/>
            <a:prstDash val="solid"/>
            <a:miter lim="800000"/>
          </a:ln>
          <a:effectLst>
            <a:outerShdw blurRad="241300" dist="127000" dir="2700000" algn="tl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6470650" y="4144963"/>
            <a:ext cx="3867150" cy="677862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zh-CN" sz="7200" b="1" spc="45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lt"/>
              </a:rPr>
              <a:t>THANK YOU !!!</a:t>
            </a:r>
            <a:endParaRPr lang="zh-CN" altLang="en-US" sz="7200" b="1" spc="45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6351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9" y="488950"/>
            <a:ext cx="116363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2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727450"/>
            <a:ext cx="252888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3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481330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54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1692276"/>
            <a:ext cx="10255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44444E-6 L 1.66667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66058" y="1801200"/>
            <a:ext cx="6937828" cy="1043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37.2,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SGK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 đổi cặp đôi hoàn thành phiếu học tập số 1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3545" y="1328601"/>
            <a:ext cx="4327769" cy="528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700780" y="1413510"/>
          <a:ext cx="8336280" cy="54648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50670"/>
                <a:gridCol w="2099310"/>
                <a:gridCol w="1949450"/>
                <a:gridCol w="240030"/>
                <a:gridCol w="2496820"/>
              </a:tblGrid>
              <a:tr h="42037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8407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 marL="25360" marR="25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</a:tr>
              <a:tr h="420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Parkinson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</a:tr>
              <a:tr h="420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kinh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</a:tr>
              <a:tr h="420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Alzheimer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 marL="25360" marR="2536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</a:tr>
              <a:tr h="420370">
                <a:tc gridSpan="5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037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  <a:tc hMerge="1"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</a:tr>
              <a:tr h="84074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  <a:tc hMerge="1"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</a:tr>
              <a:tr h="1261110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  <a:tc hMerge="1">
                  <a:tcPr marL="25360" marR="25360" marT="0" marB="0"/>
                </a:tc>
                <a:tc gridSpan="2"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60" marR="25360" marT="0" marB="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056" y="2043277"/>
            <a:ext cx="3643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1 </a:t>
            </a:r>
            <a:endParaRPr lang="en-US" sz="2800" dirty="0"/>
          </a:p>
        </p:txBody>
      </p:sp>
      <p:pic>
        <p:nvPicPr>
          <p:cNvPr id="2" name="Color wheel &amp; 3 Minute Countdown With Music - 3 phút đếm ngược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580" y="2736850"/>
            <a:ext cx="3437255" cy="3647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7572" y="2510623"/>
          <a:ext cx="10846141" cy="39385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41667"/>
                <a:gridCol w="2095675"/>
                <a:gridCol w="3091543"/>
                <a:gridCol w="3817256"/>
              </a:tblGrid>
              <a:tr h="497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9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Parkinson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(do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run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  <a:buFontTx/>
                        <a:buChar char="-"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vitamin D,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trường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7572" y="1872753"/>
            <a:ext cx="6096000" cy="55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7572" y="2481592"/>
          <a:ext cx="10846141" cy="385597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30157"/>
                <a:gridCol w="2389239"/>
                <a:gridCol w="2934929"/>
                <a:gridCol w="3591816"/>
              </a:tblGrid>
              <a:tr h="497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Bệnh động kinh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(do di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não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Co giật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Có hành vi bất thường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Mất ý thức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Tinh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7572" y="1872753"/>
            <a:ext cx="6096000" cy="55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7572" y="2438051"/>
          <a:ext cx="10846141" cy="372493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804035"/>
                <a:gridCol w="2133307"/>
                <a:gridCol w="3091543"/>
                <a:gridCol w="3817256"/>
              </a:tblGrid>
              <a:tr h="980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bệnh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3.Bệnh Alzheimer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Rối loạn thần kinh (thường gặp người lớn tuổi)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Mất trí nhớ, lẩm cẩm.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Giảm khả năng ngôn ngữ, hoạt động kém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Tinh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8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7572" y="1872753"/>
            <a:ext cx="6096000" cy="557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8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7574" y="1788522"/>
            <a:ext cx="758042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7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70560" y="2256790"/>
            <a:ext cx="3404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chất gây nghiện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2851150"/>
            <a:ext cx="5811520" cy="4007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6205855" y="2850515"/>
            <a:ext cx="5986145" cy="4007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7574" y="2429334"/>
          <a:ext cx="11179969" cy="286562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922826"/>
                <a:gridCol w="725714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hủy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nòi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trật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7574" y="1788522"/>
            <a:ext cx="758042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7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920875" y="153860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6602" y="2385792"/>
          <a:ext cx="11179969" cy="41452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514940"/>
                <a:gridCol w="866502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Cương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ngay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kịp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0"/>
                        </a:spcAft>
                      </a:pP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nhập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nghiện</a:t>
                      </a:r>
                      <a:r>
                        <a:rPr lang="en-US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7574" y="1788522"/>
            <a:ext cx="758042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7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2C8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800" b="1" dirty="0">
              <a:solidFill>
                <a:srgbClr val="1F2C8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{DA22E402-DFEE-497A-8B39-8C9891E5ACB7}tf78438558_win32</Template>
  <TotalTime>0</TotalTime>
  <Words>2882</Words>
  <Application>WPS Presentation</Application>
  <PresentationFormat>Widescreen</PresentationFormat>
  <Paragraphs>157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Times New Roman</vt:lpstr>
      <vt:lpstr>Arial Regular</vt:lpstr>
      <vt:lpstr>Sabon Next LT</vt:lpstr>
      <vt:lpstr>Segoe Print</vt:lpstr>
      <vt:lpstr>Arial Unicode MS</vt:lpstr>
      <vt:lpstr>Calibri</vt:lpstr>
      <vt:lpstr>Segoe UI</vt:lpstr>
      <vt:lpstr>Arial Black</vt:lpstr>
      <vt:lpstr>等线</vt:lpstr>
      <vt:lpstr>Microsoft YaHei</vt:lpstr>
      <vt:lpstr>Office Theme</vt:lpstr>
      <vt:lpstr>CHÀO MỪNG CÁC EM  ĐẾN VỚI TIẾT HỌC HÔM NAY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TIẾT HỌC HÔM NAY</dc:title>
  <dc:creator>Thien Thanh Bui</dc:creator>
  <cp:lastModifiedBy>WPS_1644634153</cp:lastModifiedBy>
  <cp:revision>17</cp:revision>
  <dcterms:created xsi:type="dcterms:W3CDTF">2023-07-20T01:42:00Z</dcterms:created>
  <dcterms:modified xsi:type="dcterms:W3CDTF">2024-05-10T15:41:33Z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422D9728D3964DE0922F06934B75B15D_13</vt:lpwstr>
  </property>
  <property fmtid="{D5CDD505-2E9C-101B-9397-08002B2CF9AE}" pid="3" name="KSOProductBuildVer">
    <vt:lpwstr>1033-12.2.0.16909</vt:lpwstr>
  </property>
</Properties>
</file>