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24.svg" ContentType="image/svg+xml"/>
  <Override PartName="/ppt/media/image26.svg" ContentType="image/svg+xml"/>
  <Override PartName="/ppt/media/image2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0" r:id="rId3"/>
    <p:sldMasterId id="2147483692" r:id="rId4"/>
    <p:sldMasterId id="2147483704" r:id="rId5"/>
    <p:sldMasterId id="2147483716" r:id="rId6"/>
  </p:sldMasterIdLst>
  <p:notesMasterIdLst>
    <p:notesMasterId r:id="rId8"/>
  </p:notesMasterIdLst>
  <p:handoutMasterIdLst>
    <p:handoutMasterId r:id="rId16"/>
  </p:handoutMasterIdLst>
  <p:sldIdLst>
    <p:sldId id="1276" r:id="rId7"/>
    <p:sldId id="1174" r:id="rId9"/>
    <p:sldId id="1173" r:id="rId10"/>
    <p:sldId id="1292" r:id="rId11"/>
    <p:sldId id="1263" r:id="rId12"/>
    <p:sldId id="1264" r:id="rId13"/>
    <p:sldId id="1265" r:id="rId14"/>
    <p:sldId id="1266" r:id="rId15"/>
  </p:sldIdLst>
  <p:sldSz cx="9144000" cy="5143500" type="screen16x9"/>
  <p:notesSz cx="6858000" cy="9144000"/>
  <p:custDataLst>
    <p:tags r:id="rId20"/>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F8E1FE8-B535-4D12-900D-1D4FE1285E77}">
          <p14:sldIdLst/>
        </p14:section>
        <p14:section name="Default Section" id="{18EE0446-DE6E-4F82-9345-017794F56DDB}">
          <p14:sldIdLst>
            <p14:sldId id="1276"/>
            <p14:sldId id="1174"/>
            <p14:sldId id="1173"/>
            <p14:sldId id="1292"/>
            <p14:sldId id="1263"/>
            <p14:sldId id="1264"/>
            <p14:sldId id="1265"/>
            <p14:sldId id="1266"/>
          </p14:sldIdLst>
        </p14:section>
      </p14:sectionLst>
    </p:ext>
    <p:ext uri="{EFAFB233-063F-42B5-8137-9DF3F51BA10A}">
      <p15:sldGuideLst xmlns:p15="http://schemas.microsoft.com/office/powerpoint/2012/main">
        <p15:guide id="1" orient="horz" pos="2123"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56" userDrawn="1">
          <p15:clr>
            <a:srgbClr val="A4A3A4"/>
          </p15:clr>
        </p15:guide>
        <p15:guide id="9" pos="2885" userDrawn="1">
          <p15:clr>
            <a:srgbClr val="A4A3A4"/>
          </p15:clr>
        </p15:guide>
        <p15:guide id="10" pos="396" userDrawn="1">
          <p15:clr>
            <a:srgbClr val="A4A3A4"/>
          </p15:clr>
        </p15:guide>
        <p15:guide id="11" pos="53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AD0"/>
    <a:srgbClr val="58B46E"/>
    <a:srgbClr val="CA0001"/>
    <a:srgbClr val="980001"/>
    <a:srgbClr val="C4C4C4"/>
    <a:srgbClr val="BCBCBC"/>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93238" autoAdjust="0"/>
  </p:normalViewPr>
  <p:slideViewPr>
    <p:cSldViewPr snapToGrid="0" showGuides="1">
      <p:cViewPr varScale="1">
        <p:scale>
          <a:sx n="76" d="100"/>
          <a:sy n="76" d="100"/>
        </p:scale>
        <p:origin x="864" y="60"/>
      </p:cViewPr>
      <p:guideLst>
        <p:guide orient="horz" pos="2123"/>
        <p:guide pos="3840"/>
        <p:guide pos="528"/>
        <p:guide pos="7152"/>
        <p:guide orient="horz" pos="1656"/>
        <p:guide pos="2885"/>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0" Type="http://schemas.openxmlformats.org/officeDocument/2006/relationships/tags" Target="tags/tag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Subtitle 2"/>
          <p:cNvSpPr>
            <a:spLocks noGrp="1"/>
          </p:cNvSpPr>
          <p:nvPr>
            <p:ph type="subTitle" idx="1"/>
          </p:nvPr>
        </p:nvSpPr>
        <p:spPr>
          <a:xfrm>
            <a:off x="1473795" y="3789418"/>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fld>
            <a:endParaRPr lang="en-US"/>
          </a:p>
        </p:txBody>
      </p:sp>
      <p:sp>
        <p:nvSpPr>
          <p:cNvPr id="2" name="Title 1"/>
          <p:cNvSpPr>
            <a:spLocks noGrp="1"/>
          </p:cNvSpPr>
          <p:nvPr>
            <p:ph type="ctrTitle"/>
          </p:nvPr>
        </p:nvSpPr>
        <p:spPr>
          <a:xfrm>
            <a:off x="817591" y="2349223"/>
            <a:ext cx="7175351" cy="1344875"/>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8E80666-FB37-4B36-9149-507F3B0178E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endParaRPr lang="en-US"/>
          </a:p>
        </p:txBody>
      </p:sp>
      <p:sp>
        <p:nvSpPr>
          <p:cNvPr id="3" name="Vertical Text Placeholder 2"/>
          <p:cNvSpPr>
            <a:spLocks noGrp="1"/>
          </p:cNvSpPr>
          <p:nvPr>
            <p:ph type="body" orient="vert" idx="1"/>
          </p:nvPr>
        </p:nvSpPr>
        <p:spPr>
          <a:xfrm>
            <a:off x="3324123" y="548649"/>
            <a:ext cx="4829287" cy="367104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fld>
            <a:endParaRPr lang="en-US"/>
          </a:p>
        </p:txBody>
      </p:sp>
      <p:sp>
        <p:nvSpPr>
          <p:cNvPr id="8" name="Title 7"/>
          <p:cNvSpPr>
            <a:spLocks noGrp="1"/>
          </p:cNvSpPr>
          <p:nvPr>
            <p:ph type="title"/>
          </p:nvPr>
        </p:nvSpPr>
        <p:spPr/>
        <p:txBody>
          <a:bodyPr/>
          <a:lstStyle/>
          <a:p>
            <a:r>
              <a:rPr lang="en-US"/>
              <a:t>Click to edit Master title style</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8E80666-FB37-4B36-9149-507F3B0178E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9" y="136527"/>
            <a:ext cx="1504157" cy="581025"/>
          </a:xfrm>
        </p:spPr>
        <p:txBody>
          <a:bodyPr anchor="b"/>
          <a:lstStyle>
            <a:lvl1pPr algn="l">
              <a:defRPr sz="1000" b="1"/>
            </a:lvl1pPr>
          </a:lstStyle>
          <a:p>
            <a:r>
              <a:rPr lang="en-US"/>
              <a:t>Click to edit Master title style</a:t>
            </a:r>
            <a:endParaRPr lang="en-US"/>
          </a:p>
        </p:txBody>
      </p:sp>
      <p:sp>
        <p:nvSpPr>
          <p:cNvPr id="3" name="Content Placeholder 2"/>
          <p:cNvSpPr>
            <a:spLocks noGrp="1"/>
          </p:cNvSpPr>
          <p:nvPr>
            <p:ph idx="1"/>
          </p:nvPr>
        </p:nvSpPr>
        <p:spPr>
          <a:xfrm>
            <a:off x="1787534"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228609"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fld>
            <a:endParaRPr lang="en-US"/>
          </a:p>
        </p:txBody>
      </p:sp>
      <p:sp>
        <p:nvSpPr>
          <p:cNvPr id="8" name="Title 7"/>
          <p:cNvSpPr>
            <a:spLocks noGrp="1"/>
          </p:cNvSpPr>
          <p:nvPr>
            <p:ph type="title"/>
          </p:nvPr>
        </p:nvSpPr>
        <p:spPr/>
        <p:txBody>
          <a:bodyPr/>
          <a:lstStyle/>
          <a:p>
            <a:r>
              <a:rPr lang="en-US"/>
              <a:t>Click to edit Master title style</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9"/>
            <a:ext cx="2743200" cy="283369"/>
          </a:xfrm>
        </p:spPr>
        <p:txBody>
          <a:bodyPr anchor="b"/>
          <a:lstStyle>
            <a:lvl1pPr algn="l">
              <a:defRPr sz="1000" b="1"/>
            </a:lvl1pPr>
          </a:lstStyle>
          <a:p>
            <a:r>
              <a:rPr lang="en-US"/>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None/>
            </a:pPr>
            <a:r>
              <a:rPr lang="en-US"/>
              <a:t>Click to edit Master text styles</a:t>
            </a:r>
            <a:endParaRPr lang="en-US"/>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7" y="136527"/>
            <a:ext cx="1504157" cy="581025"/>
          </a:xfrm>
        </p:spPr>
        <p:txBody>
          <a:bodyPr anchor="b"/>
          <a:lstStyle>
            <a:lvl1pPr algn="l">
              <a:defRPr sz="1000" b="1"/>
            </a:lvl1pPr>
          </a:lstStyle>
          <a:p>
            <a:r>
              <a:rPr lang="en-US"/>
              <a:t>Click to edit Master title style</a:t>
            </a:r>
            <a:endParaRPr lang="en-US"/>
          </a:p>
        </p:txBody>
      </p:sp>
      <p:sp>
        <p:nvSpPr>
          <p:cNvPr id="3" name="Content Placeholder 2"/>
          <p:cNvSpPr>
            <a:spLocks noGrp="1"/>
          </p:cNvSpPr>
          <p:nvPr>
            <p:ph idx="1"/>
          </p:nvPr>
        </p:nvSpPr>
        <p:spPr>
          <a:xfrm>
            <a:off x="1787532"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228607"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7"/>
            <a:ext cx="2743200" cy="283369"/>
          </a:xfrm>
        </p:spPr>
        <p:txBody>
          <a:bodyPr anchor="b"/>
          <a:lstStyle>
            <a:lvl1pPr algn="l">
              <a:defRPr sz="1000" b="1"/>
            </a:lvl1pPr>
          </a:lstStyle>
          <a:p>
            <a:r>
              <a:rPr lang="en-US"/>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4" y="136527"/>
            <a:ext cx="1504157" cy="581025"/>
          </a:xfrm>
        </p:spPr>
        <p:txBody>
          <a:bodyPr anchor="b"/>
          <a:lstStyle>
            <a:lvl1pPr algn="l">
              <a:defRPr sz="1000" b="1"/>
            </a:lvl1pPr>
          </a:lstStyle>
          <a:p>
            <a:r>
              <a:rPr lang="en-US"/>
              <a:t>Click to edit Master title style</a:t>
            </a:r>
            <a:endParaRPr lang="en-US"/>
          </a:p>
        </p:txBody>
      </p:sp>
      <p:sp>
        <p:nvSpPr>
          <p:cNvPr id="3" name="Content Placeholder 2"/>
          <p:cNvSpPr>
            <a:spLocks noGrp="1"/>
          </p:cNvSpPr>
          <p:nvPr>
            <p:ph idx="1"/>
          </p:nvPr>
        </p:nvSpPr>
        <p:spPr>
          <a:xfrm>
            <a:off x="1787529"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228604"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4"/>
            <a:ext cx="2743200" cy="283369"/>
          </a:xfrm>
        </p:spPr>
        <p:txBody>
          <a:bodyPr anchor="b"/>
          <a:lstStyle>
            <a:lvl1pPr algn="l">
              <a:defRPr sz="1000" b="1"/>
            </a:lvl1pPr>
          </a:lstStyle>
          <a:p>
            <a:r>
              <a:rPr lang="en-US"/>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3"/>
            <a:ext cx="1028700" cy="2925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28600" y="137323"/>
            <a:ext cx="3009900" cy="2925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841772"/>
            <a:ext cx="6858000" cy="1790700"/>
          </a:xfrm>
        </p:spPr>
        <p:txBody>
          <a:bodyPr anchor="b"/>
          <a:lstStyle>
            <a:lvl1pPr algn="ctr">
              <a:defRPr sz="4500"/>
            </a:lvl1pPr>
          </a:lstStyle>
          <a:p>
            <a:r>
              <a:rPr lang="vi-VN"/>
              <a:t>Bấm để sửa kiểu tiêu đề Bản cái</a:t>
            </a:r>
            <a:endParaRPr lang="vi-VN"/>
          </a:p>
        </p:txBody>
      </p:sp>
      <p:sp>
        <p:nvSpPr>
          <p:cNvPr id="3" name="Tiêu đề phụ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vi-VN"/>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E545BC2A-90AE-4608-AE86-BF37B4323DCD}" type="slidenum">
              <a:rPr lang="en-US" altLang="vi-VN"/>
            </a:fld>
            <a:endParaRPr lang="en-US" alt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F55FEDEF-70C6-4AEF-9114-2A46CC3181CC}" type="slidenum">
              <a:rPr lang="en-US" altLang="vi-VN"/>
            </a:fld>
            <a:endParaRPr lang="en-US" alt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8" y="1282309"/>
            <a:ext cx="7886700" cy="2139553"/>
          </a:xfrm>
        </p:spPr>
        <p:txBody>
          <a:bodyPr anchor="b"/>
          <a:lstStyle>
            <a:lvl1pPr>
              <a:defRPr sz="4500"/>
            </a:lvl1pPr>
          </a:lstStyle>
          <a:p>
            <a:r>
              <a:rPr lang="vi-VN"/>
              <a:t>Bấm để sửa kiểu tiêu đề Bản cái</a:t>
            </a:r>
            <a:endParaRPr lang="vi-VN"/>
          </a:p>
        </p:txBody>
      </p:sp>
      <p:sp>
        <p:nvSpPr>
          <p:cNvPr id="3" name="Chỗ dành sẵn cho Văn bản 2"/>
          <p:cNvSpPr>
            <a:spLocks noGrp="1"/>
          </p:cNvSpPr>
          <p:nvPr>
            <p:ph type="body" idx="1" hasCustomPrompt="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76DD7795-3FD7-4CF3-B69C-3E99165EE5A5}" type="slidenum">
              <a:rPr lang="en-US" altLang="vi-VN"/>
            </a:fld>
            <a:endParaRPr lang="en-US" alt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Nội dung 2"/>
          <p:cNvSpPr>
            <a:spLocks noGrp="1"/>
          </p:cNvSpPr>
          <p:nvPr>
            <p:ph sz="half" idx="1" hasCustomPrompt="1"/>
          </p:nvPr>
        </p:nvSpPr>
        <p:spPr>
          <a:xfrm>
            <a:off x="628650" y="1369219"/>
            <a:ext cx="3886200" cy="3263504"/>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ội dung 3"/>
          <p:cNvSpPr>
            <a:spLocks noGrp="1"/>
          </p:cNvSpPr>
          <p:nvPr>
            <p:ph sz="half" idx="2" hasCustomPrompt="1"/>
          </p:nvPr>
        </p:nvSpPr>
        <p:spPr>
          <a:xfrm>
            <a:off x="4629150" y="1369219"/>
            <a:ext cx="3886200" cy="3263504"/>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C08A0EF6-195D-4D04-8101-30A7AE229716}" type="slidenum">
              <a:rPr lang="en-US" altLang="vi-VN"/>
            </a:fld>
            <a:endParaRPr lang="en-US" alt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273845"/>
            <a:ext cx="7886700" cy="994172"/>
          </a:xfrm>
        </p:spPr>
        <p:txBody>
          <a:bodyPr/>
          <a:lstStyle/>
          <a:p>
            <a:r>
              <a:rPr lang="vi-VN"/>
              <a:t>Bấm để sửa kiểu tiêu đề Bản cái</a:t>
            </a:r>
            <a:endParaRPr lang="vi-VN"/>
          </a:p>
        </p:txBody>
      </p:sp>
      <p:sp>
        <p:nvSpPr>
          <p:cNvPr id="3" name="Chỗ dành sẵn cho Văn bản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629842" y="1878807"/>
            <a:ext cx="3868340" cy="2763441"/>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5" name="Chỗ dành sẵn cho Văn bản 4"/>
          <p:cNvSpPr>
            <a:spLocks noGrp="1"/>
          </p:cNvSpPr>
          <p:nvPr>
            <p:ph type="body" sz="quarter" idx="3" hasCustomPrompt="1"/>
          </p:nvPr>
        </p:nvSpPr>
        <p:spPr>
          <a:xfrm>
            <a:off x="4629155"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4629155" y="1878807"/>
            <a:ext cx="3887391" cy="2763441"/>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7"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Chỗ dành sẵn cho Số hiệu Bản chiếu 5"/>
          <p:cNvSpPr>
            <a:spLocks noGrp="1"/>
          </p:cNvSpPr>
          <p:nvPr>
            <p:ph type="sldNum" sz="quarter" idx="12"/>
          </p:nvPr>
        </p:nvSpPr>
        <p:spPr/>
        <p:txBody>
          <a:bodyPr/>
          <a:lstStyle>
            <a:lvl1pPr>
              <a:defRPr/>
            </a:lvl1pPr>
          </a:lstStyle>
          <a:p>
            <a:fld id="{45D11642-7CE1-48D4-BBDE-652F228204A3}" type="slidenum">
              <a:rPr lang="en-US" altLang="vi-VN"/>
            </a:fld>
            <a:endParaRPr lang="en-US" alt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Chỗ dành sẵn cho Số hiệu Bản chiếu 5"/>
          <p:cNvSpPr>
            <a:spLocks noGrp="1"/>
          </p:cNvSpPr>
          <p:nvPr>
            <p:ph type="sldNum" sz="quarter" idx="12"/>
          </p:nvPr>
        </p:nvSpPr>
        <p:spPr/>
        <p:txBody>
          <a:bodyPr/>
          <a:lstStyle>
            <a:lvl1pPr>
              <a:defRPr/>
            </a:lvl1pPr>
          </a:lstStyle>
          <a:p>
            <a:fld id="{F7D8C48F-9BA5-4EFB-9244-BE221015AB71}" type="slidenum">
              <a:rPr lang="en-US" altLang="vi-VN"/>
            </a:fld>
            <a:endParaRPr lang="en-US" alt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Chỗ dành sẵn cho Số hiệu Bản chiếu 5"/>
          <p:cNvSpPr>
            <a:spLocks noGrp="1"/>
          </p:cNvSpPr>
          <p:nvPr>
            <p:ph type="sldNum" sz="quarter" idx="12"/>
          </p:nvPr>
        </p:nvSpPr>
        <p:spPr/>
        <p:txBody>
          <a:bodyPr/>
          <a:lstStyle>
            <a:lvl1pPr>
              <a:defRPr/>
            </a:lvl1pPr>
          </a:lstStyle>
          <a:p>
            <a:fld id="{56144852-4E8F-4A31-B6F4-CD81DC41237A}" type="slidenum">
              <a:rPr lang="en-US" altLang="vi-VN"/>
            </a:fld>
            <a:endParaRPr lang="en-US" alt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vi-VN"/>
          </a:p>
        </p:txBody>
      </p:sp>
      <p:sp>
        <p:nvSpPr>
          <p:cNvPr id="3" name="Chỗ dành sẵn cho Nội dung 2"/>
          <p:cNvSpPr>
            <a:spLocks noGrp="1"/>
          </p:cNvSpPr>
          <p:nvPr>
            <p:ph idx="1" hasCustomPrompt="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Văn bản 3"/>
          <p:cNvSpPr>
            <a:spLocks noGrp="1"/>
          </p:cNvSpPr>
          <p:nvPr>
            <p:ph type="body" sz="half" idx="2" hasCustomPrompt="1"/>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endParaRPr lang="vi-VN"/>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1A19CB3B-CCC9-40E6-840D-36193221130B}" type="slidenum">
              <a:rPr lang="en-US" altLang="vi-VN"/>
            </a:fld>
            <a:endParaRPr lang="en-US" alt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vi-VN"/>
          </a:p>
        </p:txBody>
      </p:sp>
      <p:sp>
        <p:nvSpPr>
          <p:cNvPr id="3" name="Chỗ dành sẵn cho Hình ảnh 2"/>
          <p:cNvSpPr>
            <a:spLocks noGrp="1"/>
          </p:cNvSpPr>
          <p:nvPr>
            <p:ph type="pic" idx="1"/>
          </p:nvPr>
        </p:nvSpPr>
        <p:spPr>
          <a:xfrm>
            <a:off x="3887391" y="74057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Chỗ dành sẵn cho Văn bản 3"/>
          <p:cNvSpPr>
            <a:spLocks noGrp="1"/>
          </p:cNvSpPr>
          <p:nvPr>
            <p:ph type="body" sz="half" idx="2" hasCustomPrompt="1"/>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endParaRPr lang="vi-VN"/>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B8566BDE-EB1F-4727-94FB-E83605EA1926}" type="slidenum">
              <a:rPr lang="en-US" altLang="vi-VN"/>
            </a:fld>
            <a:endParaRPr lang="en-US" alt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5246F210-02AC-4AD0-BDC7-0ED5B0F5ABDB}" type="slidenum">
              <a:rPr lang="en-US" altLang="vi-VN"/>
            </a:fld>
            <a:endParaRPr lang="en-US" alt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6" y="273848"/>
            <a:ext cx="1971675" cy="4358879"/>
          </a:xfrm>
        </p:spPr>
        <p:txBody>
          <a:bodyPr vert="eaVert"/>
          <a:lstStyle/>
          <a:p>
            <a:r>
              <a:rPr lang="vi-VN"/>
              <a:t>Bấm để sửa kiểu tiêu đề Bản cái</a:t>
            </a:r>
            <a:endParaRPr lang="vi-VN"/>
          </a:p>
        </p:txBody>
      </p:sp>
      <p:sp>
        <p:nvSpPr>
          <p:cNvPr id="3" name="Chỗ dành sẵn cho Văn bản Dọc 2"/>
          <p:cNvSpPr>
            <a:spLocks noGrp="1"/>
          </p:cNvSpPr>
          <p:nvPr>
            <p:ph type="body" orient="vert" idx="1" hasCustomPrompt="1"/>
          </p:nvPr>
        </p:nvSpPr>
        <p:spPr>
          <a:xfrm>
            <a:off x="628655" y="273848"/>
            <a:ext cx="5800725" cy="4358879"/>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397783AD-395E-40A4-B187-924B2F24B1A5}" type="slidenum">
              <a:rPr lang="en-US" altLang="vi-VN"/>
            </a:fld>
            <a:endParaRPr lang="en-US" alt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05" y="1657350"/>
            <a:ext cx="3636085" cy="943870"/>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25"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075765" y="2623353"/>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8E80666-FB37-4B36-9149-507F3B0178E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Picture Placeholder 2"/>
          <p:cNvSpPr>
            <a:spLocks noGrp="1"/>
          </p:cNvSpPr>
          <p:nvPr>
            <p:ph type="pic" idx="1"/>
          </p:nvPr>
        </p:nvSpPr>
        <p:spPr>
          <a:xfrm>
            <a:off x="4475175" y="857257"/>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757874"/>
            <a:ext cx="3694114" cy="1622265"/>
          </a:xfrm>
        </p:spPr>
        <p:txBody>
          <a:bodyPr anchor="b"/>
          <a:lstStyle>
            <a:lvl1pPr marL="182880" indent="-182880">
              <a:buFont typeface="Georgia" panose="02040502050405020303"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8E80666-FB37-4B36-9149-507F3B0178E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3" Type="http://schemas.openxmlformats.org/officeDocument/2006/relationships/theme" Target="../theme/theme1.xml"/><Relationship Id="rId32" Type="http://schemas.openxmlformats.org/officeDocument/2006/relationships/image" Target="../media/image1.png"/><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2" Type="http://schemas.openxmlformats.org/officeDocument/2006/relationships/theme" Target="../theme/theme2.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2" Type="http://schemas.openxmlformats.org/officeDocument/2006/relationships/theme" Target="../theme/theme3.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slideLayout" Target="../slideLayouts/slideLayout61.xml"/><Relationship Id="rId7" Type="http://schemas.openxmlformats.org/officeDocument/2006/relationships/slideLayout" Target="../slideLayouts/slideLayout60.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3" Type="http://schemas.openxmlformats.org/officeDocument/2006/relationships/slideLayout" Target="../slideLayouts/slideLayout56.xml"/><Relationship Id="rId2" Type="http://schemas.openxmlformats.org/officeDocument/2006/relationships/slideLayout" Target="../slideLayouts/slideLayout55.xml"/><Relationship Id="rId12" Type="http://schemas.openxmlformats.org/officeDocument/2006/relationships/theme" Target="../theme/theme4.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3.xml"/><Relationship Id="rId8" Type="http://schemas.openxmlformats.org/officeDocument/2006/relationships/slideLayout" Target="../slideLayouts/slideLayout72.xml"/><Relationship Id="rId7" Type="http://schemas.openxmlformats.org/officeDocument/2006/relationships/slideLayout" Target="../slideLayouts/slideLayout71.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3" Type="http://schemas.openxmlformats.org/officeDocument/2006/relationships/slideLayout" Target="../slideLayouts/slideLayout67.xml"/><Relationship Id="rId2" Type="http://schemas.openxmlformats.org/officeDocument/2006/relationships/slideLayout" Target="../slideLayouts/slideLayout66.xml"/><Relationship Id="rId12" Type="http://schemas.openxmlformats.org/officeDocument/2006/relationships/theme" Target="../theme/theme5.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Placeholder 1"/>
          <p:cNvSpPr>
            <a:spLocks noGrp="1"/>
          </p:cNvSpPr>
          <p:nvPr>
            <p:ph type="title"/>
          </p:nvPr>
        </p:nvSpPr>
        <p:spPr>
          <a:xfrm>
            <a:off x="1793297" y="3279126"/>
            <a:ext cx="6512511"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fld>
            <a:endParaRPr lang="en-US" dirty="0"/>
          </a:p>
        </p:txBody>
      </p:sp>
      <p:sp>
        <p:nvSpPr>
          <p:cNvPr id="5" name="Footer Placeholder 4"/>
          <p:cNvSpPr>
            <a:spLocks noGrp="1"/>
          </p:cNvSpPr>
          <p:nvPr>
            <p:ph type="ftr" sz="quarter" idx="3"/>
          </p:nvPr>
        </p:nvSpPr>
        <p:spPr>
          <a:xfrm>
            <a:off x="457209"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fld>
            <a:endParaRPr lang="en-US" dirty="0"/>
          </a:p>
        </p:txBody>
      </p:sp>
      <p:pic>
        <p:nvPicPr>
          <p:cNvPr id="11" name="图片 1"/>
          <p:cNvPicPr>
            <a:picLocks noChangeAspect="1"/>
          </p:cNvPicPr>
          <p:nvPr userDrawn="1"/>
        </p:nvPicPr>
        <p:blipFill rotWithShape="1">
          <a:blip r:embed="rId32">
            <a:extLst>
              <a:ext uri="{28A0092B-C50C-407E-A947-70E740481C1C}">
                <a14:useLocalDpi xmlns:a14="http://schemas.microsoft.com/office/drawing/2010/main" val="0"/>
              </a:ext>
            </a:extLst>
          </a:blip>
          <a:srcRect t="57717" b="20988"/>
          <a:stretch>
            <a:fillRect/>
          </a:stretch>
        </p:blipFill>
        <p:spPr>
          <a:xfrm>
            <a:off x="0" y="4048168"/>
            <a:ext cx="9144000" cy="109533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hdr="0" ftr="0" dt="0"/>
  <p:txStyles>
    <p:title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228600" y="3178184"/>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4"/>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4"/>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228600" y="3178182"/>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2"/>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2"/>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228600" y="3178179"/>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9"/>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9"/>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vi-VN" altLang="vi-VN"/>
              <a:t>Bấm để sửa kiểu tiêu đề Bản cái</a:t>
            </a:r>
            <a:endParaRPr lang="vi-VN" altLang="vi-VN"/>
          </a:p>
        </p:txBody>
      </p:sp>
      <p:sp>
        <p:nvSpPr>
          <p:cNvPr id="1027" name="Chỗ dành sẵn cho Văn bản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vi-VN" altLang="vi-VN"/>
              <a:t>Bấm để chỉnh sửa kiểu văn bản của Bản cái</a:t>
            </a:r>
            <a:endParaRPr lang="vi-VN" altLang="vi-VN"/>
          </a:p>
          <a:p>
            <a:pPr lvl="1"/>
            <a:r>
              <a:rPr lang="vi-VN" altLang="vi-VN"/>
              <a:t>Mức hai</a:t>
            </a:r>
            <a:endParaRPr lang="vi-VN" altLang="vi-VN"/>
          </a:p>
          <a:p>
            <a:pPr lvl="2"/>
            <a:r>
              <a:rPr lang="vi-VN" altLang="vi-VN"/>
              <a:t>Mức ba</a:t>
            </a:r>
            <a:endParaRPr lang="vi-VN" altLang="vi-VN"/>
          </a:p>
          <a:p>
            <a:pPr lvl="3"/>
            <a:r>
              <a:rPr lang="vi-VN" altLang="vi-VN"/>
              <a:t>Mức bốn</a:t>
            </a:r>
            <a:endParaRPr lang="vi-VN" altLang="vi-VN"/>
          </a:p>
          <a:p>
            <a:pPr lvl="4"/>
            <a:r>
              <a:rPr lang="vi-VN" altLang="vi-VN"/>
              <a:t>Mức năm</a:t>
            </a:r>
            <a:endParaRPr lang="vi-VN" altLang="vi-VN"/>
          </a:p>
        </p:txBody>
      </p:sp>
      <p:sp>
        <p:nvSpPr>
          <p:cNvPr id="4" name="Chỗ dành sẵn cho Ngày tháng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5" name="Chỗ dành sẵn cho Chân trang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6" name="Chỗ dành sẵn cho Số hiệu Bản chiếu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lstStyle>
            <a:lvl1pPr algn="r" eaLnBrk="1" hangingPunct="1">
              <a:defRPr sz="900">
                <a:solidFill>
                  <a:srgbClr val="898989"/>
                </a:solidFill>
              </a:defRPr>
            </a:lvl1pPr>
          </a:lstStyle>
          <a:p>
            <a:pPr defTabSz="914400" fontAlgn="base">
              <a:spcBef>
                <a:spcPct val="0"/>
              </a:spcBef>
              <a:spcAft>
                <a:spcPct val="0"/>
              </a:spcAft>
            </a:pPr>
            <a:fld id="{7F4E54DA-A06D-41D9-BEEB-6933ED8D22BB}" type="slidenum">
              <a:rPr lang="en-US" altLang="vi-VN" smtClean="0"/>
            </a:fld>
            <a:endParaRPr lang="en-US" altLang="vi-VN"/>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200" algn="l" defTabSz="685800" rtl="0" fontAlgn="base">
        <a:lnSpc>
          <a:spcPct val="90000"/>
        </a:lnSpc>
        <a:spcBef>
          <a:spcPct val="0"/>
        </a:spcBef>
        <a:spcAft>
          <a:spcPct val="0"/>
        </a:spcAft>
        <a:defRPr sz="3300">
          <a:solidFill>
            <a:schemeClr val="tx1"/>
          </a:solidFill>
          <a:latin typeface="Times New Roman" panose="02020603050405020304" pitchFamily="18" charset="0"/>
        </a:defRPr>
      </a:lvl6pPr>
      <a:lvl7pPr marL="914400" algn="l" defTabSz="685800" rtl="0" fontAlgn="base">
        <a:lnSpc>
          <a:spcPct val="90000"/>
        </a:lnSpc>
        <a:spcBef>
          <a:spcPct val="0"/>
        </a:spcBef>
        <a:spcAft>
          <a:spcPct val="0"/>
        </a:spcAft>
        <a:defRPr sz="3300">
          <a:solidFill>
            <a:schemeClr val="tx1"/>
          </a:solidFill>
          <a:latin typeface="Times New Roman" panose="02020603050405020304" pitchFamily="18" charset="0"/>
        </a:defRPr>
      </a:lvl7pPr>
      <a:lvl8pPr marL="1371600" algn="l" defTabSz="685800" rtl="0" fontAlgn="base">
        <a:lnSpc>
          <a:spcPct val="90000"/>
        </a:lnSpc>
        <a:spcBef>
          <a:spcPct val="0"/>
        </a:spcBef>
        <a:spcAft>
          <a:spcPct val="0"/>
        </a:spcAft>
        <a:defRPr sz="3300">
          <a:solidFill>
            <a:schemeClr val="tx1"/>
          </a:solidFill>
          <a:latin typeface="Times New Roman" panose="02020603050405020304" pitchFamily="18" charset="0"/>
        </a:defRPr>
      </a:lvl8pPr>
      <a:lvl9pPr marL="1828800" algn="l" defTabSz="685800"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vi-V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4.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38.xml"/><Relationship Id="rId5" Type="http://schemas.openxmlformats.org/officeDocument/2006/relationships/image" Target="../media/image9.png"/><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4" Type="http://schemas.openxmlformats.org/officeDocument/2006/relationships/slideLayout" Target="../slideLayouts/slideLayout71.xml"/><Relationship Id="rId13" Type="http://schemas.openxmlformats.org/officeDocument/2006/relationships/image" Target="../media/image22.png"/><Relationship Id="rId12" Type="http://schemas.openxmlformats.org/officeDocument/2006/relationships/image" Target="../media/image21.png"/><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60.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áo án điện tử KHTN 8 kết nối Bài 33: Máu và hệ tuần hoàn của cơ thể người  | Bài giảng điện tử Khoa học tự nhiên 8 (Sinh học) kế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1002" y="125835"/>
            <a:ext cx="8858774" cy="4639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79749" y="84759"/>
            <a:ext cx="8531157" cy="461665"/>
          </a:xfrm>
          <a:prstGeom prst="rect">
            <a:avLst/>
          </a:prstGeom>
        </p:spPr>
        <p:txBody>
          <a:bodyPr wrap="square" lIns="91440" tIns="45720" rIns="91440" bIns="45720">
            <a:spAutoFit/>
          </a:bodyPr>
          <a:lstStyle/>
          <a:p>
            <a:pPr marL="457200" indent="457200"/>
            <a:r>
              <a:rPr lang="nl-NL" sz="2400" dirty="0">
                <a:solidFill>
                  <a:srgbClr val="000000"/>
                </a:solidFill>
                <a:latin typeface="Arial" panose="020B0604020202020204" pitchFamily="34" charset="0"/>
                <a:ea typeface="Courier New" panose="02070309020205020404"/>
                <a:cs typeface="Arial" panose="020B0604020202020204" pitchFamily="34" charset="0"/>
              </a:rPr>
              <a:t>Em hãy quan sát hình ảnh và làm theo hướng dẫn:</a:t>
            </a:r>
            <a:endParaRPr lang="en-US" sz="2400" dirty="0">
              <a:solidFill>
                <a:srgbClr val="000000"/>
              </a:solidFill>
              <a:latin typeface="Arial" panose="020B0604020202020204" pitchFamily="34" charset="0"/>
              <a:ea typeface="Courier New" panose="02070309020205020404"/>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35" y="546424"/>
            <a:ext cx="8942663" cy="2692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3338" y="3475234"/>
            <a:ext cx="7548891" cy="1200329"/>
          </a:xfrm>
          <a:prstGeom prst="rect">
            <a:avLst/>
          </a:prstGeom>
          <a:noFill/>
        </p:spPr>
        <p:txBody>
          <a:bodyPr wrap="square" lIns="91440" tIns="45720" rIns="91440" bIns="45720" rtlCol="0">
            <a:spAutoFit/>
          </a:bodyPr>
          <a:lstStyle/>
          <a:p>
            <a:pPr marL="457200" indent="457200" algn="just"/>
            <a:r>
              <a:rPr lang="nl-NL" sz="2400" dirty="0">
                <a:solidFill>
                  <a:srgbClr val="000000"/>
                </a:solidFill>
                <a:latin typeface="Arial" panose="020B0604020202020204" pitchFamily="34" charset="0"/>
                <a:ea typeface="Courier New" panose="02070309020205020404"/>
                <a:cs typeface="Arial" panose="020B0604020202020204" pitchFamily="34" charset="0"/>
              </a:rPr>
              <a:t>Ngồi im lặng, đặt ngón trỏ và ngón giữa lên vị trí của cổ hoặc cổ tay. Sau đó nêu hiện tượng mà em cảm nhận được. Giải thích?</a:t>
            </a:r>
            <a:endParaRPr lang="en-US" sz="2400" dirty="0">
              <a:solidFill>
                <a:srgbClr val="000000"/>
              </a:solidFill>
              <a:latin typeface="Arial" panose="020B0604020202020204" pitchFamily="34" charset="0"/>
              <a:ea typeface="Courier New" panose="02070309020205020404"/>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33070" y="1326349"/>
            <a:ext cx="7616650" cy="1077218"/>
          </a:xfrm>
          <a:prstGeom prst="rect">
            <a:avLst/>
          </a:prstGeom>
          <a:noFill/>
        </p:spPr>
        <p:txBody>
          <a:bodyPr wrap="square" lIns="91440" tIns="45720" rIns="91440" bIns="45720" rtlCol="0">
            <a:spAutoFit/>
          </a:bodyPr>
          <a:lstStyle/>
          <a:p>
            <a:pPr algn="ctr"/>
            <a:r>
              <a:rPr lang="vi-VN" sz="3200" b="1" dirty="0">
                <a:solidFill>
                  <a:srgbClr val="FF0000"/>
                </a:solidFill>
                <a:latin typeface="Arial" panose="020B0604020202020204" pitchFamily="34" charset="0"/>
                <a:ea typeface="Times New Roman" panose="02020603050405020304"/>
                <a:cs typeface="Arial" panose="020B0604020202020204" pitchFamily="34" charset="0"/>
              </a:rPr>
              <a:t>Bài </a:t>
            </a:r>
            <a:r>
              <a:rPr lang="en-US" sz="3200" b="1" dirty="0">
                <a:solidFill>
                  <a:srgbClr val="FF0000"/>
                </a:solidFill>
                <a:latin typeface="Arial" panose="020B0604020202020204" pitchFamily="34" charset="0"/>
                <a:ea typeface="Times New Roman" panose="02020603050405020304"/>
                <a:cs typeface="Arial" panose="020B0604020202020204" pitchFamily="34" charset="0"/>
              </a:rPr>
              <a:t>33: MÁU VÀ HỆ TUẦN HOÀN CỦA CƠ THỂ NGƯỜI</a:t>
            </a:r>
            <a:endParaRPr lang="en-US" sz="3200" dirty="0">
              <a:solidFill>
                <a:srgbClr val="FF0000"/>
              </a:solidFill>
              <a:latin typeface="Arial" panose="020B0604020202020204" pitchFamily="34" charset="0"/>
              <a:ea typeface="Courier New" panose="02070309020205020404"/>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iểu nhanh các nhóm máu và cách truyền máu _ 6 phút kiến thức #3">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34224" y="436228"/>
            <a:ext cx="8892330" cy="4605556"/>
          </a:xfrm>
        </p:spPr>
      </p:pic>
      <p:sp>
        <p:nvSpPr>
          <p:cNvPr id="5" name="Rectangle 20"/>
          <p:cNvSpPr/>
          <p:nvPr/>
        </p:nvSpPr>
        <p:spPr>
          <a:xfrm>
            <a:off x="1654474" y="11163"/>
            <a:ext cx="4373313" cy="461665"/>
          </a:xfrm>
          <a:prstGeom prst="rect">
            <a:avLst/>
          </a:prstGeom>
        </p:spPr>
        <p:txBody>
          <a:bodyPr wrap="none" lIns="91440" tIns="45720" rIns="91440" bIns="45720">
            <a:spAutoFit/>
          </a:bodyPr>
          <a:lstStyle/>
          <a:p>
            <a:r>
              <a:rPr lang="en-US" sz="2400" b="1" dirty="0">
                <a:solidFill>
                  <a:prstClr val="black"/>
                </a:solidFill>
                <a:latin typeface="Arial" panose="020B0604020202020204" pitchFamily="34" charset="0"/>
                <a:ea typeface="Courier New" panose="02070309020205020404"/>
                <a:cs typeface="Arial" panose="020B0604020202020204" pitchFamily="34" charset="0"/>
              </a:rPr>
              <a:t>I.3 Nhóm máu và truyền máu</a:t>
            </a:r>
            <a:endParaRPr lang="en-US" sz="2400" b="1"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3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1"/>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2"/>
            <a:stretch>
              <a:fillRect/>
            </a:stretch>
          </a:blipFill>
        </p:spPr>
      </p:sp>
      <p:sp>
        <p:nvSpPr>
          <p:cNvPr id="21" name="Rectangle 20"/>
          <p:cNvSpPr/>
          <p:nvPr/>
        </p:nvSpPr>
        <p:spPr>
          <a:xfrm>
            <a:off x="1654474" y="11163"/>
            <a:ext cx="4373313" cy="461665"/>
          </a:xfrm>
          <a:prstGeom prst="rect">
            <a:avLst/>
          </a:prstGeom>
        </p:spPr>
        <p:txBody>
          <a:bodyPr wrap="none" lIns="91440" tIns="45720" rIns="91440" bIns="45720">
            <a:spAutoFit/>
          </a:bodyPr>
          <a:lstStyle/>
          <a:p>
            <a:r>
              <a:rPr lang="en-US" sz="2400" b="1" dirty="0">
                <a:solidFill>
                  <a:prstClr val="black"/>
                </a:solidFill>
                <a:latin typeface="Arial" panose="020B0604020202020204" pitchFamily="34" charset="0"/>
                <a:ea typeface="Courier New" panose="02070309020205020404"/>
                <a:cs typeface="Arial" panose="020B0604020202020204" pitchFamily="34" charset="0"/>
              </a:rPr>
              <a:t>I.3 Nhóm máu và truyền máu</a:t>
            </a:r>
            <a:endParaRPr lang="en-US" sz="2400" b="1" dirty="0">
              <a:solidFill>
                <a:prstClr val="black"/>
              </a:solidFill>
              <a:latin typeface="Arial" panose="020B0604020202020204" pitchFamily="34" charset="0"/>
              <a:cs typeface="Arial" panose="020B0604020202020204" pitchFamily="34" charset="0"/>
            </a:endParaRPr>
          </a:p>
        </p:txBody>
      </p:sp>
      <p:sp>
        <p:nvSpPr>
          <p:cNvPr id="3" name="Rectangle 2"/>
          <p:cNvSpPr/>
          <p:nvPr/>
        </p:nvSpPr>
        <p:spPr>
          <a:xfrm>
            <a:off x="345563" y="382976"/>
            <a:ext cx="8374311" cy="830997"/>
          </a:xfrm>
          <a:prstGeom prst="rect">
            <a:avLst/>
          </a:prstGeom>
        </p:spPr>
        <p:txBody>
          <a:bodyPr wrap="square" lIns="91440" tIns="45720" rIns="91440" bIns="45720">
            <a:spAutoFit/>
          </a:bodyPr>
          <a:lstStyle/>
          <a:p>
            <a:pPr marL="457200" indent="457200"/>
            <a:r>
              <a:rPr lang="nl-NL" sz="2400">
                <a:solidFill>
                  <a:srgbClr val="000000"/>
                </a:solidFill>
                <a:latin typeface="Arial" panose="020B0604020202020204" pitchFamily="34" charset="0"/>
                <a:ea typeface="Courier New" panose="02070309020205020404"/>
                <a:cs typeface="Arial" panose="020B0604020202020204" pitchFamily="34" charset="0"/>
              </a:rPr>
              <a:t>Em </a:t>
            </a:r>
            <a:r>
              <a:rPr lang="nl-NL" sz="2400" dirty="0">
                <a:solidFill>
                  <a:srgbClr val="000000"/>
                </a:solidFill>
                <a:latin typeface="Arial" panose="020B0604020202020204" pitchFamily="34" charset="0"/>
                <a:ea typeface="Courier New" panose="02070309020205020404"/>
                <a:cs typeface="Arial" panose="020B0604020202020204" pitchFamily="34" charset="0"/>
              </a:rPr>
              <a:t>hãy cho biết người ta dùng căn cứ nào để phân chia nhóm máu?</a:t>
            </a:r>
            <a:endParaRPr lang="en-US" sz="2400" dirty="0">
              <a:solidFill>
                <a:srgbClr val="000000"/>
              </a:solidFill>
              <a:latin typeface="Arial" panose="020B0604020202020204" pitchFamily="34" charset="0"/>
              <a:ea typeface="Courier New" panose="02070309020205020404"/>
              <a:cs typeface="Arial" panose="020B0604020202020204" pitchFamily="34" charset="0"/>
            </a:endParaRPr>
          </a:p>
        </p:txBody>
      </p:sp>
      <p:sp>
        <p:nvSpPr>
          <p:cNvPr id="5" name="Rectangle 4"/>
          <p:cNvSpPr/>
          <p:nvPr/>
        </p:nvSpPr>
        <p:spPr>
          <a:xfrm>
            <a:off x="-161398" y="589298"/>
            <a:ext cx="9466796" cy="1569660"/>
          </a:xfrm>
          <a:prstGeom prst="rect">
            <a:avLst/>
          </a:prstGeom>
        </p:spPr>
        <p:txBody>
          <a:bodyPr wrap="square" lIns="91440" tIns="45720" rIns="91440" bIns="45720">
            <a:spAutoFit/>
          </a:bodyPr>
          <a:lstStyle/>
          <a:p>
            <a:pPr marL="457200" indent="457200"/>
            <a:r>
              <a:rPr lang="nl-NL" sz="2400" dirty="0">
                <a:solidFill>
                  <a:srgbClr val="000000"/>
                </a:solidFill>
                <a:latin typeface="Arial" panose="020B0604020202020204" pitchFamily="34" charset="0"/>
                <a:ea typeface="Courier New" panose="02070309020205020404"/>
                <a:cs typeface="Arial" panose="020B0604020202020204" pitchFamily="34" charset="0"/>
              </a:rPr>
              <a:t>Các nhóm tham gia trò chơi như sau: Mỗi nhóm sẽ được nhận các tấm thẻ có tên các kháng nguyên và kháng thể. Trong thời gian 2 phút các nhóm sẽ chọn các kháng nguyên và kháng thể dán vào ô tương ứng.</a:t>
            </a:r>
            <a:endParaRPr lang="en-US" sz="2400" dirty="0">
              <a:solidFill>
                <a:srgbClr val="000000"/>
              </a:solidFill>
              <a:latin typeface="Arial" panose="020B0604020202020204" pitchFamily="34" charset="0"/>
              <a:ea typeface="Courier New" panose="02070309020205020404"/>
              <a:cs typeface="Arial" panose="020B0604020202020204" pitchFamily="34" charset="0"/>
            </a:endParaRPr>
          </a:p>
        </p:txBody>
      </p:sp>
      <p:graphicFrame>
        <p:nvGraphicFramePr>
          <p:cNvPr id="6" name="Table 5"/>
          <p:cNvGraphicFramePr>
            <a:graphicFrameLocks noGrp="1"/>
          </p:cNvGraphicFramePr>
          <p:nvPr/>
        </p:nvGraphicFramePr>
        <p:xfrm>
          <a:off x="151003" y="2158958"/>
          <a:ext cx="7776593" cy="2973111"/>
        </p:xfrm>
        <a:graphic>
          <a:graphicData uri="http://schemas.openxmlformats.org/drawingml/2006/table">
            <a:tbl>
              <a:tblPr firstRow="1" firstCol="1" bandRow="1">
                <a:tableStyleId>{5C22544A-7EE6-4342-B048-85BDC9FD1C3A}</a:tableStyleId>
              </a:tblPr>
              <a:tblGrid>
                <a:gridCol w="1804373"/>
                <a:gridCol w="3049645"/>
                <a:gridCol w="2922575"/>
              </a:tblGrid>
              <a:tr h="1274191">
                <a:tc>
                  <a:txBody>
                    <a:bodyPr/>
                    <a:lstStyle/>
                    <a:p>
                      <a:pPr marL="457200" algn="ctr">
                        <a:spcAft>
                          <a:spcPts val="0"/>
                        </a:spcAft>
                      </a:pPr>
                      <a:r>
                        <a:rPr lang="nl-NL" sz="2400" dirty="0">
                          <a:effectLst/>
                          <a:latin typeface="Arial" panose="020B0604020202020204" pitchFamily="34" charset="0"/>
                          <a:cs typeface="Arial" panose="020B0604020202020204" pitchFamily="34" charset="0"/>
                        </a:rPr>
                        <a:t>Nhóm máu</a:t>
                      </a:r>
                      <a:endParaRPr lang="en-US" sz="2400" dirty="0">
                        <a:solidFill>
                          <a:srgbClr val="000000"/>
                        </a:solidFill>
                        <a:effectLst/>
                        <a:latin typeface="Arial" panose="020B0604020202020204" pitchFamily="34" charset="0"/>
                        <a:ea typeface="Courier New" panose="02070309020205020404"/>
                        <a:cs typeface="Arial" panose="020B0604020202020204" pitchFamily="34" charset="0"/>
                      </a:endParaRPr>
                    </a:p>
                  </a:txBody>
                  <a:tcPr marL="46927" marR="46927" marT="0" marB="0"/>
                </a:tc>
                <a:tc>
                  <a:txBody>
                    <a:bodyPr/>
                    <a:lstStyle/>
                    <a:p>
                      <a:pPr marL="457200" algn="ctr">
                        <a:spcAft>
                          <a:spcPts val="0"/>
                        </a:spcAft>
                      </a:pPr>
                      <a:r>
                        <a:rPr lang="nl-NL" sz="2400" dirty="0">
                          <a:effectLst/>
                          <a:latin typeface="Arial" panose="020B0604020202020204" pitchFamily="34" charset="0"/>
                          <a:cs typeface="Arial" panose="020B0604020202020204" pitchFamily="34" charset="0"/>
                        </a:rPr>
                        <a:t>Kháng nguyên trên hồng cầu</a:t>
                      </a:r>
                      <a:endParaRPr lang="en-US" sz="2400" dirty="0">
                        <a:solidFill>
                          <a:srgbClr val="000000"/>
                        </a:solidFill>
                        <a:effectLst/>
                        <a:latin typeface="Arial" panose="020B0604020202020204" pitchFamily="34" charset="0"/>
                        <a:ea typeface="Courier New" panose="02070309020205020404"/>
                        <a:cs typeface="Arial" panose="020B0604020202020204" pitchFamily="34" charset="0"/>
                      </a:endParaRPr>
                    </a:p>
                  </a:txBody>
                  <a:tcPr marL="46927" marR="46927" marT="0" marB="0"/>
                </a:tc>
                <a:tc>
                  <a:txBody>
                    <a:bodyPr/>
                    <a:lstStyle/>
                    <a:p>
                      <a:pPr marL="457200" algn="ctr">
                        <a:spcAft>
                          <a:spcPts val="0"/>
                        </a:spcAft>
                      </a:pPr>
                      <a:r>
                        <a:rPr lang="nl-NL" sz="2400" dirty="0">
                          <a:effectLst/>
                          <a:latin typeface="Arial" panose="020B0604020202020204" pitchFamily="34" charset="0"/>
                          <a:cs typeface="Arial" panose="020B0604020202020204" pitchFamily="34" charset="0"/>
                        </a:rPr>
                        <a:t>Kháng thể trong huyết tương</a:t>
                      </a:r>
                      <a:endParaRPr lang="en-US" sz="2400" dirty="0">
                        <a:solidFill>
                          <a:srgbClr val="000000"/>
                        </a:solidFill>
                        <a:effectLst/>
                        <a:latin typeface="Arial" panose="020B0604020202020204" pitchFamily="34" charset="0"/>
                        <a:ea typeface="Courier New" panose="02070309020205020404"/>
                        <a:cs typeface="Arial" panose="020B0604020202020204" pitchFamily="34" charset="0"/>
                      </a:endParaRPr>
                    </a:p>
                  </a:txBody>
                  <a:tcPr marL="46927" marR="46927" marT="0" marB="0"/>
                </a:tc>
              </a:tr>
              <a:tr h="424730">
                <a:tc>
                  <a:txBody>
                    <a:bodyPr/>
                    <a:lstStyle/>
                    <a:p>
                      <a:pPr marL="457200" algn="just">
                        <a:spcAft>
                          <a:spcPts val="0"/>
                        </a:spcAft>
                      </a:pPr>
                      <a:r>
                        <a:rPr lang="nl-NL" sz="2400">
                          <a:effectLst/>
                          <a:latin typeface="Arial" panose="020B0604020202020204" pitchFamily="34" charset="0"/>
                          <a:cs typeface="Arial" panose="020B0604020202020204" pitchFamily="34" charset="0"/>
                        </a:rPr>
                        <a:t>A</a:t>
                      </a:r>
                      <a:endParaRPr lang="en-US" sz="2400">
                        <a:solidFill>
                          <a:srgbClr val="000000"/>
                        </a:solidFill>
                        <a:effectLst/>
                        <a:latin typeface="Arial" panose="020B0604020202020204" pitchFamily="34" charset="0"/>
                        <a:ea typeface="Courier New" panose="02070309020205020404"/>
                        <a:cs typeface="Arial" panose="020B0604020202020204"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panose="02070309020205020404"/>
                        <a:ea typeface="Courier New" panose="02070309020205020404"/>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panose="02070309020205020404"/>
                        <a:ea typeface="Courier New" panose="02070309020205020404"/>
                      </a:endParaRPr>
                    </a:p>
                  </a:txBody>
                  <a:tcPr marL="46927" marR="46927" marT="0" marB="0"/>
                </a:tc>
              </a:tr>
              <a:tr h="424730">
                <a:tc>
                  <a:txBody>
                    <a:bodyPr/>
                    <a:lstStyle/>
                    <a:p>
                      <a:pPr marL="457200" algn="just">
                        <a:spcAft>
                          <a:spcPts val="0"/>
                        </a:spcAft>
                      </a:pPr>
                      <a:r>
                        <a:rPr lang="nl-NL" sz="2400">
                          <a:effectLst/>
                          <a:latin typeface="Arial" panose="020B0604020202020204" pitchFamily="34" charset="0"/>
                          <a:cs typeface="Arial" panose="020B0604020202020204" pitchFamily="34" charset="0"/>
                        </a:rPr>
                        <a:t>B</a:t>
                      </a:r>
                      <a:endParaRPr lang="en-US" sz="2400">
                        <a:solidFill>
                          <a:srgbClr val="000000"/>
                        </a:solidFill>
                        <a:effectLst/>
                        <a:latin typeface="Arial" panose="020B0604020202020204" pitchFamily="34" charset="0"/>
                        <a:ea typeface="Courier New" panose="02070309020205020404"/>
                        <a:cs typeface="Arial" panose="020B0604020202020204"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panose="02070309020205020404"/>
                        <a:ea typeface="Courier New" panose="02070309020205020404"/>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panose="02070309020205020404"/>
                        <a:ea typeface="Courier New" panose="02070309020205020404"/>
                      </a:endParaRPr>
                    </a:p>
                  </a:txBody>
                  <a:tcPr marL="46927" marR="46927" marT="0" marB="0"/>
                </a:tc>
              </a:tr>
              <a:tr h="424730">
                <a:tc>
                  <a:txBody>
                    <a:bodyPr/>
                    <a:lstStyle/>
                    <a:p>
                      <a:pPr marL="457200" algn="just">
                        <a:spcAft>
                          <a:spcPts val="0"/>
                        </a:spcAft>
                      </a:pPr>
                      <a:r>
                        <a:rPr lang="nl-NL" sz="2400">
                          <a:effectLst/>
                          <a:latin typeface="Arial" panose="020B0604020202020204" pitchFamily="34" charset="0"/>
                          <a:cs typeface="Arial" panose="020B0604020202020204" pitchFamily="34" charset="0"/>
                        </a:rPr>
                        <a:t>O</a:t>
                      </a:r>
                      <a:endParaRPr lang="en-US" sz="2400">
                        <a:solidFill>
                          <a:srgbClr val="000000"/>
                        </a:solidFill>
                        <a:effectLst/>
                        <a:latin typeface="Arial" panose="020B0604020202020204" pitchFamily="34" charset="0"/>
                        <a:ea typeface="Courier New" panose="02070309020205020404"/>
                        <a:cs typeface="Arial" panose="020B0604020202020204"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panose="02070309020205020404"/>
                        <a:ea typeface="Courier New" panose="02070309020205020404"/>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panose="02070309020205020404"/>
                        <a:ea typeface="Courier New" panose="02070309020205020404"/>
                      </a:endParaRPr>
                    </a:p>
                  </a:txBody>
                  <a:tcPr marL="46927" marR="46927" marT="0" marB="0"/>
                </a:tc>
              </a:tr>
              <a:tr h="424730">
                <a:tc>
                  <a:txBody>
                    <a:bodyPr/>
                    <a:lstStyle/>
                    <a:p>
                      <a:pPr marL="457200" algn="just">
                        <a:spcAft>
                          <a:spcPts val="0"/>
                        </a:spcAft>
                      </a:pPr>
                      <a:r>
                        <a:rPr lang="nl-NL" sz="2400" dirty="0">
                          <a:effectLst/>
                          <a:latin typeface="Arial" panose="020B0604020202020204" pitchFamily="34" charset="0"/>
                          <a:cs typeface="Arial" panose="020B0604020202020204" pitchFamily="34" charset="0"/>
                        </a:rPr>
                        <a:t>AB</a:t>
                      </a:r>
                      <a:endParaRPr lang="en-US" sz="2400" dirty="0">
                        <a:solidFill>
                          <a:srgbClr val="000000"/>
                        </a:solidFill>
                        <a:effectLst/>
                        <a:latin typeface="Arial" panose="020B0604020202020204" pitchFamily="34" charset="0"/>
                        <a:ea typeface="Courier New" panose="02070309020205020404"/>
                        <a:cs typeface="Arial" panose="020B0604020202020204"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panose="02070309020205020404"/>
                        <a:ea typeface="Courier New" panose="02070309020205020404"/>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panose="02070309020205020404"/>
                        <a:ea typeface="Courier New" panose="02070309020205020404"/>
                      </a:endParaRPr>
                    </a:p>
                  </a:txBody>
                  <a:tcPr marL="46927" marR="46927" marT="0" marB="0"/>
                </a:tc>
              </a:tr>
            </a:tbl>
          </a:graphicData>
        </a:graphic>
      </p:graphicFrame>
      <p:pic>
        <p:nvPicPr>
          <p:cNvPr id="7" name="Đồng hồ đếm ngược 2 phút có tiếng.mp4">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7927596" y="2491531"/>
            <a:ext cx="1247393" cy="26405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7"/>
                                        </p:tgtEl>
                                      </p:cBhvr>
                                    </p:cmd>
                                  </p:childTnLst>
                                </p:cTn>
                              </p:par>
                            </p:childTnLst>
                          </p:cTn>
                        </p:par>
                      </p:childTnLst>
                    </p:cTn>
                  </p:par>
                </p:childTnLst>
              </p:cTn>
              <p:nextCondLst>
                <p:cond evt="onClick" delay="0">
                  <p:tgtEl>
                    <p:spTgt spid="7"/>
                  </p:tgtEl>
                </p:cond>
              </p:nextCondLst>
            </p:seq>
            <p:video>
              <p:cMediaNode vol="80000">
                <p:cTn id="40" fill="hold" display="0">
                  <p:stCondLst>
                    <p:cond delay="indefinite"/>
                  </p:stCondLst>
                </p:cTn>
                <p:tgtEl>
                  <p:spTgt spid="7"/>
                </p:tgtEl>
              </p:cMediaNode>
            </p:video>
          </p:childTnLst>
        </p:cTn>
      </p:par>
    </p:tnLst>
    <p:bldLst>
      <p:bldP spid="21" grpId="0"/>
      <p:bldP spid="3" grpId="0"/>
      <p:bldP spid="3" grpId="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image00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14850" y="1785942"/>
            <a:ext cx="2025650" cy="137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3" name="Picture 3"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704" y="798913"/>
            <a:ext cx="2105025"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4" name="Picture 4"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478" y="1528767"/>
            <a:ext cx="2479675" cy="81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5" name="Picture 5"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5" y="2695580"/>
            <a:ext cx="1870075" cy="118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6" name="Picture 6" descr="image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125" y="2721773"/>
            <a:ext cx="2260600" cy="109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7" name="Picture 7"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5488" y="3436148"/>
            <a:ext cx="2373312" cy="8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8" name="Picture 8" descr="image0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8813" y="2695576"/>
            <a:ext cx="1943100" cy="113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9" name="Picture 9" descr="image00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130" y="2864644"/>
            <a:ext cx="2740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0" name="Picture 10" descr="image0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6493" y="3398048"/>
            <a:ext cx="2682875" cy="94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1" name="Picture 11" descr="image0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14668" y="1945482"/>
            <a:ext cx="2135187" cy="122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2" name="Picture 12" descr="image0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5263" y="1037039"/>
            <a:ext cx="2112962" cy="1320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3" name="Picture 13" descr="image0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850" y="1819280"/>
            <a:ext cx="2895600" cy="70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4" name="Picture 14" descr="image0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33863" y="2624141"/>
            <a:ext cx="11969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1" name="Rectangle 15"/>
          <p:cNvSpPr>
            <a:spLocks noChangeArrowheads="1"/>
          </p:cNvSpPr>
          <p:nvPr/>
        </p:nvSpPr>
        <p:spPr bwMode="auto">
          <a:xfrm>
            <a:off x="3165476" y="4275535"/>
            <a:ext cx="35734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pPr defTabSz="914400" fontAlgn="base">
              <a:spcBef>
                <a:spcPct val="0"/>
              </a:spcBef>
              <a:spcAft>
                <a:spcPct val="0"/>
              </a:spcAft>
            </a:pPr>
            <a:r>
              <a:rPr lang="en-US" altLang="en-US" sz="2800" b="1">
                <a:solidFill>
                  <a:srgbClr val="0000FF"/>
                </a:solidFill>
                <a:latin typeface="Times New Roman" panose="02020603050405020304" pitchFamily="18" charset="0"/>
                <a:cs typeface="Times New Roman" panose="02020603050405020304" pitchFamily="18" charset="0"/>
              </a:rPr>
              <a:t>Người có 4 nhóm máu</a:t>
            </a:r>
            <a:endParaRPr lang="en-US" altLang="en-US" sz="2800" b="1">
              <a:solidFill>
                <a:srgbClr val="0000FF"/>
              </a:solidFill>
              <a:latin typeface="Times New Roman" panose="02020603050405020304" pitchFamily="18" charset="0"/>
              <a:cs typeface="Times New Roman" panose="02020603050405020304" pitchFamily="18" charset="0"/>
            </a:endParaRPr>
          </a:p>
        </p:txBody>
      </p:sp>
      <p:sp>
        <p:nvSpPr>
          <p:cNvPr id="19472" name="TextBox 6"/>
          <p:cNvSpPr txBox="1">
            <a:spLocks noChangeArrowheads="1"/>
          </p:cNvSpPr>
          <p:nvPr/>
        </p:nvSpPr>
        <p:spPr bwMode="auto">
          <a:xfrm>
            <a:off x="1692280" y="258367"/>
            <a:ext cx="6613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defTabSz="914400" fontAlgn="base">
              <a:spcBef>
                <a:spcPct val="50000"/>
              </a:spcBef>
              <a:spcAft>
                <a:spcPct val="0"/>
              </a:spcAft>
            </a:pPr>
            <a:r>
              <a:rPr lang="en-US" altLang="en-US" sz="2800" dirty="0">
                <a:solidFill>
                  <a:srgbClr val="7030A0"/>
                </a:solidFill>
                <a:latin typeface="Times New Roman" panose="02020603050405020304" pitchFamily="18" charset="0"/>
                <a:cs typeface="Times New Roman" panose="02020603050405020304" pitchFamily="18" charset="0"/>
              </a:rPr>
              <a:t>      Đặc điểm các nhóm máu ở người</a:t>
            </a:r>
            <a:endParaRPr lang="en-US" altLang="en-US" sz="28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84334"/>
                                        </p:tgtEl>
                                        <p:attrNameLst>
                                          <p:attrName>style.visibility</p:attrName>
                                        </p:attrNameLst>
                                      </p:cBhvr>
                                      <p:to>
                                        <p:strVal val="visible"/>
                                      </p:to>
                                    </p:set>
                                    <p:animEffect transition="in" filter="box(out)">
                                      <p:cBhvr>
                                        <p:cTn id="7" dur="500"/>
                                        <p:tgtEl>
                                          <p:spTgt spid="1843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4322"/>
                                        </p:tgtEl>
                                        <p:attrNameLst>
                                          <p:attrName>style.visibility</p:attrName>
                                        </p:attrNameLst>
                                      </p:cBhvr>
                                      <p:to>
                                        <p:strVal val="visible"/>
                                      </p:to>
                                    </p:set>
                                    <p:animEffect transition="in" filter="wipe(left)">
                                      <p:cBhvr>
                                        <p:cTn id="12" dur="500"/>
                                        <p:tgtEl>
                                          <p:spTgt spid="1843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4323"/>
                                        </p:tgtEl>
                                        <p:attrNameLst>
                                          <p:attrName>style.visibility</p:attrName>
                                        </p:attrNameLst>
                                      </p:cBhvr>
                                      <p:to>
                                        <p:strVal val="visible"/>
                                      </p:to>
                                    </p:set>
                                    <p:animEffect transition="in" filter="wipe(left)">
                                      <p:cBhvr>
                                        <p:cTn id="17" dur="500"/>
                                        <p:tgtEl>
                                          <p:spTgt spid="1843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wipe(left)">
                                      <p:cBhvr>
                                        <p:cTn id="22" dur="500"/>
                                        <p:tgtEl>
                                          <p:spTgt spid="1843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4325"/>
                                        </p:tgtEl>
                                        <p:attrNameLst>
                                          <p:attrName>style.visibility</p:attrName>
                                        </p:attrNameLst>
                                      </p:cBhvr>
                                      <p:to>
                                        <p:strVal val="visible"/>
                                      </p:to>
                                    </p:set>
                                    <p:animEffect transition="in" filter="wipe(left)">
                                      <p:cBhvr>
                                        <p:cTn id="27" dur="500"/>
                                        <p:tgtEl>
                                          <p:spTgt spid="1843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4326"/>
                                        </p:tgtEl>
                                        <p:attrNameLst>
                                          <p:attrName>style.visibility</p:attrName>
                                        </p:attrNameLst>
                                      </p:cBhvr>
                                      <p:to>
                                        <p:strVal val="visible"/>
                                      </p:to>
                                    </p:set>
                                    <p:animEffect transition="in" filter="wipe(left)">
                                      <p:cBhvr>
                                        <p:cTn id="32" dur="500"/>
                                        <p:tgtEl>
                                          <p:spTgt spid="1843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4327"/>
                                        </p:tgtEl>
                                        <p:attrNameLst>
                                          <p:attrName>style.visibility</p:attrName>
                                        </p:attrNameLst>
                                      </p:cBhvr>
                                      <p:to>
                                        <p:strVal val="visible"/>
                                      </p:to>
                                    </p:set>
                                    <p:animEffect transition="in" filter="wipe(left)">
                                      <p:cBhvr>
                                        <p:cTn id="37" dur="500"/>
                                        <p:tgtEl>
                                          <p:spTgt spid="1843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84328"/>
                                        </p:tgtEl>
                                        <p:attrNameLst>
                                          <p:attrName>style.visibility</p:attrName>
                                        </p:attrNameLst>
                                      </p:cBhvr>
                                      <p:to>
                                        <p:strVal val="visible"/>
                                      </p:to>
                                    </p:set>
                                    <p:animEffect transition="in" filter="wipe(up)">
                                      <p:cBhvr>
                                        <p:cTn id="42" dur="500"/>
                                        <p:tgtEl>
                                          <p:spTgt spid="1843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84329"/>
                                        </p:tgtEl>
                                        <p:attrNameLst>
                                          <p:attrName>style.visibility</p:attrName>
                                        </p:attrNameLst>
                                      </p:cBhvr>
                                      <p:to>
                                        <p:strVal val="visible"/>
                                      </p:to>
                                    </p:set>
                                    <p:animEffect transition="in" filter="wipe(right)">
                                      <p:cBhvr>
                                        <p:cTn id="47" dur="500"/>
                                        <p:tgtEl>
                                          <p:spTgt spid="1843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84330"/>
                                        </p:tgtEl>
                                        <p:attrNameLst>
                                          <p:attrName>style.visibility</p:attrName>
                                        </p:attrNameLst>
                                      </p:cBhvr>
                                      <p:to>
                                        <p:strVal val="visible"/>
                                      </p:to>
                                    </p:set>
                                    <p:animEffect transition="in" filter="wipe(right)">
                                      <p:cBhvr>
                                        <p:cTn id="52" dur="500"/>
                                        <p:tgtEl>
                                          <p:spTgt spid="1843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84331"/>
                                        </p:tgtEl>
                                        <p:attrNameLst>
                                          <p:attrName>style.visibility</p:attrName>
                                        </p:attrNameLst>
                                      </p:cBhvr>
                                      <p:to>
                                        <p:strVal val="visible"/>
                                      </p:to>
                                    </p:set>
                                    <p:animEffect transition="in" filter="wipe(down)">
                                      <p:cBhvr>
                                        <p:cTn id="57" dur="500"/>
                                        <p:tgtEl>
                                          <p:spTgt spid="1843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84332"/>
                                        </p:tgtEl>
                                        <p:attrNameLst>
                                          <p:attrName>style.visibility</p:attrName>
                                        </p:attrNameLst>
                                      </p:cBhvr>
                                      <p:to>
                                        <p:strVal val="visible"/>
                                      </p:to>
                                    </p:set>
                                    <p:animEffect transition="in" filter="wipe(down)">
                                      <p:cBhvr>
                                        <p:cTn id="62" dur="500"/>
                                        <p:tgtEl>
                                          <p:spTgt spid="1843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184333"/>
                                        </p:tgtEl>
                                        <p:attrNameLst>
                                          <p:attrName>style.visibility</p:attrName>
                                        </p:attrNameLst>
                                      </p:cBhvr>
                                      <p:to>
                                        <p:strVal val="visible"/>
                                      </p:to>
                                    </p:set>
                                    <p:animEffect transition="in" filter="wipe(right)">
                                      <p:cBhvr>
                                        <p:cTn id="67" dur="500"/>
                                        <p:tgtEl>
                                          <p:spTgt spid="184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21"/>
          <p:cNvSpPr txBox="1">
            <a:spLocks noChangeArrowheads="1"/>
          </p:cNvSpPr>
          <p:nvPr/>
        </p:nvSpPr>
        <p:spPr bwMode="auto">
          <a:xfrm>
            <a:off x="382593" y="300042"/>
            <a:ext cx="837882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algn="just" defTabSz="914400" fontAlgn="base">
              <a:lnSpc>
                <a:spcPct val="120000"/>
              </a:lnSpc>
              <a:spcBef>
                <a:spcPct val="0"/>
              </a:spcBef>
              <a:spcAft>
                <a:spcPct val="0"/>
              </a:spcAft>
            </a:pPr>
            <a:r>
              <a:rPr lang="en-US" altLang="en-US" sz="2800">
                <a:solidFill>
                  <a:srgbClr val="FF0000"/>
                </a:solidFill>
                <a:latin typeface="Times New Roman" panose="02020603050405020304" pitchFamily="18" charset="0"/>
                <a:cs typeface="Times New Roman" panose="02020603050405020304" pitchFamily="18" charset="0"/>
                <a:sym typeface="Wingdings 3" panose="05040102010807070707" pitchFamily="18" charset="2"/>
              </a:rPr>
              <a:t>Đánh dấu mũi tên để phản ánh mối quan hệ cho và nhận giữa các nhóm máu để không gây kết dính hồng cầu trong sơ đồ sau:</a:t>
            </a:r>
            <a:endParaRPr lang="en-US" altLang="en-US" sz="2800">
              <a:solidFill>
                <a:srgbClr val="FF0000"/>
              </a:solidFill>
              <a:latin typeface="Times New Roman" panose="02020603050405020304" pitchFamily="18" charset="0"/>
              <a:cs typeface="Times New Roman" panose="02020603050405020304" pitchFamily="18" charset="0"/>
              <a:sym typeface="Wingdings 3" panose="05040102010807070707" pitchFamily="18" charset="2"/>
            </a:endParaRPr>
          </a:p>
        </p:txBody>
      </p:sp>
      <p:grpSp>
        <p:nvGrpSpPr>
          <p:cNvPr id="20" name="Group 370"/>
          <p:cNvGrpSpPr/>
          <p:nvPr/>
        </p:nvGrpSpPr>
        <p:grpSpPr bwMode="auto">
          <a:xfrm>
            <a:off x="1905000" y="1607345"/>
            <a:ext cx="4953000" cy="1916907"/>
            <a:chOff x="0" y="2640"/>
            <a:chExt cx="3120" cy="1610"/>
          </a:xfrm>
        </p:grpSpPr>
        <p:sp>
          <p:nvSpPr>
            <p:cNvPr id="23575"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defTabSz="914400" fontAlgn="base">
                <a:spcBef>
                  <a:spcPct val="5000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O    O</a:t>
              </a: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23576"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defTabSz="914400" fontAlgn="base">
                <a:spcBef>
                  <a:spcPct val="5000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AB  AB</a:t>
              </a: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23577"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defTabSz="914400" fontAlgn="base">
                <a:spcBef>
                  <a:spcPct val="5000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BB</a:t>
              </a: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23578" name="Freeform 507"/>
            <p:cNvSpPr/>
            <p:nvPr/>
          </p:nvSpPr>
          <p:spPr bwMode="auto">
            <a:xfrm>
              <a:off x="96"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9" name="Freeform 508"/>
            <p:cNvSpPr/>
            <p:nvPr/>
          </p:nvSpPr>
          <p:spPr bwMode="auto">
            <a:xfrm>
              <a:off x="2448"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0" name="Freeform 509"/>
            <p:cNvSpPr/>
            <p:nvPr/>
          </p:nvSpPr>
          <p:spPr bwMode="auto">
            <a:xfrm>
              <a:off x="2448"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1" name="Freeform 510"/>
            <p:cNvSpPr/>
            <p:nvPr/>
          </p:nvSpPr>
          <p:spPr bwMode="auto">
            <a:xfrm>
              <a:off x="96"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2" name="Freeform 511"/>
            <p:cNvSpPr/>
            <p:nvPr/>
          </p:nvSpPr>
          <p:spPr bwMode="auto">
            <a:xfrm>
              <a:off x="1536" y="2640"/>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3" name="Freeform 512"/>
            <p:cNvSpPr/>
            <p:nvPr/>
          </p:nvSpPr>
          <p:spPr bwMode="auto">
            <a:xfrm>
              <a:off x="1536" y="3648"/>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4" name="Freeform 513"/>
            <p:cNvSpPr/>
            <p:nvPr/>
          </p:nvSpPr>
          <p:spPr bwMode="auto">
            <a:xfrm>
              <a:off x="1200" y="2640"/>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5" name="Freeform 514"/>
            <p:cNvSpPr/>
            <p:nvPr/>
          </p:nvSpPr>
          <p:spPr bwMode="auto">
            <a:xfrm>
              <a:off x="1200" y="3648"/>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6" name="Line 515"/>
            <p:cNvSpPr>
              <a:spLocks noChangeShapeType="1"/>
            </p:cNvSpPr>
            <p:nvPr/>
          </p:nvSpPr>
          <p:spPr bwMode="auto">
            <a:xfrm flipH="1">
              <a:off x="624" y="3024"/>
              <a:ext cx="720" cy="240"/>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7" name="Line 516"/>
            <p:cNvSpPr>
              <a:spLocks noChangeShapeType="1"/>
            </p:cNvSpPr>
            <p:nvPr/>
          </p:nvSpPr>
          <p:spPr bwMode="auto">
            <a:xfrm flipH="1">
              <a:off x="1488" y="3360"/>
              <a:ext cx="720" cy="240"/>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8" name="Line 517"/>
            <p:cNvSpPr>
              <a:spLocks noChangeShapeType="1"/>
            </p:cNvSpPr>
            <p:nvPr/>
          </p:nvSpPr>
          <p:spPr bwMode="auto">
            <a:xfrm>
              <a:off x="1440" y="3024"/>
              <a:ext cx="720" cy="240"/>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9" name="Line 518"/>
            <p:cNvSpPr>
              <a:spLocks noChangeShapeType="1"/>
            </p:cNvSpPr>
            <p:nvPr/>
          </p:nvSpPr>
          <p:spPr bwMode="auto">
            <a:xfrm>
              <a:off x="624" y="3360"/>
              <a:ext cx="720" cy="240"/>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90" name="Line 520"/>
            <p:cNvSpPr>
              <a:spLocks noChangeShapeType="1"/>
            </p:cNvSpPr>
            <p:nvPr/>
          </p:nvSpPr>
          <p:spPr bwMode="auto">
            <a:xfrm>
              <a:off x="672" y="3312"/>
              <a:ext cx="1392" cy="0"/>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
        <p:nvSpPr>
          <p:cNvPr id="37" name="Text Box 385"/>
          <p:cNvSpPr txBox="1">
            <a:spLocks noChangeArrowheads="1"/>
          </p:cNvSpPr>
          <p:nvPr/>
        </p:nvSpPr>
        <p:spPr bwMode="auto">
          <a:xfrm>
            <a:off x="3960813" y="1441852"/>
            <a:ext cx="53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defTabSz="914400" fontAlgn="base">
              <a:spcBef>
                <a:spcPct val="5000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AA</a:t>
            </a:r>
            <a:endParaRPr lang="en-US" altLang="en-US" sz="2400" b="1">
              <a:solidFill>
                <a:srgbClr val="000000"/>
              </a:solidFill>
              <a:latin typeface="Times New Roman" panose="02020603050405020304" pitchFamily="18" charset="0"/>
              <a:cs typeface="Times New Roman" panose="02020603050405020304" pitchFamily="18" charset="0"/>
            </a:endParaRPr>
          </a:p>
        </p:txBody>
      </p:sp>
      <p:grpSp>
        <p:nvGrpSpPr>
          <p:cNvPr id="38" name="Group 372"/>
          <p:cNvGrpSpPr/>
          <p:nvPr/>
        </p:nvGrpSpPr>
        <p:grpSpPr bwMode="auto">
          <a:xfrm>
            <a:off x="2017713" y="1493045"/>
            <a:ext cx="4953000" cy="2031207"/>
            <a:chOff x="0" y="2544"/>
            <a:chExt cx="3120" cy="1706"/>
          </a:xfrm>
        </p:grpSpPr>
        <p:sp>
          <p:nvSpPr>
            <p:cNvPr id="23558" name="Line 360"/>
            <p:cNvSpPr>
              <a:spLocks noChangeShapeType="1"/>
            </p:cNvSpPr>
            <p:nvPr/>
          </p:nvSpPr>
          <p:spPr bwMode="auto">
            <a:xfrm flipV="1">
              <a:off x="624" y="3360"/>
              <a:ext cx="1584" cy="0"/>
            </a:xfrm>
            <a:prstGeom prst="line">
              <a:avLst/>
            </a:prstGeom>
            <a:noFill/>
            <a:ln w="38100">
              <a:solidFill>
                <a:srgbClr val="0000CC"/>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59"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defTabSz="914400" fontAlgn="base">
                <a:spcBef>
                  <a:spcPct val="50000"/>
                </a:spcBef>
                <a:spcAft>
                  <a:spcPct val="0"/>
                </a:spcAft>
              </a:pPr>
              <a:r>
                <a:rPr lang="en-US" altLang="en-US" sz="2400" b="1">
                  <a:solidFill>
                    <a:prstClr val="black"/>
                  </a:solidFill>
                  <a:latin typeface="Times New Roman" panose="02020603050405020304" pitchFamily="18" charset="0"/>
                  <a:cs typeface="Times New Roman" panose="02020603050405020304" pitchFamily="18" charset="0"/>
                </a:rPr>
                <a:t>O    O</a:t>
              </a:r>
              <a:endParaRPr lang="en-US" altLang="en-US" sz="2400" b="1">
                <a:solidFill>
                  <a:prstClr val="black"/>
                </a:solidFill>
                <a:latin typeface="Times New Roman" panose="02020603050405020304" pitchFamily="18" charset="0"/>
                <a:cs typeface="Times New Roman" panose="02020603050405020304" pitchFamily="18" charset="0"/>
              </a:endParaRPr>
            </a:p>
          </p:txBody>
        </p:sp>
        <p:sp>
          <p:nvSpPr>
            <p:cNvPr id="23560" name="Text Box 385"/>
            <p:cNvSpPr txBox="1">
              <a:spLocks noChangeArrowheads="1"/>
            </p:cNvSpPr>
            <p:nvPr/>
          </p:nvSpPr>
          <p:spPr bwMode="auto">
            <a:xfrm>
              <a:off x="1296" y="2544"/>
              <a:ext cx="336"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defTabSz="914400" fontAlgn="base">
                <a:spcBef>
                  <a:spcPct val="50000"/>
                </a:spcBef>
                <a:spcAft>
                  <a:spcPct val="0"/>
                </a:spcAft>
              </a:pPr>
              <a:r>
                <a:rPr lang="en-US" altLang="en-US" sz="2400" b="1">
                  <a:solidFill>
                    <a:prstClr val="black"/>
                  </a:solidFill>
                  <a:latin typeface="Times New Roman" panose="02020603050405020304" pitchFamily="18" charset="0"/>
                  <a:cs typeface="Times New Roman" panose="02020603050405020304" pitchFamily="18" charset="0"/>
                </a:rPr>
                <a:t>AA</a:t>
              </a:r>
              <a:endParaRPr lang="en-US" altLang="en-US" sz="2400" b="1">
                <a:solidFill>
                  <a:prstClr val="black"/>
                </a:solidFill>
                <a:latin typeface="Times New Roman" panose="02020603050405020304" pitchFamily="18" charset="0"/>
                <a:cs typeface="Times New Roman" panose="02020603050405020304" pitchFamily="18" charset="0"/>
              </a:endParaRPr>
            </a:p>
          </p:txBody>
        </p:sp>
        <p:sp>
          <p:nvSpPr>
            <p:cNvPr id="23561"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defTabSz="914400" fontAlgn="base">
                <a:spcBef>
                  <a:spcPct val="50000"/>
                </a:spcBef>
                <a:spcAft>
                  <a:spcPct val="0"/>
                </a:spcAft>
              </a:pPr>
              <a:r>
                <a:rPr lang="en-US" altLang="en-US" sz="2400" b="1">
                  <a:solidFill>
                    <a:prstClr val="black"/>
                  </a:solidFill>
                  <a:latin typeface="Times New Roman" panose="02020603050405020304" pitchFamily="18" charset="0"/>
                  <a:cs typeface="Times New Roman" panose="02020603050405020304" pitchFamily="18" charset="0"/>
                </a:rPr>
                <a:t>AB  AB</a:t>
              </a:r>
              <a:endParaRPr lang="en-US" altLang="en-US" sz="2400" b="1">
                <a:solidFill>
                  <a:prstClr val="black"/>
                </a:solidFill>
                <a:latin typeface="Times New Roman" panose="02020603050405020304" pitchFamily="18" charset="0"/>
                <a:cs typeface="Times New Roman" panose="02020603050405020304" pitchFamily="18" charset="0"/>
              </a:endParaRPr>
            </a:p>
          </p:txBody>
        </p:sp>
        <p:sp>
          <p:nvSpPr>
            <p:cNvPr id="23562"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defTabSz="914400" fontAlgn="base">
                <a:spcBef>
                  <a:spcPct val="50000"/>
                </a:spcBef>
                <a:spcAft>
                  <a:spcPct val="0"/>
                </a:spcAft>
              </a:pPr>
              <a:r>
                <a:rPr lang="en-US" altLang="en-US" sz="2400" b="1">
                  <a:solidFill>
                    <a:prstClr val="black"/>
                  </a:solidFill>
                  <a:latin typeface="Times New Roman" panose="02020603050405020304" pitchFamily="18" charset="0"/>
                  <a:cs typeface="Times New Roman" panose="02020603050405020304" pitchFamily="18" charset="0"/>
                </a:rPr>
                <a:t>BB</a:t>
              </a:r>
              <a:endParaRPr lang="en-US" altLang="en-US" sz="2400" b="1">
                <a:solidFill>
                  <a:prstClr val="black"/>
                </a:solidFill>
                <a:latin typeface="Times New Roman" panose="02020603050405020304" pitchFamily="18" charset="0"/>
                <a:cs typeface="Times New Roman" panose="02020603050405020304" pitchFamily="18" charset="0"/>
              </a:endParaRPr>
            </a:p>
          </p:txBody>
        </p:sp>
        <p:sp>
          <p:nvSpPr>
            <p:cNvPr id="23563" name="AutoShape 350"/>
            <p:cNvSpPr>
              <a:spLocks noChangeArrowheads="1"/>
            </p:cNvSpPr>
            <p:nvPr/>
          </p:nvSpPr>
          <p:spPr bwMode="auto">
            <a:xfrm>
              <a:off x="144" y="3072"/>
              <a:ext cx="336" cy="144"/>
            </a:xfrm>
            <a:prstGeom prst="curvedDownArrow">
              <a:avLst>
                <a:gd name="adj1" fmla="val 46667"/>
                <a:gd name="adj2" fmla="val 93333"/>
                <a:gd name="adj3" fmla="val 33333"/>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anose="02020603050405020304" pitchFamily="18" charset="0"/>
                <a:cs typeface="Times New Roman" panose="02020603050405020304" pitchFamily="18" charset="0"/>
              </a:endParaRPr>
            </a:p>
          </p:txBody>
        </p:sp>
        <p:sp>
          <p:nvSpPr>
            <p:cNvPr id="23564" name="AutoShape 351"/>
            <p:cNvSpPr>
              <a:spLocks noChangeArrowheads="1"/>
            </p:cNvSpPr>
            <p:nvPr/>
          </p:nvSpPr>
          <p:spPr bwMode="auto">
            <a:xfrm>
              <a:off x="1104" y="3696"/>
              <a:ext cx="192" cy="288"/>
            </a:xfrm>
            <a:prstGeom prst="curvedRightArrow">
              <a:avLst>
                <a:gd name="adj1" fmla="val 30000"/>
                <a:gd name="adj2" fmla="val 60000"/>
                <a:gd name="adj3" fmla="val 33333"/>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anose="02020603050405020304" pitchFamily="18" charset="0"/>
                <a:cs typeface="Times New Roman" panose="02020603050405020304" pitchFamily="18" charset="0"/>
              </a:endParaRPr>
            </a:p>
          </p:txBody>
        </p:sp>
        <p:sp>
          <p:nvSpPr>
            <p:cNvPr id="23565" name="AutoShape 352"/>
            <p:cNvSpPr>
              <a:spLocks noChangeArrowheads="1"/>
            </p:cNvSpPr>
            <p:nvPr/>
          </p:nvSpPr>
          <p:spPr bwMode="auto">
            <a:xfrm>
              <a:off x="2400" y="3072"/>
              <a:ext cx="384" cy="144"/>
            </a:xfrm>
            <a:prstGeom prst="curvedDownArrow">
              <a:avLst>
                <a:gd name="adj1" fmla="val 53333"/>
                <a:gd name="adj2" fmla="val 106667"/>
                <a:gd name="adj3" fmla="val 33333"/>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anose="02020603050405020304" pitchFamily="18" charset="0"/>
                <a:cs typeface="Times New Roman" panose="02020603050405020304" pitchFamily="18" charset="0"/>
              </a:endParaRPr>
            </a:p>
          </p:txBody>
        </p:sp>
        <p:sp>
          <p:nvSpPr>
            <p:cNvPr id="23566" name="AutoShape 353"/>
            <p:cNvSpPr>
              <a:spLocks noChangeArrowheads="1"/>
            </p:cNvSpPr>
            <p:nvPr/>
          </p:nvSpPr>
          <p:spPr bwMode="auto">
            <a:xfrm rot="10800000">
              <a:off x="144" y="3408"/>
              <a:ext cx="336" cy="192"/>
            </a:xfrm>
            <a:prstGeom prst="curvedDownArrow">
              <a:avLst>
                <a:gd name="adj1" fmla="val 35000"/>
                <a:gd name="adj2" fmla="val 70000"/>
                <a:gd name="adj3" fmla="val 33333"/>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anose="02020603050405020304" pitchFamily="18" charset="0"/>
                <a:cs typeface="Times New Roman" panose="02020603050405020304" pitchFamily="18" charset="0"/>
              </a:endParaRPr>
            </a:p>
          </p:txBody>
        </p:sp>
        <p:sp>
          <p:nvSpPr>
            <p:cNvPr id="23567" name="AutoShape 354"/>
            <p:cNvSpPr>
              <a:spLocks noChangeArrowheads="1"/>
            </p:cNvSpPr>
            <p:nvPr/>
          </p:nvSpPr>
          <p:spPr bwMode="auto">
            <a:xfrm rot="10800000">
              <a:off x="2400" y="3408"/>
              <a:ext cx="336" cy="192"/>
            </a:xfrm>
            <a:prstGeom prst="curvedDownArrow">
              <a:avLst>
                <a:gd name="adj1" fmla="val 35000"/>
                <a:gd name="adj2" fmla="val 70000"/>
                <a:gd name="adj3" fmla="val 33333"/>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anose="02020603050405020304" pitchFamily="18" charset="0"/>
                <a:cs typeface="Times New Roman" panose="02020603050405020304" pitchFamily="18" charset="0"/>
              </a:endParaRPr>
            </a:p>
          </p:txBody>
        </p:sp>
        <p:sp>
          <p:nvSpPr>
            <p:cNvPr id="23568" name="AutoShape 355"/>
            <p:cNvSpPr>
              <a:spLocks noChangeArrowheads="1"/>
            </p:cNvSpPr>
            <p:nvPr/>
          </p:nvSpPr>
          <p:spPr bwMode="auto">
            <a:xfrm>
              <a:off x="1104" y="2640"/>
              <a:ext cx="192" cy="384"/>
            </a:xfrm>
            <a:prstGeom prst="curvedRightArrow">
              <a:avLst>
                <a:gd name="adj1" fmla="val 40000"/>
                <a:gd name="adj2" fmla="val 80000"/>
                <a:gd name="adj3" fmla="val 33333"/>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anose="02020603050405020304" pitchFamily="18" charset="0"/>
                <a:cs typeface="Times New Roman" panose="02020603050405020304" pitchFamily="18" charset="0"/>
              </a:endParaRPr>
            </a:p>
          </p:txBody>
        </p:sp>
        <p:sp>
          <p:nvSpPr>
            <p:cNvPr id="23569" name="AutoShape 356"/>
            <p:cNvSpPr>
              <a:spLocks noChangeArrowheads="1"/>
            </p:cNvSpPr>
            <p:nvPr/>
          </p:nvSpPr>
          <p:spPr bwMode="auto">
            <a:xfrm flipH="1" flipV="1">
              <a:off x="1488" y="3696"/>
              <a:ext cx="192" cy="288"/>
            </a:xfrm>
            <a:prstGeom prst="curvedRightArrow">
              <a:avLst>
                <a:gd name="adj1" fmla="val 30000"/>
                <a:gd name="adj2" fmla="val 60000"/>
                <a:gd name="adj3" fmla="val 33333"/>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anose="02020603050405020304" pitchFamily="18" charset="0"/>
                <a:cs typeface="Times New Roman" panose="02020603050405020304" pitchFamily="18" charset="0"/>
              </a:endParaRPr>
            </a:p>
          </p:txBody>
        </p:sp>
        <p:sp>
          <p:nvSpPr>
            <p:cNvPr id="23570" name="AutoShape 357"/>
            <p:cNvSpPr>
              <a:spLocks noChangeArrowheads="1"/>
            </p:cNvSpPr>
            <p:nvPr/>
          </p:nvSpPr>
          <p:spPr bwMode="auto">
            <a:xfrm flipH="1" flipV="1">
              <a:off x="1536" y="2640"/>
              <a:ext cx="192" cy="336"/>
            </a:xfrm>
            <a:prstGeom prst="curvedRightArrow">
              <a:avLst>
                <a:gd name="adj1" fmla="val 35000"/>
                <a:gd name="adj2" fmla="val 70000"/>
                <a:gd name="adj3" fmla="val 33333"/>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anose="02020603050405020304" pitchFamily="18" charset="0"/>
                <a:cs typeface="Times New Roman" panose="02020603050405020304" pitchFamily="18" charset="0"/>
              </a:endParaRPr>
            </a:p>
          </p:txBody>
        </p:sp>
        <p:sp>
          <p:nvSpPr>
            <p:cNvPr id="23571" name="Line 358"/>
            <p:cNvSpPr>
              <a:spLocks noChangeShapeType="1"/>
            </p:cNvSpPr>
            <p:nvPr/>
          </p:nvSpPr>
          <p:spPr bwMode="auto">
            <a:xfrm flipV="1">
              <a:off x="576" y="3024"/>
              <a:ext cx="720" cy="336"/>
            </a:xfrm>
            <a:prstGeom prst="line">
              <a:avLst/>
            </a:prstGeom>
            <a:noFill/>
            <a:ln w="38100">
              <a:solidFill>
                <a:srgbClr val="0000CC"/>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2" name="Line 359"/>
            <p:cNvSpPr>
              <a:spLocks noChangeShapeType="1"/>
            </p:cNvSpPr>
            <p:nvPr/>
          </p:nvSpPr>
          <p:spPr bwMode="auto">
            <a:xfrm>
              <a:off x="576" y="3360"/>
              <a:ext cx="720" cy="288"/>
            </a:xfrm>
            <a:prstGeom prst="line">
              <a:avLst/>
            </a:prstGeom>
            <a:noFill/>
            <a:ln w="38100">
              <a:solidFill>
                <a:srgbClr val="0000CC"/>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3" name="Line 361"/>
            <p:cNvSpPr>
              <a:spLocks noChangeShapeType="1"/>
            </p:cNvSpPr>
            <p:nvPr/>
          </p:nvSpPr>
          <p:spPr bwMode="auto">
            <a:xfrm flipV="1">
              <a:off x="1536" y="3408"/>
              <a:ext cx="672" cy="240"/>
            </a:xfrm>
            <a:prstGeom prst="line">
              <a:avLst/>
            </a:prstGeom>
            <a:noFill/>
            <a:ln w="38100">
              <a:solidFill>
                <a:srgbClr val="0000CC"/>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4" name="Line 362"/>
            <p:cNvSpPr>
              <a:spLocks noChangeShapeType="1"/>
            </p:cNvSpPr>
            <p:nvPr/>
          </p:nvSpPr>
          <p:spPr bwMode="auto">
            <a:xfrm>
              <a:off x="1488" y="3024"/>
              <a:ext cx="720" cy="288"/>
            </a:xfrm>
            <a:prstGeom prst="line">
              <a:avLst/>
            </a:prstGeom>
            <a:noFill/>
            <a:ln w="38100">
              <a:solidFill>
                <a:srgbClr val="0000CC"/>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nodeType="clickEffect">
                                  <p:stCondLst>
                                    <p:cond delay="0"/>
                                  </p:stCondLst>
                                  <p:childTnLst>
                                    <p:animEffect transition="out" filter="blinds(horizontal)">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Rectangle 11"/>
          <p:cNvSpPr/>
          <p:nvPr/>
        </p:nvSpPr>
        <p:spPr>
          <a:xfrm>
            <a:off x="304804" y="928746"/>
            <a:ext cx="8458199" cy="1966692"/>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Arial" panose="020B0604020202020204" pitchFamily="34" charset="0"/>
                <a:ea typeface="Segoe UI" panose="020B0502040204020203"/>
                <a:cs typeface="Arial" panose="020B0604020202020204" pitchFamily="34" charset="0"/>
              </a:rPr>
              <a:t>- </a:t>
            </a:r>
            <a:r>
              <a:rPr lang="en-US" sz="2400" dirty="0">
                <a:latin typeface="Arial" panose="020B0604020202020204" pitchFamily="34" charset="0"/>
                <a:ea typeface="Segoe UI" panose="020B0502040204020203"/>
                <a:cs typeface="Arial" panose="020B0604020202020204" pitchFamily="34" charset="0"/>
              </a:rPr>
              <a:t>Dựa vào kháng nguyên trên hồng cầu và kháng thể trong huyết tương người ta có thể phân biệt thành nhiều nhóm máu nhưng phổ biến nhất là các nhóm máu A, B, AB, O.</a:t>
            </a:r>
            <a:endParaRPr lang="en-US" sz="2400" dirty="0">
              <a:latin typeface="Arial" panose="020B0604020202020204" pitchFamily="34" charset="0"/>
              <a:ea typeface="Segoe UI" panose="020B0502040204020203"/>
              <a:cs typeface="Arial" panose="020B0604020202020204" pitchFamily="34" charset="0"/>
            </a:endParaRPr>
          </a:p>
        </p:txBody>
      </p:sp>
      <p:sp>
        <p:nvSpPr>
          <p:cNvPr id="16" name="Rectangle 15"/>
          <p:cNvSpPr/>
          <p:nvPr/>
        </p:nvSpPr>
        <p:spPr>
          <a:xfrm>
            <a:off x="304800" y="2740793"/>
            <a:ext cx="8893629" cy="1200329"/>
          </a:xfrm>
          <a:prstGeom prst="rect">
            <a:avLst/>
          </a:prstGeom>
        </p:spPr>
        <p:txBody>
          <a:bodyPr wrap="square" lIns="91440" tIns="45720" rIns="91440" bIns="45720">
            <a:spAutoFit/>
          </a:bodyPr>
          <a:lstStyle/>
          <a:p>
            <a:r>
              <a:rPr lang="en-US" sz="2400" dirty="0">
                <a:latin typeface="Arial" panose="020B0604020202020204" pitchFamily="34" charset="0"/>
                <a:cs typeface="Arial" panose="020B0604020202020204" pitchFamily="34" charset="0"/>
              </a:rPr>
              <a:t>      - Khi truyền máu cần tuân thủ các nguyên tắc khi truyền mấu: phải xét nghiệm máu trước khi truyền để đảm bảo truyền đúng nhóm máu và tránh lây truyền các bệnh qua đường máu.</a:t>
            </a:r>
            <a:endParaRPr lang="en-US" sz="2400" dirty="0">
              <a:latin typeface="Arial" panose="020B0604020202020204" pitchFamily="34" charset="0"/>
              <a:cs typeface="Arial" panose="020B0604020202020204" pitchFamily="34" charset="0"/>
            </a:endParaRPr>
          </a:p>
        </p:txBody>
      </p:sp>
      <p:sp>
        <p:nvSpPr>
          <p:cNvPr id="3" name="Rectangle 20"/>
          <p:cNvSpPr/>
          <p:nvPr/>
        </p:nvSpPr>
        <p:spPr>
          <a:xfrm>
            <a:off x="1544960" y="357089"/>
            <a:ext cx="4373313" cy="461665"/>
          </a:xfrm>
          <a:prstGeom prst="rect">
            <a:avLst/>
          </a:prstGeom>
        </p:spPr>
        <p:txBody>
          <a:bodyPr wrap="none" lIns="91440" tIns="45720" rIns="91440" bIns="45720">
            <a:spAutoFit/>
          </a:bodyPr>
          <a:lstStyle/>
          <a:p>
            <a:r>
              <a:rPr lang="en-US" sz="2400" b="1" dirty="0">
                <a:solidFill>
                  <a:prstClr val="black"/>
                </a:solidFill>
                <a:latin typeface="Arial" panose="020B0604020202020204" pitchFamily="34" charset="0"/>
                <a:ea typeface="Courier New" panose="02070309020205020404"/>
                <a:cs typeface="Arial" panose="020B0604020202020204" pitchFamily="34" charset="0"/>
              </a:rPr>
              <a:t>I.3 Nhóm máu và truyền máu</a:t>
            </a:r>
            <a:endParaRPr lang="en-US" sz="2400" b="1"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3" grpId="0"/>
    </p:bldLst>
  </p:timing>
</p:sld>
</file>

<file path=ppt/tags/tag1.xml><?xml version="1.0" encoding="utf-8"?>
<p:tagLst xmlns:p="http://schemas.openxmlformats.org/presentationml/2006/main">
  <p:tag name="ISPRING_PRESENTATION_TITLE" val="简约卡通幼儿园教师课件PPT模板"/>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0</TotalTime>
  <Words>1175</Words>
  <Application>WPS Presentation</Application>
  <PresentationFormat>Trình chiếu Trên màn hình (16:9)</PresentationFormat>
  <Paragraphs>72</Paragraphs>
  <Slides>8</Slides>
  <Notes>6</Notes>
  <HiddenSlides>0</HiddenSlides>
  <MMClips>8</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8</vt:i4>
      </vt:variant>
    </vt:vector>
  </HeadingPairs>
  <TitlesOfParts>
    <vt:vector size="29" baseType="lpstr">
      <vt:lpstr>Arial</vt:lpstr>
      <vt:lpstr>SimSun</vt:lpstr>
      <vt:lpstr>Wingdings</vt:lpstr>
      <vt:lpstr>Georgia</vt:lpstr>
      <vt:lpstr>Times New Roman</vt:lpstr>
      <vt:lpstr>Courier New</vt:lpstr>
      <vt:lpstr>Times New Roman</vt:lpstr>
      <vt:lpstr>Trebuchet MS</vt:lpstr>
      <vt:lpstr>Microsoft YaHei</vt:lpstr>
      <vt:lpstr>Segoe UI</vt:lpstr>
      <vt:lpstr>Arial Unicode MS</vt:lpstr>
      <vt:lpstr>Calibri</vt:lpstr>
      <vt:lpstr>Wingdings 3</vt:lpstr>
      <vt:lpstr>Courier New</vt:lpstr>
      <vt:lpstr>Segoe UI</vt:lpstr>
      <vt:lpstr>Candara</vt:lpstr>
      <vt:lpstr>Slipstream</vt:lpstr>
      <vt:lpstr>Office Theme</vt:lpstr>
      <vt:lpstr>1_Office Theme</vt:lpstr>
      <vt:lpstr>2_Office Theme</vt:lpstr>
      <vt:lpstr>Chủ đề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简约卡通幼儿园教师课件PPT模板</dc:title>
  <dc:creator>fpt</dc:creator>
  <cp:lastModifiedBy>WPS_1644634153</cp:lastModifiedBy>
  <cp:revision>2863</cp:revision>
  <dcterms:created xsi:type="dcterms:W3CDTF">2014-11-26T08:06:00Z</dcterms:created>
  <dcterms:modified xsi:type="dcterms:W3CDTF">2024-05-10T14:23:30Z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B66896920D3B4C3EB5B03E5B211B0BDB_13</vt:lpwstr>
  </property>
  <property fmtid="{D5CDD505-2E9C-101B-9397-08002B2CF9AE}" pid="3" name="KSOProductBuildVer">
    <vt:lpwstr>1033-12.2.0.16909</vt:lpwstr>
  </property>
</Properties>
</file>