
<file path=[Content_Types].xml><?xml version="1.0" encoding="utf-8"?>
<Types xmlns="http://schemas.openxmlformats.org/package/2006/content-types">
  <Default Extension="png" ContentType="image/png"/>
  <Default Extension="gif" ContentType="image/gif"/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2.svg" ContentType="image/svg+xml"/>
  <Override PartName="/ppt/media/image14.svg" ContentType="image/svg+xml"/>
  <Override PartName="/ppt/media/image18.svg" ContentType="image/svg+xml"/>
  <Override PartName="/ppt/media/image20.svg" ContentType="image/svg+xml"/>
  <Override PartName="/ppt/media/image22.svg" ContentType="image/svg+xml"/>
  <Override PartName="/ppt/media/image2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0" r:id="rId3"/>
    <p:sldMasterId id="2147483692" r:id="rId4"/>
    <p:sldMasterId id="2147483704" r:id="rId5"/>
  </p:sldMasterIdLst>
  <p:notesMasterIdLst>
    <p:notesMasterId r:id="rId7"/>
  </p:notesMasterIdLst>
  <p:handoutMasterIdLst>
    <p:handoutMasterId r:id="rId22"/>
  </p:handoutMasterIdLst>
  <p:sldIdLst>
    <p:sldId id="1276" r:id="rId6"/>
    <p:sldId id="1174" r:id="rId8"/>
    <p:sldId id="1173" r:id="rId9"/>
    <p:sldId id="1183" r:id="rId10"/>
    <p:sldId id="1294" r:id="rId11"/>
    <p:sldId id="1225" r:id="rId12"/>
    <p:sldId id="1248" r:id="rId13"/>
    <p:sldId id="1249" r:id="rId14"/>
    <p:sldId id="1250" r:id="rId15"/>
    <p:sldId id="1296" r:id="rId16"/>
    <p:sldId id="1257" r:id="rId17"/>
    <p:sldId id="1251" r:id="rId18"/>
    <p:sldId id="1291" r:id="rId19"/>
    <p:sldId id="1254" r:id="rId20"/>
    <p:sldId id="1271" r:id="rId21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9F8E1FE8-B535-4D12-900D-1D4FE1285E77}">
          <p14:sldIdLst/>
        </p14:section>
        <p14:section name="Default Section" id="{18EE0446-DE6E-4F82-9345-017794F56DDB}">
          <p14:sldIdLst>
            <p14:sldId id="1276"/>
            <p14:sldId id="1174"/>
            <p14:sldId id="1173"/>
            <p14:sldId id="1183"/>
            <p14:sldId id="1294"/>
            <p14:sldId id="1225"/>
            <p14:sldId id="1248"/>
            <p14:sldId id="1249"/>
            <p14:sldId id="1250"/>
            <p14:sldId id="1296"/>
            <p14:sldId id="1257"/>
            <p14:sldId id="1251"/>
            <p14:sldId id="1291"/>
            <p14:sldId id="1254"/>
            <p14:sldId id="12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23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6" pos="564" userDrawn="1">
          <p15:clr>
            <a:srgbClr val="A4A3A4"/>
          </p15:clr>
        </p15:guide>
        <p15:guide id="7" pos="7152" userDrawn="1">
          <p15:clr>
            <a:srgbClr val="A4A3A4"/>
          </p15:clr>
        </p15:guide>
        <p15:guide id="8" orient="horz" pos="1594" userDrawn="1">
          <p15:clr>
            <a:srgbClr val="A4A3A4"/>
          </p15:clr>
        </p15:guide>
        <p15:guide id="9" pos="2880" userDrawn="1">
          <p15:clr>
            <a:srgbClr val="A4A3A4"/>
          </p15:clr>
        </p15:guide>
        <p15:guide id="10" pos="423" userDrawn="1">
          <p15:clr>
            <a:srgbClr val="A4A3A4"/>
          </p15:clr>
        </p15:guide>
        <p15:guide id="11" pos="53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DAD0"/>
    <a:srgbClr val="58B46E"/>
    <a:srgbClr val="CA0001"/>
    <a:srgbClr val="980001"/>
    <a:srgbClr val="C4C4C4"/>
    <a:srgbClr val="BCBCBC"/>
    <a:srgbClr val="82D6E1"/>
    <a:srgbClr val="A3EFE8"/>
    <a:srgbClr val="AACD4C"/>
    <a:srgbClr val="FDF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75" autoAdjust="0"/>
    <p:restoredTop sz="93238" autoAdjust="0"/>
  </p:normalViewPr>
  <p:slideViewPr>
    <p:cSldViewPr snapToGrid="0" showGuides="1">
      <p:cViewPr varScale="1">
        <p:scale>
          <a:sx n="76" d="100"/>
          <a:sy n="76" d="100"/>
        </p:scale>
        <p:origin x="864" y="60"/>
      </p:cViewPr>
      <p:guideLst>
        <p:guide orient="horz" pos="2123"/>
        <p:guide pos="3840"/>
        <p:guide pos="564"/>
        <p:guide pos="7152"/>
        <p:guide orient="horz" pos="1594"/>
        <p:guide pos="2880"/>
        <p:guide pos="423"/>
        <p:guide pos="53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102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3.xml"/><Relationship Id="rId8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tags" Target="tags/tag1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5.xml"/><Relationship Id="rId20" Type="http://schemas.openxmlformats.org/officeDocument/2006/relationships/slide" Target="slides/slide14.xml"/><Relationship Id="rId2" Type="http://schemas.openxmlformats.org/officeDocument/2006/relationships/theme" Target="theme/theme1.xml"/><Relationship Id="rId19" Type="http://schemas.openxmlformats.org/officeDocument/2006/relationships/slide" Target="slides/slide13.xml"/><Relationship Id="rId18" Type="http://schemas.openxmlformats.org/officeDocument/2006/relationships/slide" Target="slides/slide12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18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91" y="2349223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23" y="548649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3000">
        <p159:morph option="byObject"/>
      </p:transition>
    </mc:Choice>
    <mc:Fallback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9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4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9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9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None/>
            </a:pPr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7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32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7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7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5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5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0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0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767556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6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00" indent="0">
              <a:buNone/>
              <a:defRPr sz="1000" b="1"/>
            </a:lvl2pPr>
            <a:lvl3pPr marL="457200" indent="0">
              <a:buNone/>
              <a:defRPr sz="900" b="1"/>
            </a:lvl3pPr>
            <a:lvl4pPr marL="685800" indent="0">
              <a:buNone/>
              <a:defRPr sz="800" b="1"/>
            </a:lvl4pPr>
            <a:lvl5pPr marL="914400" indent="0">
              <a:buNone/>
              <a:defRPr sz="800" b="1"/>
            </a:lvl5pPr>
            <a:lvl6pPr marL="1143000" indent="0">
              <a:buNone/>
              <a:defRPr sz="800" b="1"/>
            </a:lvl6pPr>
            <a:lvl7pPr marL="1371600" indent="0">
              <a:buNone/>
              <a:defRPr sz="800" b="1"/>
            </a:lvl7pPr>
            <a:lvl8pPr marL="1600200" indent="0">
              <a:buNone/>
              <a:defRPr sz="800" b="1"/>
            </a:lvl8pPr>
            <a:lvl9pPr marL="1828800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4" y="136527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9" y="136527"/>
            <a:ext cx="2555875" cy="2926557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4" y="717550"/>
            <a:ext cx="1504157" cy="2345532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4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000"/>
            </a:lvl4pPr>
            <a:lvl5pPr marL="914400" indent="0">
              <a:buNone/>
              <a:defRPr sz="1000"/>
            </a:lvl5pPr>
            <a:lvl6pPr marL="1143000" indent="0">
              <a:buNone/>
              <a:defRPr sz="1000"/>
            </a:lvl6pPr>
            <a:lvl7pPr marL="1371600" indent="0">
              <a:buNone/>
              <a:defRPr sz="1000"/>
            </a:lvl7pPr>
            <a:lvl8pPr marL="1600200" indent="0">
              <a:buNone/>
              <a:defRPr sz="1000"/>
            </a:lvl8pPr>
            <a:lvl9pPr marL="1828800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2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00" indent="0">
              <a:buNone/>
              <a:defRPr sz="600"/>
            </a:lvl2pPr>
            <a:lvl3pPr marL="457200" indent="0">
              <a:buNone/>
              <a:defRPr sz="500"/>
            </a:lvl3pPr>
            <a:lvl4pPr marL="685800" indent="0">
              <a:buNone/>
              <a:defRPr sz="500"/>
            </a:lvl4pPr>
            <a:lvl5pPr marL="914400" indent="0">
              <a:buNone/>
              <a:defRPr sz="500"/>
            </a:lvl5pPr>
            <a:lvl6pPr marL="1143000" indent="0">
              <a:buNone/>
              <a:defRPr sz="500"/>
            </a:lvl6pPr>
            <a:lvl7pPr marL="1371600" indent="0">
              <a:buNone/>
              <a:defRPr sz="500"/>
            </a:lvl7pPr>
            <a:lvl8pPr marL="1600200" indent="0">
              <a:buNone/>
              <a:defRPr sz="500"/>
            </a:lvl8pPr>
            <a:lvl9pPr marL="1828800" indent="0">
              <a:buNone/>
              <a:defRPr sz="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3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3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105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25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3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7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74"/>
            <a:ext cx="3694114" cy="1622265"/>
          </a:xfrm>
        </p:spPr>
        <p:txBody>
          <a:bodyPr anchor="b"/>
          <a:lstStyle>
            <a:lvl1pPr marL="182880" indent="-182880">
              <a:buFont typeface="Georgia" panose="02040502050405020303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3" Type="http://schemas.openxmlformats.org/officeDocument/2006/relationships/theme" Target="../theme/theme1.xml"/><Relationship Id="rId32" Type="http://schemas.openxmlformats.org/officeDocument/2006/relationships/image" Target="../media/image1.png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.xml"/><Relationship Id="rId29" Type="http://schemas.openxmlformats.org/officeDocument/2006/relationships/slideLayout" Target="../slideLayouts/slideLayout29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0.xml"/><Relationship Id="rId7" Type="http://schemas.openxmlformats.org/officeDocument/2006/relationships/slideLayout" Target="../slideLayouts/slideLayout49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0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5.xml"/><Relationship Id="rId12" Type="http://schemas.openxmlformats.org/officeDocument/2006/relationships/theme" Target="../theme/theme4.xml"/><Relationship Id="rId11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3.xml"/><Relationship Id="rId1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7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9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</a:fld>
            <a:endParaRPr lang="en-US" dirty="0"/>
          </a:p>
        </p:txBody>
      </p:sp>
      <p:pic>
        <p:nvPicPr>
          <p:cNvPr id="11" name="图片 1"/>
          <p:cNvPicPr>
            <a:picLocks noChangeAspect="1"/>
          </p:cNvPicPr>
          <p:nvPr userDrawn="1"/>
        </p:nvPicPr>
        <p:blipFill rotWithShape="1"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17" b="20988"/>
          <a:stretch>
            <a:fillRect/>
          </a:stretch>
        </p:blipFill>
        <p:spPr>
          <a:xfrm>
            <a:off x="0" y="4048168"/>
            <a:ext cx="9144000" cy="10953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hf hdr="0" ftr="0" dt="0"/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anose="02040502050405020303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9001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33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625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anose="02040502050405020303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4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4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4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82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82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82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45720" tIns="22860" rIns="45720" bIns="2286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9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9"/>
            <a:ext cx="1447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9"/>
            <a:ext cx="1066800" cy="182563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indent="-142875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00" indent="-114300" algn="l" defTabSz="457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00" algn="l" defTabSz="457200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49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0.xml"/><Relationship Id="rId7" Type="http://schemas.openxmlformats.org/officeDocument/2006/relationships/image" Target="../media/image10.GIF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3" Type="http://schemas.openxmlformats.org/officeDocument/2006/relationships/image" Target="../media/image19.png"/><Relationship Id="rId2" Type="http://schemas.openxmlformats.org/officeDocument/2006/relationships/image" Target="../media/image18.svg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9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9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9.xml"/><Relationship Id="rId5" Type="http://schemas.openxmlformats.org/officeDocument/2006/relationships/image" Target="../media/image13.png"/><Relationship Id="rId4" Type="http://schemas.openxmlformats.org/officeDocument/2006/relationships/image" Target="../media/image24.svg"/><Relationship Id="rId3" Type="http://schemas.openxmlformats.org/officeDocument/2006/relationships/image" Target="../media/image23.png"/><Relationship Id="rId2" Type="http://schemas.openxmlformats.org/officeDocument/2006/relationships/image" Target="../media/image11.png"/><Relationship Id="rId1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49.xml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pn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png"/><Relationship Id="rId2" Type="http://schemas.openxmlformats.org/officeDocument/2006/relationships/image" Target="../media/image7.emf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2" Type="http://schemas.openxmlformats.org/officeDocument/2006/relationships/image" Target="../media/image10.GIF"/><Relationship Id="rId1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9.xml"/><Relationship Id="rId6" Type="http://schemas.openxmlformats.org/officeDocument/2006/relationships/image" Target="../media/image10.GIF"/><Relationship Id="rId5" Type="http://schemas.openxmlformats.org/officeDocument/2006/relationships/image" Target="../media/image7.emf"/><Relationship Id="rId4" Type="http://schemas.openxmlformats.org/officeDocument/2006/relationships/image" Target="../media/image14.svg"/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svg"/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iáo án điện tử KHTN 8 kết nối Bài 33: Máu và hệ tuần hoàn của cơ thể người  | Bài giảng điện tử Khoa học tự nhiên 8 (Sinh học) kết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02" y="125835"/>
            <a:ext cx="8858774" cy="4639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8460363" y="1861902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016873" y="107222"/>
            <a:ext cx="434972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5" y="0"/>
                </a:lnTo>
                <a:lnTo>
                  <a:pt x="869945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1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831218">
            <a:off x="94486" y="346897"/>
            <a:ext cx="649007" cy="615967"/>
          </a:xfrm>
          <a:custGeom>
            <a:avLst/>
            <a:gdLst/>
            <a:ahLst/>
            <a:cxnLst/>
            <a:rect l="l" t="t" r="r" b="b"/>
            <a:pathLst>
              <a:path w="1298014" h="1231933">
                <a:moveTo>
                  <a:pt x="0" y="0"/>
                </a:moveTo>
                <a:lnTo>
                  <a:pt x="1298014" y="0"/>
                </a:lnTo>
                <a:lnTo>
                  <a:pt x="1298014" y="1231933"/>
                </a:lnTo>
                <a:lnTo>
                  <a:pt x="0" y="12319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21" name="Rectangle 20"/>
          <p:cNvSpPr/>
          <p:nvPr/>
        </p:nvSpPr>
        <p:spPr>
          <a:xfrm>
            <a:off x="831896" y="150242"/>
            <a:ext cx="3601307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I.2 </a:t>
            </a:r>
            <a:r>
              <a:rPr lang="nl-NL" sz="2400" b="1" dirty="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 Miễn dịch và Vacxin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541" y="563388"/>
            <a:ext cx="7709245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Đọc thông tin sgk, kết hợp với quan sát hình sau đó thảo luận nhóm cặp đôi để trả lời các câu hỏi sau: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9512" y="542194"/>
            <a:ext cx="8484976" cy="105259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indent="457200" algn="just" defTabSz="914400">
              <a:lnSpc>
                <a:spcPct val="130000"/>
              </a:lnSpc>
            </a:pPr>
            <a:r>
              <a:rPr lang="en-US" sz="2400" kern="0" dirty="0">
                <a:solidFill>
                  <a:srgbClr val="212745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Câu 1: </a:t>
            </a:r>
            <a:r>
              <a:rPr lang="en-US" sz="2400" kern="0">
                <a:solidFill>
                  <a:srgbClr val="212745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Giải thích </a:t>
            </a:r>
            <a:r>
              <a:rPr lang="en-US" sz="2400" kern="0" dirty="0">
                <a:solidFill>
                  <a:srgbClr val="212745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vì sao con người sống trong môi trường chứa nhiều vi khuẩn có hại nhưng vẫn sống khỏe mạnh?</a:t>
            </a:r>
            <a:endParaRPr lang="en-US" sz="2400" kern="0" dirty="0">
              <a:solidFill>
                <a:srgbClr val="212745">
                  <a:lumMod val="50000"/>
                  <a:lumOff val="50000"/>
                </a:srgbClr>
              </a:solidFill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8984" y="1414278"/>
            <a:ext cx="6804299" cy="57246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Câu 2: Thế nào là kháng nguyên, kháng thể?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8984" y="1902554"/>
            <a:ext cx="8725019" cy="153272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Câu 3: Tiêm vacxin có vai trò gì trong việc phòng bệnh? Kể tên một số loại bệnh mà em đã được tiêm vacxin để phòng tránh?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327" y="3013666"/>
            <a:ext cx="5125673" cy="207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" y="3489959"/>
            <a:ext cx="3873667" cy="15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  <p:bldP spid="4" grpId="1"/>
      <p:bldP spid="22" grpId="0"/>
      <p:bldP spid="23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/>
          <p:nvPr/>
        </p:nvSpPr>
        <p:spPr>
          <a:xfrm>
            <a:off x="7666004" y="3670993"/>
            <a:ext cx="1606181" cy="1556535"/>
          </a:xfrm>
          <a:custGeom>
            <a:avLst/>
            <a:gdLst/>
            <a:ahLst/>
            <a:cxnLst/>
            <a:rect l="l" t="t" r="r" b="b"/>
            <a:pathLst>
              <a:path w="3212361" h="3113070">
                <a:moveTo>
                  <a:pt x="0" y="0"/>
                </a:moveTo>
                <a:lnTo>
                  <a:pt x="3212361" y="0"/>
                </a:lnTo>
                <a:lnTo>
                  <a:pt x="3212361" y="3113070"/>
                </a:lnTo>
                <a:lnTo>
                  <a:pt x="0" y="3113070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710035">
            <a:off x="41617" y="-58729"/>
            <a:ext cx="950135" cy="1064306"/>
          </a:xfrm>
          <a:custGeom>
            <a:avLst/>
            <a:gdLst/>
            <a:ahLst/>
            <a:cxnLst/>
            <a:rect l="l" t="t" r="r" b="b"/>
            <a:pathLst>
              <a:path w="1900270" h="2128612">
                <a:moveTo>
                  <a:pt x="0" y="0"/>
                </a:moveTo>
                <a:lnTo>
                  <a:pt x="1900270" y="0"/>
                </a:lnTo>
                <a:lnTo>
                  <a:pt x="1900270" y="2128612"/>
                </a:lnTo>
                <a:lnTo>
                  <a:pt x="0" y="212861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6691845" y="271518"/>
            <a:ext cx="560944" cy="560944"/>
          </a:xfrm>
          <a:custGeom>
            <a:avLst/>
            <a:gdLst/>
            <a:ahLst/>
            <a:cxnLst/>
            <a:rect l="l" t="t" r="r" b="b"/>
            <a:pathLst>
              <a:path w="1121887" h="1121887">
                <a:moveTo>
                  <a:pt x="0" y="0"/>
                </a:moveTo>
                <a:lnTo>
                  <a:pt x="1121887" y="0"/>
                </a:lnTo>
                <a:lnTo>
                  <a:pt x="1121887" y="1121887"/>
                </a:lnTo>
                <a:lnTo>
                  <a:pt x="0" y="112188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Rectangle 11"/>
          <p:cNvSpPr/>
          <p:nvPr/>
        </p:nvSpPr>
        <p:spPr>
          <a:xfrm>
            <a:off x="304804" y="885205"/>
            <a:ext cx="8458199" cy="1006429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nl-NL" sz="2400" dirty="0">
                <a:solidFill>
                  <a:prstClr val="black"/>
                </a:solidFill>
                <a:latin typeface="Times New Roman" panose="02020603050405020304"/>
                <a:ea typeface="Segoe UI" panose="020B0502040204020203"/>
              </a:rPr>
              <a:t>- Miễn dịch là khả năng cơ thể ngăn cản sự xâm nhập của mầm bệnh đồng thời chống lại mầm bệnh khi nó đã xâm nhập vào cơ thể.</a:t>
            </a:r>
            <a:endParaRPr lang="en-US" sz="2400" dirty="0">
              <a:solidFill>
                <a:prstClr val="black"/>
              </a:solidFill>
              <a:latin typeface="Segoe UI" panose="020B0502040204020203"/>
              <a:ea typeface="Segoe UI" panose="020B0502040204020203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24623" y="1875279"/>
            <a:ext cx="8438376" cy="1486561"/>
          </a:xfrm>
          <a:prstGeom prst="rect">
            <a:avLst/>
          </a:prstGeom>
        </p:spPr>
        <p:txBody>
          <a:bodyPr wrap="square" lIns="45720" tIns="22860" rIns="45720" bIns="2286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/>
                <a:ea typeface="Segoe UI" panose="020B0502040204020203"/>
              </a:rPr>
              <a:t>- Kháng nguyên: là các chất lạ, khi xâm nhập vào cơ thể sẽ được các bạch cầu nhận diện và sinh ra kháng thể để chống lại kháng nguyên.</a:t>
            </a:r>
            <a:endParaRPr lang="en-US" sz="2400" dirty="0">
              <a:solidFill>
                <a:prstClr val="black"/>
              </a:solidFill>
              <a:latin typeface="Segoe UI" panose="020B0502040204020203"/>
              <a:ea typeface="Segoe UI" panose="020B0502040204020203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83038" y="3310487"/>
            <a:ext cx="8186057" cy="105259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/>
                <a:ea typeface="Segoe UI" panose="020B0502040204020203"/>
              </a:rPr>
              <a:t>- Kháng thể: Do bạch cầu tiết ra, có khả năng liên kết đặc hiệu với kháng nguyên.</a:t>
            </a:r>
            <a:endParaRPr lang="en-US" sz="2400" dirty="0">
              <a:solidFill>
                <a:prstClr val="black"/>
              </a:solidFill>
              <a:latin typeface="Segoe UI" panose="020B0502040204020203"/>
              <a:ea typeface="Segoe UI" panose="020B0502040204020203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7976" y="4379124"/>
            <a:ext cx="7913914" cy="5724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/>
                <a:ea typeface="Segoe UI" panose="020B0502040204020203"/>
              </a:rPr>
              <a:t>- Tiêm vacxin để tạo miễn dịch cho cơ thể.</a:t>
            </a:r>
            <a:endParaRPr lang="en-US" sz="2400" dirty="0">
              <a:solidFill>
                <a:prstClr val="black"/>
              </a:solidFill>
              <a:latin typeface="Segoe UI" panose="020B0502040204020203"/>
              <a:ea typeface="Segoe UI" panose="020B0502040204020203"/>
            </a:endParaRPr>
          </a:p>
        </p:txBody>
      </p:sp>
      <p:sp>
        <p:nvSpPr>
          <p:cNvPr id="3" name="Rectangle 20"/>
          <p:cNvSpPr/>
          <p:nvPr/>
        </p:nvSpPr>
        <p:spPr>
          <a:xfrm>
            <a:off x="2227255" y="206477"/>
            <a:ext cx="3601307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I.2 </a:t>
            </a:r>
            <a:r>
              <a:rPr lang="nl-NL" sz="2400" b="1" dirty="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 Miễn dịch và Vacxin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75" descr="viet3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33663" y="199267"/>
            <a:ext cx="723901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/>
      <p:bldP spid="13" grpId="0"/>
      <p:bldP spid="16" grpId="0"/>
      <p:bldP spid="17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68000"/>
          </a:blip>
          <a:srcRect l="16666" t="21875" r="16666" b="21875"/>
          <a:stretch>
            <a:fillRect/>
          </a:stretch>
        </p:blipFill>
        <p:spPr>
          <a:xfrm>
            <a:off x="0" y="-40974"/>
            <a:ext cx="9144000" cy="5143500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7492978" y="2260397"/>
            <a:ext cx="1615211" cy="1506184"/>
          </a:xfrm>
          <a:custGeom>
            <a:avLst/>
            <a:gdLst/>
            <a:ahLst/>
            <a:cxnLst/>
            <a:rect l="l" t="t" r="r" b="b"/>
            <a:pathLst>
              <a:path w="3230421" h="3012367">
                <a:moveTo>
                  <a:pt x="0" y="0"/>
                </a:moveTo>
                <a:lnTo>
                  <a:pt x="3230421" y="0"/>
                </a:lnTo>
                <a:lnTo>
                  <a:pt x="3230421" y="3012367"/>
                </a:lnTo>
                <a:lnTo>
                  <a:pt x="0" y="3012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60363" y="1861902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978784" y="3884204"/>
            <a:ext cx="1326845" cy="1259296"/>
          </a:xfrm>
          <a:custGeom>
            <a:avLst/>
            <a:gdLst/>
            <a:ahLst/>
            <a:cxnLst/>
            <a:rect l="l" t="t" r="r" b="b"/>
            <a:pathLst>
              <a:path w="2653689" h="2518592">
                <a:moveTo>
                  <a:pt x="0" y="0"/>
                </a:moveTo>
                <a:lnTo>
                  <a:pt x="2653689" y="0"/>
                </a:lnTo>
                <a:lnTo>
                  <a:pt x="2653689" y="2518592"/>
                </a:lnTo>
                <a:lnTo>
                  <a:pt x="0" y="25185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0989" y="4525049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710442" y="1245935"/>
            <a:ext cx="649007" cy="615967"/>
          </a:xfrm>
          <a:custGeom>
            <a:avLst/>
            <a:gdLst/>
            <a:ahLst/>
            <a:cxnLst/>
            <a:rect l="l" t="t" r="r" b="b"/>
            <a:pathLst>
              <a:path w="1298014" h="1231933">
                <a:moveTo>
                  <a:pt x="0" y="0"/>
                </a:moveTo>
                <a:lnTo>
                  <a:pt x="1298014" y="0"/>
                </a:lnTo>
                <a:lnTo>
                  <a:pt x="1298014" y="1231933"/>
                </a:lnTo>
                <a:lnTo>
                  <a:pt x="0" y="12319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016873" y="107222"/>
            <a:ext cx="434972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5" y="0"/>
                </a:lnTo>
                <a:lnTo>
                  <a:pt x="869945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831218">
            <a:off x="94486" y="346897"/>
            <a:ext cx="649007" cy="615967"/>
          </a:xfrm>
          <a:custGeom>
            <a:avLst/>
            <a:gdLst/>
            <a:ahLst/>
            <a:cxnLst/>
            <a:rect l="l" t="t" r="r" b="b"/>
            <a:pathLst>
              <a:path w="1298014" h="1231933">
                <a:moveTo>
                  <a:pt x="0" y="0"/>
                </a:moveTo>
                <a:lnTo>
                  <a:pt x="1298014" y="0"/>
                </a:lnTo>
                <a:lnTo>
                  <a:pt x="1298014" y="1231933"/>
                </a:lnTo>
                <a:lnTo>
                  <a:pt x="0" y="12319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6831218">
            <a:off x="894793" y="163585"/>
            <a:ext cx="477121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4" y="0"/>
                </a:lnTo>
                <a:lnTo>
                  <a:pt x="869944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1231440" y="147263"/>
            <a:ext cx="653481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Quan sát đoạn video và tiếp tục trả lời câu hỏi: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489" y="804829"/>
            <a:ext cx="9029700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nl-NL" sz="2000" dirty="0"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Câu 4: </a:t>
            </a:r>
            <a:endParaRPr lang="en-US" sz="2000" dirty="0"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nl-NL" sz="2000" dirty="0"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a. Hoạt động miễn dịch của cơ thể có sự tham gia của những tế bào nào?</a:t>
            </a:r>
            <a:endParaRPr lang="en-US" sz="2000" dirty="0"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nl-NL" sz="2000" dirty="0"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b. Điền thông tin loại tế bào phù hợp với thông tin tương ứng dưới đây:</a:t>
            </a:r>
            <a:endParaRPr lang="en-US" sz="2000" dirty="0"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nl-NL" sz="2000" dirty="0"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- .....(1).......đến bắt và tiêu hóa mầm bệnh khi chúng mới đến xâm nhập.</a:t>
            </a:r>
            <a:endParaRPr lang="en-US" sz="2000" dirty="0"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nl-NL" sz="2000" dirty="0"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- ......(2)..... tạo ra các hàng rào bẫy và giết các vi khuần.</a:t>
            </a:r>
            <a:endParaRPr lang="en-US" sz="2000" dirty="0"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nl-NL" sz="2000" dirty="0"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- .....(3)...... và ......(4)....... tham gia vào quá trình tạo ra kháng thể để bất hoạt và tiêu diệt mầm bệnh.</a:t>
            </a:r>
            <a:endParaRPr lang="en-US" sz="2000" dirty="0"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nl-NL" sz="2000" dirty="0"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- ......(5)........ có khả năng ghi nhớ mầm bệnh để tiêu diệt chúng lần sau.</a:t>
            </a:r>
            <a:endParaRPr lang="en-US" sz="2000" dirty="0"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68000"/>
          </a:blip>
          <a:srcRect l="16666" t="21875" r="16666" b="21875"/>
          <a:stretch>
            <a:fillRect/>
          </a:stretch>
        </p:blipFill>
        <p:spPr>
          <a:xfrm>
            <a:off x="0" y="-40974"/>
            <a:ext cx="9144000" cy="5143500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7492978" y="2260397"/>
            <a:ext cx="1615211" cy="1506184"/>
          </a:xfrm>
          <a:custGeom>
            <a:avLst/>
            <a:gdLst/>
            <a:ahLst/>
            <a:cxnLst/>
            <a:rect l="l" t="t" r="r" b="b"/>
            <a:pathLst>
              <a:path w="3230421" h="3012367">
                <a:moveTo>
                  <a:pt x="0" y="0"/>
                </a:moveTo>
                <a:lnTo>
                  <a:pt x="3230421" y="0"/>
                </a:lnTo>
                <a:lnTo>
                  <a:pt x="3230421" y="3012367"/>
                </a:lnTo>
                <a:lnTo>
                  <a:pt x="0" y="3012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60363" y="1861902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978784" y="3884204"/>
            <a:ext cx="1326845" cy="1259296"/>
          </a:xfrm>
          <a:custGeom>
            <a:avLst/>
            <a:gdLst/>
            <a:ahLst/>
            <a:cxnLst/>
            <a:rect l="l" t="t" r="r" b="b"/>
            <a:pathLst>
              <a:path w="2653689" h="2518592">
                <a:moveTo>
                  <a:pt x="0" y="0"/>
                </a:moveTo>
                <a:lnTo>
                  <a:pt x="2653689" y="0"/>
                </a:lnTo>
                <a:lnTo>
                  <a:pt x="2653689" y="2518592"/>
                </a:lnTo>
                <a:lnTo>
                  <a:pt x="0" y="25185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0989" y="4525049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710442" y="1245935"/>
            <a:ext cx="649007" cy="615967"/>
          </a:xfrm>
          <a:custGeom>
            <a:avLst/>
            <a:gdLst/>
            <a:ahLst/>
            <a:cxnLst/>
            <a:rect l="l" t="t" r="r" b="b"/>
            <a:pathLst>
              <a:path w="1298014" h="1231933">
                <a:moveTo>
                  <a:pt x="0" y="0"/>
                </a:moveTo>
                <a:lnTo>
                  <a:pt x="1298014" y="0"/>
                </a:lnTo>
                <a:lnTo>
                  <a:pt x="1298014" y="1231933"/>
                </a:lnTo>
                <a:lnTo>
                  <a:pt x="0" y="12319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016873" y="107222"/>
            <a:ext cx="434972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5" y="0"/>
                </a:lnTo>
                <a:lnTo>
                  <a:pt x="869945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831218">
            <a:off x="94486" y="346897"/>
            <a:ext cx="649007" cy="615967"/>
          </a:xfrm>
          <a:custGeom>
            <a:avLst/>
            <a:gdLst/>
            <a:ahLst/>
            <a:cxnLst/>
            <a:rect l="l" t="t" r="r" b="b"/>
            <a:pathLst>
              <a:path w="1298014" h="1231933">
                <a:moveTo>
                  <a:pt x="0" y="0"/>
                </a:moveTo>
                <a:lnTo>
                  <a:pt x="1298014" y="0"/>
                </a:lnTo>
                <a:lnTo>
                  <a:pt x="1298014" y="1231933"/>
                </a:lnTo>
                <a:lnTo>
                  <a:pt x="0" y="12319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6831218">
            <a:off x="894793" y="163585"/>
            <a:ext cx="477121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4" y="0"/>
                </a:lnTo>
                <a:lnTo>
                  <a:pt x="869944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3" name="TextBox 2"/>
          <p:cNvSpPr txBox="1"/>
          <p:nvPr/>
        </p:nvSpPr>
        <p:spPr>
          <a:xfrm>
            <a:off x="1231440" y="147263"/>
            <a:ext cx="6534819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Quan sát đoạn video và tiếp tục trả lời câu hỏi: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8489" y="804829"/>
            <a:ext cx="9029700" cy="32932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nl-NL" sz="2000" dirty="0"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Câu 4: </a:t>
            </a:r>
            <a:endParaRPr lang="en-US" sz="2000" dirty="0"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nl-NL" sz="2000" dirty="0"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a. Hoạt động miễn dịch của cơ thể có sự tham gia của những tế bào nào?</a:t>
            </a:r>
            <a:endParaRPr lang="en-US" sz="2000" dirty="0"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nl-NL" sz="2000" dirty="0"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b. Điền thông tin loại tế bào phù hợp với thông tin tương ứng dưới đây:</a:t>
            </a:r>
            <a:endParaRPr lang="en-US" sz="2000" dirty="0"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nl-NL" sz="2000" dirty="0"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- .....(1).......đến bắt và tiêu hóa mầm bệnh khi chúng mới đến xâm nhập.</a:t>
            </a:r>
            <a:endParaRPr lang="en-US" sz="2000" dirty="0"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nl-NL" sz="2000" dirty="0"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- ......(2)..... tạo ra các hàng rào bẫy và giết các vi khuần.</a:t>
            </a:r>
            <a:endParaRPr lang="en-US" sz="2000" dirty="0"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nl-NL" sz="2000" dirty="0"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- .....(3)...... và ......(4)....... tham gia vào quá trình tạo ra kháng thể để bất hoạt và tiêu diệt mầm bệnh.</a:t>
            </a:r>
            <a:endParaRPr lang="en-US" sz="2000" dirty="0"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  <a:p>
            <a:pPr indent="457200" algn="just">
              <a:lnSpc>
                <a:spcPct val="130000"/>
              </a:lnSpc>
            </a:pPr>
            <a:r>
              <a:rPr lang="nl-NL" sz="2000" dirty="0"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- ......(5)........ có khả năng ghi nhớ mầm bệnh để tiêu diệt chúng lần sau.</a:t>
            </a:r>
            <a:endParaRPr lang="en-US" sz="2000" dirty="0"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68000"/>
          </a:blip>
          <a:srcRect l="16666" t="21875" r="16666" b="21875"/>
          <a:stretch>
            <a:fillRect/>
          </a:stretch>
        </p:blipFill>
        <p:spPr>
          <a:xfrm>
            <a:off x="0" y="-40974"/>
            <a:ext cx="9144000" cy="5143500"/>
          </a:xfrm>
          <a:prstGeom prst="rect">
            <a:avLst/>
          </a:prstGeom>
        </p:spPr>
      </p:pic>
      <p:sp>
        <p:nvSpPr>
          <p:cNvPr id="11" name="Freeform 11"/>
          <p:cNvSpPr/>
          <p:nvPr/>
        </p:nvSpPr>
        <p:spPr>
          <a:xfrm>
            <a:off x="8460363" y="1861902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0989" y="4525049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544434">
            <a:off x="7986936" y="-724724"/>
            <a:ext cx="2314145" cy="2157940"/>
          </a:xfrm>
          <a:custGeom>
            <a:avLst/>
            <a:gdLst/>
            <a:ahLst/>
            <a:cxnLst/>
            <a:rect l="l" t="t" r="r" b="b"/>
            <a:pathLst>
              <a:path w="4628290" h="4315880">
                <a:moveTo>
                  <a:pt x="0" y="0"/>
                </a:moveTo>
                <a:lnTo>
                  <a:pt x="4628290" y="0"/>
                </a:lnTo>
                <a:lnTo>
                  <a:pt x="4628290" y="4315880"/>
                </a:lnTo>
                <a:lnTo>
                  <a:pt x="0" y="431588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016873" y="107222"/>
            <a:ext cx="434972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5" y="0"/>
                </a:lnTo>
                <a:lnTo>
                  <a:pt x="869945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831218">
            <a:off x="94486" y="346897"/>
            <a:ext cx="649007" cy="615967"/>
          </a:xfrm>
          <a:custGeom>
            <a:avLst/>
            <a:gdLst/>
            <a:ahLst/>
            <a:cxnLst/>
            <a:rect l="l" t="t" r="r" b="b"/>
            <a:pathLst>
              <a:path w="1298014" h="1231933">
                <a:moveTo>
                  <a:pt x="0" y="0"/>
                </a:moveTo>
                <a:lnTo>
                  <a:pt x="1298014" y="0"/>
                </a:lnTo>
                <a:lnTo>
                  <a:pt x="1298014" y="1231933"/>
                </a:lnTo>
                <a:lnTo>
                  <a:pt x="0" y="12319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6831218">
            <a:off x="894793" y="163585"/>
            <a:ext cx="477121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4" y="0"/>
                </a:lnTo>
                <a:lnTo>
                  <a:pt x="869944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Rectangle 2"/>
          <p:cNvSpPr/>
          <p:nvPr/>
        </p:nvSpPr>
        <p:spPr>
          <a:xfrm>
            <a:off x="837969" y="146379"/>
            <a:ext cx="8055663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a. Hoạt động miễn dịch của cơ thể có sự tham gia của các tế bào bạch cầu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8989" y="977372"/>
            <a:ext cx="8558599" cy="105259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nl-NL" sz="2400" dirty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b. Điền thông tin loại tế bào phù hợp với thông tin tương ứng dưới đây: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98" y="1861898"/>
            <a:ext cx="8010982" cy="89255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- 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Đại thực bào </a:t>
            </a: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đến bắt và tiêu hóa mầm bệnh khi chúng mới đến xâm nhập.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602" y="2585361"/>
            <a:ext cx="8170761" cy="49244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- 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Bạch cầu trung tính </a:t>
            </a: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tạo ra các hàng rào bẫy và giết các vi khuần.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4288" y="3048465"/>
            <a:ext cx="8429374" cy="89255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- 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Tế bào Limpho B </a:t>
            </a:r>
            <a:r>
              <a:rPr lang="nl-NL" sz="2000" dirty="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và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 tế bào Limpho T </a:t>
            </a: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tham gia vào quá trình tạo ra kháng thể để bất hoạt và tiêu diệt mầm bệnh.</a:t>
            </a:r>
            <a:endParaRPr lang="en-US" sz="2000" dirty="0">
              <a:solidFill>
                <a:prstClr val="black"/>
              </a:solidFill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1892" y="4075771"/>
            <a:ext cx="8061736" cy="70788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- </a:t>
            </a:r>
            <a:r>
              <a:rPr lang="nl-NL" sz="2000" dirty="0">
                <a:solidFill>
                  <a:srgbClr val="FF0000"/>
                </a:solidFill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Tế bào Limpho T </a:t>
            </a:r>
            <a:r>
              <a:rPr lang="nl-NL" sz="2000" dirty="0">
                <a:solidFill>
                  <a:prstClr val="black"/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có khả năng ghi nhớ mầm bệnh để tiêu diệt chúng lần sau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68000"/>
          </a:blip>
          <a:srcRect l="16666" t="21875" r="16666" b="21875"/>
          <a:stretch>
            <a:fillRect/>
          </a:stretch>
        </p:blipFill>
        <p:spPr>
          <a:xfrm>
            <a:off x="0" y="-40974"/>
            <a:ext cx="9144000" cy="5143500"/>
          </a:xfrm>
          <a:prstGeom prst="rect">
            <a:avLst/>
          </a:prstGeom>
        </p:spPr>
      </p:pic>
      <p:sp>
        <p:nvSpPr>
          <p:cNvPr id="10" name="Freeform 10"/>
          <p:cNvSpPr/>
          <p:nvPr/>
        </p:nvSpPr>
        <p:spPr>
          <a:xfrm>
            <a:off x="7492978" y="2260397"/>
            <a:ext cx="1615211" cy="1506184"/>
          </a:xfrm>
          <a:custGeom>
            <a:avLst/>
            <a:gdLst/>
            <a:ahLst/>
            <a:cxnLst/>
            <a:rect l="l" t="t" r="r" b="b"/>
            <a:pathLst>
              <a:path w="3230421" h="3012367">
                <a:moveTo>
                  <a:pt x="0" y="0"/>
                </a:moveTo>
                <a:lnTo>
                  <a:pt x="3230421" y="0"/>
                </a:lnTo>
                <a:lnTo>
                  <a:pt x="3230421" y="3012367"/>
                </a:lnTo>
                <a:lnTo>
                  <a:pt x="0" y="30123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8460363" y="1861902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978784" y="3884204"/>
            <a:ext cx="1326845" cy="1259296"/>
          </a:xfrm>
          <a:custGeom>
            <a:avLst/>
            <a:gdLst/>
            <a:ahLst/>
            <a:cxnLst/>
            <a:rect l="l" t="t" r="r" b="b"/>
            <a:pathLst>
              <a:path w="2653689" h="2518592">
                <a:moveTo>
                  <a:pt x="0" y="0"/>
                </a:moveTo>
                <a:lnTo>
                  <a:pt x="2653689" y="0"/>
                </a:lnTo>
                <a:lnTo>
                  <a:pt x="2653689" y="2518592"/>
                </a:lnTo>
                <a:lnTo>
                  <a:pt x="0" y="251859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0989" y="4525049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7710442" y="1245935"/>
            <a:ext cx="649007" cy="615967"/>
          </a:xfrm>
          <a:custGeom>
            <a:avLst/>
            <a:gdLst/>
            <a:ahLst/>
            <a:cxnLst/>
            <a:rect l="l" t="t" r="r" b="b"/>
            <a:pathLst>
              <a:path w="1298014" h="1231933">
                <a:moveTo>
                  <a:pt x="0" y="0"/>
                </a:moveTo>
                <a:lnTo>
                  <a:pt x="1298014" y="0"/>
                </a:lnTo>
                <a:lnTo>
                  <a:pt x="1298014" y="1231933"/>
                </a:lnTo>
                <a:lnTo>
                  <a:pt x="0" y="12319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 rot="-8544434">
            <a:off x="7986936" y="-724724"/>
            <a:ext cx="2314145" cy="2157940"/>
          </a:xfrm>
          <a:custGeom>
            <a:avLst/>
            <a:gdLst/>
            <a:ahLst/>
            <a:cxnLst/>
            <a:rect l="l" t="t" r="r" b="b"/>
            <a:pathLst>
              <a:path w="4628290" h="4315880">
                <a:moveTo>
                  <a:pt x="0" y="0"/>
                </a:moveTo>
                <a:lnTo>
                  <a:pt x="4628290" y="0"/>
                </a:lnTo>
                <a:lnTo>
                  <a:pt x="4628290" y="4315880"/>
                </a:lnTo>
                <a:lnTo>
                  <a:pt x="0" y="431588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016873" y="107222"/>
            <a:ext cx="434972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5" y="0"/>
                </a:lnTo>
                <a:lnTo>
                  <a:pt x="869945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831218">
            <a:off x="94486" y="346897"/>
            <a:ext cx="649007" cy="615967"/>
          </a:xfrm>
          <a:custGeom>
            <a:avLst/>
            <a:gdLst/>
            <a:ahLst/>
            <a:cxnLst/>
            <a:rect l="l" t="t" r="r" b="b"/>
            <a:pathLst>
              <a:path w="1298014" h="1231933">
                <a:moveTo>
                  <a:pt x="0" y="0"/>
                </a:moveTo>
                <a:lnTo>
                  <a:pt x="1298014" y="0"/>
                </a:lnTo>
                <a:lnTo>
                  <a:pt x="1298014" y="1231933"/>
                </a:lnTo>
                <a:lnTo>
                  <a:pt x="0" y="123193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6831218">
            <a:off x="894793" y="163585"/>
            <a:ext cx="477121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4" y="0"/>
                </a:lnTo>
                <a:lnTo>
                  <a:pt x="869944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75457" y="1457853"/>
          <a:ext cx="6393505" cy="2865686"/>
        </p:xfrm>
        <a:graphic>
          <a:graphicData uri="http://schemas.openxmlformats.org/drawingml/2006/table">
            <a:tbl>
              <a:tblPr firstRow="1" firstCol="1" bandRow="1"/>
              <a:tblGrid>
                <a:gridCol w="1012576"/>
                <a:gridCol w="1567542"/>
                <a:gridCol w="2046515"/>
                <a:gridCol w="1766872"/>
              </a:tblGrid>
              <a:tr h="1432842"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STT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Tên chủ hộ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Tên bệnh mắc phải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Số người mắc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422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6422"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20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54000" algn="just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Segoe UI" panose="020B0502040204020203"/>
                          <a:cs typeface="Arial" panose="020B0604020202020204" pitchFamily="34" charset="0"/>
                        </a:rPr>
                        <a:t> </a:t>
                      </a:r>
                      <a:endParaRPr lang="en-US" sz="20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Segoe UI" panose="020B0502040204020203"/>
                        <a:cs typeface="Arial" panose="020B0604020202020204" pitchFamily="34" charset="0"/>
                      </a:endParaRPr>
                    </a:p>
                  </a:txBody>
                  <a:tcPr marL="53349" marR="5334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72290" y="672419"/>
            <a:ext cx="7038152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457200" algn="just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Phiếu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2: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Phiếu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điều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tra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một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bệnh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về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máu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và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tim</a:t>
            </a:r>
            <a:r>
              <a:rPr lang="en-US" sz="2000" dirty="0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mạch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9749" y="84759"/>
            <a:ext cx="8531157" cy="461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457200" indent="457200"/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Em hãy quan sát hình ảnh và làm theo hướng dẫn: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35" y="546424"/>
            <a:ext cx="8942663" cy="2692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338" y="3475234"/>
            <a:ext cx="7548891" cy="1200329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marL="457200" indent="457200" algn="just"/>
            <a:r>
              <a:rPr lang="nl-NL" sz="24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Ngồi im lặng, đặt ngón trỏ và ngón giữa lên vị trí của cổ hoặc cổ tay. Sau đó nêu hiện tượng mà em cảm nhận được. Giải thích?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3070" y="1326349"/>
            <a:ext cx="7616650" cy="1077218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Bài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33: MÁU VÀ HỆ TUẦN HOÀN CỦA CƠ THỂ NGƯỜI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Courier New" panose="02070309020205020404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 advTm="0"/>
    </mc:Choice>
    <mc:Fallback>
      <p:transition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5894" y="507662"/>
            <a:ext cx="1221380" cy="461665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I. Máu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9057" y="37231"/>
            <a:ext cx="8137333" cy="461665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/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Bài </a:t>
            </a: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/>
                <a:cs typeface="Arial" panose="020B0604020202020204" pitchFamily="34" charset="0"/>
              </a:rPr>
              <a:t>33: MÁU VÀ HỆ TUẦN HOÀN CỦA CƠ THỂ NGƯỜI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Courier New" panose="02070309020205020404"/>
              <a:cs typeface="Arial" panose="020B0604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5894" y="921347"/>
            <a:ext cx="2785145" cy="83099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nl-NL" sz="2400" b="1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1</a:t>
            </a:r>
            <a:r>
              <a:rPr lang="nl-NL" sz="2400" b="1" dirty="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. Các thành phần của máu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058" y="1752344"/>
            <a:ext cx="3061982" cy="4031873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r>
              <a:rPr lang="nl-NL" sz="3200" dirty="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Quan sát </a:t>
            </a:r>
            <a:r>
              <a:rPr lang="nl-NL" sz="320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hình 33.1 và video </a:t>
            </a:r>
            <a:r>
              <a:rPr lang="nl-NL" sz="3200" dirty="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thảo luận nhóm hoàn thành phiếu học tập số 1</a:t>
            </a:r>
            <a:endParaRPr lang="nl-NL" sz="3200" dirty="0">
              <a:latin typeface="Arial" panose="020B0604020202020204" pitchFamily="34" charset="0"/>
              <a:ea typeface="Courier New" panose="02070309020205020404"/>
              <a:cs typeface="Arial" panose="020B0604020202020204" pitchFamily="34" charset="0"/>
            </a:endParaRPr>
          </a:p>
          <a:p>
            <a:endParaRPr lang="en-US" sz="3200" dirty="0"/>
          </a:p>
          <a:p>
            <a:r>
              <a:rPr lang="nl-NL" sz="3200" dirty="0">
                <a:latin typeface="Times New Roman" panose="02020603050405020304"/>
                <a:ea typeface="Courier New" panose="02070309020205020404"/>
              </a:rPr>
              <a:t> </a:t>
            </a:r>
            <a:endParaRPr lang="en-US" sz="3200" dirty="0"/>
          </a:p>
        </p:txBody>
      </p:sp>
      <p:pic>
        <p:nvPicPr>
          <p:cNvPr id="5" name="Picture 2" descr="Giải Khoa học tự nhiên 8 trang 149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646" y="507662"/>
            <a:ext cx="6283354" cy="459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Click="0" advTm="3000"/>
    </mc:Choice>
    <mc:Fallback>
      <p:transition advClick="0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" y="0"/>
            <a:ext cx="6936475" cy="50753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2" name="Picture 2" descr="Giải Khoa học tự nhiên 8 trang 149 Chân trời sáng tạ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11" y="68161"/>
            <a:ext cx="2169989" cy="500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8" y="0"/>
            <a:ext cx="6936475" cy="50753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2" name="Picture 2" descr="Giải Khoa học tự nhiên 8 trang 149 Chân trời sáng tạ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4011" y="68161"/>
            <a:ext cx="2169989" cy="500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>
            <a:alphaModFix amt="68000"/>
          </a:blip>
          <a:srcRect l="16666" t="21875" r="16666" b="21875"/>
          <a:stretch>
            <a:fillRect/>
          </a:stretch>
        </p:blipFill>
        <p:spPr>
          <a:xfrm>
            <a:off x="0" y="-40974"/>
            <a:ext cx="9144000" cy="5143500"/>
          </a:xfrm>
          <a:prstGeom prst="rect">
            <a:avLst/>
          </a:prstGeom>
        </p:spPr>
      </p:pic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9" y="2117"/>
          <a:ext cx="8969829" cy="5048854"/>
        </p:xfrm>
        <a:graphic>
          <a:graphicData uri="http://schemas.openxmlformats.org/drawingml/2006/table">
            <a:tbl>
              <a:tblPr firstRow="1" firstCol="1" bandRow="1"/>
              <a:tblGrid>
                <a:gridCol w="1220866"/>
                <a:gridCol w="1502878"/>
                <a:gridCol w="3978958"/>
                <a:gridCol w="2267127"/>
              </a:tblGrid>
              <a:tr h="548640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Thành phần của máu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</a:txBody>
                  <a:tcPr marL="41960" marR="41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Đặc điểm cấu tạo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</a:txBody>
                  <a:tcPr marL="41960" marR="41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Chức năng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</a:txBody>
                  <a:tcPr marL="41960" marR="41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397124">
                <a:tc gridSpan="2"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(4) </a:t>
                      </a:r>
                      <a:r>
                        <a:rPr lang="en-US" sz="180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Huyết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 tương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  <a:p>
                      <a:pPr marL="45720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Chiếm 55 % thể tích máu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</a:txBody>
                  <a:tcPr marL="41960" marR="41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- Lỏng, màu vàng nhạt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-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Gồm chủ yếu nước, chất dinh dưỡng và các chất hòa tan khác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</a:txBody>
                  <a:tcPr marL="41960" marR="41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Vận chuyển các chất (Chất dinh dưỡng, chất hòa tan, chất thải..)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</a:txBody>
                  <a:tcPr marL="41960" marR="41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892027">
                <a:tc rowSpan="3"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57200" algn="l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Các tế bào máu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  <a:p>
                      <a:pPr marL="45720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Chiếm 45 % thể tích máu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  <a:p>
                      <a:pPr marL="457200" algn="l">
                        <a:spcAft>
                          <a:spcPts val="0"/>
                        </a:spcAft>
                      </a:pP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</a:txBody>
                  <a:tcPr marL="41960" marR="41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Tiểu cầu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</a:txBody>
                  <a:tcPr marL="41960" marR="41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- Kích thước nhỏ, không nhân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- Chiếm &lt;1% thể tích máu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</a:txBody>
                  <a:tcPr marL="41960" marR="41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Tham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gia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quá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đông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máu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</a:txBody>
                  <a:tcPr marL="41960" marR="41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97280">
                <a:tc vMerge="1"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Hồng cầu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</a:txBody>
                  <a:tcPr marL="41960" marR="41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- Màu hồng, hình đĩa, lõm 2 mặt, không nhân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- Chiếm khoảng 43% thể tích máu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</a:txBody>
                  <a:tcPr marL="41960" marR="41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Vận chuyển Carbondioxide và </a:t>
                      </a: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Oxy gen trong máu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</a:txBody>
                  <a:tcPr marL="41960" marR="41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13783">
                <a:tc vMerge="1">
                  <a:tcPr/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Bạch cầu</a:t>
                      </a:r>
                      <a:endParaRPr lang="en-US" sz="18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</a:txBody>
                  <a:tcPr marL="41960" marR="41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- Có thể tích khá lớn, có nhân, không màu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- Chiếm &lt;1% thể tích máu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</a:txBody>
                  <a:tcPr marL="41960" marR="41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1pPr>
                      <a:lvl2pPr marL="228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2pPr>
                      <a:lvl3pPr marL="457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3pPr>
                      <a:lvl4pPr marL="685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4pPr>
                      <a:lvl5pPr marL="9144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5pPr>
                      <a:lvl6pPr marL="11430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6pPr>
                      <a:lvl7pPr marL="13716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7pPr>
                      <a:lvl8pPr marL="16002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8pPr>
                      <a:lvl9pPr marL="1828800" algn="l" defTabSz="457200" rtl="0" eaLnBrk="1" latinLnBrk="0" hangingPunct="1">
                        <a:defRPr sz="900" kern="1200">
                          <a:solidFill>
                            <a:schemeClr val="tx1"/>
                          </a:solidFill>
                          <a:latin typeface="Trebuchet MS" panose="020B0603020202020204"/>
                        </a:defRPr>
                      </a:lvl9pPr>
                    </a:lstStyle>
                    <a:p>
                      <a:pPr marL="457200" algn="just"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ourier New" panose="02070309020205020404"/>
                          <a:cs typeface="Arial" panose="020B0604020202020204" pitchFamily="34" charset="0"/>
                        </a:rPr>
                        <a:t>Bảo vệ cơ thể</a:t>
                      </a:r>
                      <a:endParaRPr lang="en-US" sz="18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ourier New" panose="02070309020205020404"/>
                        <a:cs typeface="Arial" panose="020B0604020202020204" pitchFamily="34" charset="0"/>
                      </a:endParaRPr>
                    </a:p>
                  </a:txBody>
                  <a:tcPr marL="41960" marR="419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3" name="Picture 75" descr="viet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6509" y="1216403"/>
            <a:ext cx="723901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s 3"/>
          <p:cNvSpPr/>
          <p:nvPr/>
        </p:nvSpPr>
        <p:spPr>
          <a:xfrm>
            <a:off x="0" y="554990"/>
            <a:ext cx="2691130" cy="1356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5" name="Rectangles 4"/>
          <p:cNvSpPr/>
          <p:nvPr/>
        </p:nvSpPr>
        <p:spPr>
          <a:xfrm>
            <a:off x="2778125" y="1972310"/>
            <a:ext cx="3938905" cy="8318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6" name="Rectangles 5"/>
          <p:cNvSpPr/>
          <p:nvPr/>
        </p:nvSpPr>
        <p:spPr>
          <a:xfrm>
            <a:off x="2778125" y="2832100"/>
            <a:ext cx="3890010" cy="1076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Rectangles 6"/>
          <p:cNvSpPr/>
          <p:nvPr/>
        </p:nvSpPr>
        <p:spPr>
          <a:xfrm>
            <a:off x="2778125" y="3978275"/>
            <a:ext cx="3890010" cy="101981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8" name="Rectangles 7"/>
          <p:cNvSpPr/>
          <p:nvPr/>
        </p:nvSpPr>
        <p:spPr>
          <a:xfrm>
            <a:off x="6717030" y="581660"/>
            <a:ext cx="2252980" cy="13557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Rectangles 8"/>
          <p:cNvSpPr/>
          <p:nvPr/>
        </p:nvSpPr>
        <p:spPr>
          <a:xfrm>
            <a:off x="6717030" y="1937385"/>
            <a:ext cx="2252980" cy="8667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Rectangles 9"/>
          <p:cNvSpPr/>
          <p:nvPr/>
        </p:nvSpPr>
        <p:spPr>
          <a:xfrm>
            <a:off x="6717665" y="2832100"/>
            <a:ext cx="2251710" cy="10769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Rectangles 10"/>
          <p:cNvSpPr/>
          <p:nvPr/>
        </p:nvSpPr>
        <p:spPr>
          <a:xfrm>
            <a:off x="6717030" y="3978910"/>
            <a:ext cx="2252980" cy="1019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3" name="Rectangles 12"/>
          <p:cNvSpPr/>
          <p:nvPr/>
        </p:nvSpPr>
        <p:spPr>
          <a:xfrm>
            <a:off x="1193165" y="1968500"/>
            <a:ext cx="1535430" cy="6045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Rectangles 13"/>
          <p:cNvSpPr/>
          <p:nvPr/>
        </p:nvSpPr>
        <p:spPr>
          <a:xfrm>
            <a:off x="1193165" y="2630170"/>
            <a:ext cx="1535430" cy="122745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Rectangles 14"/>
          <p:cNvSpPr/>
          <p:nvPr/>
        </p:nvSpPr>
        <p:spPr>
          <a:xfrm>
            <a:off x="1149350" y="3914775"/>
            <a:ext cx="1628775" cy="114871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6" name="Rectangles 15"/>
          <p:cNvSpPr/>
          <p:nvPr/>
        </p:nvSpPr>
        <p:spPr>
          <a:xfrm>
            <a:off x="2709545" y="553085"/>
            <a:ext cx="4008120" cy="13563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479167 0.853333 " pathEditMode="relative" rAng="0" ptsTypes="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13889 -0.0109877 L 0.0158333 0.632717 " pathEditMode="relative" rAng="0" ptsTypes="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3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0375 0.441975 " pathEditMode="relative" rAng="0" ptsTypes="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25  E" pathEditMode="relative" ptsTypes="">
                                      <p:cBhvr>
                                        <p:cTn id="2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0155556 0.837901 " pathEditMode="relative" rAng="0" ptsTypes="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208333 0.616049 " pathEditMode="relative" rAng="0" ptsTypes="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1389 0 L 0.026875 0.410864 " pathEditMode="relative" rAng="0" ptsTypes="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25  E" pathEditMode="relative" ptsTypes="">
                                      <p:cBhvr>
                                        <p:cTn id="3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1111 0 L -0.0428472 0.854568 " pathEditMode="relative" rAng="0" ptsTypes="">
                                      <p:cBhvr>
                                        <p:cTn id="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125 -0.00641975 L 0.0414583 0.635309 " pathEditMode="relative" rAng="0" ptsTypes="">
                                      <p:cBhvr>
                                        <p:cTn id="4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66667 -0.0379012 L 0.0148611 0.448765 " pathEditMode="relative" rAng="0" ptsTypes="">
                                      <p:cBhvr>
                                        <p:cTn id="5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0.25  E" pathEditMode="relative" ptsTypes="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8460363" y="1861902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7978784" y="3884204"/>
            <a:ext cx="1326845" cy="1259296"/>
          </a:xfrm>
          <a:custGeom>
            <a:avLst/>
            <a:gdLst/>
            <a:ahLst/>
            <a:cxnLst/>
            <a:rect l="l" t="t" r="r" b="b"/>
            <a:pathLst>
              <a:path w="2653689" h="2518592">
                <a:moveTo>
                  <a:pt x="0" y="0"/>
                </a:moveTo>
                <a:lnTo>
                  <a:pt x="2653689" y="0"/>
                </a:lnTo>
                <a:lnTo>
                  <a:pt x="2653689" y="2518592"/>
                </a:lnTo>
                <a:lnTo>
                  <a:pt x="0" y="251859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0989" y="4525049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016873" y="107222"/>
            <a:ext cx="434972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5" y="0"/>
                </a:lnTo>
                <a:lnTo>
                  <a:pt x="869945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831218">
            <a:off x="94486" y="346897"/>
            <a:ext cx="649007" cy="615967"/>
          </a:xfrm>
          <a:custGeom>
            <a:avLst/>
            <a:gdLst/>
            <a:ahLst/>
            <a:cxnLst/>
            <a:rect l="l" t="t" r="r" b="b"/>
            <a:pathLst>
              <a:path w="1298014" h="1231933">
                <a:moveTo>
                  <a:pt x="0" y="0"/>
                </a:moveTo>
                <a:lnTo>
                  <a:pt x="1298014" y="0"/>
                </a:lnTo>
                <a:lnTo>
                  <a:pt x="1298014" y="1231933"/>
                </a:lnTo>
                <a:lnTo>
                  <a:pt x="0" y="123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 rot="6831218">
            <a:off x="894793" y="163585"/>
            <a:ext cx="477121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4" y="0"/>
                </a:lnTo>
                <a:lnTo>
                  <a:pt x="869944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23" name="Rectangle 22"/>
          <p:cNvSpPr/>
          <p:nvPr/>
        </p:nvSpPr>
        <p:spPr>
          <a:xfrm>
            <a:off x="136774" y="1468775"/>
            <a:ext cx="8715982" cy="1815882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457200" indent="457200" algn="just"/>
            <a:r>
              <a:rPr lang="en-US" sz="280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*/ Chức </a:t>
            </a: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năng của máu: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/>
              <a:cs typeface="Arial" panose="020B0604020202020204" pitchFamily="34" charset="0"/>
            </a:endParaRPr>
          </a:p>
          <a:p>
            <a:pPr marL="457200" indent="457200" algn="just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Bảo vệ cơ thể, vận chuyển các chất cần thiết cho tế bào, vận chuyển các chất thải từ tế bào đến cơ quan bài tiết.</a:t>
            </a:r>
            <a:endParaRPr lang="en-US" sz="280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/>
              <a:cs typeface="Arial" panose="020B0604020202020204" pitchFamily="34" charset="0"/>
            </a:endParaRPr>
          </a:p>
        </p:txBody>
      </p:sp>
      <p:sp>
        <p:nvSpPr>
          <p:cNvPr id="24" name="矩形 113"/>
          <p:cNvSpPr/>
          <p:nvPr/>
        </p:nvSpPr>
        <p:spPr>
          <a:xfrm>
            <a:off x="-198786" y="3269857"/>
            <a:ext cx="8505432" cy="1592738"/>
          </a:xfrm>
          <a:prstGeom prst="rect">
            <a:avLst/>
          </a:prstGeom>
        </p:spPr>
        <p:txBody>
          <a:bodyPr wrap="square" lIns="68573" tIns="34287" rIns="68573" bIns="34287">
            <a:spAutoFit/>
          </a:bodyPr>
          <a:lstStyle/>
          <a:p>
            <a:pPr marL="457200" indent="457200" algn="just" defTabSz="914400"/>
            <a:r>
              <a:rPr lang="en-US" sz="2800" kern="0" dirty="0">
                <a:solidFill>
                  <a:srgbClr val="000000"/>
                </a:solidFill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Câu 3: Cơ thể thiếu tiểu cầu sẽ gây chảy máu trên da và các bộ phận khác trên cơ thể, nặng có thể làm thoát huyết tương, sốc và tử vong.</a:t>
            </a:r>
            <a:endParaRPr lang="en-US" sz="2800" kern="0" dirty="0">
              <a:solidFill>
                <a:srgbClr val="000000"/>
              </a:solidFill>
              <a:latin typeface="Arial" panose="020B0604020202020204" pitchFamily="34" charset="0"/>
              <a:ea typeface="Courier New" panose="02070309020205020404"/>
              <a:cs typeface="Arial" panose="020B0604020202020204" pitchFamily="34" charset="0"/>
            </a:endParaRPr>
          </a:p>
          <a:p>
            <a:pPr algn="ctr" defTabSz="914400"/>
            <a:r>
              <a:rPr lang="zh-CN" altLang="en-US" sz="1500" kern="0" dirty="0">
                <a:solidFill>
                  <a:sysClr val="window" lastClr="FFFFFF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关键字</a:t>
            </a:r>
            <a:endParaRPr lang="en-US" altLang="zh-CN" sz="1500" kern="0" dirty="0">
              <a:solidFill>
                <a:sysClr val="window" lastClr="FFFFFF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52" t="71059" r="161" b="-133"/>
          <a:stretch>
            <a:fillRect/>
          </a:stretch>
        </p:blipFill>
        <p:spPr bwMode="auto">
          <a:xfrm>
            <a:off x="831896" y="86497"/>
            <a:ext cx="8175330" cy="14756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</p:pic>
      <p:pic>
        <p:nvPicPr>
          <p:cNvPr id="4" name="Picture 75" descr="viet3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6263" y="1666699"/>
            <a:ext cx="723901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8460363" y="1861902"/>
            <a:ext cx="517225" cy="517225"/>
          </a:xfrm>
          <a:custGeom>
            <a:avLst/>
            <a:gdLst/>
            <a:ahLst/>
            <a:cxnLst/>
            <a:rect l="l" t="t" r="r" b="b"/>
            <a:pathLst>
              <a:path w="1034449" h="1034449">
                <a:moveTo>
                  <a:pt x="0" y="0"/>
                </a:moveTo>
                <a:lnTo>
                  <a:pt x="1034449" y="0"/>
                </a:lnTo>
                <a:lnTo>
                  <a:pt x="1034449" y="1034449"/>
                </a:lnTo>
                <a:lnTo>
                  <a:pt x="0" y="1034449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016873" y="107222"/>
            <a:ext cx="434972" cy="434972"/>
          </a:xfrm>
          <a:custGeom>
            <a:avLst/>
            <a:gdLst/>
            <a:ahLst/>
            <a:cxnLst/>
            <a:rect l="l" t="t" r="r" b="b"/>
            <a:pathLst>
              <a:path w="869944" h="869944">
                <a:moveTo>
                  <a:pt x="0" y="0"/>
                </a:moveTo>
                <a:lnTo>
                  <a:pt x="869945" y="0"/>
                </a:lnTo>
                <a:lnTo>
                  <a:pt x="869945" y="869944"/>
                </a:lnTo>
                <a:lnTo>
                  <a:pt x="0" y="869944"/>
                </a:lnTo>
                <a:lnTo>
                  <a:pt x="0" y="0"/>
                </a:lnTo>
                <a:close/>
              </a:path>
            </a:pathLst>
          </a:custGeom>
          <a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 rot="6831218">
            <a:off x="94486" y="346897"/>
            <a:ext cx="649007" cy="615967"/>
          </a:xfrm>
          <a:custGeom>
            <a:avLst/>
            <a:gdLst/>
            <a:ahLst/>
            <a:cxnLst/>
            <a:rect l="l" t="t" r="r" b="b"/>
            <a:pathLst>
              <a:path w="1298014" h="1231933">
                <a:moveTo>
                  <a:pt x="0" y="0"/>
                </a:moveTo>
                <a:lnTo>
                  <a:pt x="1298014" y="0"/>
                </a:lnTo>
                <a:lnTo>
                  <a:pt x="1298014" y="1231933"/>
                </a:lnTo>
                <a:lnTo>
                  <a:pt x="0" y="12319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1" name="Rectangle 20"/>
          <p:cNvSpPr/>
          <p:nvPr/>
        </p:nvSpPr>
        <p:spPr>
          <a:xfrm>
            <a:off x="831896" y="150242"/>
            <a:ext cx="3601307" cy="461665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I.2 </a:t>
            </a:r>
            <a:r>
              <a:rPr lang="nl-NL" sz="2400" b="1" dirty="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 Miễn dịch và Vacxin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541" y="563388"/>
            <a:ext cx="7709245" cy="830997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nl-NL" sz="2400" dirty="0">
                <a:latin typeface="Arial" panose="020B0604020202020204" pitchFamily="34" charset="0"/>
                <a:ea typeface="Courier New" panose="02070309020205020404"/>
                <a:cs typeface="Arial" panose="020B0604020202020204" pitchFamily="34" charset="0"/>
              </a:rPr>
              <a:t>Đọc thông tin sgk, kết hợp với quan sát hình sau đó thảo luận nhóm cặp đôi để trả lời các câu hỏi sau: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29512" y="542194"/>
            <a:ext cx="8484976" cy="1052596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indent="457200" algn="just" defTabSz="914400">
              <a:lnSpc>
                <a:spcPct val="130000"/>
              </a:lnSpc>
            </a:pPr>
            <a:r>
              <a:rPr lang="en-US" sz="2400" kern="0" dirty="0">
                <a:solidFill>
                  <a:srgbClr val="212745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Câu 1: </a:t>
            </a:r>
            <a:r>
              <a:rPr lang="en-US" sz="2400" kern="0">
                <a:solidFill>
                  <a:srgbClr val="212745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Giải thích </a:t>
            </a:r>
            <a:r>
              <a:rPr lang="en-US" sz="2400" kern="0" dirty="0">
                <a:solidFill>
                  <a:srgbClr val="212745">
                    <a:lumMod val="50000"/>
                    <a:lumOff val="50000"/>
                  </a:srgbClr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vì sao con người sống trong môi trường chứa nhiều vi khuẩn có hại nhưng vẫn sống khỏe mạnh?</a:t>
            </a:r>
            <a:endParaRPr lang="en-US" sz="2400" kern="0" dirty="0">
              <a:solidFill>
                <a:srgbClr val="212745">
                  <a:lumMod val="50000"/>
                  <a:lumOff val="50000"/>
                </a:srgbClr>
              </a:solidFill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18984" y="1414278"/>
            <a:ext cx="6804299" cy="572464"/>
          </a:xfrm>
          <a:prstGeom prst="rect">
            <a:avLst/>
          </a:prstGeom>
        </p:spPr>
        <p:txBody>
          <a:bodyPr wrap="none" lIns="91440" tIns="45720" rIns="91440" bIns="4572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Câu 2: Thế nào là kháng nguyên, kháng thể?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18984" y="1902554"/>
            <a:ext cx="8725019" cy="1532727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indent="457200" algn="just">
              <a:lnSpc>
                <a:spcPct val="130000"/>
              </a:lnSpc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ea typeface="Segoe UI" panose="020B0502040204020203"/>
                <a:cs typeface="Arial" panose="020B0604020202020204" pitchFamily="34" charset="0"/>
              </a:rPr>
              <a:t>Câu 3: Tiêm vacxin có vai trò gì trong việc phòng bệnh? Kể tên một số loại bệnh mà em đã được tiêm vacxin để phòng tránh?</a:t>
            </a:r>
            <a:endParaRPr lang="en-US" sz="2400" dirty="0">
              <a:solidFill>
                <a:schemeClr val="accent1"/>
              </a:solidFill>
              <a:latin typeface="Arial" panose="020B0604020202020204" pitchFamily="34" charset="0"/>
              <a:ea typeface="Segoe UI" panose="020B0502040204020203"/>
              <a:cs typeface="Arial" panose="020B0604020202020204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8327" y="3013666"/>
            <a:ext cx="5125673" cy="2073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0" y="3489959"/>
            <a:ext cx="3873667" cy="1597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" grpId="0"/>
      <p:bldP spid="4" grpId="1"/>
      <p:bldP spid="22" grpId="0"/>
      <p:bldP spid="23" grpId="0"/>
      <p:bldP spid="24" grpId="0"/>
    </p:bldLst>
  </p:timing>
</p:sld>
</file>

<file path=ppt/tags/tag1.xml><?xml version="1.0" encoding="utf-8"?>
<p:tagLst xmlns:p="http://schemas.openxmlformats.org/presentationml/2006/main">
  <p:tag name="ISPRING_PRESENTATION_TITLE" val="简约卡通幼儿园教师课件PPT模板"/>
</p:tagLst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4141</Words>
  <Application>WPS Presentation</Application>
  <PresentationFormat>Trình chiếu Trên màn hình (16:9)</PresentationFormat>
  <Paragraphs>164</Paragraphs>
  <Slides>15</Slides>
  <Notes>6</Notes>
  <HiddenSlides>0</HiddenSlides>
  <MMClips>8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15</vt:i4>
      </vt:variant>
    </vt:vector>
  </HeadingPairs>
  <TitlesOfParts>
    <vt:vector size="31" baseType="lpstr">
      <vt:lpstr>Arial</vt:lpstr>
      <vt:lpstr>SimSun</vt:lpstr>
      <vt:lpstr>Wingdings</vt:lpstr>
      <vt:lpstr>Georgia</vt:lpstr>
      <vt:lpstr>Courier New</vt:lpstr>
      <vt:lpstr>Times New Roman</vt:lpstr>
      <vt:lpstr>Trebuchet MS</vt:lpstr>
      <vt:lpstr>Microsoft YaHei</vt:lpstr>
      <vt:lpstr>Segoe UI</vt:lpstr>
      <vt:lpstr>Segoe UI</vt:lpstr>
      <vt:lpstr>Arial Unicode MS</vt:lpstr>
      <vt:lpstr>Calibri</vt:lpstr>
      <vt:lpstr>Slipstream</vt:lpstr>
      <vt:lpstr>Office Theme</vt:lpstr>
      <vt:lpstr>1_Office Theme</vt:lpstr>
      <vt:lpstr>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简约卡通幼儿园教师课件PPT模板</dc:title>
  <dc:creator>fpt</dc:creator>
  <cp:lastModifiedBy>WPS_1644634153</cp:lastModifiedBy>
  <cp:revision>2866</cp:revision>
  <dcterms:created xsi:type="dcterms:W3CDTF">2014-11-26T08:06:00Z</dcterms:created>
  <dcterms:modified xsi:type="dcterms:W3CDTF">2024-05-10T14:26:08Z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B66896920D3B4C3EB5B03E5B211B0BDB_13</vt:lpwstr>
  </property>
  <property fmtid="{D5CDD505-2E9C-101B-9397-08002B2CF9AE}" pid="3" name="KSOProductBuildVer">
    <vt:lpwstr>1033-12.2.0.16909</vt:lpwstr>
  </property>
</Properties>
</file>