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3"/>
    <p:sldId id="261" r:id="rId4"/>
    <p:sldId id="287" r:id="rId5"/>
    <p:sldId id="288" r:id="rId6"/>
    <p:sldId id="289" r:id="rId7"/>
    <p:sldId id="290" r:id="rId8"/>
    <p:sldId id="291" r:id="rId9"/>
    <p:sldId id="292" r:id="rId10"/>
    <p:sldId id="293" r:id="rId11"/>
    <p:sldId id="294" r:id="rId12"/>
    <p:sldId id="295" r:id="rId13"/>
    <p:sldId id="5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FF3399"/>
    <a:srgbClr val="FF6699"/>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858F5-8CB2-460F-ACFD-9DA52791F6A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0FC6-C395-4769-B0B0-495F8B97404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25F876C-3CA9-44D7-8976-B410CEB48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25F876C-3CA9-44D7-8976-B410CEB48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25F876C-3CA9-44D7-8976-B410CEB48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25F876C-3CA9-44D7-8976-B410CEB48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25F876C-3CA9-44D7-8976-B410CEB486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25F876C-3CA9-44D7-8976-B410CEB486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25F876C-3CA9-44D7-8976-B410CEB4863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25F876C-3CA9-44D7-8976-B410CEB4863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F876C-3CA9-44D7-8976-B410CEB4863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25F876C-3CA9-44D7-8976-B410CEB486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25F876C-3CA9-44D7-8976-B410CEB486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80790-DCEE-4D9A-BB05-DE793A9AB27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F876C-3CA9-44D7-8976-B410CEB4863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80790-DCEE-4D9A-BB05-DE793A9AB27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GIF"/><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microsoft.com/office/2007/relationships/hdphoto" Target="../media/image11.wdp"/><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1270" y="-1270"/>
            <a:ext cx="12193270" cy="6859270"/>
          </a:xfrm>
          <a:prstGeom prst="rect">
            <a:avLst/>
          </a:prstGeom>
        </p:spPr>
      </p:pic>
      <p:sp>
        <p:nvSpPr>
          <p:cNvPr id="7" name="Rectangles 5"/>
          <p:cNvSpPr/>
          <p:nvPr/>
        </p:nvSpPr>
        <p:spPr>
          <a:xfrm>
            <a:off x="1763619" y="2363470"/>
            <a:ext cx="8729121" cy="195834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1" name="TextBox 10"/>
          <p:cNvSpPr txBox="1"/>
          <p:nvPr/>
        </p:nvSpPr>
        <p:spPr>
          <a:xfrm>
            <a:off x="610402" y="2222750"/>
            <a:ext cx="11035553" cy="2306955"/>
          </a:xfrm>
          <a:prstGeom prst="rect">
            <a:avLst/>
          </a:prstGeom>
          <a:noFill/>
        </p:spPr>
        <p:txBody>
          <a:bodyPr wrap="square">
            <a:spAutoFit/>
          </a:bodyPr>
          <a:lstStyle/>
          <a:p>
            <a:pPr algn="ctr">
              <a:lnSpc>
                <a:spcPct val="150000"/>
              </a:lnSpc>
            </a:pPr>
            <a:r>
              <a:rPr kumimoji="0" lang="en-US" altLang="en-US" sz="3600" b="1" i="0" u="none" strike="noStrike" kern="1200" cap="none" spc="0" normalizeH="0" baseline="0" noProof="0">
                <a:ln>
                  <a:noFill/>
                </a:ln>
                <a:solidFill>
                  <a:srgbClr val="E20000"/>
                </a:solidFill>
                <a:effectLst/>
                <a:uLnTx/>
                <a:uFillTx/>
                <a:latin typeface="Cambria" panose="02040503050406030204" pitchFamily="18" charset="0"/>
                <a:ea typeface="Cambria" panose="02040503050406030204" pitchFamily="18" charset="0"/>
                <a:cs typeface="Cambria" panose="02040503050406030204" pitchFamily="18" charset="0"/>
              </a:rPr>
              <a:t>KHOA HỌC TỰ NHIÊN 8</a:t>
            </a:r>
            <a:endParaRPr kumimoji="0" lang="en-US" altLang="en-US" sz="3600" b="1" i="0" u="none" strike="noStrike" kern="1200" cap="none" spc="0" normalizeH="0" baseline="0" noProof="0">
              <a:ln>
                <a:noFill/>
              </a:ln>
              <a:solidFill>
                <a:srgbClr val="E20000"/>
              </a:solidFill>
              <a:effectLst/>
              <a:uLnTx/>
              <a:uFillTx/>
              <a:latin typeface="Cambria" panose="02040503050406030204" pitchFamily="18" charset="0"/>
              <a:ea typeface="Cambria" panose="02040503050406030204" pitchFamily="18" charset="0"/>
              <a:cs typeface="Cambria" panose="02040503050406030204" pitchFamily="18" charset="0"/>
            </a:endParaRPr>
          </a:p>
          <a:p>
            <a:pPr marL="30480" marR="30480" algn="ctr">
              <a:lnSpc>
                <a:spcPct val="150000"/>
              </a:lnSpc>
              <a:spcAft>
                <a:spcPts val="0"/>
              </a:spcAft>
            </a:pPr>
            <a:r>
              <a:rPr lang="vi-VN" sz="3600" b="1">
                <a:solidFill>
                  <a:srgbClr val="0070C0"/>
                </a:solidFill>
                <a:effectLst/>
                <a:latin typeface="Cambria" panose="02040503050406030204" pitchFamily="18" charset="0"/>
                <a:ea typeface="Cambria" panose="02040503050406030204" pitchFamily="18" charset="0"/>
              </a:rPr>
              <a:t>BÀI 32: DINH DƯỠNG VÀ TIÊU HOÁ Ở NGƯỜI</a:t>
            </a:r>
            <a:endParaRPr lang="vi-VN" sz="3600">
              <a:solidFill>
                <a:srgbClr val="0070C0"/>
              </a:solidFill>
              <a:effectLst/>
              <a:latin typeface="Cambria" panose="02040503050406030204" pitchFamily="18" charset="0"/>
              <a:ea typeface="Cambria" panose="02040503050406030204" pitchFamily="18" charset="0"/>
            </a:endParaRPr>
          </a:p>
          <a:p>
            <a:pPr algn="ctr">
              <a:lnSpc>
                <a:spcPct val="150000"/>
              </a:lnSpc>
            </a:pPr>
            <a:r>
              <a:rPr lang="en-US" sz="2400" i="1">
                <a:effectLst/>
                <a:latin typeface="Cambria" panose="02040503050406030204" pitchFamily="18" charset="0"/>
                <a:ea typeface="Cambria" panose="02040503050406030204" pitchFamily="18" charset="0"/>
              </a:rPr>
              <a:t>(Thời gian thực hiện: 5 tiết)</a:t>
            </a:r>
            <a:endParaRPr lang="en-US" sz="2400">
              <a:effectLst/>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0318" y="1842888"/>
          <a:ext cx="11730318" cy="4650523"/>
        </p:xfrm>
        <a:graphic>
          <a:graphicData uri="http://schemas.openxmlformats.org/drawingml/2006/table">
            <a:tbl>
              <a:tblPr/>
              <a:tblGrid>
                <a:gridCol w="6054108"/>
                <a:gridCol w="5676210"/>
              </a:tblGrid>
              <a:tr h="371497">
                <a:tc>
                  <a:txBody>
                    <a:bodyPr/>
                    <a:lstStyle/>
                    <a:p>
                      <a:pPr marL="30480" marR="30480" algn="ctr">
                        <a:lnSpc>
                          <a:spcPct val="100000"/>
                        </a:lnSpc>
                        <a:spcAft>
                          <a:spcPts val="1200"/>
                        </a:spcAft>
                      </a:pPr>
                      <a:r>
                        <a:rPr lang="en-US" sz="2400" b="1">
                          <a:effectLst/>
                          <a:latin typeface="Cambria" panose="02040503050406030204" pitchFamily="18" charset="0"/>
                          <a:ea typeface="Cambria" panose="02040503050406030204" pitchFamily="18" charset="0"/>
                        </a:rPr>
                        <a:t>Biện pháp</a:t>
                      </a:r>
                      <a:endParaRPr lang="en-US"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00000"/>
                        </a:lnSpc>
                        <a:spcAft>
                          <a:spcPts val="1200"/>
                        </a:spcAft>
                      </a:pPr>
                      <a:r>
                        <a:rPr lang="vi-VN" sz="2400" b="1">
                          <a:effectLst/>
                          <a:latin typeface="Cambria" panose="02040503050406030204" pitchFamily="18" charset="0"/>
                          <a:ea typeface="Cambria" panose="02040503050406030204" pitchFamily="18" charset="0"/>
                        </a:rPr>
                        <a:t>Cơ sở khoa học</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4161">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Ăn chậm nhai kĩ, ăn đúng giờ, đúng bữa, hợp khẩu vị; tạo bầu không khí vui vẻ thoải mái khi ăn; sau khi ăn cần có thời gian nghỉ ngơi hợp lí.</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Giúp thuận lợi cho quá trình tiêu hóa cơ học và tiêu hóa hóa học được hiệu quả.</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829">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Có chế độ dinh dưỡng hợp lí, xây dựng thói quen ăn uống lành mạnh.</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Đảm bảo đủ chất dinh dưỡng, tránh cho các cơ quan tiêu quá phải làm việc quá sức.</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163">
                <a:tc>
                  <a:txBody>
                    <a:bodyPr/>
                    <a:lstStyle/>
                    <a:p>
                      <a:pPr marL="30480" marR="30480" algn="just">
                        <a:lnSpc>
                          <a:spcPct val="100000"/>
                        </a:lnSpc>
                        <a:spcAft>
                          <a:spcPts val="1200"/>
                        </a:spcAft>
                      </a:pPr>
                      <a:r>
                        <a:rPr lang="en-US" sz="2400">
                          <a:effectLst/>
                          <a:latin typeface="Cambria" panose="02040503050406030204" pitchFamily="18" charset="0"/>
                          <a:ea typeface="Cambria" panose="02040503050406030204" pitchFamily="18" charset="0"/>
                        </a:rPr>
                        <a:t>Ăn uống hợp vệ sinh, ăn chín uống sôi, vệ sinh răng miệng sạch sẽ.</a:t>
                      </a:r>
                      <a:endParaRPr lang="en-US"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Tránh các tác nhân gây hại cho các cơ quan tiêu hóa.</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163">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Uống đủ nước; tập thể dục thể thao phù hợp.</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00000"/>
                        </a:lnSpc>
                        <a:spcAft>
                          <a:spcPts val="1200"/>
                        </a:spcAft>
                      </a:pPr>
                      <a:r>
                        <a:rPr lang="vi-VN" sz="2400">
                          <a:effectLst/>
                          <a:latin typeface="Cambria" panose="02040503050406030204" pitchFamily="18" charset="0"/>
                          <a:ea typeface="Cambria" panose="02040503050406030204" pitchFamily="18" charset="0"/>
                        </a:rPr>
                        <a:t>Giúp cho cơ thể và hệ tiêu hóa khỏe mạnh.</a:t>
                      </a:r>
                      <a:endParaRPr lang="vi-VN" sz="2400">
                        <a:effectLst/>
                        <a:latin typeface="Cambria" panose="02040503050406030204" pitchFamily="18" charset="0"/>
                        <a:ea typeface="Cambria" panose="020405030504060302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0" y="1210893"/>
            <a:ext cx="10561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457200" algn="just"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Câu 4. </a:t>
            </a:r>
            <a:r>
              <a:rPr kumimoji="0" lang="en-US" altLang="en-US" sz="24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Các biện pháp bảo vệ hệ tiêu hóa và cơ sở khoa học của các biện pháp</a:t>
            </a:r>
            <a:endParaRPr kumimoji="0" lang="en-US" altLang="en-US" sz="32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p:txBody>
      </p:sp>
      <p:sp>
        <p:nvSpPr>
          <p:cNvPr id="6" name="Rectangle 5"/>
          <p:cNvSpPr/>
          <p:nvPr/>
        </p:nvSpPr>
        <p:spPr>
          <a:xfrm>
            <a:off x="0" y="-1"/>
            <a:ext cx="12192000" cy="630590"/>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8" name="TextBox 7"/>
          <p:cNvSpPr txBox="1"/>
          <p:nvPr/>
        </p:nvSpPr>
        <p:spPr>
          <a:xfrm>
            <a:off x="507116" y="552187"/>
            <a:ext cx="5893684"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2192000" cy="6858001"/>
            <a:chOff x="0" y="-1"/>
            <a:chExt cx="12192000" cy="6858001"/>
          </a:xfrm>
        </p:grpSpPr>
        <p:pic>
          <p:nvPicPr>
            <p:cNvPr id="3" name="Picture 2" descr="Hình nền giáo án điện tử học sinh tiểu học | Background powerpoint,  Powerpoint background templates, Powerpoint background design"/>
            <p:cNvPicPr>
              <a:picLocks noChangeAspect="1" noChangeArrowheads="1"/>
            </p:cNvPicPr>
            <p:nvPr/>
          </p:nvPicPr>
          <p:blipFill rotWithShape="1">
            <a:blip r:embed="rId1">
              <a:extLst>
                <a:ext uri="{28A0092B-C50C-407E-A947-70E740481C1C}">
                  <a14:useLocalDpi xmlns:a14="http://schemas.microsoft.com/office/drawing/2010/main" val="0"/>
                </a:ext>
              </a:extLst>
            </a:blip>
            <a:srcRect l="3949" t="6518" r="3813" b="6809"/>
            <a:stretch>
              <a:fillRect/>
            </a:stretch>
          </p:blipFill>
          <p:spPr bwMode="auto">
            <a:xfrm>
              <a:off x="0" y="735106"/>
              <a:ext cx="12192000" cy="61228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12192000" cy="808038"/>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grpSp>
      <p:sp>
        <p:nvSpPr>
          <p:cNvPr id="5" name="TextBox 4"/>
          <p:cNvSpPr txBox="1"/>
          <p:nvPr/>
        </p:nvSpPr>
        <p:spPr>
          <a:xfrm>
            <a:off x="2900692" y="884438"/>
            <a:ext cx="5893684"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75" descr="viet3"/>
          <p:cNvPicPr>
            <a:picLocks noChangeAspect="1" noChangeArrowheads="1" noCrop="1"/>
          </p:cNvPicPr>
          <p:nvPr/>
        </p:nvPicPr>
        <p:blipFill>
          <a:blip r:embed="rId2"/>
          <a:srcRect/>
          <a:stretch>
            <a:fillRect/>
          </a:stretch>
        </p:blipFill>
        <p:spPr bwMode="auto">
          <a:xfrm>
            <a:off x="2801018" y="1849058"/>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57599" y="2153064"/>
            <a:ext cx="7539319" cy="1524841"/>
          </a:xfrm>
          <a:prstGeom prst="rect">
            <a:avLst/>
          </a:prstGeom>
          <a:noFill/>
        </p:spPr>
        <p:txBody>
          <a:bodyPr wrap="square">
            <a:spAutoFit/>
          </a:bodyPr>
          <a:lstStyle/>
          <a:p>
            <a:pPr marL="30480" marR="30480" indent="426720" algn="just">
              <a:lnSpc>
                <a:spcPct val="114000"/>
              </a:lnSpc>
              <a:spcAft>
                <a:spcPts val="0"/>
              </a:spcAft>
            </a:pPr>
            <a:r>
              <a:rPr lang="vi-VN" sz="2800">
                <a:effectLst/>
                <a:latin typeface="Cambria" panose="02040503050406030204" pitchFamily="18" charset="0"/>
                <a:ea typeface="Cambria" panose="02040503050406030204" pitchFamily="18" charset="0"/>
              </a:rPr>
              <a:t>Biện pháp phòng tránh: vệ sinh cơ thể</a:t>
            </a:r>
            <a:r>
              <a:rPr lang="en-US" sz="2800">
                <a:effectLst/>
                <a:latin typeface="Cambria" panose="02040503050406030204" pitchFamily="18" charset="0"/>
                <a:ea typeface="Cambria" panose="02040503050406030204" pitchFamily="18" charset="0"/>
              </a:rPr>
              <a:t> sạch sẽ</a:t>
            </a:r>
            <a:r>
              <a:rPr lang="vi-VN" sz="2800">
                <a:effectLst/>
                <a:latin typeface="Cambria" panose="02040503050406030204" pitchFamily="18" charset="0"/>
                <a:ea typeface="Cambria" panose="02040503050406030204" pitchFamily="18" charset="0"/>
              </a:rPr>
              <a:t>, rửa tay thường xuyên, đánh răng đúng cách 2 lần/ngày, có chế độ ăn uống nghỉ ngơi hợp lí…</a:t>
            </a:r>
            <a:endParaRPr lang="vi-VN" sz="280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0+ ảnh nền Powerpoint dễ thương, cute để làm slide"/>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12191999" cy="6832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p:nvPr/>
        </p:nvSpPr>
        <p:spPr>
          <a:xfrm>
            <a:off x="1796527" y="2355925"/>
            <a:ext cx="8509299" cy="1387736"/>
          </a:xfrm>
          <a:prstGeom prst="rect">
            <a:avLst/>
          </a:prstGeom>
          <a:noFill/>
        </p:spPr>
        <p:txBody>
          <a:bodyPr wrap="square" rtlCol="0">
            <a:prstTxWarp prst="textWave1">
              <a:avLst>
                <a:gd name="adj1" fmla="val 20000"/>
                <a:gd name="adj2" fmla="val 257"/>
              </a:avLst>
            </a:prstTxWarp>
            <a:spAutoFit/>
            <a:scene3d>
              <a:camera prst="orthographicFront"/>
              <a:lightRig rig="threePt" dir="t"/>
            </a:scene3d>
          </a:bodyPr>
          <a:lstStyle/>
          <a:p>
            <a:pPr algn="ctr">
              <a:lnSpc>
                <a:spcPct val="150000"/>
              </a:lnSpc>
            </a:pPr>
            <a:r>
              <a:rPr lang="en-US" altLang="en-US" sz="3200" b="1">
                <a:solidFill>
                  <a:srgbClr val="E20000"/>
                </a:solidFill>
                <a:effectLst/>
                <a:latin typeface="Cambria" panose="02040503050406030204" pitchFamily="18" charset="0"/>
                <a:ea typeface="Cambria" panose="02040503050406030204" pitchFamily="18" charset="0"/>
                <a:cs typeface="Broadway" panose="04040905080B02020502" charset="0"/>
              </a:rPr>
              <a:t>THANK YOU AND SEE YOU AGAIN</a:t>
            </a:r>
            <a:endParaRPr lang="vi-VN" altLang="en-US" sz="3200" b="1" dirty="0">
              <a:solidFill>
                <a:srgbClr val="E20000"/>
              </a:solidFill>
              <a:effectLst/>
              <a:latin typeface="Cambria" panose="02040503050406030204" pitchFamily="18" charset="0"/>
              <a:ea typeface="Cambria" panose="02040503050406030204" pitchFamily="18" charset="0"/>
              <a:cs typeface="Broadway" panose="04040905080B0202050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5" name="Rectangles 7"/>
          <p:cNvSpPr/>
          <p:nvPr/>
        </p:nvSpPr>
        <p:spPr>
          <a:xfrm>
            <a:off x="977582" y="3520569"/>
            <a:ext cx="10236835" cy="1753235"/>
          </a:xfrm>
          <a:prstGeom prst="rect">
            <a:avLst/>
          </a:prstGeom>
          <a:noFill/>
          <a:ln>
            <a:noFill/>
          </a:ln>
        </p:spPr>
        <p:txBody>
          <a:bodyPr wrap="square" rtlCol="0" anchor="t">
            <a:prstTxWarp prst="textArchUp">
              <a:avLst>
                <a:gd name="adj" fmla="val 11128407"/>
              </a:avLst>
            </a:prstTxWarp>
            <a:spAutoFit/>
            <a:scene3d>
              <a:camera prst="perspectiveFron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a:solidFill>
                  <a:srgbClr val="FF3399"/>
                </a:solidFill>
                <a:latin typeface="Cambria" panose="02040503050406030204" pitchFamily="18" charset="0"/>
                <a:ea typeface="Cambria" panose="02040503050406030204" pitchFamily="18" charset="0"/>
              </a:rPr>
              <a:t>B. HOẠT ĐỘNG </a:t>
            </a:r>
            <a:endParaRPr lang="en-US" sz="4800" b="1">
              <a:solidFill>
                <a:srgbClr val="FF3399"/>
              </a:solidFill>
              <a:latin typeface="Cambria" panose="02040503050406030204" pitchFamily="18" charset="0"/>
              <a:ea typeface="Cambria" panose="02040503050406030204" pitchFamily="18" charset="0"/>
            </a:endParaRPr>
          </a:p>
          <a:p>
            <a:pPr algn="ctr"/>
            <a:r>
              <a:rPr lang="en-US" sz="4800" b="1">
                <a:solidFill>
                  <a:srgbClr val="FF3399"/>
                </a:solidFill>
                <a:latin typeface="Cambria" panose="02040503050406030204" pitchFamily="18" charset="0"/>
                <a:ea typeface="Cambria" panose="02040503050406030204" pitchFamily="18" charset="0"/>
              </a:rPr>
              <a:t>HÌNH THÀNH KIẾN THỨC</a:t>
            </a:r>
            <a:endParaRPr lang="en-US" sz="4800" b="1">
              <a:solidFill>
                <a:srgbClr val="FF3399"/>
              </a:solidFill>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2192000" cy="6858001"/>
            <a:chOff x="0" y="-1"/>
            <a:chExt cx="12192000" cy="6858001"/>
          </a:xfrm>
        </p:grpSpPr>
        <p:pic>
          <p:nvPicPr>
            <p:cNvPr id="3" name="Picture 2" descr="Hình nền giáo án điện tử học sinh tiểu học | Background powerpoint,  Powerpoint background templates, Powerpoint background design"/>
            <p:cNvPicPr>
              <a:picLocks noChangeAspect="1" noChangeArrowheads="1"/>
            </p:cNvPicPr>
            <p:nvPr/>
          </p:nvPicPr>
          <p:blipFill rotWithShape="1">
            <a:blip r:embed="rId1">
              <a:extLst>
                <a:ext uri="{28A0092B-C50C-407E-A947-70E740481C1C}">
                  <a14:useLocalDpi xmlns:a14="http://schemas.microsoft.com/office/drawing/2010/main" val="0"/>
                </a:ext>
              </a:extLst>
            </a:blip>
            <a:srcRect l="3949" t="6518" r="3813" b="6809"/>
            <a:stretch>
              <a:fillRect/>
            </a:stretch>
          </p:blipFill>
          <p:spPr bwMode="auto">
            <a:xfrm>
              <a:off x="0" y="735106"/>
              <a:ext cx="12192000" cy="61228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12192000" cy="808038"/>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grpSp>
      <p:sp>
        <p:nvSpPr>
          <p:cNvPr id="5" name="TextBox 4"/>
          <p:cNvSpPr txBox="1"/>
          <p:nvPr/>
        </p:nvSpPr>
        <p:spPr>
          <a:xfrm>
            <a:off x="2900692" y="884438"/>
            <a:ext cx="8708600"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sp>
        <p:nvSpPr>
          <p:cNvPr id="10" name="Cloud 9"/>
          <p:cNvSpPr/>
          <p:nvPr/>
        </p:nvSpPr>
        <p:spPr>
          <a:xfrm>
            <a:off x="3944470" y="2278251"/>
            <a:ext cx="7091083" cy="259976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Kể tên một số bệnh về đường tiêu hóa</a:t>
            </a:r>
            <a:endParaRPr lang="en-US" sz="3600">
              <a:latin typeface="Cambria" panose="02040503050406030204" pitchFamily="18" charset="0"/>
              <a:ea typeface="Cambria" panose="02040503050406030204" pitchFamily="18" charset="0"/>
            </a:endParaRPr>
          </a:p>
        </p:txBody>
      </p:sp>
      <p:sp>
        <p:nvSpPr>
          <p:cNvPr id="11" name="Cloud 10"/>
          <p:cNvSpPr/>
          <p:nvPr/>
        </p:nvSpPr>
        <p:spPr>
          <a:xfrm>
            <a:off x="3944469" y="2278250"/>
            <a:ext cx="7091083" cy="259976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Đau sâu răng, đau dạ dày, viêm loét dạ dày, rối loạn tiêu hóa,….</a:t>
            </a:r>
            <a:endParaRPr lang="en-US" sz="3600">
              <a:latin typeface="Cambria" panose="02040503050406030204" pitchFamily="18" charset="0"/>
              <a:ea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7198" y="2628840"/>
            <a:ext cx="84162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latin typeface="Cambria" panose="02040503050406030204" pitchFamily="18" charset="0"/>
                <a:ea typeface="Cambria" panose="02040503050406030204" pitchFamily="18" charset="0"/>
                <a:cs typeface="Times New Roman" panose="02020603050405020304" pitchFamily="18" charset="0"/>
              </a:rPr>
              <a:t>1.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bụng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bên</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trái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kèm</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theo</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ợ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hơi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ợ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chua</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thay</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đổi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khi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đói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và</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khi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no…</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 Box 6"/>
          <p:cNvSpPr txBox="1">
            <a:spLocks noChangeArrowheads="1"/>
          </p:cNvSpPr>
          <p:nvPr/>
        </p:nvSpPr>
        <p:spPr bwMode="auto">
          <a:xfrm>
            <a:off x="267198" y="3810035"/>
            <a:ext cx="81677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latin typeface="Cambria" panose="02040503050406030204" pitchFamily="18" charset="0"/>
                <a:ea typeface="Cambria" panose="02040503050406030204" pitchFamily="18" charset="0"/>
                <a:cs typeface="Times New Roman" panose="02020603050405020304" pitchFamily="18" charset="0"/>
              </a:rPr>
              <a:t>2.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bụng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vùng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hạ</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sườn</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phải</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kèm</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theo</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vàng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da,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vàng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mắt</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 Box 7"/>
          <p:cNvSpPr txBox="1">
            <a:spLocks noChangeArrowheads="1"/>
          </p:cNvSpPr>
          <p:nvPr/>
        </p:nvSpPr>
        <p:spPr bwMode="auto">
          <a:xfrm>
            <a:off x="267198" y="4991230"/>
            <a:ext cx="59459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latin typeface="Cambria" panose="02040503050406030204" pitchFamily="18" charset="0"/>
                <a:ea typeface="Cambria" panose="02040503050406030204" pitchFamily="18" charset="0"/>
                <a:cs typeface="Times New Roman" panose="02020603050405020304" pitchFamily="18" charset="0"/>
              </a:rPr>
              <a:t>3.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bụng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vùng</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quanh</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rPr>
              <a:t>rốn</a:t>
            </a:r>
            <a:r>
              <a:rPr lang="en-US" altLang="en-US" sz="3200" b="1" dirty="0">
                <a:latin typeface="Cambria" panose="02040503050406030204" pitchFamily="18" charset="0"/>
                <a:ea typeface="Cambria" panose="02040503050406030204" pitchFamily="18" charset="0"/>
                <a:cs typeface="Times New Roman" panose="02020603050405020304" pitchFamily="18" charset="0"/>
              </a:rPr>
              <a:t>?</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WordArt 8"/>
          <p:cNvSpPr>
            <a:spLocks noChangeArrowheads="1" noChangeShapeType="1" noTextEdit="1"/>
          </p:cNvSpPr>
          <p:nvPr/>
        </p:nvSpPr>
        <p:spPr bwMode="auto">
          <a:xfrm>
            <a:off x="1376788" y="69692"/>
            <a:ext cx="9458743" cy="1306830"/>
          </a:xfrm>
          <a:prstGeom prst="rect">
            <a:avLst/>
          </a:prstGeom>
        </p:spPr>
        <p:txBody>
          <a:bodyPr wrap="none" fromWordArt="1">
            <a:prstTxWarp prst="textDeflate">
              <a:avLst>
                <a:gd name="adj" fmla="val 26227"/>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4200" b="1" kern="10" dirty="0">
                <a:ln w="9525">
                  <a:solidFill>
                    <a:srgbClr val="000000"/>
                  </a:solidFill>
                  <a:round/>
                </a:ln>
                <a:solidFill>
                  <a:srgbClr val="FF0000"/>
                </a:solidFill>
                <a:latin typeface="Cambria" panose="02040503050406030204" pitchFamily="18" charset="0"/>
                <a:ea typeface="Cambria" panose="02040503050406030204" pitchFamily="18" charset="0"/>
              </a:rPr>
              <a:t>TẬP LÀM BÁC SĨ</a:t>
            </a:r>
            <a:endParaRPr lang="en-US" sz="4200" b="1" kern="10" dirty="0">
              <a:ln w="9525">
                <a:solidFill>
                  <a:srgbClr val="000000"/>
                </a:solidFill>
                <a:round/>
              </a:ln>
              <a:solidFill>
                <a:srgbClr val="FF0000"/>
              </a:solidFill>
              <a:latin typeface="Cambria" panose="02040503050406030204" pitchFamily="18" charset="0"/>
              <a:ea typeface="Cambria" panose="02040503050406030204" pitchFamily="18" charset="0"/>
            </a:endParaRPr>
          </a:p>
        </p:txBody>
      </p:sp>
      <p:sp>
        <p:nvSpPr>
          <p:cNvPr id="6" name="Text Box 9"/>
          <p:cNvSpPr txBox="1">
            <a:spLocks noChangeArrowheads="1"/>
          </p:cNvSpPr>
          <p:nvPr/>
        </p:nvSpPr>
        <p:spPr bwMode="auto">
          <a:xfrm>
            <a:off x="814046" y="1324534"/>
            <a:ext cx="8629157" cy="1200329"/>
          </a:xfrm>
          <a:prstGeom prst="rect">
            <a:avLst/>
          </a:prstGeom>
          <a:noFill/>
          <a:ln w="9525">
            <a:noFill/>
            <a:miter lim="800000"/>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Bef>
                <a:spcPct val="50000"/>
              </a:spcBef>
              <a:defRPr/>
            </a:pPr>
            <a:r>
              <a:rPr lang="vi-VN" sz="3600" b="1" i="1" dirty="0">
                <a:solidFill>
                  <a:srgbClr val="00B050"/>
                </a:solidFill>
                <a:latin typeface="Cambria" panose="02040503050406030204" pitchFamily="18" charset="0"/>
                <a:ea typeface="Cambria" panose="02040503050406030204" pitchFamily="18" charset="0"/>
              </a:rPr>
              <a:t>Hãy x</a:t>
            </a:r>
            <a:r>
              <a:rPr lang="en-US" sz="3600" b="1" i="1" dirty="0" err="1">
                <a:solidFill>
                  <a:srgbClr val="00B050"/>
                </a:solidFill>
                <a:latin typeface="Cambria" panose="02040503050406030204" pitchFamily="18" charset="0"/>
                <a:ea typeface="Cambria" panose="02040503050406030204" pitchFamily="18" charset="0"/>
              </a:rPr>
              <a:t>ác</a:t>
            </a:r>
            <a:r>
              <a:rPr lang="en-US" sz="3600" b="1" i="1" dirty="0">
                <a:solidFill>
                  <a:srgbClr val="00B050"/>
                </a:solidFill>
                <a:latin typeface="Cambria" panose="02040503050406030204" pitchFamily="18" charset="0"/>
                <a:ea typeface="Cambria" panose="02040503050406030204" pitchFamily="18" charset="0"/>
              </a:rPr>
              <a:t> </a:t>
            </a:r>
            <a:r>
              <a:rPr lang="en-US" sz="3600" b="1" i="1" dirty="0" err="1">
                <a:solidFill>
                  <a:srgbClr val="00B050"/>
                </a:solidFill>
                <a:latin typeface="Cambria" panose="02040503050406030204" pitchFamily="18" charset="0"/>
                <a:ea typeface="Cambria" panose="02040503050406030204" pitchFamily="18" charset="0"/>
              </a:rPr>
              <a:t>định</a:t>
            </a:r>
            <a:r>
              <a:rPr lang="en-US" sz="3600" b="1" i="1" dirty="0">
                <a:solidFill>
                  <a:srgbClr val="00B050"/>
                </a:solidFill>
                <a:latin typeface="Cambria" panose="02040503050406030204" pitchFamily="18" charset="0"/>
                <a:ea typeface="Cambria" panose="02040503050406030204" pitchFamily="18" charset="0"/>
              </a:rPr>
              <a:t> </a:t>
            </a:r>
            <a:r>
              <a:rPr lang="vi-VN" sz="3600" b="1" i="1" dirty="0">
                <a:solidFill>
                  <a:srgbClr val="00B050"/>
                </a:solidFill>
                <a:latin typeface="Cambria" panose="02040503050406030204" pitchFamily="18" charset="0"/>
                <a:ea typeface="Cambria" panose="02040503050406030204" pitchFamily="18" charset="0"/>
              </a:rPr>
              <a:t>các triệu chứng dưới đây </a:t>
            </a:r>
            <a:r>
              <a:rPr lang="en-US" sz="3600" b="1" i="1" dirty="0" err="1">
                <a:solidFill>
                  <a:srgbClr val="00B050"/>
                </a:solidFill>
                <a:latin typeface="Cambria" panose="02040503050406030204" pitchFamily="18" charset="0"/>
                <a:ea typeface="Cambria" panose="02040503050406030204" pitchFamily="18" charset="0"/>
              </a:rPr>
              <a:t>là</a:t>
            </a:r>
            <a:r>
              <a:rPr lang="en-US" sz="3600" b="1" i="1" dirty="0">
                <a:solidFill>
                  <a:srgbClr val="00B050"/>
                </a:solidFill>
                <a:latin typeface="Cambria" panose="02040503050406030204" pitchFamily="18" charset="0"/>
                <a:ea typeface="Cambria" panose="02040503050406030204" pitchFamily="18" charset="0"/>
              </a:rPr>
              <a:t> </a:t>
            </a:r>
            <a:r>
              <a:rPr lang="en-US" sz="3600" b="1" i="1" dirty="0" err="1">
                <a:solidFill>
                  <a:srgbClr val="00B050"/>
                </a:solidFill>
                <a:latin typeface="Cambria" panose="02040503050406030204" pitchFamily="18" charset="0"/>
                <a:ea typeface="Cambria" panose="02040503050406030204" pitchFamily="18" charset="0"/>
              </a:rPr>
              <a:t>đau</a:t>
            </a:r>
            <a:r>
              <a:rPr lang="en-US" sz="3600" b="1" i="1" dirty="0">
                <a:solidFill>
                  <a:srgbClr val="00B050"/>
                </a:solidFill>
                <a:latin typeface="Cambria" panose="02040503050406030204" pitchFamily="18" charset="0"/>
                <a:ea typeface="Cambria" panose="02040503050406030204" pitchFamily="18" charset="0"/>
              </a:rPr>
              <a:t> </a:t>
            </a:r>
            <a:r>
              <a:rPr lang="en-US" sz="3600" b="1" i="1" dirty="0" err="1">
                <a:solidFill>
                  <a:srgbClr val="00B050"/>
                </a:solidFill>
                <a:latin typeface="Cambria" panose="02040503050406030204" pitchFamily="18" charset="0"/>
                <a:ea typeface="Cambria" panose="02040503050406030204" pitchFamily="18" charset="0"/>
              </a:rPr>
              <a:t>bộ</a:t>
            </a:r>
            <a:r>
              <a:rPr lang="en-US" sz="3600" b="1" i="1" dirty="0">
                <a:solidFill>
                  <a:srgbClr val="00B050"/>
                </a:solidFill>
                <a:latin typeface="Cambria" panose="02040503050406030204" pitchFamily="18" charset="0"/>
                <a:ea typeface="Cambria" panose="02040503050406030204" pitchFamily="18" charset="0"/>
              </a:rPr>
              <a:t> </a:t>
            </a:r>
            <a:r>
              <a:rPr lang="en-US" sz="3600" b="1" i="1" dirty="0" err="1">
                <a:solidFill>
                  <a:srgbClr val="00B050"/>
                </a:solidFill>
                <a:latin typeface="Cambria" panose="02040503050406030204" pitchFamily="18" charset="0"/>
                <a:ea typeface="Cambria" panose="02040503050406030204" pitchFamily="18" charset="0"/>
              </a:rPr>
              <a:t>phận</a:t>
            </a:r>
            <a:r>
              <a:rPr lang="en-US" sz="3600" b="1" i="1" dirty="0">
                <a:solidFill>
                  <a:srgbClr val="00B050"/>
                </a:solidFill>
                <a:latin typeface="Cambria" panose="02040503050406030204" pitchFamily="18" charset="0"/>
                <a:ea typeface="Cambria" panose="02040503050406030204" pitchFamily="18" charset="0"/>
              </a:rPr>
              <a:t> </a:t>
            </a:r>
            <a:r>
              <a:rPr lang="en-US" sz="3600" b="1" i="1" dirty="0" err="1">
                <a:solidFill>
                  <a:srgbClr val="00B050"/>
                </a:solidFill>
                <a:latin typeface="Cambria" panose="02040503050406030204" pitchFamily="18" charset="0"/>
                <a:ea typeface="Cambria" panose="02040503050406030204" pitchFamily="18" charset="0"/>
              </a:rPr>
              <a:t>nào</a:t>
            </a:r>
            <a:r>
              <a:rPr lang="en-US" sz="3600" b="1" i="1" dirty="0">
                <a:solidFill>
                  <a:srgbClr val="00B050"/>
                </a:solidFill>
                <a:latin typeface="Cambria" panose="02040503050406030204" pitchFamily="18" charset="0"/>
                <a:ea typeface="Cambria" panose="02040503050406030204" pitchFamily="18" charset="0"/>
              </a:rPr>
              <a:t> ?</a:t>
            </a:r>
            <a:endParaRPr lang="en-US" sz="3600" b="1" i="1"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Lst>
          </a:blip>
          <a:stretch>
            <a:fillRect/>
          </a:stretch>
        </p:blipFill>
        <p:spPr>
          <a:xfrm>
            <a:off x="9003305" y="1823085"/>
            <a:ext cx="3188696" cy="50629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8261946" y="1"/>
            <a:ext cx="3924031" cy="6869430"/>
          </a:xfrm>
          <a:prstGeom prst="rect">
            <a:avLst/>
          </a:prstGeom>
        </p:spPr>
      </p:pic>
      <p:cxnSp>
        <p:nvCxnSpPr>
          <p:cNvPr id="9" name="Straight Arrow Connector 8"/>
          <p:cNvCxnSpPr/>
          <p:nvPr/>
        </p:nvCxnSpPr>
        <p:spPr>
          <a:xfrm flipH="1">
            <a:off x="10735241" y="2651431"/>
            <a:ext cx="471941" cy="8010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5"/>
          <p:cNvSpPr txBox="1">
            <a:spLocks noChangeArrowheads="1"/>
          </p:cNvSpPr>
          <p:nvPr/>
        </p:nvSpPr>
        <p:spPr bwMode="auto">
          <a:xfrm>
            <a:off x="660808" y="1374516"/>
            <a:ext cx="772792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360" b="1" dirty="0">
                <a:latin typeface="Cambria" panose="02040503050406030204" pitchFamily="18" charset="0"/>
                <a:ea typeface="Cambria" panose="02040503050406030204" pitchFamily="18" charset="0"/>
                <a:cs typeface="Times New Roman" panose="02020603050405020304" pitchFamily="18" charset="0"/>
              </a:rPr>
              <a:t>1.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bụng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bên</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trái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kèm</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theo</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ợ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hơi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ợ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chua</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thay</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đổi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khi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đói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và</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khi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no…</a:t>
            </a:r>
            <a:endParaRPr lang="en-US" altLang="en-US" sz="336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WordArt 8"/>
          <p:cNvSpPr>
            <a:spLocks noChangeArrowheads="1" noChangeShapeType="1" noTextEdit="1"/>
          </p:cNvSpPr>
          <p:nvPr/>
        </p:nvSpPr>
        <p:spPr bwMode="auto">
          <a:xfrm>
            <a:off x="851582" y="52025"/>
            <a:ext cx="8432275" cy="1306830"/>
          </a:xfrm>
          <a:prstGeom prst="rect">
            <a:avLst/>
          </a:prstGeom>
        </p:spPr>
        <p:txBody>
          <a:bodyPr wrap="none" fromWordArt="1">
            <a:prstTxWarp prst="textDeflate">
              <a:avLst>
                <a:gd name="adj" fmla="val 26227"/>
              </a:avLst>
            </a:prstTxWarp>
          </a:bodyPr>
          <a:lstStyle/>
          <a:p>
            <a:pPr algn="ctr"/>
            <a:r>
              <a:rPr lang="en-US" sz="4200" b="1" kern="10" dirty="0">
                <a:ln w="9525">
                  <a:solidFill>
                    <a:srgbClr val="000000"/>
                  </a:solidFill>
                  <a:round/>
                </a:ln>
                <a:solidFill>
                  <a:srgbClr val="FF0000"/>
                </a:solidFill>
                <a:latin typeface="Cambria" panose="02040503050406030204" pitchFamily="18" charset="0"/>
                <a:ea typeface="Cambria" panose="02040503050406030204" pitchFamily="18" charset="0"/>
              </a:rPr>
              <a:t>TẬP LÀM BÁC SĨ</a:t>
            </a:r>
            <a:endParaRPr lang="en-US" sz="4200" b="1" kern="10" dirty="0">
              <a:ln w="9525">
                <a:solidFill>
                  <a:srgbClr val="000000"/>
                </a:solidFill>
                <a:round/>
              </a:ln>
              <a:solidFill>
                <a:srgbClr val="FF0000"/>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flipH="1">
            <a:off x="-1" y="2628003"/>
            <a:ext cx="2754176" cy="4195164"/>
          </a:xfrm>
          <a:prstGeom prst="rect">
            <a:avLst/>
          </a:prstGeom>
        </p:spPr>
      </p:pic>
      <p:sp>
        <p:nvSpPr>
          <p:cNvPr id="13" name="Text Box 10"/>
          <p:cNvSpPr txBox="1">
            <a:spLocks noChangeArrowheads="1"/>
          </p:cNvSpPr>
          <p:nvPr/>
        </p:nvSpPr>
        <p:spPr bwMode="auto">
          <a:xfrm>
            <a:off x="4092520" y="2882846"/>
            <a:ext cx="30219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2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Dạ</a:t>
            </a:r>
            <a:r>
              <a:rPr lang="en-US" altLang="en-US" sz="42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42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dày</a:t>
            </a:r>
            <a:endParaRPr lang="en-US" altLang="en-US" sz="4200" b="1" dirty="0">
              <a:solidFill>
                <a:srgbClr val="00009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 Box 6"/>
          <p:cNvSpPr txBox="1">
            <a:spLocks noChangeArrowheads="1"/>
          </p:cNvSpPr>
          <p:nvPr/>
        </p:nvSpPr>
        <p:spPr bwMode="auto">
          <a:xfrm>
            <a:off x="851582" y="1364075"/>
            <a:ext cx="688299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360" b="1" dirty="0">
                <a:latin typeface="Cambria" panose="02040503050406030204" pitchFamily="18" charset="0"/>
                <a:ea typeface="Cambria" panose="02040503050406030204" pitchFamily="18" charset="0"/>
                <a:cs typeface="Times New Roman" panose="02020603050405020304" pitchFamily="18" charset="0"/>
              </a:rPr>
              <a:t>2.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bụng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vùng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hạ</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sườn</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phải</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kèm</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theo</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vàng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da,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vàng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mắt</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a:t>
            </a:r>
            <a:endParaRPr lang="en-US" altLang="en-US" sz="3360" b="1"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15" name="Straight Arrow Connector 14"/>
          <p:cNvCxnSpPr/>
          <p:nvPr/>
        </p:nvCxnSpPr>
        <p:spPr>
          <a:xfrm>
            <a:off x="9093576" y="3188977"/>
            <a:ext cx="803465" cy="5269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1"/>
          <p:cNvSpPr txBox="1">
            <a:spLocks noChangeArrowheads="1"/>
          </p:cNvSpPr>
          <p:nvPr/>
        </p:nvSpPr>
        <p:spPr bwMode="auto">
          <a:xfrm>
            <a:off x="3823374" y="3399910"/>
            <a:ext cx="35602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2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Gan</a:t>
            </a:r>
            <a:r>
              <a:rPr lang="en-US" altLang="en-US" sz="42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42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42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42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mật</a:t>
            </a:r>
            <a:endParaRPr lang="en-US" altLang="en-US" sz="4200" b="1" dirty="0">
              <a:solidFill>
                <a:srgbClr val="000099"/>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17" name="Straight Arrow Connector 16"/>
          <p:cNvCxnSpPr/>
          <p:nvPr/>
        </p:nvCxnSpPr>
        <p:spPr>
          <a:xfrm>
            <a:off x="9081218" y="3188977"/>
            <a:ext cx="815823" cy="9206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990600" y="1653607"/>
            <a:ext cx="594594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360" b="1" dirty="0">
                <a:latin typeface="Cambria" panose="02040503050406030204" pitchFamily="18" charset="0"/>
                <a:ea typeface="Cambria" panose="02040503050406030204" pitchFamily="18" charset="0"/>
                <a:cs typeface="Times New Roman" panose="02020603050405020304" pitchFamily="18" charset="0"/>
              </a:rPr>
              <a:t>3.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Đau</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bụng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vùng</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quanh</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 </a:t>
            </a:r>
            <a:r>
              <a:rPr lang="en-US" altLang="en-US" sz="3360" b="1" dirty="0" err="1">
                <a:latin typeface="Cambria" panose="02040503050406030204" pitchFamily="18" charset="0"/>
                <a:ea typeface="Cambria" panose="02040503050406030204" pitchFamily="18" charset="0"/>
                <a:cs typeface="Times New Roman" panose="02020603050405020304" pitchFamily="18" charset="0"/>
              </a:rPr>
              <a:t>rốn</a:t>
            </a:r>
            <a:r>
              <a:rPr lang="en-US" altLang="en-US" sz="3360" b="1" dirty="0">
                <a:latin typeface="Cambria" panose="02040503050406030204" pitchFamily="18" charset="0"/>
                <a:ea typeface="Cambria" panose="02040503050406030204" pitchFamily="18" charset="0"/>
                <a:cs typeface="Times New Roman" panose="02020603050405020304" pitchFamily="18" charset="0"/>
              </a:rPr>
              <a:t>?</a:t>
            </a:r>
            <a:endParaRPr lang="en-US" altLang="en-US" sz="3360" b="1"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19" name="Straight Arrow Connector 18"/>
          <p:cNvCxnSpPr/>
          <p:nvPr/>
        </p:nvCxnSpPr>
        <p:spPr>
          <a:xfrm flipH="1" flipV="1">
            <a:off x="10354241" y="5226425"/>
            <a:ext cx="1421715" cy="5419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12"/>
          <p:cNvSpPr txBox="1">
            <a:spLocks noChangeArrowheads="1"/>
          </p:cNvSpPr>
          <p:nvPr/>
        </p:nvSpPr>
        <p:spPr bwMode="auto">
          <a:xfrm>
            <a:off x="3557553" y="4089628"/>
            <a:ext cx="409185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Rối</a:t>
            </a:r>
            <a:r>
              <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loạn</a:t>
            </a:r>
            <a:r>
              <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tiêu</a:t>
            </a:r>
            <a:r>
              <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hóa</a:t>
            </a:r>
            <a:r>
              <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đại</a:t>
            </a:r>
            <a:r>
              <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tràng</a:t>
            </a:r>
            <a:r>
              <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co </a:t>
            </a:r>
            <a:r>
              <a:rPr lang="en-US" altLang="en-US" sz="378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thắt</a:t>
            </a:r>
            <a:endParaRPr lang="en-US" altLang="en-US" sz="3780" b="1" dirty="0">
              <a:solidFill>
                <a:srgbClr val="000099"/>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13"/>
                                        </p:tgtEl>
                                        <p:attrNameLst>
                                          <p:attrName>ppt_w</p:attrName>
                                        </p:attrNameLst>
                                      </p:cBhvr>
                                      <p:tavLst>
                                        <p:tav tm="0">
                                          <p:val>
                                            <p:strVal val="ppt_w"/>
                                          </p:val>
                                        </p:tav>
                                        <p:tav tm="100000">
                                          <p:val>
                                            <p:fltVal val="0"/>
                                          </p:val>
                                        </p:tav>
                                      </p:tavLst>
                                    </p:anim>
                                    <p:anim calcmode="lin" valueType="num">
                                      <p:cBhvr>
                                        <p:cTn id="22" dur="500"/>
                                        <p:tgtEl>
                                          <p:spTgt spid="13"/>
                                        </p:tgtEl>
                                        <p:attrNameLst>
                                          <p:attrName>ppt_h</p:attrName>
                                        </p:attrNameLst>
                                      </p:cBhvr>
                                      <p:tavLst>
                                        <p:tav tm="0">
                                          <p:val>
                                            <p:strVal val="ppt_h"/>
                                          </p:val>
                                        </p:tav>
                                        <p:tav tm="100000">
                                          <p:val>
                                            <p:fltVal val="0"/>
                                          </p:val>
                                        </p:tav>
                                      </p:tavLst>
                                    </p:anim>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10"/>
                                        </p:tgtEl>
                                        <p:attrNameLst>
                                          <p:attrName>ppt_w</p:attrName>
                                        </p:attrNameLst>
                                      </p:cBhvr>
                                      <p:tavLst>
                                        <p:tav tm="0">
                                          <p:val>
                                            <p:strVal val="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fltVal val="0"/>
                                          </p:val>
                                        </p:tav>
                                      </p:tavLst>
                                    </p:anim>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par>
                                <p:cTn id="40" presetID="6"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4" presetClass="exit" presetSubtype="10" fill="hold" nodeType="withEffect">
                                  <p:stCondLst>
                                    <p:cond delay="0"/>
                                  </p:stCondLst>
                                  <p:childTnLst>
                                    <p:animEffect transition="out" filter="randombar(horizont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ircle(in)">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3" grpId="1"/>
      <p:bldP spid="14" grpId="0"/>
      <p:bldP spid="14" grpId="1"/>
      <p:bldP spid="16" grpId="0"/>
      <p:bldP spid="16" grpId="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417" y="1542879"/>
            <a:ext cx="6376535" cy="1320105"/>
          </a:xfrm>
          <a:prstGeom prst="rect">
            <a:avLst/>
          </a:prstGeom>
          <a:noFill/>
        </p:spPr>
        <p:txBody>
          <a:bodyPr wrap="square">
            <a:spAutoFit/>
          </a:bodyPr>
          <a:lstStyle/>
          <a:p>
            <a:pPr marL="30480" marR="30480" indent="426720" algn="just">
              <a:lnSpc>
                <a:spcPct val="114000"/>
              </a:lnSpc>
              <a:spcAft>
                <a:spcPts val="0"/>
              </a:spcAft>
            </a:pPr>
            <a:r>
              <a:rPr lang="en-US" sz="2400">
                <a:effectLst/>
                <a:latin typeface="Cambria" panose="02040503050406030204" pitchFamily="18" charset="0"/>
                <a:ea typeface="Cambria" panose="02040503050406030204" pitchFamily="18" charset="0"/>
              </a:rPr>
              <a:t>GV chia lớp thành 8 nhóm</a:t>
            </a:r>
            <a:endParaRPr lang="en-US" sz="2400">
              <a:effectLst/>
              <a:latin typeface="Cambria" panose="02040503050406030204" pitchFamily="18" charset="0"/>
              <a:ea typeface="Cambria" panose="02040503050406030204" pitchFamily="18" charset="0"/>
            </a:endParaRPr>
          </a:p>
          <a:p>
            <a:pPr marL="30480" marR="30480" indent="426720" algn="just">
              <a:lnSpc>
                <a:spcPct val="114000"/>
              </a:lnSpc>
              <a:spcAft>
                <a:spcPts val="0"/>
              </a:spcAft>
            </a:pPr>
            <a:r>
              <a:rPr lang="en-US" sz="2400">
                <a:effectLst/>
                <a:latin typeface="Cambria" panose="02040503050406030204" pitchFamily="18" charset="0"/>
                <a:ea typeface="Cambria" panose="02040503050406030204" pitchFamily="18" charset="0"/>
              </a:rPr>
              <a:t>+ Nhóm 1, 2, 3, 4: trả lời câu 1,2</a:t>
            </a:r>
            <a:endParaRPr lang="en-US" sz="2400">
              <a:effectLst/>
              <a:latin typeface="Cambria" panose="02040503050406030204" pitchFamily="18" charset="0"/>
              <a:ea typeface="Cambria" panose="02040503050406030204" pitchFamily="18" charset="0"/>
            </a:endParaRPr>
          </a:p>
          <a:p>
            <a:pPr marL="30480" marR="30480" indent="426720" algn="just">
              <a:lnSpc>
                <a:spcPct val="114000"/>
              </a:lnSpc>
              <a:spcAft>
                <a:spcPts val="0"/>
              </a:spcAft>
            </a:pPr>
            <a:r>
              <a:rPr lang="en-US" sz="2400">
                <a:effectLst/>
                <a:latin typeface="Cambria" panose="02040503050406030204" pitchFamily="18" charset="0"/>
                <a:ea typeface="Cambria" panose="02040503050406030204" pitchFamily="18" charset="0"/>
              </a:rPr>
              <a:t>+ Nhóm 5, 6, 7, 8: trả lời câu 3,4</a:t>
            </a:r>
            <a:endParaRPr lang="en-US" sz="2400">
              <a:effectLst/>
              <a:latin typeface="Cambria" panose="02040503050406030204" pitchFamily="18" charset="0"/>
              <a:ea typeface="Cambria" panose="02040503050406030204" pitchFamily="18" charset="0"/>
            </a:endParaRPr>
          </a:p>
        </p:txBody>
      </p:sp>
      <p:pic>
        <p:nvPicPr>
          <p:cNvPr id="4" name="Picture 3" descr="Hình nền giáo án điện tử học sinh tiểu học | Background powerpoint,  Powerpoint background templates, Powerpoint background design"/>
          <p:cNvPicPr>
            <a:picLocks noChangeAspect="1" noChangeArrowheads="1"/>
          </p:cNvPicPr>
          <p:nvPr/>
        </p:nvPicPr>
        <p:blipFill rotWithShape="1">
          <a:blip r:embed="rId1">
            <a:extLst>
              <a:ext uri="{28A0092B-C50C-407E-A947-70E740481C1C}">
                <a14:useLocalDpi xmlns:a14="http://schemas.microsoft.com/office/drawing/2010/main" val="0"/>
              </a:ext>
            </a:extLst>
          </a:blip>
          <a:srcRect l="3949" t="6518" r="74293" b="6809"/>
          <a:stretch>
            <a:fillRect/>
          </a:stretch>
        </p:blipFill>
        <p:spPr bwMode="auto">
          <a:xfrm>
            <a:off x="0" y="630589"/>
            <a:ext cx="2097741" cy="62274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
            <a:ext cx="12192000" cy="630590"/>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8" name="Rounded Rectangle 4"/>
          <p:cNvSpPr/>
          <p:nvPr/>
        </p:nvSpPr>
        <p:spPr>
          <a:xfrm>
            <a:off x="7360024" y="742238"/>
            <a:ext cx="4616824" cy="2355293"/>
          </a:xfrm>
          <a:prstGeom prst="round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457200" algn="just">
              <a:lnSpc>
                <a:spcPct val="107000"/>
              </a:lnSpc>
              <a:spcAft>
                <a:spcPts val="0"/>
              </a:spcAft>
            </a:pPr>
            <a:r>
              <a:rPr lang="en-US" sz="2400">
                <a:effectLst/>
                <a:latin typeface="Times New Roman" panose="02020603050405020304" pitchFamily="18" charset="0"/>
                <a:ea typeface="Calibri" panose="020F0502020204030204" charset="0"/>
              </a:rPr>
              <a:t>C</a:t>
            </a:r>
            <a:r>
              <a:rPr lang="vi-VN" sz="2400">
                <a:effectLst/>
                <a:latin typeface="Times New Roman" panose="02020603050405020304" pitchFamily="18" charset="0"/>
                <a:ea typeface="Calibri" panose="020F0502020204030204" charset="0"/>
              </a:rPr>
              <a:t>ác nhóm </a:t>
            </a:r>
            <a:r>
              <a:rPr lang="en-US" sz="2400">
                <a:effectLst/>
                <a:latin typeface="Times New Roman" panose="02020603050405020304" pitchFamily="18" charset="0"/>
                <a:ea typeface="Calibri" panose="020F0502020204030204" charset="0"/>
              </a:rPr>
              <a:t>thảo luận và </a:t>
            </a:r>
            <a:r>
              <a:rPr lang="vi-VN" sz="2400">
                <a:effectLst/>
                <a:latin typeface="Times New Roman" panose="02020603050405020304" pitchFamily="18" charset="0"/>
                <a:ea typeface="Calibri" panose="020F0502020204030204" charset="0"/>
              </a:rPr>
              <a:t>trình bày vào bảng nhóm</a:t>
            </a:r>
            <a:r>
              <a:rPr lang="en-US" sz="2400">
                <a:effectLst/>
                <a:latin typeface="Times New Roman" panose="02020603050405020304" pitchFamily="18" charset="0"/>
                <a:ea typeface="Calibri" panose="020F0502020204030204" charset="0"/>
              </a:rPr>
              <a:t>. (5 phút)</a:t>
            </a:r>
            <a:endParaRPr lang="en-US" sz="2400">
              <a:effectLst/>
              <a:latin typeface="Times New Roman" panose="02020603050405020304" pitchFamily="18" charset="0"/>
              <a:ea typeface="Calibri" panose="020F0502020204030204" charset="0"/>
            </a:endParaRPr>
          </a:p>
          <a:p>
            <a:pPr marL="0" indent="457200" algn="just">
              <a:lnSpc>
                <a:spcPct val="107000"/>
              </a:lnSpc>
              <a:spcAft>
                <a:spcPts val="0"/>
              </a:spcAft>
            </a:pPr>
            <a:r>
              <a:rPr lang="en-US" sz="2400">
                <a:latin typeface="Times New Roman" panose="02020603050405020304" pitchFamily="18" charset="0"/>
                <a:ea typeface="Calibri" panose="020F0502020204030204" charset="0"/>
              </a:rPr>
              <a:t>Sau 5 phút, giáo viên bốc thăm hai nhóm bất kì lên trình bày. Các nhóm còn lại nhận xét, chấm chéo.  </a:t>
            </a:r>
            <a:endParaRPr lang="en-US" sz="2400">
              <a:effectLst/>
              <a:latin typeface="Times New Roman" panose="02020603050405020304" pitchFamily="18" charset="0"/>
              <a:ea typeface="Calibri" panose="020F0502020204030204" charset="0"/>
            </a:endParaRPr>
          </a:p>
        </p:txBody>
      </p:sp>
      <p:sp>
        <p:nvSpPr>
          <p:cNvPr id="11" name="TextBox 10"/>
          <p:cNvSpPr txBox="1"/>
          <p:nvPr/>
        </p:nvSpPr>
        <p:spPr>
          <a:xfrm>
            <a:off x="2153866" y="3178279"/>
            <a:ext cx="10038134" cy="3291414"/>
          </a:xfrm>
          <a:prstGeom prst="rect">
            <a:avLst/>
          </a:prstGeom>
          <a:noFill/>
        </p:spPr>
        <p:txBody>
          <a:bodyPr wrap="square">
            <a:spAutoFit/>
          </a:bodyPr>
          <a:lstStyle/>
          <a:p>
            <a:pPr algn="just">
              <a:lnSpc>
                <a:spcPct val="107000"/>
              </a:lnSpc>
              <a:spcBef>
                <a:spcPts val="600"/>
              </a:spcBef>
              <a:spcAft>
                <a:spcPts val="600"/>
              </a:spcAft>
            </a:pPr>
            <a:r>
              <a:rPr lang="vi-VN" sz="2400">
                <a:effectLst/>
                <a:latin typeface="Cambria" panose="02040503050406030204" pitchFamily="18" charset="0"/>
                <a:ea typeface="Cambria" panose="02040503050406030204" pitchFamily="18" charset="0"/>
              </a:rPr>
              <a:t>Câu 1. Quan sát Hình 32.2, thảo luận về các giai đoạn hình thành lỗ sâu răng.</a:t>
            </a:r>
            <a:endParaRPr lang="vi-VN" sz="2400">
              <a:effectLst/>
              <a:latin typeface="Cambria" panose="02040503050406030204" pitchFamily="18" charset="0"/>
              <a:ea typeface="Cambria" panose="02040503050406030204" pitchFamily="18" charset="0"/>
            </a:endParaRPr>
          </a:p>
          <a:p>
            <a:pPr algn="just">
              <a:lnSpc>
                <a:spcPct val="107000"/>
              </a:lnSpc>
              <a:spcBef>
                <a:spcPts val="600"/>
              </a:spcBef>
              <a:spcAft>
                <a:spcPts val="600"/>
              </a:spcAft>
            </a:pPr>
            <a:r>
              <a:rPr lang="vi-VN" sz="2400">
                <a:effectLst/>
                <a:latin typeface="Cambria" panose="02040503050406030204" pitchFamily="18" charset="0"/>
                <a:ea typeface="Cambria" panose="02040503050406030204" pitchFamily="18" charset="0"/>
              </a:rPr>
              <a:t> Câu 2. Đề xuất một số biện pháp giúp phòng, chống sâu răng và các việc nên làm để hạn chế những ảnh hướng tới sức khoẻ khi đã bị sâu răng.</a:t>
            </a:r>
            <a:endParaRPr lang="vi-VN" sz="2400">
              <a:effectLst/>
              <a:latin typeface="Cambria" panose="02040503050406030204" pitchFamily="18" charset="0"/>
              <a:ea typeface="Cambria" panose="02040503050406030204" pitchFamily="18" charset="0"/>
            </a:endParaRPr>
          </a:p>
          <a:p>
            <a:pPr algn="just">
              <a:lnSpc>
                <a:spcPct val="107000"/>
              </a:lnSpc>
              <a:spcBef>
                <a:spcPts val="600"/>
              </a:spcBef>
              <a:spcAft>
                <a:spcPts val="600"/>
              </a:spcAft>
            </a:pPr>
            <a:r>
              <a:rPr lang="vi-VN" sz="2400">
                <a:solidFill>
                  <a:srgbClr val="0070C0"/>
                </a:solidFill>
                <a:effectLst/>
                <a:latin typeface="Cambria" panose="02040503050406030204" pitchFamily="18" charset="0"/>
                <a:ea typeface="Cambria" panose="02040503050406030204" pitchFamily="18" charset="0"/>
              </a:rPr>
              <a:t> </a:t>
            </a:r>
            <a:r>
              <a:rPr lang="vi-VN" sz="2400">
                <a:effectLst/>
                <a:latin typeface="Cambria" panose="02040503050406030204" pitchFamily="18" charset="0"/>
                <a:ea typeface="Cambria" panose="02040503050406030204" pitchFamily="18" charset="0"/>
              </a:rPr>
              <a:t>Câu 3. Người bị viêm loét dạ dày – tá tràng nên và không nên sử dụng các loại thức ăn, đồ uống nào? Em hãy kể tên và giải thích.</a:t>
            </a:r>
            <a:endParaRPr lang="vi-VN" sz="2400">
              <a:effectLst/>
              <a:latin typeface="Cambria" panose="02040503050406030204" pitchFamily="18" charset="0"/>
              <a:ea typeface="Cambria" panose="02040503050406030204" pitchFamily="18" charset="0"/>
            </a:endParaRPr>
          </a:p>
          <a:p>
            <a:pPr algn="just">
              <a:lnSpc>
                <a:spcPct val="107000"/>
              </a:lnSpc>
              <a:spcBef>
                <a:spcPts val="600"/>
              </a:spcBef>
              <a:spcAft>
                <a:spcPts val="600"/>
              </a:spcAft>
            </a:pPr>
            <a:r>
              <a:rPr lang="vi-VN" sz="2400">
                <a:effectLst/>
                <a:latin typeface="Cambria" panose="02040503050406030204" pitchFamily="18" charset="0"/>
                <a:ea typeface="Cambria" panose="02040503050406030204" pitchFamily="18" charset="0"/>
              </a:rPr>
              <a:t>Câu 4. Dựa vào thông tin trên em hãy nêu các biện pháp bảo vệ hệ tiêu hóa và cơ sở khoa học của các biện pháp đó.</a:t>
            </a:r>
            <a:endParaRPr lang="vi-VN" sz="2400">
              <a:effectLst/>
              <a:latin typeface="Cambria" panose="02040503050406030204" pitchFamily="18" charset="0"/>
              <a:ea typeface="Cambria" panose="02040503050406030204" pitchFamily="18" charset="0"/>
            </a:endParaRPr>
          </a:p>
        </p:txBody>
      </p:sp>
      <p:sp>
        <p:nvSpPr>
          <p:cNvPr id="13" name="TextBox 12"/>
          <p:cNvSpPr txBox="1"/>
          <p:nvPr/>
        </p:nvSpPr>
        <p:spPr>
          <a:xfrm>
            <a:off x="1681492" y="711337"/>
            <a:ext cx="5893684"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41" y="772285"/>
            <a:ext cx="11555505" cy="5951245"/>
          </a:xfrm>
          <a:prstGeom prst="rect">
            <a:avLst/>
          </a:prstGeom>
          <a:noFill/>
        </p:spPr>
        <p:txBody>
          <a:bodyPr wrap="square">
            <a:spAutoFit/>
          </a:bodyPr>
          <a:lstStyle/>
          <a:p>
            <a:pPr indent="457200" algn="just">
              <a:lnSpc>
                <a:spcPct val="114000"/>
              </a:lnSpc>
              <a:spcBef>
                <a:spcPts val="0"/>
              </a:spcBef>
              <a:spcAft>
                <a:spcPts val="0"/>
              </a:spcAft>
            </a:pPr>
            <a:endParaRPr lang="en-US" sz="2400" b="1">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400" b="1">
                <a:effectLst/>
                <a:latin typeface="Cambria" panose="02040503050406030204" pitchFamily="18" charset="0"/>
                <a:ea typeface="Cambria" panose="02040503050406030204" pitchFamily="18" charset="0"/>
              </a:rPr>
              <a:t>Câu 1.</a:t>
            </a:r>
            <a:endParaRPr lang="vi-VN" sz="24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400">
                <a:effectLst/>
                <a:latin typeface="Cambria" panose="02040503050406030204" pitchFamily="18" charset="0"/>
                <a:ea typeface="Cambria" panose="02040503050406030204" pitchFamily="18" charset="0"/>
              </a:rPr>
              <a:t>Giai đoạn l: Triệu chứng ban đầu là răng đổi màu ở một vài vùng trên mặt nhai hoặc kế giữa hai răng. Lúc này người bệnh chưa cảm thấy đau hay buốt.</a:t>
            </a:r>
            <a:endParaRPr lang="vi-VN" sz="24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400">
                <a:effectLst/>
                <a:latin typeface="Cambria" panose="02040503050406030204" pitchFamily="18" charset="0"/>
                <a:ea typeface="Cambria" panose="02040503050406030204" pitchFamily="18" charset="0"/>
              </a:rPr>
              <a:t>Giai đoạn 2: Những vùng đổi màu trên răng biến đổi thành màu sắc tối hơn (màu nâu hoặc màu đen). Lỗ sâu ở răng xuất hiện.</a:t>
            </a:r>
            <a:endParaRPr lang="vi-VN" sz="24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400">
                <a:effectLst/>
                <a:latin typeface="Cambria" panose="02040503050406030204" pitchFamily="18" charset="0"/>
                <a:ea typeface="Cambria" panose="02040503050406030204" pitchFamily="18" charset="0"/>
              </a:rPr>
              <a:t>Giai đoạn 3: Lỗ sâu răng tăng dần kích thước, có thể toàn bộ mặt nhai. Người bệnh cảm thấy khó chịu, đau khi thức ăn bám vào lỗ sâu, cảm thấy buốt khi ăn thức ăn nóng hoặc lạnh.</a:t>
            </a:r>
            <a:endParaRPr lang="vi-VN" sz="24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400">
                <a:effectLst/>
                <a:latin typeface="Cambria" panose="02040503050406030204" pitchFamily="18" charset="0"/>
                <a:ea typeface="Cambria" panose="02040503050406030204" pitchFamily="18" charset="0"/>
              </a:rPr>
              <a:t>Giai đoạn 4: Tuỷ răng đã bị viêm, người bệnh bị đau răng kéo dài, cường độ đau gia tăng. Khi bị viêm tủy thì việc điều trị sẽ kéo dài và tốn kém. Nếu không chữa tủy thì bệnh sẽ diễn biến nghiêm trọng hơn, có thể dẫn đến vỡ cụt thân răng, mất chức năng của răng.</a:t>
            </a:r>
            <a:endParaRPr lang="vi-VN" sz="24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400">
                <a:effectLst/>
                <a:latin typeface="Cambria" panose="02040503050406030204" pitchFamily="18" charset="0"/>
                <a:ea typeface="Cambria" panose="02040503050406030204" pitchFamily="18" charset="0"/>
              </a:rPr>
              <a:t>Bên cạnh đó, khi bị sâu răng, hơi thở của người bệnh còn có mùi hôi.</a:t>
            </a:r>
            <a:endParaRPr lang="vi-VN" sz="2400">
              <a:effectLst/>
              <a:latin typeface="Cambria" panose="02040503050406030204" pitchFamily="18" charset="0"/>
              <a:ea typeface="Cambria" panose="02040503050406030204" pitchFamily="18" charset="0"/>
            </a:endParaRPr>
          </a:p>
        </p:txBody>
      </p:sp>
      <p:sp>
        <p:nvSpPr>
          <p:cNvPr id="5" name="Rectangle 4"/>
          <p:cNvSpPr/>
          <p:nvPr/>
        </p:nvSpPr>
        <p:spPr>
          <a:xfrm>
            <a:off x="0" y="-1"/>
            <a:ext cx="12192000" cy="630590"/>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7" name="TextBox 6"/>
          <p:cNvSpPr txBox="1"/>
          <p:nvPr/>
        </p:nvSpPr>
        <p:spPr>
          <a:xfrm>
            <a:off x="1036034" y="577402"/>
            <a:ext cx="5893684"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038" y="1590138"/>
            <a:ext cx="11611923" cy="4615623"/>
          </a:xfrm>
          <a:prstGeom prst="rect">
            <a:avLst/>
          </a:prstGeom>
          <a:noFill/>
        </p:spPr>
        <p:txBody>
          <a:bodyPr wrap="square">
            <a:spAutoFit/>
          </a:bodyPr>
          <a:lstStyle/>
          <a:p>
            <a:pPr indent="457200" algn="just">
              <a:lnSpc>
                <a:spcPct val="114000"/>
              </a:lnSpc>
              <a:spcBef>
                <a:spcPts val="0"/>
              </a:spcBef>
              <a:spcAft>
                <a:spcPts val="0"/>
              </a:spcAft>
            </a:pPr>
            <a:r>
              <a:rPr lang="vi-VN" sz="2600" b="1">
                <a:effectLst/>
                <a:latin typeface="Cambria" panose="02040503050406030204" pitchFamily="18" charset="0"/>
                <a:ea typeface="Cambria" panose="02040503050406030204" pitchFamily="18" charset="0"/>
              </a:rPr>
              <a:t>Câu 2.</a:t>
            </a:r>
            <a:r>
              <a:rPr lang="vi-VN" sz="2600">
                <a:effectLst/>
                <a:latin typeface="Cambria" panose="02040503050406030204" pitchFamily="18" charset="0"/>
                <a:ea typeface="Cambria" panose="02040503050406030204" pitchFamily="18" charset="0"/>
              </a:rPr>
              <a:t> Các biện pháp phòng, chống sâu răng:</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Đánh răng đúng cách buổi sáng sau khi ngủ dậy và buổi tối trước khi đi ngủ.</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Lấy sạch mảng bám trên răng,</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Hạn chế ăn đồ ngọt, vệ sinh răng sạch sẽ sau khi ăn.</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Khám răng định kỳ 4 đến 6 tháng một lần.</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Các việc nên làm để hạn chế những ảnh hưởng tới sức khoẻ khi đã bị sâu răng:</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Hạn chế ăn đồ quá nóng hoặc quá lạnh.</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Vệ sinh răng miệng đúng cách (đánh răng, súc miệng bằng các dung dịch vệ sinh răng miệng).</a:t>
            </a:r>
            <a:endParaRPr lang="vi-VN" sz="2600">
              <a:effectLst/>
              <a:latin typeface="Cambria" panose="02040503050406030204" pitchFamily="18" charset="0"/>
              <a:ea typeface="Cambria" panose="02040503050406030204" pitchFamily="18" charset="0"/>
            </a:endParaRPr>
          </a:p>
          <a:p>
            <a:pPr indent="457200" algn="just">
              <a:lnSpc>
                <a:spcPct val="114000"/>
              </a:lnSpc>
              <a:spcBef>
                <a:spcPts val="0"/>
              </a:spcBef>
              <a:spcAft>
                <a:spcPts val="0"/>
              </a:spcAft>
            </a:pPr>
            <a:r>
              <a:rPr lang="vi-VN" sz="2600">
                <a:effectLst/>
                <a:latin typeface="Cambria" panose="02040503050406030204" pitchFamily="18" charset="0"/>
                <a:ea typeface="Cambria" panose="02040503050406030204" pitchFamily="18" charset="0"/>
              </a:rPr>
              <a:t>- Điều trị vùng răng bị sâu ngay khi phát hiện.</a:t>
            </a:r>
            <a:endParaRPr lang="vi-VN" sz="2600">
              <a:effectLst/>
              <a:latin typeface="Cambria" panose="02040503050406030204" pitchFamily="18" charset="0"/>
              <a:ea typeface="Cambria" panose="02040503050406030204" pitchFamily="18" charset="0"/>
            </a:endParaRPr>
          </a:p>
        </p:txBody>
      </p:sp>
      <p:sp>
        <p:nvSpPr>
          <p:cNvPr id="4" name="Rectangle 3"/>
          <p:cNvSpPr/>
          <p:nvPr/>
        </p:nvSpPr>
        <p:spPr>
          <a:xfrm>
            <a:off x="0" y="-1"/>
            <a:ext cx="12192000" cy="630590"/>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731233" y="848579"/>
            <a:ext cx="5893684"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458" y="1665512"/>
            <a:ext cx="10139083" cy="4308872"/>
          </a:xfrm>
          <a:prstGeom prst="rect">
            <a:avLst/>
          </a:prstGeom>
          <a:noFill/>
        </p:spPr>
        <p:txBody>
          <a:bodyPr wrap="square">
            <a:spAutoFit/>
          </a:bodyPr>
          <a:lstStyle/>
          <a:p>
            <a:pPr marR="30480" algn="just">
              <a:spcAft>
                <a:spcPts val="0"/>
              </a:spcAft>
            </a:pPr>
            <a:r>
              <a:rPr lang="vi-VN" sz="2400" b="1">
                <a:effectLst/>
                <a:latin typeface="Cambria" panose="02040503050406030204" pitchFamily="18" charset="0"/>
                <a:ea typeface="Cambria" panose="02040503050406030204" pitchFamily="18" charset="0"/>
              </a:rPr>
              <a:t>Câu 3: </a:t>
            </a:r>
            <a:endParaRPr lang="vi-VN" sz="2400">
              <a:effectLst/>
              <a:latin typeface="Cambria" panose="02040503050406030204" pitchFamily="18" charset="0"/>
              <a:ea typeface="Cambria" panose="02040503050406030204" pitchFamily="18" charset="0"/>
            </a:endParaRPr>
          </a:p>
          <a:p>
            <a:pPr marL="30480" marR="30480" indent="426720" algn="just">
              <a:spcBef>
                <a:spcPts val="0"/>
              </a:spcBef>
              <a:spcAft>
                <a:spcPts val="1200"/>
              </a:spcAft>
            </a:pPr>
            <a:r>
              <a:rPr lang="vi-VN" sz="2400">
                <a:effectLst/>
                <a:latin typeface="Cambria" panose="02040503050406030204" pitchFamily="18" charset="0"/>
                <a:ea typeface="Cambria" panose="02040503050406030204" pitchFamily="18" charset="0"/>
              </a:rPr>
              <a:t>- Người bị viêm loét dạ dày – tá tràng nên sử dụng các loại thức ăn, nước uống như: cơm mềm, chuối, nước ép táo, sữa chua, rau củ màu đỏ và xanh đậm, ngũ cốc, trà thảo dược, nghệ và mật ong…Vì đây là những thực phẩm giàu vitamin và khoáng chất, có tác dụng bảo vệ niêm mạc dạ dày, giúp cho việc chữa lành các vết loét hoặc có khả năng giúp giảm tiết acid.</a:t>
            </a:r>
            <a:endParaRPr lang="vi-VN" sz="2400">
              <a:effectLst/>
              <a:latin typeface="Cambria" panose="02040503050406030204" pitchFamily="18" charset="0"/>
              <a:ea typeface="Cambria" panose="02040503050406030204" pitchFamily="18" charset="0"/>
            </a:endParaRPr>
          </a:p>
          <a:p>
            <a:pPr marL="30480" marR="30480" indent="426720" algn="just">
              <a:spcBef>
                <a:spcPts val="0"/>
              </a:spcBef>
              <a:spcAft>
                <a:spcPts val="1200"/>
              </a:spcAft>
            </a:pPr>
            <a:r>
              <a:rPr lang="vi-VN" sz="2400">
                <a:effectLst/>
                <a:latin typeface="Cambria" panose="02040503050406030204" pitchFamily="18" charset="0"/>
                <a:ea typeface="Cambria" panose="02040503050406030204" pitchFamily="18" charset="0"/>
              </a:rPr>
              <a:t>- Người bị viêm loét dạ dày – tá tràng không nên sử dụng: các đồ uống có cồn (rượu, bia, cà phê,…); các gia vị cay nóng (ớt, tiêu,…); đồ ăn chiên xào nhiều dầu mỡ; trái cây chua; nước ngọt, đồ uống có ga,… Vì đây là những thực phẩm dễ gây tổn thương đến niêm mạc dạ dày, làm tăng acid dạ dày, đầy bụng, khó tiêu,…</a:t>
            </a:r>
            <a:endParaRPr lang="vi-VN" sz="2400">
              <a:effectLst/>
              <a:latin typeface="Cambria" panose="02040503050406030204" pitchFamily="18" charset="0"/>
              <a:ea typeface="Cambria" panose="02040503050406030204" pitchFamily="18" charset="0"/>
            </a:endParaRPr>
          </a:p>
        </p:txBody>
      </p:sp>
      <p:sp>
        <p:nvSpPr>
          <p:cNvPr id="4" name="Rectangle 3"/>
          <p:cNvSpPr/>
          <p:nvPr/>
        </p:nvSpPr>
        <p:spPr>
          <a:xfrm>
            <a:off x="0" y="-1"/>
            <a:ext cx="12192000" cy="630590"/>
          </a:xfrm>
          <a:prstGeom prst="rect">
            <a:avLst/>
          </a:prstGeom>
          <a:solidFill>
            <a:srgbClr val="DEF1F2"/>
          </a:solidFill>
          <a:ln w="25400" cap="flat" cmpd="sng" algn="ctr">
            <a:solidFill>
              <a:srgbClr val="BBE0E3">
                <a:shade val="50000"/>
              </a:srgbClr>
            </a:solidFill>
            <a:prstDash val="solid"/>
          </a:ln>
          <a:effectLst/>
        </p:spPr>
        <p:txBody>
          <a:bodyPr rtlCol="0" anchor="ctr"/>
          <a:lstStyle/>
          <a:p>
            <a:pPr marL="30480" marR="3048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BÀI 32: DINH DƯỠNG VÀ TIÊU HOÁ Ở NGƯỜI</a:t>
            </a:r>
            <a:endParaRPr kumimoji="0" lang="vi-VN" sz="36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731234" y="818697"/>
            <a:ext cx="5893684" cy="658706"/>
          </a:xfrm>
          <a:prstGeom prst="rect">
            <a:avLst/>
          </a:prstGeom>
          <a:noFill/>
        </p:spPr>
        <p:txBody>
          <a:bodyPr wrap="square" rtlCol="0">
            <a:spAutoFit/>
          </a:bodyPr>
          <a:lstStyle/>
          <a:p>
            <a:pPr fontAlgn="base">
              <a:lnSpc>
                <a:spcPct val="150000"/>
              </a:lnSpc>
              <a:spcBef>
                <a:spcPct val="0"/>
              </a:spcBef>
              <a:spcAft>
                <a:spcPct val="0"/>
              </a:spcAft>
            </a:pP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4</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 </a:t>
            </a:r>
            <a:r>
              <a:rPr lang="en-US" sz="2800" b="1">
                <a:solidFill>
                  <a:srgbClr val="F60000"/>
                </a:solidFill>
                <a:latin typeface="Cambria" panose="02040503050406030204" pitchFamily="18" charset="0"/>
                <a:ea typeface="Cambria" panose="02040503050406030204" pitchFamily="18" charset="0"/>
                <a:cs typeface="Arial" panose="020B0604020202020204" pitchFamily="34" charset="0"/>
              </a:rPr>
              <a:t>M</a:t>
            </a:r>
            <a:r>
              <a:rPr lang="vi-VN" sz="2800" b="1">
                <a:solidFill>
                  <a:srgbClr val="F60000"/>
                </a:solidFill>
                <a:latin typeface="Cambria" panose="02040503050406030204" pitchFamily="18" charset="0"/>
                <a:ea typeface="Cambria" panose="02040503050406030204" pitchFamily="18" charset="0"/>
                <a:cs typeface="Arial" panose="020B0604020202020204" pitchFamily="34" charset="0"/>
              </a:rPr>
              <a:t>ột số bệnh về đường tiêu hoá</a:t>
            </a:r>
            <a:endParaRPr lang="vi-VN" sz="2800" b="1">
              <a:solidFill>
                <a:srgbClr val="F6000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4663</Words>
  <Application>WPS Presentation</Application>
  <PresentationFormat>Widescreen</PresentationFormat>
  <Paragraphs>122</Paragraphs>
  <Slides>12</Slides>
  <Notes>1</Notes>
  <HiddenSlides>0</HiddenSlides>
  <MMClips>15</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SimSun</vt:lpstr>
      <vt:lpstr>Wingdings</vt:lpstr>
      <vt:lpstr>Cambria</vt:lpstr>
      <vt:lpstr>Times New Roman</vt:lpstr>
      <vt:lpstr>Microsoft YaHei</vt:lpstr>
      <vt:lpstr>Arial Unicode MS</vt:lpstr>
      <vt:lpstr>Calibri Light</vt:lpstr>
      <vt:lpstr>Calibri</vt:lpstr>
      <vt:lpstr>Arial</vt:lpstr>
      <vt:lpstr>Broadway</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Thơm</dc:creator>
  <cp:lastModifiedBy>WPS_1644634153</cp:lastModifiedBy>
  <cp:revision>142</cp:revision>
  <dcterms:created xsi:type="dcterms:W3CDTF">2023-07-22T07:34:00Z</dcterms:created>
  <dcterms:modified xsi:type="dcterms:W3CDTF">2024-05-10T14:18:23Z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9E9900DE9460457487CC850DA897BDED_13</vt:lpwstr>
  </property>
  <property fmtid="{D5CDD505-2E9C-101B-9397-08002B2CF9AE}" pid="3" name="KSOProductBuildVer">
    <vt:lpwstr>1033-12.2.0.16909</vt:lpwstr>
  </property>
</Properties>
</file>