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90" r:id="rId3"/>
    <p:sldId id="360" r:id="rId4"/>
    <p:sldId id="378" r:id="rId5"/>
    <p:sldId id="379" r:id="rId6"/>
    <p:sldId id="380" r:id="rId7"/>
    <p:sldId id="381" r:id="rId8"/>
    <p:sldId id="368" r:id="rId9"/>
    <p:sldId id="382" r:id="rId10"/>
    <p:sldId id="383" r:id="rId11"/>
    <p:sldId id="384" r:id="rId12"/>
    <p:sldId id="386" r:id="rId13"/>
    <p:sldId id="387" r:id="rId14"/>
    <p:sldId id="388" r:id="rId15"/>
    <p:sldId id="389" r:id="rId16"/>
    <p:sldId id="282" r:id="rId17"/>
    <p:sldId id="276" r:id="rId1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57" d="100"/>
          <a:sy n="57" d="100"/>
        </p:scale>
        <p:origin x="1540" y="44"/>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492C07B-B1CE-42FC-ADB9-5CE8B90BC106}" type="datetimeFigureOut">
              <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vi-VN" altLang="x-none" dirty="0"/>
              <a:t>Bấm để chỉnh sửa kiểu văn bản của Bản cái</a:t>
            </a:r>
            <a:endParaRPr lang="vi-VN" altLang="x-none" dirty="0"/>
          </a:p>
          <a:p>
            <a:pPr lvl="1"/>
            <a:r>
              <a:rPr lang="vi-VN" altLang="x-none" dirty="0"/>
              <a:t>Mức hai</a:t>
            </a:r>
            <a:endParaRPr lang="vi-VN" altLang="x-none" dirty="0"/>
          </a:p>
          <a:p>
            <a:pPr lvl="2"/>
            <a:r>
              <a:rPr lang="vi-VN" altLang="x-none" dirty="0"/>
              <a:t>Mức ba</a:t>
            </a:r>
            <a:endParaRPr lang="vi-VN" altLang="x-none" dirty="0"/>
          </a:p>
          <a:p>
            <a:pPr lvl="3"/>
            <a:r>
              <a:rPr lang="vi-VN" altLang="x-none" dirty="0"/>
              <a:t>Mức bốn</a:t>
            </a:r>
            <a:endParaRPr lang="vi-VN" altLang="x-none" dirty="0"/>
          </a:p>
          <a:p>
            <a:pPr lvl="4"/>
            <a:r>
              <a:rPr lang="vi-VN" altLang="x-none" dirty="0"/>
              <a:t>Mức năm</a:t>
            </a:r>
            <a:endParaRPr lang="vi-VN" altLang="x-none" dirty="0"/>
          </a:p>
        </p:txBody>
      </p:sp>
      <p:sp>
        <p:nvSpPr>
          <p:cNvPr id="6" name="Chỗ dành sẵn cho Chân trang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Chỗ dành sẵn cho Số hiệu Bản chiếu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buNone/>
            </a:pPr>
            <a:fld id="{9A0DB2DC-4C9A-4742-B13C-FB6460FD3503}" type="slidenum">
              <a:rPr lang="vi-VN" altLang="x-none" sz="1200" dirty="0"/>
            </a:fld>
            <a:endParaRPr lang="vi-VN" altLang="x-none"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7"/>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en-US" altLang="zh-CN" sz="1200" dirty="0">
                <a:ea typeface="SimSun" panose="02010600030101010101" pitchFamily="2" charset="-122"/>
              </a:rPr>
            </a:fld>
            <a:endParaRPr lang="en-US" altLang="zh-CN" sz="1200" dirty="0">
              <a:ea typeface="SimSun" panose="02010600030101010101" pitchFamily="2" charset="-122"/>
            </a:endParaRPr>
          </a:p>
        </p:txBody>
      </p:sp>
      <p:sp>
        <p:nvSpPr>
          <p:cNvPr id="55299" name="Rectangle 2"/>
          <p:cNvSpPr>
            <a:spLocks noGrp="1" noRot="1" noChangeAspect="1" noTextEdit="1"/>
          </p:cNvSpPr>
          <p:nvPr>
            <p:ph type="sldImg"/>
          </p:nvPr>
        </p:nvSpPr>
        <p:spPr>
          <a:ln>
            <a:solidFill>
              <a:srgbClr val="000000">
                <a:alpha val="100000"/>
              </a:srgbClr>
            </a:solidFill>
            <a:miter lim="800000"/>
          </a:ln>
        </p:spPr>
      </p:sp>
      <p:sp>
        <p:nvSpPr>
          <p:cNvPr id="55300" name="Rectangle 3"/>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zh-CN" altLang="zh-CN" dirty="0">
              <a:latin typeface="Arial" panose="020B0604020202020204" pitchFamily="34" charset="0"/>
              <a:ea typeface="等线"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endParaRPr lang="en-US"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6811" y="274596"/>
            <a:ext cx="8230379" cy="1143191"/>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6811" y="1600468"/>
            <a:ext cx="4073228" cy="452565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13095" y="1600469"/>
            <a:ext cx="4074094" cy="220710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13095" y="3917873"/>
            <a:ext cx="4074094" cy="220825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Slide Number Placeholder 7"/>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endParaRPr lang="en-US"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endParaRPr lang="en-US"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endParaRPr lang="en-US" noProof="1"/>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endParaRPr lang="en-US" noProof="1"/>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endParaRPr lang="en-US"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endParaRPr lang="en-US"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microsoft.com/office/2007/relationships/media" Target="file:///C:\Users\Administrator\Downloads\Video\K&#7928;%20THU&#7852;T%20S&#416;%20C&#7912;U%20G&#195;Y%20X&#431;&#416;NG%20C&#7858;NG%20TAY..mp4" TargetMode="External"/><Relationship Id="rId1" Type="http://schemas.openxmlformats.org/officeDocument/2006/relationships/video" Target="file:///C:\Users\Administrator\Downloads\Video\K&#7928;%20THU&#7852;T%20S&#416;%20C&#7912;U%20G&#195;Y%20X&#431;&#416;NG%20C&#7858;NG%20TAY..mp4"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png"/><Relationship Id="rId3" Type="http://schemas.microsoft.com/office/2007/relationships/media" Target="file:///I:\TIET%207%20BO%20XUONG%20-%20SH8\BAI%20GIANG\Camp%20Fire.mp3" TargetMode="External"/><Relationship Id="rId2" Type="http://schemas.openxmlformats.org/officeDocument/2006/relationships/audio" Target="file:///I:\TIET%207%20BO%20XUONG%20-%20SH8\BAI%20GIANG\Camp%20Fire.mp3" TargetMode="External"/><Relationship Id="rId1" Type="http://schemas.openxmlformats.org/officeDocument/2006/relationships/image" Target="../media/image21.GI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4.GIF"/><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Giáo án điện tử KHTN 8 kết nối Bài 31: Hệ vận động ở người | Bài giảng điện  tử Khoa học tự nhiên 8 (Sinh học) kết nối tri thức | Kenhgiaovien.com"/>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5"/>
          <p:cNvSpPr/>
          <p:nvPr/>
        </p:nvSpPr>
        <p:spPr>
          <a:xfrm>
            <a:off x="381000" y="6173788"/>
            <a:ext cx="8124825" cy="60801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dirty="0">
                <a:latin typeface="Times New Roman" panose="02020603050405020304" pitchFamily="18" charset="0"/>
                <a:ea typeface="SimSun" panose="02010600030101010101" pitchFamily="2" charset="-122"/>
              </a:rPr>
              <a:t>     </a:t>
            </a:r>
            <a:r>
              <a:rPr lang="en-US" altLang="zh-CN" dirty="0">
                <a:solidFill>
                  <a:srgbClr val="FF0000"/>
                </a:solidFill>
                <a:latin typeface="Times New Roman" panose="02020603050405020304" pitchFamily="18" charset="0"/>
                <a:ea typeface="SimSun" panose="02010600030101010101" pitchFamily="2" charset="-122"/>
              </a:rPr>
              <a:t> Video tập băng bó cho người gãy xương cẳng tay</a:t>
            </a:r>
            <a:endParaRPr lang="en-US" altLang="zh-CN" dirty="0">
              <a:solidFill>
                <a:srgbClr val="FF0000"/>
              </a:solidFill>
              <a:latin typeface="Times New Roman" panose="02020603050405020304" pitchFamily="18" charset="0"/>
              <a:ea typeface="SimSun" panose="02010600030101010101" pitchFamily="2" charset="-122"/>
            </a:endParaRPr>
          </a:p>
        </p:txBody>
      </p:sp>
      <p:pic>
        <p:nvPicPr>
          <p:cNvPr id="4" name="KỸ THUẬT SƠ CỨU GÃY XƯƠNG CẲNG TAY.">
            <a:hlinkClick r:id="" action="ppaction://media"/>
          </p:cNvPr>
          <p:cNvPicPr>
            <a:picLocks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76200" y="76200"/>
            <a:ext cx="9067800" cy="60975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0" end="53"/>
                                            </p:txEl>
                                          </p:spTgt>
                                        </p:tgtEl>
                                        <p:attrNameLst>
                                          <p:attrName>style.visibility</p:attrName>
                                        </p:attrNameLst>
                                      </p:cBhvr>
                                      <p:to>
                                        <p:strVal val="visible"/>
                                      </p:to>
                                    </p:set>
                                    <p:animEffect transition="in" filter="box(in)">
                                      <p:cBhvr>
                                        <p:cTn id="7" dur="500"/>
                                        <p:tgtEl>
                                          <p:spTgt spid="3">
                                            <p:txEl>
                                              <p:charRg st="0"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129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p:nvPr/>
        </p:nvSpPr>
        <p:spPr>
          <a:xfrm>
            <a:off x="325438" y="457200"/>
            <a:ext cx="6407150" cy="609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800" dirty="0">
                <a:solidFill>
                  <a:srgbClr val="CC0066"/>
                </a:solidFill>
                <a:latin typeface="Times New Roman" panose="02020603050405020304" pitchFamily="18" charset="0"/>
                <a:ea typeface="SimSun" panose="02010600030101010101" pitchFamily="2" charset="-122"/>
              </a:rPr>
              <a:t>* </a:t>
            </a:r>
            <a:r>
              <a:rPr lang="en-US" altLang="en-US" sz="2800" dirty="0">
                <a:solidFill>
                  <a:srgbClr val="CC0066"/>
                </a:solidFill>
                <a:latin typeface="Times New Roman" panose="02020603050405020304" pitchFamily="18" charset="0"/>
                <a:ea typeface="SimSun" panose="02010600030101010101" pitchFamily="2" charset="-122"/>
              </a:rPr>
              <a:t>Phương pháp sơ cứu gãy xương cẳng tay:</a:t>
            </a:r>
            <a:endParaRPr lang="en-US" altLang="en-US" sz="2800" dirty="0">
              <a:solidFill>
                <a:srgbClr val="CC0066"/>
              </a:solidFill>
              <a:latin typeface="Times New Roman" panose="02020603050405020304" pitchFamily="18" charset="0"/>
              <a:ea typeface="SimSun" panose="02010600030101010101" pitchFamily="2" charset="-122"/>
            </a:endParaRPr>
          </a:p>
        </p:txBody>
      </p:sp>
      <p:pic>
        <p:nvPicPr>
          <p:cNvPr id="3" name="Picture 3"/>
          <p:cNvPicPr>
            <a:picLocks noChangeAspect="1"/>
          </p:cNvPicPr>
          <p:nvPr/>
        </p:nvPicPr>
        <p:blipFill>
          <a:blip r:embed="rId1"/>
          <a:stretch>
            <a:fillRect/>
          </a:stretch>
        </p:blipFill>
        <p:spPr>
          <a:xfrm>
            <a:off x="5715000" y="1981200"/>
            <a:ext cx="3200400" cy="2971800"/>
          </a:xfrm>
          <a:prstGeom prst="rect">
            <a:avLst/>
          </a:prstGeom>
          <a:noFill/>
          <a:ln w="9525">
            <a:noFill/>
          </a:ln>
        </p:spPr>
      </p:pic>
      <p:sp>
        <p:nvSpPr>
          <p:cNvPr id="4" name="Rectangle 4"/>
          <p:cNvSpPr/>
          <p:nvPr/>
        </p:nvSpPr>
        <p:spPr>
          <a:xfrm>
            <a:off x="466725" y="1730375"/>
            <a:ext cx="4800600" cy="2895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 Bước 1: Đặt nẹp gỗ (hay tre) vào </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chỗ xương gãy.</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 Bước 2: Lót trong nẹp bằng gạc</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(hay vải mềm) gấp dày ở các đầu </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xương.</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 Bước 3: Buộc định vị 2 đầu </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nẹp và 2 bên chỗ xương gãy.</a:t>
            </a:r>
            <a:endParaRPr lang="en-US" altLang="zh-CN" sz="2400" dirty="0">
              <a:solidFill>
                <a:srgbClr val="0000CC"/>
              </a:solidFill>
              <a:latin typeface="Times New Roman" panose="02020603050405020304" pitchFamily="18" charset="0"/>
              <a:ea typeface="SimSun" panose="02010600030101010101" pitchFamily="2" charset="-122"/>
            </a:endParaRPr>
          </a:p>
        </p:txBody>
      </p:sp>
      <p:sp>
        <p:nvSpPr>
          <p:cNvPr id="5" name="Rectangle 5"/>
          <p:cNvSpPr/>
          <p:nvPr/>
        </p:nvSpPr>
        <p:spPr>
          <a:xfrm>
            <a:off x="525463" y="5245100"/>
            <a:ext cx="6400800" cy="990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i="1" dirty="0">
                <a:solidFill>
                  <a:srgbClr val="FF0000"/>
                </a:solidFill>
                <a:latin typeface="Times New Roman" panose="02020603050405020304" pitchFamily="18" charset="0"/>
                <a:ea typeface="SimSun" panose="02010600030101010101" pitchFamily="2" charset="-122"/>
              </a:rPr>
              <a:t>* Chú ý: </a:t>
            </a:r>
            <a:endParaRPr lang="en-US" altLang="zh-CN" sz="2400" i="1" dirty="0">
              <a:solidFill>
                <a:srgbClr val="FF0000"/>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i="1" dirty="0">
                <a:solidFill>
                  <a:srgbClr val="FF0000"/>
                </a:solidFill>
                <a:latin typeface="Times New Roman" panose="02020603050405020304" pitchFamily="18" charset="0"/>
                <a:ea typeface="SimSun" panose="02010600030101010101" pitchFamily="2" charset="-122"/>
              </a:rPr>
              <a:t>+ Áp nẹp gỗ vào mặt ngoài cẳng tay.</a:t>
            </a:r>
            <a:endParaRPr lang="en-US" altLang="zh-CN" sz="2400" i="1" dirty="0">
              <a:solidFill>
                <a:srgbClr val="FF0000"/>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i="1" dirty="0">
                <a:solidFill>
                  <a:srgbClr val="FF0000"/>
                </a:solidFill>
                <a:latin typeface="Times New Roman" panose="02020603050405020304" pitchFamily="18" charset="0"/>
                <a:ea typeface="SimSun" panose="02010600030101010101" pitchFamily="2" charset="-122"/>
              </a:rPr>
              <a:t>+ Nẹp phải dài từ khuỷu tay</a:t>
            </a:r>
            <a:r>
              <a:rPr lang="en-US" altLang="zh-CN" sz="2400" i="1" dirty="0">
                <a:solidFill>
                  <a:srgbClr val="FF0000"/>
                </a:solidFill>
                <a:latin typeface="Times New Roman" panose="02020603050405020304" pitchFamily="18" charset="0"/>
                <a:ea typeface="SimSun" panose="02010600030101010101" pitchFamily="2" charset="-122"/>
                <a:sym typeface="Wingdings" panose="05000000000000000000" pitchFamily="2" charset="2"/>
              </a:rPr>
              <a:t>bàn tay.</a:t>
            </a:r>
            <a:endParaRPr lang="en-US" altLang="zh-CN" sz="2400" i="1" dirty="0">
              <a:solidFill>
                <a:srgbClr val="FF0000"/>
              </a:solidFill>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charRg st="0" end="41"/>
                                            </p:txEl>
                                          </p:spTgt>
                                        </p:tgtEl>
                                        <p:attrNameLst>
                                          <p:attrName>style.visibility</p:attrName>
                                        </p:attrNameLst>
                                      </p:cBhvr>
                                      <p:to>
                                        <p:strVal val="visible"/>
                                      </p:to>
                                    </p:set>
                                    <p:animEffect transition="in" filter="box(in)">
                                      <p:cBhvr>
                                        <p:cTn id="7" dur="1000"/>
                                        <p:tgtEl>
                                          <p:spTgt spid="2">
                                            <p:txEl>
                                              <p:charRg st="0" end="4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charRg st="0" end="36"/>
                                            </p:txEl>
                                          </p:spTgt>
                                        </p:tgtEl>
                                        <p:attrNameLst>
                                          <p:attrName>style.visibility</p:attrName>
                                        </p:attrNameLst>
                                      </p:cBhvr>
                                      <p:to>
                                        <p:strVal val="visible"/>
                                      </p:to>
                                    </p:set>
                                    <p:animEffect transition="in" filter="circle(in)">
                                      <p:cBhvr>
                                        <p:cTn id="17" dur="1000"/>
                                        <p:tgtEl>
                                          <p:spTgt spid="4">
                                            <p:txEl>
                                              <p:charRg st="0" end="36"/>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charRg st="36" end="51"/>
                                            </p:txEl>
                                          </p:spTgt>
                                        </p:tgtEl>
                                        <p:attrNameLst>
                                          <p:attrName>style.visibility</p:attrName>
                                        </p:attrNameLst>
                                      </p:cBhvr>
                                      <p:to>
                                        <p:strVal val="visible"/>
                                      </p:to>
                                    </p:set>
                                    <p:animEffect transition="in" filter="circle(in)">
                                      <p:cBhvr>
                                        <p:cTn id="20" dur="1000"/>
                                        <p:tgtEl>
                                          <p:spTgt spid="4">
                                            <p:txEl>
                                              <p:charRg st="36" end="5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charRg st="51" end="84"/>
                                            </p:txEl>
                                          </p:spTgt>
                                        </p:tgtEl>
                                        <p:attrNameLst>
                                          <p:attrName>style.visibility</p:attrName>
                                        </p:attrNameLst>
                                      </p:cBhvr>
                                      <p:to>
                                        <p:strVal val="visible"/>
                                      </p:to>
                                    </p:set>
                                    <p:animEffect transition="in" filter="circle(in)">
                                      <p:cBhvr>
                                        <p:cTn id="25" dur="1000"/>
                                        <p:tgtEl>
                                          <p:spTgt spid="4">
                                            <p:txEl>
                                              <p:charRg st="51" end="8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charRg st="84" end="117"/>
                                            </p:txEl>
                                          </p:spTgt>
                                        </p:tgtEl>
                                        <p:attrNameLst>
                                          <p:attrName>style.visibility</p:attrName>
                                        </p:attrNameLst>
                                      </p:cBhvr>
                                      <p:to>
                                        <p:strVal val="visible"/>
                                      </p:to>
                                    </p:set>
                                    <p:animEffect transition="in" filter="circle(in)">
                                      <p:cBhvr>
                                        <p:cTn id="28" dur="1000"/>
                                        <p:tgtEl>
                                          <p:spTgt spid="4">
                                            <p:txEl>
                                              <p:charRg st="84" end="11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charRg st="117" end="124"/>
                                            </p:txEl>
                                          </p:spTgt>
                                        </p:tgtEl>
                                        <p:attrNameLst>
                                          <p:attrName>style.visibility</p:attrName>
                                        </p:attrNameLst>
                                      </p:cBhvr>
                                      <p:to>
                                        <p:strVal val="visible"/>
                                      </p:to>
                                    </p:set>
                                    <p:animEffect transition="in" filter="circle(in)">
                                      <p:cBhvr>
                                        <p:cTn id="31" dur="1000"/>
                                        <p:tgtEl>
                                          <p:spTgt spid="4">
                                            <p:txEl>
                                              <p:charRg st="117" end="12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
                                            <p:txEl>
                                              <p:charRg st="124" end="154"/>
                                            </p:txEl>
                                          </p:spTgt>
                                        </p:tgtEl>
                                        <p:attrNameLst>
                                          <p:attrName>style.visibility</p:attrName>
                                        </p:attrNameLst>
                                      </p:cBhvr>
                                      <p:to>
                                        <p:strVal val="visible"/>
                                      </p:to>
                                    </p:set>
                                    <p:animEffect transition="in" filter="circle(in)">
                                      <p:cBhvr>
                                        <p:cTn id="36" dur="1000"/>
                                        <p:tgtEl>
                                          <p:spTgt spid="4">
                                            <p:txEl>
                                              <p:charRg st="124" end="154"/>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4">
                                            <p:txEl>
                                              <p:charRg st="154" end="182"/>
                                            </p:txEl>
                                          </p:spTgt>
                                        </p:tgtEl>
                                        <p:attrNameLst>
                                          <p:attrName>style.visibility</p:attrName>
                                        </p:attrNameLst>
                                      </p:cBhvr>
                                      <p:to>
                                        <p:strVal val="visible"/>
                                      </p:to>
                                    </p:set>
                                    <p:animEffect transition="in" filter="circle(in)">
                                      <p:cBhvr>
                                        <p:cTn id="39" dur="1000"/>
                                        <p:tgtEl>
                                          <p:spTgt spid="4">
                                            <p:txEl>
                                              <p:charRg st="154" end="18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5">
                                            <p:txEl>
                                              <p:charRg st="0" end="10"/>
                                            </p:txEl>
                                          </p:spTgt>
                                        </p:tgtEl>
                                        <p:attrNameLst>
                                          <p:attrName>style.visibility</p:attrName>
                                        </p:attrNameLst>
                                      </p:cBhvr>
                                      <p:to>
                                        <p:strVal val="visible"/>
                                      </p:to>
                                    </p:set>
                                    <p:animEffect transition="in" filter="fade">
                                      <p:cBhvr>
                                        <p:cTn id="44" dur="1000"/>
                                        <p:tgtEl>
                                          <p:spTgt spid="5">
                                            <p:txEl>
                                              <p:charRg st="0" end="10"/>
                                            </p:txEl>
                                          </p:spTgt>
                                        </p:tgtEl>
                                      </p:cBhvr>
                                    </p:animEffect>
                                    <p:anim calcmode="lin" valueType="num">
                                      <p:cBhvr>
                                        <p:cTn id="45" dur="1000" fill="hold"/>
                                        <p:tgtEl>
                                          <p:spTgt spid="5">
                                            <p:txEl>
                                              <p:charRg st="0" end="1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charRg st="0" end="10"/>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5">
                                            <p:txEl>
                                              <p:charRg st="10" end="46"/>
                                            </p:txEl>
                                          </p:spTgt>
                                        </p:tgtEl>
                                        <p:attrNameLst>
                                          <p:attrName>style.visibility</p:attrName>
                                        </p:attrNameLst>
                                      </p:cBhvr>
                                      <p:to>
                                        <p:strVal val="visible"/>
                                      </p:to>
                                    </p:set>
                                    <p:animEffect transition="in" filter="fade">
                                      <p:cBhvr>
                                        <p:cTn id="49" dur="1000"/>
                                        <p:tgtEl>
                                          <p:spTgt spid="5">
                                            <p:txEl>
                                              <p:charRg st="10" end="46"/>
                                            </p:txEl>
                                          </p:spTgt>
                                        </p:tgtEl>
                                      </p:cBhvr>
                                    </p:animEffect>
                                    <p:anim calcmode="lin" valueType="num">
                                      <p:cBhvr>
                                        <p:cTn id="50" dur="1000" fill="hold"/>
                                        <p:tgtEl>
                                          <p:spTgt spid="5">
                                            <p:txEl>
                                              <p:charRg st="10" end="4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charRg st="10" end="46"/>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5">
                                            <p:txEl>
                                              <p:charRg st="46" end="83"/>
                                            </p:txEl>
                                          </p:spTgt>
                                        </p:tgtEl>
                                        <p:attrNameLst>
                                          <p:attrName>style.visibility</p:attrName>
                                        </p:attrNameLst>
                                      </p:cBhvr>
                                      <p:to>
                                        <p:strVal val="visible"/>
                                      </p:to>
                                    </p:set>
                                    <p:animEffect transition="in" filter="fade">
                                      <p:cBhvr>
                                        <p:cTn id="54" dur="1000"/>
                                        <p:tgtEl>
                                          <p:spTgt spid="5">
                                            <p:txEl>
                                              <p:charRg st="46" end="83"/>
                                            </p:txEl>
                                          </p:spTgt>
                                        </p:tgtEl>
                                      </p:cBhvr>
                                    </p:animEffect>
                                    <p:anim calcmode="lin" valueType="num">
                                      <p:cBhvr>
                                        <p:cTn id="55" dur="1000" fill="hold"/>
                                        <p:tgtEl>
                                          <p:spTgt spid="5">
                                            <p:txEl>
                                              <p:charRg st="46" end="83"/>
                                            </p:txEl>
                                          </p:spTgt>
                                        </p:tgtEl>
                                        <p:attrNameLst>
                                          <p:attrName>ppt_x</p:attrName>
                                        </p:attrNameLst>
                                      </p:cBhvr>
                                      <p:tavLst>
                                        <p:tav tm="0">
                                          <p:val>
                                            <p:strVal val="#ppt_x"/>
                                          </p:val>
                                        </p:tav>
                                        <p:tav tm="100000">
                                          <p:val>
                                            <p:strVal val="#ppt_x"/>
                                          </p:val>
                                        </p:tav>
                                      </p:tavLst>
                                    </p:anim>
                                    <p:anim calcmode="lin" valueType="num">
                                      <p:cBhvr>
                                        <p:cTn id="56" dur="1000" fill="hold"/>
                                        <p:tgtEl>
                                          <p:spTgt spid="5">
                                            <p:txEl>
                                              <p:charRg st="46" end="8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p:nvPr/>
        </p:nvSpPr>
        <p:spPr>
          <a:xfrm>
            <a:off x="304800" y="457200"/>
            <a:ext cx="5257800" cy="609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800" dirty="0">
                <a:solidFill>
                  <a:srgbClr val="CC0066"/>
                </a:solidFill>
                <a:latin typeface="Times New Roman" panose="02020603050405020304" pitchFamily="18" charset="0"/>
                <a:ea typeface="SimSun" panose="02010600030101010101" pitchFamily="2" charset="-122"/>
              </a:rPr>
              <a:t>* </a:t>
            </a:r>
            <a:r>
              <a:rPr lang="en-US" altLang="en-US" sz="2800" dirty="0">
                <a:solidFill>
                  <a:srgbClr val="CC0066"/>
                </a:solidFill>
                <a:latin typeface="Times New Roman" panose="02020603050405020304" pitchFamily="18" charset="0"/>
                <a:ea typeface="SimSun" panose="02010600030101010101" pitchFamily="2" charset="-122"/>
              </a:rPr>
              <a:t>Băng bó cố định xương cẳng tay:</a:t>
            </a:r>
            <a:endParaRPr lang="en-US" altLang="en-US" sz="2800" dirty="0">
              <a:solidFill>
                <a:srgbClr val="CC0066"/>
              </a:solidFill>
              <a:latin typeface="Times New Roman" panose="02020603050405020304" pitchFamily="18" charset="0"/>
              <a:ea typeface="SimSun" panose="02010600030101010101" pitchFamily="2" charset="-122"/>
            </a:endParaRPr>
          </a:p>
        </p:txBody>
      </p:sp>
      <p:sp>
        <p:nvSpPr>
          <p:cNvPr id="3" name="Rectangle 3"/>
          <p:cNvSpPr/>
          <p:nvPr/>
        </p:nvSpPr>
        <p:spPr>
          <a:xfrm>
            <a:off x="233363" y="1743075"/>
            <a:ext cx="4800600" cy="2133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Char char="-"/>
            </a:pPr>
            <a:r>
              <a:rPr lang="en-US" altLang="zh-CN" sz="2400" dirty="0">
                <a:solidFill>
                  <a:srgbClr val="0000FF"/>
                </a:solidFill>
                <a:latin typeface="Times New Roman" panose="02020603050405020304" pitchFamily="18" charset="0"/>
                <a:ea typeface="SimSun" panose="02010600030101010101" pitchFamily="2" charset="-122"/>
              </a:rPr>
              <a:t> </a:t>
            </a:r>
            <a:r>
              <a:rPr lang="en-US" altLang="zh-CN" sz="2400" dirty="0">
                <a:solidFill>
                  <a:srgbClr val="0000CC"/>
                </a:solidFill>
                <a:latin typeface="Times New Roman" panose="02020603050405020304" pitchFamily="18" charset="0"/>
                <a:ea typeface="SimSun" panose="02010600030101010101" pitchFamily="2" charset="-122"/>
              </a:rPr>
              <a:t>Bước 1: Dùng băng y tế (hay vải)</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quấn chặt từ khuỷu tay ra cổ tay.</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Char char="-"/>
            </a:pPr>
            <a:r>
              <a:rPr lang="en-US" altLang="zh-CN" sz="2400" dirty="0">
                <a:solidFill>
                  <a:srgbClr val="0000CC"/>
                </a:solidFill>
                <a:latin typeface="Times New Roman" panose="02020603050405020304" pitchFamily="18" charset="0"/>
                <a:ea typeface="SimSun" panose="02010600030101010101" pitchFamily="2" charset="-122"/>
              </a:rPr>
              <a:t> Bước 2: Làm dây đeo cẳng tay </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vào cổ (cánh tay và cẳng tay tạo </a:t>
            </a:r>
            <a:endParaRPr lang="en-US" altLang="zh-CN" sz="2400"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dirty="0">
                <a:solidFill>
                  <a:srgbClr val="0000CC"/>
                </a:solidFill>
                <a:latin typeface="Times New Roman" panose="02020603050405020304" pitchFamily="18" charset="0"/>
                <a:ea typeface="SimSun" panose="02010600030101010101" pitchFamily="2" charset="-122"/>
              </a:rPr>
              <a:t>thành góc vuông).</a:t>
            </a:r>
            <a:endParaRPr lang="en-US" altLang="zh-CN" sz="2400" dirty="0">
              <a:solidFill>
                <a:srgbClr val="0000CC"/>
              </a:solidFill>
              <a:latin typeface="Times New Roman" panose="02020603050405020304" pitchFamily="18" charset="0"/>
              <a:ea typeface="SimSun" panose="02010600030101010101" pitchFamily="2" charset="-122"/>
            </a:endParaRPr>
          </a:p>
        </p:txBody>
      </p:sp>
      <p:pic>
        <p:nvPicPr>
          <p:cNvPr id="4" name="Picture 4"/>
          <p:cNvPicPr>
            <a:picLocks noChangeAspect="1"/>
          </p:cNvPicPr>
          <p:nvPr/>
        </p:nvPicPr>
        <p:blipFill>
          <a:blip r:embed="rId1"/>
          <a:stretch>
            <a:fillRect/>
          </a:stretch>
        </p:blipFill>
        <p:spPr>
          <a:xfrm>
            <a:off x="5791200" y="1752600"/>
            <a:ext cx="3352800" cy="2209800"/>
          </a:xfrm>
          <a:prstGeom prst="rect">
            <a:avLst/>
          </a:prstGeom>
          <a:noFill/>
          <a:ln w="9525">
            <a:noFill/>
          </a:ln>
        </p:spPr>
      </p:pic>
      <p:sp>
        <p:nvSpPr>
          <p:cNvPr id="5" name="Rectangle 5"/>
          <p:cNvSpPr/>
          <p:nvPr/>
        </p:nvSpPr>
        <p:spPr>
          <a:xfrm>
            <a:off x="300038" y="3944938"/>
            <a:ext cx="5105400" cy="1917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400" i="1" dirty="0">
                <a:solidFill>
                  <a:srgbClr val="FF0000"/>
                </a:solidFill>
                <a:latin typeface="Times New Roman" panose="02020603050405020304" pitchFamily="18" charset="0"/>
                <a:ea typeface="SimSun" panose="02010600030101010101" pitchFamily="2" charset="-122"/>
              </a:rPr>
              <a:t>* Chú ý: </a:t>
            </a:r>
            <a:endParaRPr lang="en-US" altLang="zh-CN" sz="2400" i="1" dirty="0">
              <a:solidFill>
                <a:srgbClr val="FF0000"/>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i="1" dirty="0">
                <a:solidFill>
                  <a:srgbClr val="FF0000"/>
                </a:solidFill>
                <a:latin typeface="Times New Roman" panose="02020603050405020304" pitchFamily="18" charset="0"/>
                <a:ea typeface="SimSun" panose="02010600030101010101" pitchFamily="2" charset="-122"/>
              </a:rPr>
              <a:t>- Cách quấn băng: từ trong ra ngoài</a:t>
            </a:r>
            <a:endParaRPr lang="en-US" altLang="zh-CN" sz="2400" i="1" dirty="0">
              <a:solidFill>
                <a:srgbClr val="FF0000"/>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sz="2400" i="1" dirty="0">
                <a:solidFill>
                  <a:srgbClr val="FF0000"/>
                </a:solidFill>
                <a:latin typeface="Times New Roman" panose="02020603050405020304" pitchFamily="18" charset="0"/>
                <a:ea typeface="SimSun" panose="02010600030101010101" pitchFamily="2" charset="-122"/>
                <a:sym typeface="Wingdings" panose="05000000000000000000" pitchFamily="2" charset="2"/>
              </a:rPr>
              <a:t>(từ khuỷu taycổ tay).</a:t>
            </a:r>
            <a:endParaRPr lang="en-US" altLang="zh-CN" sz="2400" i="1" dirty="0">
              <a:solidFill>
                <a:srgbClr val="FF0000"/>
              </a:solidFill>
              <a:latin typeface="Times New Roman" panose="02020603050405020304" pitchFamily="18" charset="0"/>
              <a:ea typeface="SimSun" panose="02010600030101010101" pitchFamily="2" charset="-122"/>
              <a:sym typeface="Wingdings" panose="05000000000000000000" pitchFamily="2" charset="2"/>
            </a:endParaRPr>
          </a:p>
          <a:p>
            <a:pPr marL="0" lvl="0" indent="0" eaLnBrk="1" hangingPunct="1">
              <a:spcBef>
                <a:spcPct val="0"/>
              </a:spcBef>
              <a:buNone/>
            </a:pPr>
            <a:r>
              <a:rPr lang="en-US" altLang="zh-CN" sz="2400" i="1" dirty="0">
                <a:solidFill>
                  <a:srgbClr val="FF0000"/>
                </a:solidFill>
                <a:latin typeface="Times New Roman" panose="02020603050405020304" pitchFamily="18" charset="0"/>
                <a:ea typeface="SimSun" panose="02010600030101010101" pitchFamily="2" charset="-122"/>
                <a:sym typeface="Wingdings" panose="05000000000000000000" pitchFamily="2" charset="2"/>
              </a:rPr>
              <a:t>- Cách cầm băng: cầm ngửa cuộn băng.</a:t>
            </a:r>
            <a:endParaRPr lang="en-US" altLang="zh-CN" sz="2400" i="1" dirty="0">
              <a:solidFill>
                <a:srgbClr val="FF0000"/>
              </a:solidFill>
              <a:latin typeface="Times New Roman" panose="02020603050405020304" pitchFamily="18" charset="0"/>
              <a:ea typeface="SimSun" panose="02010600030101010101" pitchFamily="2" charset="-122"/>
              <a:sym typeface="Wingdings" panose="05000000000000000000" pitchFamily="2" charset="2"/>
            </a:endParaRPr>
          </a:p>
        </p:txBody>
      </p:sp>
      <p:pic>
        <p:nvPicPr>
          <p:cNvPr id="6" name="Picture 6"/>
          <p:cNvPicPr>
            <a:picLocks noChangeAspect="1"/>
          </p:cNvPicPr>
          <p:nvPr/>
        </p:nvPicPr>
        <p:blipFill>
          <a:blip r:embed="rId2"/>
          <a:stretch>
            <a:fillRect/>
          </a:stretch>
        </p:blipFill>
        <p:spPr>
          <a:xfrm>
            <a:off x="5791200" y="4114800"/>
            <a:ext cx="3352800" cy="1981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charRg st="0" end="34"/>
                                            </p:txEl>
                                          </p:spTgt>
                                        </p:tgtEl>
                                        <p:attrNameLst>
                                          <p:attrName>style.visibility</p:attrName>
                                        </p:attrNameLst>
                                      </p:cBhvr>
                                      <p:to>
                                        <p:strVal val="visible"/>
                                      </p:to>
                                    </p:set>
                                    <p:animEffect transition="in" filter="box(in)">
                                      <p:cBhvr>
                                        <p:cTn id="7" dur="500"/>
                                        <p:tgtEl>
                                          <p:spTgt spid="2">
                                            <p:txEl>
                                              <p:charRg st="0" end="3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0" end="34"/>
                                            </p:txEl>
                                          </p:spTgt>
                                        </p:tgtEl>
                                        <p:attrNameLst>
                                          <p:attrName>style.visibility</p:attrName>
                                        </p:attrNameLst>
                                      </p:cBhvr>
                                      <p:to>
                                        <p:strVal val="visible"/>
                                      </p:to>
                                    </p:set>
                                    <p:animEffect transition="in" filter="box(in)">
                                      <p:cBhvr>
                                        <p:cTn id="12" dur="500"/>
                                        <p:tgtEl>
                                          <p:spTgt spid="3">
                                            <p:txEl>
                                              <p:charRg st="0" end="34"/>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charRg st="34" end="68"/>
                                            </p:txEl>
                                          </p:spTgt>
                                        </p:tgtEl>
                                        <p:attrNameLst>
                                          <p:attrName>style.visibility</p:attrName>
                                        </p:attrNameLst>
                                      </p:cBhvr>
                                      <p:to>
                                        <p:strVal val="visible"/>
                                      </p:to>
                                    </p:set>
                                    <p:animEffect transition="in" filter="box(in)">
                                      <p:cBhvr>
                                        <p:cTn id="15" dur="500"/>
                                        <p:tgtEl>
                                          <p:spTgt spid="3">
                                            <p:txEl>
                                              <p:charRg st="34" end="68"/>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charRg st="68" end="99"/>
                                            </p:txEl>
                                          </p:spTgt>
                                        </p:tgtEl>
                                        <p:attrNameLst>
                                          <p:attrName>style.visibility</p:attrName>
                                        </p:attrNameLst>
                                      </p:cBhvr>
                                      <p:to>
                                        <p:strVal val="visible"/>
                                      </p:to>
                                    </p:set>
                                    <p:animEffect transition="in" filter="box(in)">
                                      <p:cBhvr>
                                        <p:cTn id="23" dur="500"/>
                                        <p:tgtEl>
                                          <p:spTgt spid="3">
                                            <p:txEl>
                                              <p:charRg st="68" end="99"/>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charRg st="99" end="133"/>
                                            </p:txEl>
                                          </p:spTgt>
                                        </p:tgtEl>
                                        <p:attrNameLst>
                                          <p:attrName>style.visibility</p:attrName>
                                        </p:attrNameLst>
                                      </p:cBhvr>
                                      <p:to>
                                        <p:strVal val="visible"/>
                                      </p:to>
                                    </p:set>
                                    <p:animEffect transition="in" filter="box(in)">
                                      <p:cBhvr>
                                        <p:cTn id="26" dur="500"/>
                                        <p:tgtEl>
                                          <p:spTgt spid="3">
                                            <p:txEl>
                                              <p:charRg st="99" end="133"/>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3">
                                            <p:txEl>
                                              <p:charRg st="133" end="151"/>
                                            </p:txEl>
                                          </p:spTgt>
                                        </p:tgtEl>
                                        <p:attrNameLst>
                                          <p:attrName>style.visibility</p:attrName>
                                        </p:attrNameLst>
                                      </p:cBhvr>
                                      <p:to>
                                        <p:strVal val="visible"/>
                                      </p:to>
                                    </p:set>
                                    <p:animEffect transition="in" filter="box(in)">
                                      <p:cBhvr>
                                        <p:cTn id="29" dur="500"/>
                                        <p:tgtEl>
                                          <p:spTgt spid="3">
                                            <p:txEl>
                                              <p:charRg st="133" end="151"/>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charRg st="0" end="10"/>
                                            </p:txEl>
                                          </p:spTgt>
                                        </p:tgtEl>
                                        <p:attrNameLst>
                                          <p:attrName>style.visibility</p:attrName>
                                        </p:attrNameLst>
                                      </p:cBhvr>
                                      <p:to>
                                        <p:strVal val="visible"/>
                                      </p:to>
                                    </p:set>
                                    <p:animEffect transition="in" filter="randombar(horizontal)">
                                      <p:cBhvr>
                                        <p:cTn id="37" dur="500"/>
                                        <p:tgtEl>
                                          <p:spTgt spid="5">
                                            <p:txEl>
                                              <p:charRg st="0" end="10"/>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5">
                                            <p:txEl>
                                              <p:charRg st="10" end="46"/>
                                            </p:txEl>
                                          </p:spTgt>
                                        </p:tgtEl>
                                        <p:attrNameLst>
                                          <p:attrName>style.visibility</p:attrName>
                                        </p:attrNameLst>
                                      </p:cBhvr>
                                      <p:to>
                                        <p:strVal val="visible"/>
                                      </p:to>
                                    </p:set>
                                    <p:animEffect transition="in" filter="randombar(horizontal)">
                                      <p:cBhvr>
                                        <p:cTn id="40" dur="500"/>
                                        <p:tgtEl>
                                          <p:spTgt spid="5">
                                            <p:txEl>
                                              <p:charRg st="10" end="46"/>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5">
                                            <p:txEl>
                                              <p:charRg st="46" end="69"/>
                                            </p:txEl>
                                          </p:spTgt>
                                        </p:tgtEl>
                                        <p:attrNameLst>
                                          <p:attrName>style.visibility</p:attrName>
                                        </p:attrNameLst>
                                      </p:cBhvr>
                                      <p:to>
                                        <p:strVal val="visible"/>
                                      </p:to>
                                    </p:set>
                                    <p:animEffect transition="in" filter="randombar(horizontal)">
                                      <p:cBhvr>
                                        <p:cTn id="43" dur="500"/>
                                        <p:tgtEl>
                                          <p:spTgt spid="5">
                                            <p:txEl>
                                              <p:charRg st="46" end="69"/>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5">
                                            <p:txEl>
                                              <p:charRg st="69" end="106"/>
                                            </p:txEl>
                                          </p:spTgt>
                                        </p:tgtEl>
                                        <p:attrNameLst>
                                          <p:attrName>style.visibility</p:attrName>
                                        </p:attrNameLst>
                                      </p:cBhvr>
                                      <p:to>
                                        <p:strVal val="visible"/>
                                      </p:to>
                                    </p:set>
                                    <p:animEffect transition="in" filter="randombar(horizontal)">
                                      <p:cBhvr>
                                        <p:cTn id="46" dur="500"/>
                                        <p:tgtEl>
                                          <p:spTgt spid="5">
                                            <p:txEl>
                                              <p:charRg st="69" end="10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p:nvPr/>
        </p:nvSpPr>
        <p:spPr>
          <a:xfrm>
            <a:off x="685800" y="314325"/>
            <a:ext cx="7339013" cy="609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dirty="0">
                <a:solidFill>
                  <a:srgbClr val="CC0066"/>
                </a:solidFill>
                <a:latin typeface="Times New Roman" panose="02020603050405020304" pitchFamily="18" charset="0"/>
                <a:ea typeface="SimSun" panose="02010600030101010101" pitchFamily="2" charset="-122"/>
              </a:rPr>
              <a:t>* </a:t>
            </a:r>
            <a:r>
              <a:rPr lang="en-US" altLang="en-US" dirty="0">
                <a:solidFill>
                  <a:srgbClr val="CC0066"/>
                </a:solidFill>
                <a:latin typeface="Times New Roman" panose="02020603050405020304" pitchFamily="18" charset="0"/>
                <a:ea typeface="SimSun" panose="02010600030101010101" pitchFamily="2" charset="-122"/>
              </a:rPr>
              <a:t>Băng bó cố định xương đùi: cần chú ý</a:t>
            </a:r>
            <a:endParaRPr lang="en-US" altLang="en-US" dirty="0">
              <a:solidFill>
                <a:srgbClr val="CC0066"/>
              </a:solidFill>
              <a:latin typeface="Times New Roman" panose="02020603050405020304" pitchFamily="18" charset="0"/>
              <a:ea typeface="SimSun" panose="02010600030101010101" pitchFamily="2" charset="-122"/>
            </a:endParaRPr>
          </a:p>
        </p:txBody>
      </p:sp>
      <p:sp>
        <p:nvSpPr>
          <p:cNvPr id="3" name="Rectangle 3"/>
          <p:cNvSpPr/>
          <p:nvPr/>
        </p:nvSpPr>
        <p:spPr>
          <a:xfrm>
            <a:off x="685800" y="1084263"/>
            <a:ext cx="8128000" cy="2133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Char char="-"/>
            </a:pPr>
            <a:r>
              <a:rPr lang="en-US" altLang="zh-CN" dirty="0">
                <a:solidFill>
                  <a:srgbClr val="0000FF"/>
                </a:solidFill>
                <a:latin typeface="Times New Roman" panose="02020603050405020304" pitchFamily="18" charset="0"/>
                <a:ea typeface="SimSun" panose="02010600030101010101" pitchFamily="2" charset="-122"/>
              </a:rPr>
              <a:t> </a:t>
            </a:r>
            <a:r>
              <a:rPr lang="en-US" altLang="zh-CN" dirty="0">
                <a:solidFill>
                  <a:srgbClr val="0000CC"/>
                </a:solidFill>
                <a:latin typeface="Times New Roman" panose="02020603050405020304" pitchFamily="18" charset="0"/>
                <a:ea typeface="SimSun" panose="02010600030101010101" pitchFamily="2" charset="-122"/>
              </a:rPr>
              <a:t>Sơ cứu băng bó nạn nhân ở tư thế nằm.</a:t>
            </a:r>
            <a:endParaRPr lang="en-US" altLang="zh-CN"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Char char="-"/>
            </a:pPr>
            <a:r>
              <a:rPr lang="en-US" altLang="zh-CN" dirty="0">
                <a:solidFill>
                  <a:srgbClr val="0000CC"/>
                </a:solidFill>
                <a:latin typeface="Times New Roman" panose="02020603050405020304" pitchFamily="18" charset="0"/>
                <a:ea typeface="SimSun" panose="02010600030101010101" pitchFamily="2" charset="-122"/>
              </a:rPr>
              <a:t> Nẹp phải dài từ sườn đến gót chân</a:t>
            </a:r>
            <a:endParaRPr lang="en-US" altLang="zh-CN"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Char char="-"/>
            </a:pPr>
            <a:r>
              <a:rPr lang="en-US" altLang="zh-CN" dirty="0">
                <a:solidFill>
                  <a:srgbClr val="0000CC"/>
                </a:solidFill>
                <a:latin typeface="Times New Roman" panose="02020603050405020304" pitchFamily="18" charset="0"/>
                <a:ea typeface="SimSun" panose="02010600030101010101" pitchFamily="2" charset="-122"/>
              </a:rPr>
              <a:t> Buộc cố định ở phần thân</a:t>
            </a:r>
            <a:endParaRPr lang="en-US" altLang="zh-CN" dirty="0">
              <a:solidFill>
                <a:srgbClr val="0000CC"/>
              </a:solidFill>
              <a:latin typeface="Times New Roman" panose="02020603050405020304" pitchFamily="18" charset="0"/>
              <a:ea typeface="SimSun" panose="02010600030101010101" pitchFamily="2" charset="-122"/>
            </a:endParaRPr>
          </a:p>
          <a:p>
            <a:pPr marL="0" lvl="0" indent="0" eaLnBrk="1" hangingPunct="1">
              <a:spcBef>
                <a:spcPct val="0"/>
              </a:spcBef>
              <a:buChar char="-"/>
            </a:pPr>
            <a:r>
              <a:rPr lang="en-US" altLang="zh-CN" dirty="0">
                <a:solidFill>
                  <a:srgbClr val="0000CC"/>
                </a:solidFill>
                <a:latin typeface="Times New Roman" panose="02020603050405020304" pitchFamily="18" charset="0"/>
                <a:ea typeface="SimSun" panose="02010600030101010101" pitchFamily="2" charset="-122"/>
              </a:rPr>
              <a:t> Quấn băng từ cổ chân vào.</a:t>
            </a:r>
            <a:endParaRPr lang="en-US" altLang="zh-CN" dirty="0">
              <a:solidFill>
                <a:srgbClr val="0000CC"/>
              </a:solidFill>
              <a:latin typeface="Times New Roman" panose="02020603050405020304" pitchFamily="18" charset="0"/>
              <a:ea typeface="SimSun" panose="02010600030101010101" pitchFamily="2" charset="-122"/>
            </a:endParaRPr>
          </a:p>
        </p:txBody>
      </p:sp>
      <p:pic>
        <p:nvPicPr>
          <p:cNvPr id="4" name="Picture 4"/>
          <p:cNvPicPr>
            <a:picLocks noChangeAspect="1"/>
          </p:cNvPicPr>
          <p:nvPr/>
        </p:nvPicPr>
        <p:blipFill>
          <a:blip r:embed="rId1"/>
          <a:stretch>
            <a:fillRect/>
          </a:stretch>
        </p:blipFill>
        <p:spPr>
          <a:xfrm>
            <a:off x="749300" y="3797300"/>
            <a:ext cx="7086600" cy="2971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charRg st="0" end="39"/>
                                            </p:txEl>
                                          </p:spTgt>
                                        </p:tgtEl>
                                        <p:attrNameLst>
                                          <p:attrName>style.visibility</p:attrName>
                                        </p:attrNameLst>
                                      </p:cBhvr>
                                      <p:to>
                                        <p:strVal val="visible"/>
                                      </p:to>
                                    </p:set>
                                    <p:animEffect transition="in" filter="box(in)">
                                      <p:cBhvr>
                                        <p:cTn id="7" dur="500"/>
                                        <p:tgtEl>
                                          <p:spTgt spid="2">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0" end="31"/>
                                            </p:txEl>
                                          </p:spTgt>
                                        </p:tgtEl>
                                        <p:attrNameLst>
                                          <p:attrName>style.visibility</p:attrName>
                                        </p:attrNameLst>
                                      </p:cBhvr>
                                      <p:to>
                                        <p:strVal val="visible"/>
                                      </p:to>
                                    </p:set>
                                    <p:animEffect transition="in" filter="box(in)">
                                      <p:cBhvr>
                                        <p:cTn id="12" dur="500"/>
                                        <p:tgtEl>
                                          <p:spTgt spid="3">
                                            <p:txEl>
                                              <p:charRg st="0" end="3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charRg st="40" end="75"/>
                                            </p:txEl>
                                          </p:spTgt>
                                        </p:tgtEl>
                                        <p:attrNameLst>
                                          <p:attrName>style.visibility</p:attrName>
                                        </p:attrNameLst>
                                      </p:cBhvr>
                                      <p:to>
                                        <p:strVal val="visible"/>
                                      </p:to>
                                    </p:set>
                                    <p:animEffect transition="in" filter="box(in)">
                                      <p:cBhvr>
                                        <p:cTn id="17" dur="500"/>
                                        <p:tgtEl>
                                          <p:spTgt spid="3">
                                            <p:txEl>
                                              <p:charRg st="40" end="7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charRg st="75" end="101"/>
                                            </p:txEl>
                                          </p:spTgt>
                                        </p:tgtEl>
                                        <p:attrNameLst>
                                          <p:attrName>style.visibility</p:attrName>
                                        </p:attrNameLst>
                                      </p:cBhvr>
                                      <p:to>
                                        <p:strVal val="visible"/>
                                      </p:to>
                                    </p:set>
                                    <p:animEffect transition="in" filter="box(in)">
                                      <p:cBhvr>
                                        <p:cTn id="22" dur="500"/>
                                        <p:tgtEl>
                                          <p:spTgt spid="3">
                                            <p:txEl>
                                              <p:charRg st="75" end="10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charRg st="101" end="127"/>
                                            </p:txEl>
                                          </p:spTgt>
                                        </p:tgtEl>
                                        <p:attrNameLst>
                                          <p:attrName>style.visibility</p:attrName>
                                        </p:attrNameLst>
                                      </p:cBhvr>
                                      <p:to>
                                        <p:strVal val="visible"/>
                                      </p:to>
                                    </p:set>
                                    <p:animEffect transition="in" filter="box(in)">
                                      <p:cBhvr>
                                        <p:cTn id="27" dur="500"/>
                                        <p:tgtEl>
                                          <p:spTgt spid="3">
                                            <p:txEl>
                                              <p:charRg st="101" end="12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4"/>
          <p:cNvSpPr/>
          <p:nvPr/>
        </p:nvSpPr>
        <p:spPr>
          <a:xfrm>
            <a:off x="228600" y="3200400"/>
            <a:ext cx="5029200" cy="6858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dirty="0">
                <a:latin typeface="Times New Roman" panose="02020603050405020304" pitchFamily="18" charset="0"/>
                <a:ea typeface="SimSun" panose="02010600030101010101" pitchFamily="2" charset="-122"/>
              </a:rPr>
              <a:t>    </a:t>
            </a:r>
            <a:endParaRPr lang="en-US" altLang="zh-CN" dirty="0">
              <a:latin typeface="Times New Roman" panose="02020603050405020304" pitchFamily="18" charset="0"/>
              <a:ea typeface="SimSun" panose="02010600030101010101" pitchFamily="2" charset="-122"/>
            </a:endParaRPr>
          </a:p>
        </p:txBody>
      </p:sp>
      <p:sp>
        <p:nvSpPr>
          <p:cNvPr id="3" name="Rectangle 9"/>
          <p:cNvSpPr/>
          <p:nvPr/>
        </p:nvSpPr>
        <p:spPr>
          <a:xfrm>
            <a:off x="1257300" y="476250"/>
            <a:ext cx="6172200" cy="685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4000" dirty="0">
                <a:solidFill>
                  <a:srgbClr val="0000FF"/>
                </a:solidFill>
                <a:latin typeface="Times New Roman" panose="02020603050405020304" pitchFamily="18" charset="0"/>
                <a:ea typeface="SimSun" panose="02010600030101010101" pitchFamily="2" charset="-122"/>
              </a:rPr>
              <a:t>PHẦN THỰC HÀNH</a:t>
            </a:r>
            <a:endParaRPr lang="en-US" altLang="zh-CN" sz="4000" dirty="0">
              <a:solidFill>
                <a:srgbClr val="0000FF"/>
              </a:solidFill>
              <a:latin typeface="Times New Roman" panose="02020603050405020304" pitchFamily="18" charset="0"/>
              <a:ea typeface="SimSun" panose="02010600030101010101" pitchFamily="2" charset="-122"/>
            </a:endParaRPr>
          </a:p>
        </p:txBody>
      </p:sp>
      <p:sp>
        <p:nvSpPr>
          <p:cNvPr id="4" name="Rectangle 10"/>
          <p:cNvSpPr/>
          <p:nvPr/>
        </p:nvSpPr>
        <p:spPr>
          <a:xfrm>
            <a:off x="87313" y="1412875"/>
            <a:ext cx="8867775" cy="2376488"/>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Giáo viên làm với 1 học sinh – giả định bị gãy xương.</a:t>
            </a:r>
            <a:endParaRPr lang="en-US" altLang="zh-CN" dirty="0">
              <a:solidFill>
                <a:srgbClr val="0000FF"/>
              </a:solidFill>
              <a:latin typeface="Times New Roman" panose="02020603050405020304" pitchFamily="18" charset="0"/>
              <a:ea typeface="SimSun" panose="02010600030101010101" pitchFamily="2" charset="-122"/>
            </a:endParaRPr>
          </a:p>
          <a:p>
            <a:pPr marL="0" lvl="0" indent="0" eaLnBrk="1" hangingPunct="1">
              <a:spcBef>
                <a:spcPct val="0"/>
              </a:spcBef>
              <a:buChar char="-"/>
            </a:pPr>
            <a:r>
              <a:rPr lang="en-US" altLang="zh-CN" dirty="0">
                <a:solidFill>
                  <a:srgbClr val="0000FF"/>
                </a:solidFill>
                <a:latin typeface="Times New Roman" panose="02020603050405020304" pitchFamily="18" charset="0"/>
                <a:ea typeface="SimSun" panose="02010600030101010101" pitchFamily="2" charset="-122"/>
              </a:rPr>
              <a:t> Làm từ từ và giải thích cho HS hiểu.              </a:t>
            </a:r>
            <a:endParaRPr lang="en-US" altLang="zh-CN" dirty="0">
              <a:solidFill>
                <a:srgbClr val="0000FF"/>
              </a:solidFill>
              <a:latin typeface="Times New Roman" panose="02020603050405020304" pitchFamily="18" charset="0"/>
              <a:ea typeface="SimSun" panose="02010600030101010101" pitchFamily="2" charset="-122"/>
            </a:endParaRPr>
          </a:p>
          <a:p>
            <a:pPr marL="0" lvl="0" indent="0" eaLnBrk="1" hangingPunct="1">
              <a:spcBef>
                <a:spcPct val="0"/>
              </a:spcBef>
              <a:buChar char="-"/>
            </a:pPr>
            <a:r>
              <a:rPr lang="en-US" altLang="zh-CN" dirty="0">
                <a:solidFill>
                  <a:srgbClr val="0000FF"/>
                </a:solidFill>
                <a:latin typeface="Times New Roman" panose="02020603050405020304" pitchFamily="18" charset="0"/>
                <a:ea typeface="SimSun" panose="02010600030101010101" pitchFamily="2" charset="-122"/>
              </a:rPr>
              <a:t> Yêu cầu các em HS thực hiện theo nhóm      </a:t>
            </a:r>
            <a:endParaRPr lang="en-US" altLang="zh-CN" dirty="0">
              <a:solidFill>
                <a:srgbClr val="0000FF"/>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 → GV quan sát v</a:t>
            </a:r>
            <a:r>
              <a:rPr lang="en-US" altLang="zh-CN" dirty="0">
                <a:solidFill>
                  <a:srgbClr val="0000FF"/>
                </a:solidFill>
                <a:latin typeface="Times New Roman" panose="02020603050405020304" pitchFamily="18" charset="0"/>
                <a:ea typeface="SimSun" panose="02010600030101010101" pitchFamily="2" charset="-122"/>
              </a:rPr>
              <a:t>à</a:t>
            </a:r>
            <a:r>
              <a:rPr lang="en-US" altLang="zh-CN" dirty="0">
                <a:solidFill>
                  <a:srgbClr val="0000FF"/>
                </a:solidFill>
                <a:latin typeface="Times New Roman" panose="02020603050405020304" pitchFamily="18" charset="0"/>
                <a:ea typeface="SimSun" panose="02010600030101010101" pitchFamily="2" charset="-122"/>
              </a:rPr>
              <a:t> hướng dẫn thêm</a:t>
            </a:r>
            <a:endParaRPr lang="en-US" altLang="zh-CN" dirty="0">
              <a:solidFill>
                <a:srgbClr val="0000FF"/>
              </a:solidFill>
              <a:latin typeface="Times New Roman" panose="02020603050405020304" pitchFamily="18" charset="0"/>
              <a:ea typeface="SimSun" panose="02010600030101010101" pitchFamily="2" charset="-122"/>
            </a:endParaRPr>
          </a:p>
        </p:txBody>
      </p:sp>
      <p:sp>
        <p:nvSpPr>
          <p:cNvPr id="5" name="Rectangle 11"/>
          <p:cNvSpPr/>
          <p:nvPr/>
        </p:nvSpPr>
        <p:spPr>
          <a:xfrm>
            <a:off x="1071563" y="3802063"/>
            <a:ext cx="6624637" cy="76993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4000" dirty="0">
                <a:solidFill>
                  <a:srgbClr val="FF0000"/>
                </a:solidFill>
                <a:latin typeface="Times New Roman" panose="02020603050405020304" pitchFamily="18" charset="0"/>
                <a:ea typeface="SimSun" panose="02010600030101010101" pitchFamily="2" charset="-122"/>
              </a:rPr>
              <a:t>THU HOẠCH: </a:t>
            </a:r>
            <a:endParaRPr lang="en-US" altLang="zh-CN" sz="4000" dirty="0">
              <a:solidFill>
                <a:srgbClr val="FF0000"/>
              </a:solidFill>
              <a:latin typeface="Times New Roman" panose="02020603050405020304" pitchFamily="18" charset="0"/>
              <a:ea typeface="SimSun" panose="02010600030101010101" pitchFamily="2" charset="-122"/>
            </a:endParaRPr>
          </a:p>
        </p:txBody>
      </p:sp>
      <p:sp>
        <p:nvSpPr>
          <p:cNvPr id="6" name="Rectangle 12"/>
          <p:cNvSpPr/>
          <p:nvPr/>
        </p:nvSpPr>
        <p:spPr>
          <a:xfrm>
            <a:off x="588963" y="5157788"/>
            <a:ext cx="8250237" cy="1395412"/>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Char char="-"/>
            </a:pPr>
            <a:r>
              <a:rPr lang="en-US" altLang="zh-CN" dirty="0">
                <a:solidFill>
                  <a:srgbClr val="0000FF"/>
                </a:solidFill>
                <a:latin typeface="Times New Roman" panose="02020603050405020304" pitchFamily="18" charset="0"/>
                <a:ea typeface="SimSun" panose="02010600030101010101" pitchFamily="2" charset="-122"/>
              </a:rPr>
              <a:t> HS thực hành sơ cứu và băng bó gãy xương </a:t>
            </a:r>
            <a:endParaRPr lang="en-US" altLang="zh-CN" dirty="0">
              <a:solidFill>
                <a:srgbClr val="0000FF"/>
              </a:solidFill>
              <a:latin typeface="Times New Roman" panose="02020603050405020304" pitchFamily="18" charset="0"/>
              <a:ea typeface="SimSun" panose="02010600030101010101" pitchFamily="2" charset="-122"/>
            </a:endParaRPr>
          </a:p>
          <a:p>
            <a:pPr marL="0" lvl="0" indent="0" algn="ctr"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cẳng tay theo nhóm </a:t>
            </a:r>
            <a:endParaRPr lang="en-US" altLang="zh-CN" dirty="0">
              <a:solidFill>
                <a:srgbClr val="0000FF"/>
              </a:solidFill>
              <a:latin typeface="Times New Roman" panose="02020603050405020304" pitchFamily="18" charset="0"/>
              <a:ea typeface="SimSun" panose="02010600030101010101" pitchFamily="2" charset="-122"/>
            </a:endParaRPr>
          </a:p>
          <a:p>
            <a:pPr marL="0" lvl="0" indent="0" algn="ctr" eaLnBrk="1" hangingPunct="1">
              <a:spcBef>
                <a:spcPct val="0"/>
              </a:spcBef>
              <a:buChar char="-"/>
            </a:pPr>
            <a:r>
              <a:rPr lang="en-US" altLang="zh-CN" dirty="0">
                <a:solidFill>
                  <a:srgbClr val="0000FF"/>
                </a:solidFill>
                <a:latin typeface="Times New Roman" panose="02020603050405020304" pitchFamily="18" charset="0"/>
                <a:ea typeface="SimSun" panose="02010600030101010101" pitchFamily="2" charset="-122"/>
              </a:rPr>
              <a:t>Y/C HS viết báo cáo tường trình sơ cứu  </a:t>
            </a:r>
            <a:endParaRPr lang="en-US" altLang="zh-CN" dirty="0">
              <a:solidFill>
                <a:srgbClr val="0000FF"/>
              </a:solidFill>
              <a:latin typeface="Times New Roman" panose="02020603050405020304" pitchFamily="18" charset="0"/>
              <a:ea typeface="SimSun" panose="02010600030101010101" pitchFamily="2" charset="-122"/>
            </a:endParaRPr>
          </a:p>
          <a:p>
            <a:pPr marL="0" lvl="0" indent="0" algn="ctr"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       và băng bó khi gặp người bị gãy xương cẳng tay.</a:t>
            </a:r>
            <a:endParaRPr lang="en-US" altLang="zh-CN" dirty="0">
              <a:solidFill>
                <a:srgbClr val="0000FF"/>
              </a:solidFill>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charRg st="0" end="41"/>
                                            </p:txEl>
                                          </p:spTgt>
                                        </p:tgtEl>
                                        <p:attrNameLst>
                                          <p:attrName>style.visibility</p:attrName>
                                        </p:attrNameLst>
                                      </p:cBhvr>
                                      <p:to>
                                        <p:strVal val="visible"/>
                                      </p:to>
                                    </p:set>
                                    <p:animEffect transition="in" filter="diamond(in)">
                                      <p:cBhvr>
                                        <p:cTn id="12" dur="2000"/>
                                        <p:tgtEl>
                                          <p:spTgt spid="4">
                                            <p:txEl>
                                              <p:charRg st="0" end="4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4">
                                            <p:txEl>
                                              <p:charRg st="55" end="107"/>
                                            </p:txEl>
                                          </p:spTgt>
                                        </p:tgtEl>
                                        <p:attrNameLst>
                                          <p:attrName>style.visibility</p:attrName>
                                        </p:attrNameLst>
                                      </p:cBhvr>
                                      <p:to>
                                        <p:strVal val="visible"/>
                                      </p:to>
                                    </p:set>
                                    <p:animEffect transition="in" filter="diamond(in)">
                                      <p:cBhvr>
                                        <p:cTn id="15" dur="2000"/>
                                        <p:tgtEl>
                                          <p:spTgt spid="4">
                                            <p:txEl>
                                              <p:charRg st="55" end="107"/>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4">
                                            <p:txEl>
                                              <p:charRg st="107" end="152"/>
                                            </p:txEl>
                                          </p:spTgt>
                                        </p:tgtEl>
                                        <p:attrNameLst>
                                          <p:attrName>style.visibility</p:attrName>
                                        </p:attrNameLst>
                                      </p:cBhvr>
                                      <p:to>
                                        <p:strVal val="visible"/>
                                      </p:to>
                                    </p:set>
                                    <p:animEffect transition="in" filter="diamond(in)">
                                      <p:cBhvr>
                                        <p:cTn id="18" dur="2000"/>
                                        <p:tgtEl>
                                          <p:spTgt spid="4">
                                            <p:txEl>
                                              <p:charRg st="107" end="15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4">
                                            <p:txEl>
                                              <p:charRg st="152" end="184"/>
                                            </p:txEl>
                                          </p:spTgt>
                                        </p:tgtEl>
                                        <p:attrNameLst>
                                          <p:attrName>style.visibility</p:attrName>
                                        </p:attrNameLst>
                                      </p:cBhvr>
                                      <p:to>
                                        <p:strVal val="visible"/>
                                      </p:to>
                                    </p:set>
                                    <p:animEffect transition="in" filter="diamond(in)">
                                      <p:cBhvr>
                                        <p:cTn id="21" dur="2000"/>
                                        <p:tgtEl>
                                          <p:spTgt spid="4">
                                            <p:txEl>
                                              <p:charRg st="152" end="18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6">
                                            <p:txEl>
                                              <p:charRg st="63" end="104"/>
                                            </p:txEl>
                                          </p:spTgt>
                                        </p:tgtEl>
                                        <p:attrNameLst>
                                          <p:attrName>style.visibility</p:attrName>
                                        </p:attrNameLst>
                                      </p:cBhvr>
                                      <p:to>
                                        <p:strVal val="visible"/>
                                      </p:to>
                                    </p:set>
                                    <p:animEffect transition="in" filter="diamond(in)">
                                      <p:cBhvr>
                                        <p:cTn id="31" dur="2000"/>
                                        <p:tgtEl>
                                          <p:spTgt spid="6">
                                            <p:txEl>
                                              <p:charRg st="63" end="10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6">
                                            <p:txEl>
                                              <p:charRg st="0" end="43"/>
                                            </p:txEl>
                                          </p:spTgt>
                                        </p:tgtEl>
                                        <p:attrNameLst>
                                          <p:attrName>style.visibility</p:attrName>
                                        </p:attrNameLst>
                                      </p:cBhvr>
                                      <p:to>
                                        <p:strVal val="visible"/>
                                      </p:to>
                                    </p:set>
                                    <p:animEffect transition="in" filter="diamond(in)">
                                      <p:cBhvr>
                                        <p:cTn id="36" dur="2000"/>
                                        <p:tgtEl>
                                          <p:spTgt spid="6">
                                            <p:txEl>
                                              <p:charRg st="0" end="4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6">
                                            <p:txEl>
                                              <p:charRg st="43" end="63"/>
                                            </p:txEl>
                                          </p:spTgt>
                                        </p:tgtEl>
                                        <p:attrNameLst>
                                          <p:attrName>style.visibility</p:attrName>
                                        </p:attrNameLst>
                                      </p:cBhvr>
                                      <p:to>
                                        <p:strVal val="visible"/>
                                      </p:to>
                                    </p:set>
                                    <p:animEffect transition="in" filter="diamond(in)">
                                      <p:cBhvr>
                                        <p:cTn id="41" dur="2000"/>
                                        <p:tgtEl>
                                          <p:spTgt spid="6">
                                            <p:txEl>
                                              <p:charRg st="43" end="63"/>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6">
                                            <p:txEl>
                                              <p:charRg st="104" end="159"/>
                                            </p:txEl>
                                          </p:spTgt>
                                        </p:tgtEl>
                                        <p:attrNameLst>
                                          <p:attrName>style.visibility</p:attrName>
                                        </p:attrNameLst>
                                      </p:cBhvr>
                                      <p:to>
                                        <p:strVal val="visible"/>
                                      </p:to>
                                    </p:set>
                                    <p:animEffect transition="in" filter="diamond(in)">
                                      <p:cBhvr>
                                        <p:cTn id="44" dur="2000"/>
                                        <p:tgtEl>
                                          <p:spTgt spid="6">
                                            <p:txEl>
                                              <p:charRg st="104" end="1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9" descr="floral"/>
          <p:cNvPicPr>
            <a:picLocks noChangeAspect="1"/>
          </p:cNvPicPr>
          <p:nvPr/>
        </p:nvPicPr>
        <p:blipFill>
          <a:blip r:embed="rId1"/>
          <a:stretch>
            <a:fillRect/>
          </a:stretch>
        </p:blipFill>
        <p:spPr>
          <a:xfrm>
            <a:off x="0" y="6011863"/>
            <a:ext cx="822325" cy="846137"/>
          </a:xfrm>
          <a:prstGeom prst="rect">
            <a:avLst/>
          </a:prstGeom>
          <a:noFill/>
          <a:ln w="9525">
            <a:noFill/>
          </a:ln>
        </p:spPr>
      </p:pic>
      <p:pic>
        <p:nvPicPr>
          <p:cNvPr id="53251" name="Picture 10" descr="floral"/>
          <p:cNvPicPr>
            <a:picLocks noChangeAspect="1"/>
          </p:cNvPicPr>
          <p:nvPr/>
        </p:nvPicPr>
        <p:blipFill>
          <a:blip r:embed="rId1"/>
          <a:stretch>
            <a:fillRect/>
          </a:stretch>
        </p:blipFill>
        <p:spPr>
          <a:xfrm>
            <a:off x="8321675" y="0"/>
            <a:ext cx="822325" cy="846138"/>
          </a:xfrm>
          <a:prstGeom prst="rect">
            <a:avLst/>
          </a:prstGeom>
          <a:noFill/>
          <a:ln w="9525">
            <a:noFill/>
          </a:ln>
        </p:spPr>
      </p:pic>
      <p:pic>
        <p:nvPicPr>
          <p:cNvPr id="53252" name="Picture 11" descr="floral"/>
          <p:cNvPicPr>
            <a:picLocks noChangeAspect="1"/>
          </p:cNvPicPr>
          <p:nvPr/>
        </p:nvPicPr>
        <p:blipFill>
          <a:blip r:embed="rId1"/>
          <a:stretch>
            <a:fillRect/>
          </a:stretch>
        </p:blipFill>
        <p:spPr>
          <a:xfrm>
            <a:off x="0" y="0"/>
            <a:ext cx="822325" cy="846138"/>
          </a:xfrm>
          <a:prstGeom prst="rect">
            <a:avLst/>
          </a:prstGeom>
          <a:noFill/>
          <a:ln w="9525">
            <a:noFill/>
          </a:ln>
        </p:spPr>
      </p:pic>
      <p:pic>
        <p:nvPicPr>
          <p:cNvPr id="53253" name="Picture 14" descr="floral"/>
          <p:cNvPicPr>
            <a:picLocks noChangeAspect="1"/>
          </p:cNvPicPr>
          <p:nvPr/>
        </p:nvPicPr>
        <p:blipFill>
          <a:blip r:embed="rId1"/>
          <a:stretch>
            <a:fillRect/>
          </a:stretch>
        </p:blipFill>
        <p:spPr>
          <a:xfrm>
            <a:off x="8321675" y="6011863"/>
            <a:ext cx="822325" cy="846137"/>
          </a:xfrm>
          <a:prstGeom prst="rect">
            <a:avLst/>
          </a:prstGeom>
          <a:noFill/>
          <a:ln w="9525">
            <a:noFill/>
          </a:ln>
        </p:spPr>
      </p:pic>
      <p:sp>
        <p:nvSpPr>
          <p:cNvPr id="53254" name="Text Box 8"/>
          <p:cNvSpPr txBox="1"/>
          <p:nvPr/>
        </p:nvSpPr>
        <p:spPr>
          <a:xfrm>
            <a:off x="1828800" y="1173163"/>
            <a:ext cx="5029200" cy="5032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50000"/>
              </a:spcBef>
              <a:buNone/>
            </a:pPr>
            <a:r>
              <a:rPr lang="en-US" altLang="en-US" sz="4000" baseline="2000" dirty="0">
                <a:solidFill>
                  <a:srgbClr val="C00000"/>
                </a:solidFill>
                <a:latin typeface="Times New Roman" panose="02020603050405020304" pitchFamily="18" charset="0"/>
              </a:rPr>
              <a:t>EM CÓ BIẾT?</a:t>
            </a:r>
            <a:endParaRPr lang="en-US" altLang="en-US" sz="4000" baseline="2000" dirty="0">
              <a:solidFill>
                <a:srgbClr val="C00000"/>
              </a:solidFill>
              <a:latin typeface="Times New Roman" panose="02020603050405020304" pitchFamily="18" charset="0"/>
              <a:ea typeface="Times New Roman" panose="02020603050405020304" pitchFamily="18" charset="0"/>
            </a:endParaRPr>
          </a:p>
        </p:txBody>
      </p:sp>
      <p:sp>
        <p:nvSpPr>
          <p:cNvPr id="53255" name="Text Box 15"/>
          <p:cNvSpPr txBox="1"/>
          <p:nvPr/>
        </p:nvSpPr>
        <p:spPr>
          <a:xfrm>
            <a:off x="304800" y="1676400"/>
            <a:ext cx="8534400"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sz="3600" baseline="2000" dirty="0">
                <a:solidFill>
                  <a:srgbClr val="0000FF"/>
                </a:solidFill>
              </a:rPr>
              <a:t>	</a:t>
            </a:r>
            <a:endParaRPr lang="en-US" altLang="en-US" sz="3600" baseline="2000" dirty="0">
              <a:solidFill>
                <a:srgbClr val="0000FF"/>
              </a:solidFill>
            </a:endParaRPr>
          </a:p>
          <a:p>
            <a:pPr marL="0" lvl="0" indent="0">
              <a:spcBef>
                <a:spcPct val="0"/>
              </a:spcBef>
              <a:buNone/>
            </a:pPr>
            <a:r>
              <a:rPr lang="en-US" altLang="en-US" sz="3600" baseline="2000" dirty="0">
                <a:solidFill>
                  <a:srgbClr val="0000FF"/>
                </a:solidFill>
                <a:latin typeface="Times New Roman" panose="02020603050405020304" pitchFamily="18" charset="0"/>
              </a:rPr>
              <a:t>	Bộ xương của người khi mới sinh có tới 300 chiếc. Khi lớn lên, một số xương ghép lại với nhau nên khi trưởng th</a:t>
            </a:r>
            <a:r>
              <a:rPr lang="en-US" altLang="en-US" sz="3600" baseline="2000" dirty="0">
                <a:solidFill>
                  <a:srgbClr val="0000FF"/>
                </a:solidFill>
                <a:latin typeface="Times New Roman" panose="02020603050405020304" pitchFamily="18" charset="0"/>
                <a:ea typeface="Times New Roman" panose="02020603050405020304" pitchFamily="18" charset="0"/>
              </a:rPr>
              <a:t>à</a:t>
            </a:r>
            <a:r>
              <a:rPr lang="en-US" altLang="en-US" sz="3600" baseline="2000" dirty="0">
                <a:solidFill>
                  <a:srgbClr val="0000FF"/>
                </a:solidFill>
                <a:latin typeface="Times New Roman" panose="02020603050405020304" pitchFamily="18" charset="0"/>
              </a:rPr>
              <a:t>nh chỉ còn 206 chiếc.</a:t>
            </a:r>
            <a:endParaRPr lang="en-US" altLang="en-US" sz="3600" baseline="2000" dirty="0">
              <a:solidFill>
                <a:srgbClr val="0000FF"/>
              </a:solidFill>
              <a:latin typeface="Times New Roman" panose="02020603050405020304" pitchFamily="18" charset="0"/>
            </a:endParaRPr>
          </a:p>
          <a:p>
            <a:pPr marL="0" lvl="0" indent="0">
              <a:spcBef>
                <a:spcPct val="0"/>
              </a:spcBef>
              <a:buNone/>
            </a:pPr>
            <a:r>
              <a:rPr lang="en-US" altLang="en-US" sz="3600" baseline="2000" dirty="0">
                <a:solidFill>
                  <a:srgbClr val="0000FF"/>
                </a:solidFill>
                <a:latin typeface="Times New Roman" panose="02020603050405020304" pitchFamily="18" charset="0"/>
              </a:rPr>
              <a:t>	Xương đùi l</a:t>
            </a:r>
            <a:r>
              <a:rPr lang="en-US" altLang="en-US" sz="3600" baseline="2000" dirty="0">
                <a:solidFill>
                  <a:srgbClr val="0000FF"/>
                </a:solidFill>
                <a:latin typeface="Times New Roman" panose="02020603050405020304" pitchFamily="18" charset="0"/>
                <a:ea typeface="Times New Roman" panose="02020603050405020304" pitchFamily="18" charset="0"/>
              </a:rPr>
              <a:t>à</a:t>
            </a:r>
            <a:r>
              <a:rPr lang="en-US" altLang="en-US" sz="3600" baseline="2000" dirty="0">
                <a:solidFill>
                  <a:srgbClr val="0000FF"/>
                </a:solidFill>
                <a:latin typeface="Times New Roman" panose="02020603050405020304" pitchFamily="18" charset="0"/>
              </a:rPr>
              <a:t> xương d</a:t>
            </a:r>
            <a:r>
              <a:rPr lang="en-US" altLang="en-US" sz="3600" baseline="2000" dirty="0">
                <a:solidFill>
                  <a:srgbClr val="0000FF"/>
                </a:solidFill>
                <a:latin typeface="Times New Roman" panose="02020603050405020304" pitchFamily="18" charset="0"/>
                <a:ea typeface="Times New Roman" panose="02020603050405020304" pitchFamily="18" charset="0"/>
              </a:rPr>
              <a:t>à</a:t>
            </a:r>
            <a:r>
              <a:rPr lang="en-US" altLang="en-US" sz="3600" baseline="2000" dirty="0">
                <a:solidFill>
                  <a:srgbClr val="0000FF"/>
                </a:solidFill>
                <a:latin typeface="Times New Roman" panose="02020603050405020304" pitchFamily="18" charset="0"/>
              </a:rPr>
              <a:t>i nhất trong cơ thể, với người cao 1.83m thì xương đùi d</a:t>
            </a:r>
            <a:r>
              <a:rPr lang="en-US" altLang="en-US" sz="3600" baseline="2000" dirty="0">
                <a:solidFill>
                  <a:srgbClr val="0000FF"/>
                </a:solidFill>
                <a:latin typeface="Times New Roman" panose="02020603050405020304" pitchFamily="18" charset="0"/>
                <a:ea typeface="Times New Roman" panose="02020603050405020304" pitchFamily="18" charset="0"/>
              </a:rPr>
              <a:t>à</a:t>
            </a:r>
            <a:r>
              <a:rPr lang="en-US" altLang="en-US" sz="3600" baseline="2000" dirty="0">
                <a:solidFill>
                  <a:srgbClr val="0000FF"/>
                </a:solidFill>
                <a:latin typeface="Times New Roman" panose="02020603050405020304" pitchFamily="18" charset="0"/>
              </a:rPr>
              <a:t>i tới 50cm</a:t>
            </a:r>
            <a:endParaRPr lang="en-US" altLang="en-US" sz="3600" baseline="2000" dirty="0">
              <a:solidFill>
                <a:srgbClr val="0000FF"/>
              </a:solidFill>
              <a:latin typeface="Times New Roman" panose="02020603050405020304" pitchFamily="18" charset="0"/>
              <a:ea typeface="Times New Roman" panose="02020603050405020304" pitchFamily="18" charset="0"/>
            </a:endParaRPr>
          </a:p>
        </p:txBody>
      </p:sp>
      <p:pic>
        <p:nvPicPr>
          <p:cNvPr id="31752" name="Camp Fire.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a:stretch>
            <a:fillRect/>
          </a:stretch>
        </p:blipFill>
        <p:spPr>
          <a:xfrm>
            <a:off x="4419600" y="6019800"/>
            <a:ext cx="304800" cy="304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5454" fill="hold"/>
                                        <p:tgtEl>
                                          <p:spTgt spid="317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1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3175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9" descr="1-31"/>
          <p:cNvPicPr>
            <a:picLocks noChangeAspect="1"/>
          </p:cNvPicPr>
          <p:nvPr/>
        </p:nvPicPr>
        <p:blipFill>
          <a:blip r:embed="rId1"/>
          <a:stretch>
            <a:fillRect/>
          </a:stretch>
        </p:blipFill>
        <p:spPr>
          <a:xfrm>
            <a:off x="-411162" y="681038"/>
            <a:ext cx="9810750" cy="5495925"/>
          </a:xfrm>
          <a:prstGeom prst="rect">
            <a:avLst/>
          </a:prstGeom>
          <a:noFill/>
          <a:ln w="9525">
            <a:noFill/>
          </a:ln>
        </p:spPr>
      </p:pic>
      <p:pic>
        <p:nvPicPr>
          <p:cNvPr id="54275" name="Picture 9" descr="Tổng hợp 5000 ảnh động tuyển chọn cực đẹp cho Powerpoint | CTU - Diễn đàn  Sinh viên Đại học Cần Thơ"/>
          <p:cNvPicPr>
            <a:picLocks noChangeAspect="1"/>
          </p:cNvPicPr>
          <p:nvPr/>
        </p:nvPicPr>
        <p:blipFill>
          <a:blip r:embed="rId2"/>
          <a:stretch>
            <a:fillRect/>
          </a:stretch>
        </p:blipFill>
        <p:spPr>
          <a:xfrm>
            <a:off x="450850" y="1349375"/>
            <a:ext cx="1617663" cy="935038"/>
          </a:xfrm>
          <a:prstGeom prst="rect">
            <a:avLst/>
          </a:prstGeom>
          <a:noFill/>
          <a:ln w="9525">
            <a:noFill/>
          </a:ln>
        </p:spPr>
      </p:pic>
      <p:sp>
        <p:nvSpPr>
          <p:cNvPr id="34820" name="TextBox 3"/>
          <p:cNvSpPr txBox="1">
            <a:spLocks noChangeArrowheads="1"/>
          </p:cNvSpPr>
          <p:nvPr/>
        </p:nvSpPr>
        <p:spPr bwMode="auto">
          <a:xfrm>
            <a:off x="1001713" y="1938338"/>
            <a:ext cx="7299325" cy="4025900"/>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0480" lvl="0" indent="425450" algn="just">
              <a:lnSpc>
                <a:spcPct val="107000"/>
              </a:lnSpc>
              <a:spcBef>
                <a:spcPct val="0"/>
              </a:spcBef>
              <a:spcAft>
                <a:spcPts val="440"/>
              </a:spcAft>
              <a:buNone/>
            </a:pPr>
            <a:r>
              <a:rPr lang="vi-VN" altLang="en-US" sz="1700" b="1" i="1" dirty="0">
                <a:solidFill>
                  <a:srgbClr val="C00000"/>
                </a:solidFill>
                <a:latin typeface="Times New Roman" panose="02020603050405020304" pitchFamily="18" charset="0"/>
                <a:ea typeface="SimSun" panose="02010600030101010101" pitchFamily="2" charset="-122"/>
              </a:rPr>
              <a:t>1. Tật cong vẹo cột sống</a:t>
            </a:r>
            <a:endParaRPr lang="en-US" altLang="en-US" sz="1700" b="1" dirty="0">
              <a:solidFill>
                <a:srgbClr val="C00000"/>
              </a:solidFill>
              <a:latin typeface="Times New Roman" panose="02020603050405020304" pitchFamily="18" charset="0"/>
              <a:cs typeface="Calibri" panose="020F0502020204030204" pitchFamily="34" charset="0"/>
            </a:endParaRPr>
          </a:p>
          <a:p>
            <a:pPr marL="30480" lvl="0" indent="425450" algn="just">
              <a:lnSpc>
                <a:spcPct val="107000"/>
              </a:lnSpc>
              <a:spcBef>
                <a:spcPct val="0"/>
              </a:spcBef>
              <a:spcAft>
                <a:spcPts val="440"/>
              </a:spcAft>
              <a:buNone/>
            </a:pPr>
            <a:r>
              <a:rPr lang="vi-VN" altLang="en-US" sz="1700" b="1" i="1" dirty="0">
                <a:solidFill>
                  <a:srgbClr val="0000FF"/>
                </a:solidFill>
                <a:latin typeface="Times New Roman" panose="02020603050405020304" pitchFamily="18" charset="0"/>
                <a:ea typeface="SimSun" panose="02010600030101010101" pitchFamily="2" charset="-122"/>
              </a:rPr>
              <a:t>- Tật cong vẹo cột sống là tình trạng cột sống không giữ được trạng thái bình thường, các đốt sống bị xoay lệch về một bên, cong quá mức, cong quá mức về phía trước hay phía sau.</a:t>
            </a:r>
            <a:endParaRPr lang="en-US" altLang="en-US" sz="1700" b="1" dirty="0">
              <a:solidFill>
                <a:srgbClr val="0000FF"/>
              </a:solidFill>
              <a:latin typeface="Times New Roman" panose="02020603050405020304" pitchFamily="18" charset="0"/>
              <a:ea typeface="SimSun" panose="02010600030101010101" pitchFamily="2" charset="-122"/>
            </a:endParaRPr>
          </a:p>
          <a:p>
            <a:pPr marL="30480" lvl="0" indent="425450" algn="just">
              <a:lnSpc>
                <a:spcPct val="107000"/>
              </a:lnSpc>
              <a:spcBef>
                <a:spcPct val="0"/>
              </a:spcBef>
              <a:spcAft>
                <a:spcPts val="440"/>
              </a:spcAft>
              <a:buNone/>
            </a:pPr>
            <a:r>
              <a:rPr lang="vi-VN" altLang="en-US" sz="1700" b="1" i="1" dirty="0">
                <a:solidFill>
                  <a:srgbClr val="0000FF"/>
                </a:solidFill>
                <a:latin typeface="Times New Roman" panose="02020603050405020304" pitchFamily="18" charset="0"/>
                <a:ea typeface="SimSun" panose="02010600030101010101" pitchFamily="2" charset="-122"/>
              </a:rPr>
              <a:t>- Cong vẹo cột sống có thể do tư thế hoạt động không đúng trong thời gian dài, mang vác vật nặng thường xuyên, do tai nạn hay còi xương.</a:t>
            </a:r>
            <a:endParaRPr lang="en-US" altLang="en-US" sz="1700" b="1" dirty="0">
              <a:solidFill>
                <a:srgbClr val="0000FF"/>
              </a:solidFill>
              <a:latin typeface="Times New Roman" panose="02020603050405020304" pitchFamily="18" charset="0"/>
              <a:ea typeface="SimSun" panose="02010600030101010101" pitchFamily="2" charset="-122"/>
            </a:endParaRPr>
          </a:p>
          <a:p>
            <a:pPr marL="30480" lvl="0" indent="425450" algn="just">
              <a:lnSpc>
                <a:spcPct val="107000"/>
              </a:lnSpc>
              <a:spcBef>
                <a:spcPct val="0"/>
              </a:spcBef>
              <a:spcAft>
                <a:spcPts val="440"/>
              </a:spcAft>
              <a:buNone/>
            </a:pPr>
            <a:r>
              <a:rPr lang="vi-VN" altLang="en-US" sz="1700" b="1" i="1" dirty="0">
                <a:solidFill>
                  <a:srgbClr val="C00000"/>
                </a:solidFill>
                <a:latin typeface="Times New Roman" panose="02020603050405020304" pitchFamily="18" charset="0"/>
                <a:ea typeface="SimSun" panose="02010600030101010101" pitchFamily="2" charset="-122"/>
              </a:rPr>
              <a:t>2. Bệnh loãng xương</a:t>
            </a:r>
            <a:endParaRPr lang="en-US" altLang="en-US" sz="1700" b="1" dirty="0">
              <a:solidFill>
                <a:srgbClr val="C00000"/>
              </a:solidFill>
              <a:latin typeface="Times New Roman" panose="02020603050405020304" pitchFamily="18" charset="0"/>
              <a:ea typeface="SimSun" panose="02010600030101010101" pitchFamily="2" charset="-122"/>
            </a:endParaRPr>
          </a:p>
          <a:p>
            <a:pPr marL="30480" lvl="0" indent="425450" algn="just">
              <a:lnSpc>
                <a:spcPct val="107000"/>
              </a:lnSpc>
              <a:spcBef>
                <a:spcPct val="0"/>
              </a:spcBef>
              <a:spcAft>
                <a:spcPts val="440"/>
              </a:spcAft>
              <a:buNone/>
            </a:pPr>
            <a:r>
              <a:rPr lang="vi-VN" altLang="en-US" sz="1700" b="1" i="1" dirty="0">
                <a:solidFill>
                  <a:srgbClr val="0000FF"/>
                </a:solidFill>
                <a:latin typeface="Times New Roman" panose="02020603050405020304" pitchFamily="18" charset="0"/>
                <a:ea typeface="SimSun" panose="02010600030101010101" pitchFamily="2" charset="-122"/>
              </a:rPr>
              <a:t>- Cơ thể thiếu calcium và phosphorus sẽ thiếu nguyên liệu để kiến tạo xương nên mật độ chất khoáng trong xương thưa dần, dẫn đến bệnh loãng xương.</a:t>
            </a:r>
            <a:endParaRPr lang="en-US" altLang="en-US" sz="1700" b="1" dirty="0">
              <a:solidFill>
                <a:srgbClr val="0000FF"/>
              </a:solidFill>
              <a:latin typeface="Times New Roman" panose="02020603050405020304" pitchFamily="18" charset="0"/>
              <a:ea typeface="SimSun" panose="02010600030101010101" pitchFamily="2" charset="-122"/>
            </a:endParaRPr>
          </a:p>
          <a:p>
            <a:pPr marL="30480" lvl="0" indent="425450">
              <a:spcBef>
                <a:spcPct val="0"/>
              </a:spcBef>
              <a:buNone/>
            </a:pPr>
            <a:r>
              <a:rPr lang="en-US" altLang="en-US" sz="1700" b="1" i="1" dirty="0">
                <a:solidFill>
                  <a:srgbClr val="0000FF"/>
                </a:solidFill>
                <a:latin typeface="Times New Roman" panose="02020603050405020304" pitchFamily="18" charset="0"/>
                <a:ea typeface="SimSun" panose="02010600030101010101" pitchFamily="2" charset="-122"/>
              </a:rPr>
              <a:t>    </a:t>
            </a:r>
            <a:r>
              <a:rPr lang="vi-VN" altLang="en-US" sz="1700" b="1" i="1" dirty="0">
                <a:solidFill>
                  <a:srgbClr val="0000FF"/>
                </a:solidFill>
                <a:latin typeface="Times New Roman" panose="02020603050405020304" pitchFamily="18" charset="0"/>
                <a:ea typeface="SimSun" panose="02010600030101010101" pitchFamily="2" charset="-122"/>
              </a:rPr>
              <a:t>- Bệnh này thường gặp ở người cao tuổi. Khi bị chấn thương, người mắc bệnh loãng xương có nguy cơ gãy xương cao hơn người không mắc bệnh.</a:t>
            </a:r>
            <a:endParaRPr lang="en-US" altLang="en-US" sz="1600" b="1" dirty="0">
              <a:solidFill>
                <a:srgbClr val="0000FF"/>
              </a:solidFill>
              <a:ea typeface="SimSun" panose="0201060003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1"/>
          <p:cNvPicPr>
            <a:picLocks noChangeAspect="1"/>
          </p:cNvPicPr>
          <p:nvPr/>
        </p:nvPicPr>
        <p:blipFill>
          <a:blip r:embed="rId1"/>
          <a:stretch>
            <a:fillRect/>
          </a:stretch>
        </p:blipFill>
        <p:spPr>
          <a:xfrm>
            <a:off x="76200" y="0"/>
            <a:ext cx="9067800" cy="5867400"/>
          </a:xfrm>
          <a:prstGeom prst="rect">
            <a:avLst/>
          </a:prstGeom>
          <a:noFill/>
          <a:ln w="9525">
            <a:noFill/>
          </a:ln>
        </p:spPr>
      </p:pic>
      <p:sp>
        <p:nvSpPr>
          <p:cNvPr id="5123" name="TextBox 3"/>
          <p:cNvSpPr txBox="1"/>
          <p:nvPr/>
        </p:nvSpPr>
        <p:spPr>
          <a:xfrm>
            <a:off x="228600" y="5867400"/>
            <a:ext cx="9067800" cy="831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nl-NL" altLang="en-US" sz="2400" dirty="0">
                <a:solidFill>
                  <a:srgbClr val="FF0000"/>
                </a:solidFill>
                <a:latin typeface="Times New Roman" panose="02020603050405020304" pitchFamily="18" charset="0"/>
                <a:cs typeface="Calibri" panose="020F0502020204030204" pitchFamily="34" charset="0"/>
              </a:rPr>
              <a:t>Tại sao mỗi người lại có kích thước v</a:t>
            </a:r>
            <a:r>
              <a:rPr lang="nl-NL" altLang="en-US" sz="2400" dirty="0">
                <a:solidFill>
                  <a:srgbClr val="FF0000"/>
                </a:solidFill>
                <a:latin typeface="Times New Roman" panose="02020603050405020304" pitchFamily="18" charset="0"/>
                <a:ea typeface="Calibri" panose="020F0502020204030204" pitchFamily="34" charset="0"/>
              </a:rPr>
              <a:t>à</a:t>
            </a:r>
            <a:r>
              <a:rPr lang="nl-NL" altLang="en-US" sz="2400" dirty="0">
                <a:solidFill>
                  <a:srgbClr val="FF0000"/>
                </a:solidFill>
                <a:latin typeface="Times New Roman" panose="02020603050405020304" pitchFamily="18" charset="0"/>
                <a:cs typeface="Calibri" panose="020F0502020204030204" pitchFamily="34" charset="0"/>
              </a:rPr>
              <a:t> vóc dáng khác nhau? Nhờ đâu m</a:t>
            </a:r>
            <a:r>
              <a:rPr lang="nl-NL" altLang="en-US" sz="2400" dirty="0">
                <a:solidFill>
                  <a:srgbClr val="FF0000"/>
                </a:solidFill>
                <a:latin typeface="Times New Roman" panose="02020603050405020304" pitchFamily="18" charset="0"/>
                <a:ea typeface="Calibri" panose="020F0502020204030204" pitchFamily="34" charset="0"/>
              </a:rPr>
              <a:t>à</a:t>
            </a:r>
            <a:r>
              <a:rPr lang="nl-NL" altLang="en-US" sz="2400" dirty="0">
                <a:solidFill>
                  <a:srgbClr val="FF0000"/>
                </a:solidFill>
                <a:latin typeface="Times New Roman" panose="02020603050405020304" pitchFamily="18" charset="0"/>
                <a:cs typeface="Calibri" panose="020F0502020204030204" pitchFamily="34" charset="0"/>
              </a:rPr>
              <a:t> cơ thể người có thể di chuyển, vận động được?</a:t>
            </a:r>
            <a:endParaRPr lang="en-US" altLang="en-US" sz="2400" dirty="0">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Box 2"/>
          <p:cNvSpPr txBox="1"/>
          <p:nvPr/>
        </p:nvSpPr>
        <p:spPr>
          <a:xfrm>
            <a:off x="381000" y="152400"/>
            <a:ext cx="8955088"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0"/>
              </a:spcBef>
              <a:spcAft>
                <a:spcPts val="1000"/>
              </a:spcAft>
              <a:buNone/>
            </a:pPr>
            <a:r>
              <a:rPr lang="nl-NL" altLang="en-US" sz="2400" b="1" dirty="0">
                <a:solidFill>
                  <a:srgbClr val="C00000"/>
                </a:solidFill>
                <a:latin typeface="Times New Roman" panose="02020603050405020304" pitchFamily="18" charset="0"/>
                <a:cs typeface="Calibri" panose="020F0502020204030204" pitchFamily="34" charset="0"/>
              </a:rPr>
              <a:t>IV. Thực h</a:t>
            </a:r>
            <a:r>
              <a:rPr lang="nl-NL" altLang="en-US" sz="2400" b="1" dirty="0">
                <a:solidFill>
                  <a:srgbClr val="C00000"/>
                </a:solidFill>
                <a:latin typeface="Times New Roman" panose="02020603050405020304" pitchFamily="18" charset="0"/>
                <a:ea typeface="Calibri" panose="020F0502020204030204" pitchFamily="34" charset="0"/>
              </a:rPr>
              <a:t>à</a:t>
            </a:r>
            <a:r>
              <a:rPr lang="nl-NL" altLang="en-US" sz="2400" b="1" dirty="0">
                <a:solidFill>
                  <a:srgbClr val="C00000"/>
                </a:solidFill>
                <a:latin typeface="Times New Roman" panose="02020603050405020304" pitchFamily="18" charset="0"/>
                <a:cs typeface="Calibri" panose="020F0502020204030204" pitchFamily="34" charset="0"/>
              </a:rPr>
              <a:t>nh sơ cứu v</a:t>
            </a:r>
            <a:r>
              <a:rPr lang="nl-NL" altLang="en-US" sz="2400" b="1" dirty="0">
                <a:solidFill>
                  <a:srgbClr val="C00000"/>
                </a:solidFill>
                <a:latin typeface="Times New Roman" panose="02020603050405020304" pitchFamily="18" charset="0"/>
                <a:ea typeface="Calibri" panose="020F0502020204030204" pitchFamily="34" charset="0"/>
              </a:rPr>
              <a:t>à</a:t>
            </a:r>
            <a:r>
              <a:rPr lang="nl-NL" altLang="en-US" sz="2400" b="1" dirty="0">
                <a:solidFill>
                  <a:srgbClr val="C00000"/>
                </a:solidFill>
                <a:latin typeface="Times New Roman" panose="02020603050405020304" pitchFamily="18" charset="0"/>
                <a:cs typeface="Calibri" panose="020F0502020204030204" pitchFamily="34" charset="0"/>
              </a:rPr>
              <a:t> băng bó khi người khác bị gãy xương</a:t>
            </a:r>
            <a:r>
              <a:rPr lang="nl-NL" altLang="en-US" sz="2400" dirty="0">
                <a:solidFill>
                  <a:srgbClr val="C00000"/>
                </a:solidFill>
                <a:latin typeface="Times New Roman" panose="02020603050405020304" pitchFamily="18" charset="0"/>
                <a:cs typeface="Calibri" panose="020F0502020204030204" pitchFamily="34" charset="0"/>
              </a:rPr>
              <a:t> </a:t>
            </a:r>
            <a:endParaRPr lang="en-US" altLang="en-US" sz="2400" dirty="0">
              <a:solidFill>
                <a:srgbClr val="C00000"/>
              </a:solidFill>
              <a:latin typeface="Times New Roman" panose="02020603050405020304" pitchFamily="18" charset="0"/>
              <a:ea typeface="Calibri" panose="020F0502020204030204" pitchFamily="34" charset="0"/>
            </a:endParaRPr>
          </a:p>
        </p:txBody>
      </p:sp>
      <p:pic>
        <p:nvPicPr>
          <p:cNvPr id="40963" name="Picture 3"/>
          <p:cNvPicPr>
            <a:picLocks noChangeAspect="1"/>
          </p:cNvPicPr>
          <p:nvPr/>
        </p:nvPicPr>
        <p:blipFill>
          <a:blip r:embed="rId1"/>
          <a:stretch>
            <a:fillRect/>
          </a:stretch>
        </p:blipFill>
        <p:spPr>
          <a:xfrm>
            <a:off x="4572000" y="685800"/>
            <a:ext cx="4419600" cy="6019800"/>
          </a:xfrm>
          <a:prstGeom prst="rect">
            <a:avLst/>
          </a:prstGeom>
          <a:noFill/>
          <a:ln w="9525">
            <a:noFill/>
          </a:ln>
        </p:spPr>
      </p:pic>
      <p:pic>
        <p:nvPicPr>
          <p:cNvPr id="40964" name="Picture 4"/>
          <p:cNvPicPr>
            <a:picLocks noChangeAspect="1"/>
          </p:cNvPicPr>
          <p:nvPr/>
        </p:nvPicPr>
        <p:blipFill>
          <a:blip r:embed="rId2"/>
          <a:srcRect l="12584" r="10071"/>
          <a:stretch>
            <a:fillRect/>
          </a:stretch>
        </p:blipFill>
        <p:spPr>
          <a:xfrm>
            <a:off x="152400" y="614363"/>
            <a:ext cx="4648200" cy="6243637"/>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5"/>
          <p:cNvSpPr/>
          <p:nvPr/>
        </p:nvSpPr>
        <p:spPr>
          <a:xfrm>
            <a:off x="-15875" y="-87312"/>
            <a:ext cx="8628063" cy="113665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dirty="0">
                <a:solidFill>
                  <a:srgbClr val="FF0000"/>
                </a:solidFill>
                <a:latin typeface="Times New Roman" panose="02020603050405020304" pitchFamily="18" charset="0"/>
                <a:ea typeface="SimSun" panose="02010600030101010101" pitchFamily="2" charset="-122"/>
              </a:rPr>
              <a:t>Em hãy cho biết những nguyên nhân nào dẫn đến </a:t>
            </a:r>
            <a:endParaRPr lang="en-US" altLang="zh-CN" dirty="0">
              <a:solidFill>
                <a:srgbClr val="FF0000"/>
              </a:solidFill>
              <a:latin typeface="Times New Roman" panose="02020603050405020304" pitchFamily="18" charset="0"/>
              <a:ea typeface="SimSun" panose="02010600030101010101" pitchFamily="2" charset="-122"/>
            </a:endParaRPr>
          </a:p>
          <a:p>
            <a:pPr marL="0" lvl="0" indent="0" eaLnBrk="1" hangingPunct="1">
              <a:spcBef>
                <a:spcPct val="0"/>
              </a:spcBef>
              <a:buNone/>
            </a:pPr>
            <a:r>
              <a:rPr lang="en-US" altLang="zh-CN" dirty="0">
                <a:solidFill>
                  <a:srgbClr val="FF0000"/>
                </a:solidFill>
                <a:latin typeface="Times New Roman" panose="02020603050405020304" pitchFamily="18" charset="0"/>
                <a:ea typeface="SimSun" panose="02010600030101010101" pitchFamily="2" charset="-122"/>
              </a:rPr>
              <a:t>gãy xương ?</a:t>
            </a:r>
            <a:r>
              <a:rPr lang="en-US" altLang="zh-CN" dirty="0">
                <a:latin typeface="Times New Roman" panose="02020603050405020304" pitchFamily="18" charset="0"/>
                <a:ea typeface="SimSun" panose="02010600030101010101" pitchFamily="2" charset="-122"/>
              </a:rPr>
              <a:t>       </a:t>
            </a:r>
            <a:endParaRPr lang="en-US" altLang="zh-CN" dirty="0">
              <a:latin typeface="Times New Roman" panose="02020603050405020304" pitchFamily="18" charset="0"/>
              <a:ea typeface="SimSun" panose="02010600030101010101" pitchFamily="2" charset="-122"/>
            </a:endParaRPr>
          </a:p>
        </p:txBody>
      </p:sp>
      <p:pic>
        <p:nvPicPr>
          <p:cNvPr id="3" name="Picture 6"/>
          <p:cNvPicPr>
            <a:picLocks noChangeAspect="1"/>
          </p:cNvPicPr>
          <p:nvPr/>
        </p:nvPicPr>
        <p:blipFill>
          <a:blip r:embed="rId1"/>
          <a:stretch>
            <a:fillRect/>
          </a:stretch>
        </p:blipFill>
        <p:spPr>
          <a:xfrm>
            <a:off x="152400" y="1600200"/>
            <a:ext cx="3171825" cy="4572000"/>
          </a:xfrm>
          <a:prstGeom prst="rect">
            <a:avLst/>
          </a:prstGeom>
          <a:noFill/>
          <a:ln w="9525">
            <a:noFill/>
          </a:ln>
        </p:spPr>
      </p:pic>
      <p:pic>
        <p:nvPicPr>
          <p:cNvPr id="4" name="Picture 7"/>
          <p:cNvPicPr>
            <a:picLocks noChangeAspect="1"/>
          </p:cNvPicPr>
          <p:nvPr/>
        </p:nvPicPr>
        <p:blipFill>
          <a:blip r:embed="rId2"/>
          <a:stretch>
            <a:fillRect/>
          </a:stretch>
        </p:blipFill>
        <p:spPr>
          <a:xfrm>
            <a:off x="3400425" y="1514475"/>
            <a:ext cx="2466975" cy="4657725"/>
          </a:xfrm>
          <a:prstGeom prst="rect">
            <a:avLst/>
          </a:prstGeom>
          <a:noFill/>
          <a:ln w="9525">
            <a:noFill/>
          </a:ln>
        </p:spPr>
      </p:pic>
      <p:pic>
        <p:nvPicPr>
          <p:cNvPr id="5" name="Picture 8"/>
          <p:cNvPicPr>
            <a:picLocks noChangeAspect="1"/>
          </p:cNvPicPr>
          <p:nvPr/>
        </p:nvPicPr>
        <p:blipFill>
          <a:blip r:embed="rId3"/>
          <a:stretch>
            <a:fillRect/>
          </a:stretch>
        </p:blipFill>
        <p:spPr>
          <a:xfrm>
            <a:off x="6019800" y="1600200"/>
            <a:ext cx="2971800" cy="4572000"/>
          </a:xfrm>
          <a:prstGeom prst="rect">
            <a:avLst/>
          </a:prstGeom>
          <a:noFill/>
          <a:ln w="9525">
            <a:noFill/>
          </a:ln>
        </p:spPr>
      </p:pic>
      <p:sp>
        <p:nvSpPr>
          <p:cNvPr id="6" name="Rectangle 9"/>
          <p:cNvSpPr/>
          <p:nvPr/>
        </p:nvSpPr>
        <p:spPr>
          <a:xfrm>
            <a:off x="800100" y="981075"/>
            <a:ext cx="7543800" cy="5334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Char char="-"/>
            </a:pPr>
            <a:endParaRPr lang="en-US" altLang="zh-CN" dirty="0">
              <a:solidFill>
                <a:srgbClr val="0000FF"/>
              </a:solidFill>
              <a:latin typeface="Times New Roman" panose="02020603050405020304" pitchFamily="18" charset="0"/>
              <a:ea typeface="SimSun" panose="02010600030101010101" pitchFamily="2" charset="-122"/>
            </a:endParaRPr>
          </a:p>
          <a:p>
            <a:pPr marL="0" lvl="0" indent="0" algn="ctr"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 Gãy xương do nhiều nguyên nhân:            </a:t>
            </a:r>
            <a:endParaRPr lang="en-US" altLang="zh-CN" dirty="0">
              <a:solidFill>
                <a:srgbClr val="0000FF"/>
              </a:solidFill>
              <a:latin typeface="Times New Roman" panose="02020603050405020304" pitchFamily="18" charset="0"/>
              <a:ea typeface="SimSun" panose="02010600030101010101" pitchFamily="2" charset="-122"/>
            </a:endParaRPr>
          </a:p>
          <a:p>
            <a:pPr marL="0" lvl="0" indent="0" algn="ctr" eaLnBrk="1" hangingPunct="1">
              <a:spcBef>
                <a:spcPct val="0"/>
              </a:spcBef>
              <a:buNone/>
            </a:pPr>
            <a:endParaRPr lang="en-US" altLang="zh-CN" dirty="0">
              <a:solidFill>
                <a:srgbClr val="0000FF"/>
              </a:solidFill>
              <a:latin typeface="Times New Roman" panose="02020603050405020304" pitchFamily="18" charset="0"/>
              <a:ea typeface="SimSun" panose="02010600030101010101" pitchFamily="2" charset="-122"/>
            </a:endParaRPr>
          </a:p>
        </p:txBody>
      </p:sp>
      <p:sp>
        <p:nvSpPr>
          <p:cNvPr id="7" name="Rectangle 10"/>
          <p:cNvSpPr/>
          <p:nvPr/>
        </p:nvSpPr>
        <p:spPr>
          <a:xfrm>
            <a:off x="381000" y="6324600"/>
            <a:ext cx="2438400" cy="3810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800" b="1" dirty="0">
                <a:solidFill>
                  <a:srgbClr val="0000FF"/>
                </a:solidFill>
                <a:latin typeface="Times New Roman" panose="02020603050405020304" pitchFamily="18" charset="0"/>
                <a:ea typeface="SimSun" panose="02010600030101010101" pitchFamily="2" charset="-122"/>
              </a:rPr>
              <a:t>Tai nạn</a:t>
            </a:r>
            <a:endParaRPr lang="en-US" altLang="zh-CN" sz="2800" b="1" dirty="0">
              <a:solidFill>
                <a:srgbClr val="0000FF"/>
              </a:solidFill>
              <a:latin typeface="Times New Roman" panose="02020603050405020304" pitchFamily="18" charset="0"/>
              <a:ea typeface="SimSun" panose="02010600030101010101" pitchFamily="2" charset="-122"/>
            </a:endParaRPr>
          </a:p>
        </p:txBody>
      </p:sp>
      <p:sp>
        <p:nvSpPr>
          <p:cNvPr id="8" name="Rectangle 12"/>
          <p:cNvSpPr/>
          <p:nvPr/>
        </p:nvSpPr>
        <p:spPr>
          <a:xfrm>
            <a:off x="3429000" y="6200775"/>
            <a:ext cx="2438400" cy="4572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Leo cây</a:t>
            </a:r>
            <a:endParaRPr lang="en-US" altLang="zh-CN" dirty="0">
              <a:solidFill>
                <a:srgbClr val="0000FF"/>
              </a:solidFill>
              <a:latin typeface="Times New Roman" panose="02020603050405020304" pitchFamily="18" charset="0"/>
              <a:ea typeface="SimSun" panose="02010600030101010101" pitchFamily="2" charset="-122"/>
            </a:endParaRPr>
          </a:p>
        </p:txBody>
      </p:sp>
      <p:sp>
        <p:nvSpPr>
          <p:cNvPr id="9" name="Rectangle 14"/>
          <p:cNvSpPr/>
          <p:nvPr/>
        </p:nvSpPr>
        <p:spPr>
          <a:xfrm>
            <a:off x="6096000" y="6324600"/>
            <a:ext cx="2819400" cy="3810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800" dirty="0">
                <a:solidFill>
                  <a:srgbClr val="0000FF"/>
                </a:solidFill>
                <a:latin typeface="Times New Roman" panose="02020603050405020304" pitchFamily="18" charset="0"/>
                <a:ea typeface="SimSun" panose="02010600030101010101" pitchFamily="2" charset="-122"/>
              </a:rPr>
              <a:t>Đá banh ( TDTT )</a:t>
            </a:r>
            <a:endParaRPr lang="en-US" altLang="zh-CN" sz="2800" dirty="0">
              <a:solidFill>
                <a:srgbClr val="0000FF"/>
              </a:solidFill>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charRg st="0" end="48"/>
                                            </p:txEl>
                                          </p:spTgt>
                                        </p:tgtEl>
                                        <p:attrNameLst>
                                          <p:attrName>style.visibility</p:attrName>
                                        </p:attrNameLst>
                                      </p:cBhvr>
                                      <p:to>
                                        <p:strVal val="visible"/>
                                      </p:to>
                                    </p:set>
                                    <p:animEffect transition="in" filter="diamond(in)">
                                      <p:cBhvr>
                                        <p:cTn id="7" dur="2000"/>
                                        <p:tgtEl>
                                          <p:spTgt spid="2">
                                            <p:txEl>
                                              <p:charRg st="0" end="48"/>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4"/>
          <p:cNvPicPr>
            <a:picLocks noChangeAspect="1"/>
          </p:cNvPicPr>
          <p:nvPr/>
        </p:nvPicPr>
        <p:blipFill>
          <a:blip r:embed="rId1"/>
          <a:stretch>
            <a:fillRect/>
          </a:stretch>
        </p:blipFill>
        <p:spPr>
          <a:xfrm>
            <a:off x="457200" y="533400"/>
            <a:ext cx="2609850" cy="1752600"/>
          </a:xfrm>
          <a:prstGeom prst="rect">
            <a:avLst/>
          </a:prstGeom>
          <a:noFill/>
          <a:ln w="9525">
            <a:noFill/>
          </a:ln>
        </p:spPr>
      </p:pic>
      <p:pic>
        <p:nvPicPr>
          <p:cNvPr id="3" name="Picture 5"/>
          <p:cNvPicPr>
            <a:picLocks noChangeAspect="1"/>
          </p:cNvPicPr>
          <p:nvPr/>
        </p:nvPicPr>
        <p:blipFill>
          <a:blip r:embed="rId2"/>
          <a:stretch>
            <a:fillRect/>
          </a:stretch>
        </p:blipFill>
        <p:spPr>
          <a:xfrm>
            <a:off x="3429000" y="457200"/>
            <a:ext cx="2466975" cy="1847850"/>
          </a:xfrm>
          <a:prstGeom prst="rect">
            <a:avLst/>
          </a:prstGeom>
          <a:noFill/>
          <a:ln w="9525">
            <a:noFill/>
          </a:ln>
        </p:spPr>
      </p:pic>
      <p:pic>
        <p:nvPicPr>
          <p:cNvPr id="4" name="Picture 6"/>
          <p:cNvPicPr>
            <a:picLocks noChangeAspect="1"/>
          </p:cNvPicPr>
          <p:nvPr/>
        </p:nvPicPr>
        <p:blipFill>
          <a:blip r:embed="rId3"/>
          <a:stretch>
            <a:fillRect/>
          </a:stretch>
        </p:blipFill>
        <p:spPr>
          <a:xfrm>
            <a:off x="6324600" y="457200"/>
            <a:ext cx="2057400" cy="1828800"/>
          </a:xfrm>
          <a:prstGeom prst="rect">
            <a:avLst/>
          </a:prstGeom>
          <a:noFill/>
          <a:ln w="9525">
            <a:noFill/>
          </a:ln>
        </p:spPr>
      </p:pic>
      <p:pic>
        <p:nvPicPr>
          <p:cNvPr id="5" name="Picture 7"/>
          <p:cNvPicPr>
            <a:picLocks noChangeAspect="1"/>
          </p:cNvPicPr>
          <p:nvPr/>
        </p:nvPicPr>
        <p:blipFill>
          <a:blip r:embed="rId4"/>
          <a:stretch>
            <a:fillRect/>
          </a:stretch>
        </p:blipFill>
        <p:spPr>
          <a:xfrm>
            <a:off x="514350" y="3743325"/>
            <a:ext cx="3003550" cy="2273300"/>
          </a:xfrm>
          <a:prstGeom prst="rect">
            <a:avLst/>
          </a:prstGeom>
          <a:noFill/>
          <a:ln w="9525">
            <a:noFill/>
          </a:ln>
        </p:spPr>
      </p:pic>
      <p:sp>
        <p:nvSpPr>
          <p:cNvPr id="6" name="Rectangle 8"/>
          <p:cNvSpPr/>
          <p:nvPr/>
        </p:nvSpPr>
        <p:spPr>
          <a:xfrm>
            <a:off x="457200" y="2286000"/>
            <a:ext cx="2590800" cy="4572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vi-VN" altLang="en-US" dirty="0">
                <a:solidFill>
                  <a:srgbClr val="0000FF"/>
                </a:solidFill>
                <a:latin typeface="Times New Roman" panose="02020603050405020304" pitchFamily="18" charset="0"/>
                <a:cs typeface="Arial" panose="020B0604020202020204" pitchFamily="34" charset="0"/>
              </a:rPr>
              <a:t>Ngã</a:t>
            </a:r>
            <a:r>
              <a:rPr lang="en-US" altLang="zh-CN" dirty="0">
                <a:solidFill>
                  <a:srgbClr val="0000FF"/>
                </a:solidFill>
                <a:latin typeface="Times New Roman" panose="02020603050405020304" pitchFamily="18" charset="0"/>
                <a:ea typeface="SimSun" panose="02010600030101010101" pitchFamily="2" charset="-122"/>
              </a:rPr>
              <a:t> xe</a:t>
            </a:r>
            <a:endParaRPr lang="en-US" altLang="zh-CN" dirty="0">
              <a:solidFill>
                <a:srgbClr val="0000FF"/>
              </a:solidFill>
              <a:latin typeface="Times New Roman" panose="02020603050405020304" pitchFamily="18" charset="0"/>
              <a:ea typeface="SimSun" panose="02010600030101010101" pitchFamily="2" charset="-122"/>
            </a:endParaRPr>
          </a:p>
        </p:txBody>
      </p:sp>
      <p:sp>
        <p:nvSpPr>
          <p:cNvPr id="7" name="Rectangle 9"/>
          <p:cNvSpPr/>
          <p:nvPr/>
        </p:nvSpPr>
        <p:spPr>
          <a:xfrm>
            <a:off x="3429000" y="2286000"/>
            <a:ext cx="2438400" cy="4572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Chạy, nhảy</a:t>
            </a:r>
            <a:endParaRPr lang="en-US" altLang="zh-CN" dirty="0">
              <a:solidFill>
                <a:srgbClr val="0000FF"/>
              </a:solidFill>
              <a:latin typeface="Times New Roman" panose="02020603050405020304" pitchFamily="18" charset="0"/>
              <a:ea typeface="SimSun" panose="02010600030101010101" pitchFamily="2" charset="-122"/>
            </a:endParaRPr>
          </a:p>
        </p:txBody>
      </p:sp>
      <p:sp>
        <p:nvSpPr>
          <p:cNvPr id="8" name="Rectangle 10"/>
          <p:cNvSpPr/>
          <p:nvPr/>
        </p:nvSpPr>
        <p:spPr>
          <a:xfrm>
            <a:off x="6324600" y="2286000"/>
            <a:ext cx="2057400" cy="3810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Nô giỡn</a:t>
            </a:r>
            <a:endParaRPr lang="en-US" altLang="zh-CN" dirty="0">
              <a:solidFill>
                <a:srgbClr val="0000FF"/>
              </a:solidFill>
              <a:latin typeface="Times New Roman" panose="02020603050405020304" pitchFamily="18" charset="0"/>
              <a:ea typeface="SimSun" panose="02010600030101010101" pitchFamily="2" charset="-122"/>
            </a:endParaRPr>
          </a:p>
        </p:txBody>
      </p:sp>
      <p:sp>
        <p:nvSpPr>
          <p:cNvPr id="9" name="Rectangle 11"/>
          <p:cNvSpPr/>
          <p:nvPr/>
        </p:nvSpPr>
        <p:spPr>
          <a:xfrm>
            <a:off x="604838" y="6137275"/>
            <a:ext cx="2514600" cy="4572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Lao động</a:t>
            </a:r>
            <a:endParaRPr lang="en-US" altLang="zh-CN" dirty="0">
              <a:solidFill>
                <a:srgbClr val="0000FF"/>
              </a:solidFill>
              <a:latin typeface="Times New Roman" panose="02020603050405020304" pitchFamily="18" charset="0"/>
              <a:ea typeface="SimSun" panose="02010600030101010101" pitchFamily="2" charset="-122"/>
            </a:endParaRPr>
          </a:p>
        </p:txBody>
      </p:sp>
      <p:sp>
        <p:nvSpPr>
          <p:cNvPr id="10" name="Rectangle 12"/>
          <p:cNvSpPr/>
          <p:nvPr/>
        </p:nvSpPr>
        <p:spPr>
          <a:xfrm>
            <a:off x="4781550" y="6137275"/>
            <a:ext cx="2819400" cy="457200"/>
          </a:xfrm>
          <a:prstGeom prst="rect">
            <a:avLst/>
          </a:prstGeom>
          <a:solidFill>
            <a:schemeClr val="hlink"/>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dirty="0">
                <a:solidFill>
                  <a:srgbClr val="0000FF"/>
                </a:solidFill>
                <a:latin typeface="Times New Roman" panose="02020603050405020304" pitchFamily="18" charset="0"/>
                <a:ea typeface="SimSun" panose="02010600030101010101" pitchFamily="2" charset="-122"/>
              </a:rPr>
              <a:t>Mang vác nặng</a:t>
            </a:r>
            <a:endParaRPr lang="en-US" altLang="zh-CN" dirty="0">
              <a:solidFill>
                <a:srgbClr val="0000FF"/>
              </a:solidFill>
              <a:latin typeface="Times New Roman" panose="02020603050405020304" pitchFamily="18" charset="0"/>
              <a:ea typeface="SimSun" panose="02010600030101010101" pitchFamily="2" charset="-122"/>
            </a:endParaRPr>
          </a:p>
        </p:txBody>
      </p:sp>
      <p:pic>
        <p:nvPicPr>
          <p:cNvPr id="11" name="Picture 14"/>
          <p:cNvPicPr>
            <a:picLocks noChangeAspect="1"/>
          </p:cNvPicPr>
          <p:nvPr/>
        </p:nvPicPr>
        <p:blipFill>
          <a:blip r:embed="rId5"/>
          <a:stretch>
            <a:fillRect/>
          </a:stretch>
        </p:blipFill>
        <p:spPr>
          <a:xfrm>
            <a:off x="4438650" y="3733800"/>
            <a:ext cx="3438525" cy="22002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ox(i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ox(i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heckerboard(across)">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8" grpId="0" animBg="1"/>
      <p:bldP spid="9"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5"/>
          <p:cNvSpPr/>
          <p:nvPr/>
        </p:nvSpPr>
        <p:spPr>
          <a:xfrm>
            <a:off x="227013" y="1120775"/>
            <a:ext cx="8115300" cy="609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4000" dirty="0">
                <a:latin typeface="Times New Roman" panose="02020603050405020304" pitchFamily="18" charset="0"/>
                <a:ea typeface="SimSun" panose="02010600030101010101" pitchFamily="2" charset="-122"/>
              </a:rPr>
              <a:t>     </a:t>
            </a:r>
            <a:r>
              <a:rPr lang="en-US" altLang="zh-CN" sz="4000" dirty="0">
                <a:solidFill>
                  <a:srgbClr val="FF0000"/>
                </a:solidFill>
                <a:latin typeface="Times New Roman" panose="02020603050405020304" pitchFamily="18" charset="0"/>
                <a:ea typeface="SimSun" panose="02010600030101010101" pitchFamily="2" charset="-122"/>
              </a:rPr>
              <a:t> Khi gặp người bị gãy xương, ta cần làm gì?</a:t>
            </a:r>
            <a:endParaRPr lang="en-US" altLang="zh-CN" sz="4000" dirty="0">
              <a:solidFill>
                <a:srgbClr val="FF0000"/>
              </a:solidFill>
              <a:latin typeface="Times New Roman" panose="02020603050405020304" pitchFamily="18" charset="0"/>
              <a:ea typeface="SimSun" panose="02010600030101010101" pitchFamily="2" charset="-122"/>
            </a:endParaRPr>
          </a:p>
        </p:txBody>
      </p:sp>
      <p:sp>
        <p:nvSpPr>
          <p:cNvPr id="3" name="Rectangle 6"/>
          <p:cNvSpPr/>
          <p:nvPr/>
        </p:nvSpPr>
        <p:spPr>
          <a:xfrm>
            <a:off x="98425" y="2222500"/>
            <a:ext cx="5791200" cy="454025"/>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dirty="0">
                <a:latin typeface="Times New Roman" panose="02020603050405020304" pitchFamily="18" charset="0"/>
                <a:ea typeface="SimSun" panose="02010600030101010101" pitchFamily="2" charset="-122"/>
              </a:rPr>
              <a:t>+ Làm sạch vết thương </a:t>
            </a:r>
            <a:r>
              <a:rPr lang="vi-VN" altLang="en-US" dirty="0">
                <a:latin typeface="Times New Roman" panose="02020603050405020304" pitchFamily="18" charset="0"/>
                <a:ea typeface="SimSun" panose="02010600030101010101" pitchFamily="2" charset="-122"/>
              </a:rPr>
              <a:t>(sử dụng dung dịch sát khuẩn)</a:t>
            </a:r>
            <a:r>
              <a:rPr lang="en-US" altLang="zh-CN" dirty="0">
                <a:latin typeface="Times New Roman" panose="02020603050405020304" pitchFamily="18" charset="0"/>
                <a:ea typeface="SimSun" panose="02010600030101010101" pitchFamily="2" charset="-122"/>
              </a:rPr>
              <a:t>.                  </a:t>
            </a:r>
            <a:endParaRPr lang="en-US" altLang="zh-CN" dirty="0">
              <a:latin typeface="Times New Roman" panose="02020603050405020304" pitchFamily="18" charset="0"/>
              <a:ea typeface="SimSun" panose="02010600030101010101" pitchFamily="2" charset="-122"/>
            </a:endParaRPr>
          </a:p>
        </p:txBody>
      </p:sp>
      <p:sp>
        <p:nvSpPr>
          <p:cNvPr id="4" name="Rectangle 7"/>
          <p:cNvSpPr/>
          <p:nvPr/>
        </p:nvSpPr>
        <p:spPr>
          <a:xfrm>
            <a:off x="85725" y="2841625"/>
            <a:ext cx="8736013" cy="6858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dirty="0">
                <a:latin typeface="Times New Roman" panose="02020603050405020304" pitchFamily="18" charset="0"/>
                <a:ea typeface="SimSun" panose="02010600030101010101" pitchFamily="2" charset="-122"/>
              </a:rPr>
              <a:t>+ Tiến hành sơ cứu (</a:t>
            </a:r>
            <a:r>
              <a:rPr lang="vi-VN" altLang="en-US" dirty="0">
                <a:latin typeface="Times New Roman" panose="02020603050405020304" pitchFamily="18" charset="0"/>
                <a:ea typeface="SimSun" panose="02010600030101010101" pitchFamily="2" charset="-122"/>
              </a:rPr>
              <a:t>cố định chỗ gãy</a:t>
            </a:r>
            <a:r>
              <a:rPr lang="en-US" altLang="zh-CN" dirty="0">
                <a:latin typeface="Times New Roman" panose="02020603050405020304" pitchFamily="18" charset="0"/>
                <a:ea typeface="SimSun" panose="02010600030101010101" pitchFamily="2" charset="-122"/>
              </a:rPr>
              <a:t>)                 </a:t>
            </a:r>
            <a:endParaRPr lang="en-US" altLang="zh-CN" dirty="0">
              <a:latin typeface="Times New Roman" panose="02020603050405020304" pitchFamily="18" charset="0"/>
              <a:ea typeface="SimSun" panose="02010600030101010101" pitchFamily="2" charset="-122"/>
            </a:endParaRPr>
          </a:p>
        </p:txBody>
      </p:sp>
      <p:sp>
        <p:nvSpPr>
          <p:cNvPr id="5" name="Rectangle 7"/>
          <p:cNvSpPr/>
          <p:nvPr/>
        </p:nvSpPr>
        <p:spPr>
          <a:xfrm>
            <a:off x="68263" y="3614738"/>
            <a:ext cx="8736012" cy="6858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dirty="0">
                <a:latin typeface="Times New Roman" panose="02020603050405020304" pitchFamily="18" charset="0"/>
                <a:ea typeface="SimSun" panose="02010600030101010101" pitchFamily="2" charset="-122"/>
              </a:rPr>
              <a:t>+ </a:t>
            </a:r>
            <a:r>
              <a:rPr lang="vi-VN" altLang="en-US" dirty="0">
                <a:latin typeface="Times New Roman" panose="02020603050405020304" pitchFamily="18" charset="0"/>
                <a:ea typeface="SimSun" panose="02010600030101010101" pitchFamily="2" charset="-122"/>
              </a:rPr>
              <a:t>Đưa tới bệnh viện</a:t>
            </a:r>
            <a:r>
              <a:rPr lang="en-US" altLang="zh-CN" dirty="0">
                <a:latin typeface="Times New Roman" panose="02020603050405020304" pitchFamily="18" charset="0"/>
                <a:ea typeface="SimSun" panose="02010600030101010101" pitchFamily="2" charset="-122"/>
              </a:rPr>
              <a:t>                 </a:t>
            </a:r>
            <a:endParaRPr lang="en-US" altLang="zh-CN" dirty="0">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charRg st="0" end="49"/>
                                            </p:txEl>
                                          </p:spTgt>
                                        </p:tgtEl>
                                        <p:attrNameLst>
                                          <p:attrName>style.visibility</p:attrName>
                                        </p:attrNameLst>
                                      </p:cBhvr>
                                      <p:to>
                                        <p:strVal val="visible"/>
                                      </p:to>
                                    </p:set>
                                    <p:animEffect transition="in" filter="box(in)">
                                      <p:cBhvr>
                                        <p:cTn id="7" dur="500"/>
                                        <p:tgtEl>
                                          <p:spTgt spid="2">
                                            <p:txEl>
                                              <p:charRg st="0" end="4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0" end="41"/>
                                            </p:txEl>
                                          </p:spTgt>
                                        </p:tgtEl>
                                        <p:attrNameLst>
                                          <p:attrName>style.visibility</p:attrName>
                                        </p:attrNameLst>
                                      </p:cBhvr>
                                      <p:to>
                                        <p:strVal val="visible"/>
                                      </p:to>
                                    </p:set>
                                    <p:animEffect transition="in" filter="box(in)">
                                      <p:cBhvr>
                                        <p:cTn id="12" dur="500"/>
                                        <p:tgtEl>
                                          <p:spTgt spid="3">
                                            <p:txEl>
                                              <p:charRg st="0" end="4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charRg st="0" end="45"/>
                                            </p:txEl>
                                          </p:spTgt>
                                        </p:tgtEl>
                                        <p:attrNameLst>
                                          <p:attrName>style.visibility</p:attrName>
                                        </p:attrNameLst>
                                      </p:cBhvr>
                                      <p:to>
                                        <p:strVal val="visible"/>
                                      </p:to>
                                    </p:set>
                                    <p:animEffect transition="in" filter="diamond(in)">
                                      <p:cBhvr>
                                        <p:cTn id="17" dur="2000"/>
                                        <p:tgtEl>
                                          <p:spTgt spid="4">
                                            <p:txEl>
                                              <p:charRg st="0" end="4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charRg st="0" end="37"/>
                                            </p:txEl>
                                          </p:spTgt>
                                        </p:tgtEl>
                                        <p:attrNameLst>
                                          <p:attrName>style.visibility</p:attrName>
                                        </p:attrNameLst>
                                      </p:cBhvr>
                                      <p:to>
                                        <p:strVal val="visible"/>
                                      </p:to>
                                    </p:set>
                                    <p:animEffect transition="in" filter="diamond(in)">
                                      <p:cBhvr>
                                        <p:cTn id="22" dur="2000"/>
                                        <p:tgtEl>
                                          <p:spTgt spid="5">
                                            <p:txEl>
                                              <p:charRg st="0" end="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1"/>
          <p:cNvPicPr>
            <a:picLocks noChangeAspect="1"/>
          </p:cNvPicPr>
          <p:nvPr/>
        </p:nvPicPr>
        <p:blipFill>
          <a:blip r:embed="rId1"/>
          <a:srcRect t="7051"/>
          <a:stretch>
            <a:fillRect/>
          </a:stretch>
        </p:blipFill>
        <p:spPr>
          <a:xfrm>
            <a:off x="76200" y="76200"/>
            <a:ext cx="9067800" cy="6858000"/>
          </a:xfrm>
          <a:prstGeom prst="rect">
            <a:avLst/>
          </a:prstGeom>
          <a:noFill/>
          <a:ln w="9525">
            <a:noFill/>
          </a:ln>
        </p:spPr>
      </p:pic>
      <p:graphicFrame>
        <p:nvGraphicFramePr>
          <p:cNvPr id="45059" name="Table 45058"/>
          <p:cNvGraphicFramePr/>
          <p:nvPr/>
        </p:nvGraphicFramePr>
        <p:xfrm>
          <a:off x="1828800" y="6389688"/>
          <a:ext cx="5021263" cy="366713"/>
        </p:xfrm>
        <a:graphic>
          <a:graphicData uri="http://schemas.openxmlformats.org/drawingml/2006/table">
            <a:tbl>
              <a:tblPr/>
              <a:tblGrid>
                <a:gridCol w="5021263"/>
              </a:tblGrid>
              <a:tr h="3667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buNone/>
                      </a:pPr>
                      <a:r>
                        <a:rPr lang="vi-VN" altLang="en-US" b="1" dirty="0">
                          <a:solidFill>
                            <a:srgbClr val="FF0000"/>
                          </a:solidFill>
                          <a:latin typeface="Times New Roman" panose="02020603050405020304" pitchFamily="18" charset="0"/>
                          <a:cs typeface="Arial" panose="020B0604020202020204" pitchFamily="34" charset="0"/>
                        </a:rPr>
                        <a:t>QUÁ TRÌNH HỒI PHỤC KHI XƯƠNG BỊ GÃY</a:t>
                      </a:r>
                      <a:endParaRPr lang="vi-VN" altLang="en-US" b="1" dirty="0">
                        <a:solidFill>
                          <a:srgbClr val="FF0000"/>
                        </a:solidFill>
                        <a:latin typeface="Times New Roman" panose="02020603050405020304" pitchFamily="18" charset="0"/>
                        <a:ea typeface="Arial" panose="020B0604020202020204" pitchFamily="34" charset="0"/>
                      </a:endParaRPr>
                    </a:p>
                  </a:txBody>
                  <a:tcPr marT="45676" marB="45676">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BBE0E3"/>
                    </a:solidFill>
                  </a:tcPr>
                </a:tc>
              </a:tr>
            </a:tbl>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Content Placeholder 3"/>
          <p:cNvPicPr>
            <a:picLocks noChangeAspect="1"/>
          </p:cNvPicPr>
          <p:nvPr/>
        </p:nvPicPr>
        <p:blipFill>
          <a:blip r:embed="rId1"/>
          <a:stretch>
            <a:fillRect/>
          </a:stretch>
        </p:blipFill>
        <p:spPr>
          <a:xfrm>
            <a:off x="107950" y="160338"/>
            <a:ext cx="8856663" cy="6480175"/>
          </a:xfrm>
          <a:prstGeom prst="rect">
            <a:avLst/>
          </a:prstGeom>
          <a:noFill/>
          <a:ln w="9525">
            <a:noFill/>
          </a:ln>
        </p:spPr>
      </p:pic>
      <p:sp>
        <p:nvSpPr>
          <p:cNvPr id="3" name="Rectangle 5"/>
          <p:cNvSpPr/>
          <p:nvPr/>
        </p:nvSpPr>
        <p:spPr>
          <a:xfrm>
            <a:off x="93663" y="152400"/>
            <a:ext cx="8870950" cy="608013"/>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800" dirty="0">
                <a:latin typeface="Times New Roman" panose="02020603050405020304" pitchFamily="18" charset="0"/>
                <a:ea typeface="SimSun" panose="02010600030101010101" pitchFamily="2" charset="-122"/>
              </a:rPr>
              <a:t>     </a:t>
            </a:r>
            <a:r>
              <a:rPr lang="en-US" altLang="zh-CN" sz="2800" dirty="0">
                <a:solidFill>
                  <a:srgbClr val="FF0000"/>
                </a:solidFill>
                <a:latin typeface="Times New Roman" panose="02020603050405020304" pitchFamily="18" charset="0"/>
                <a:ea typeface="SimSun" panose="02010600030101010101" pitchFamily="2" charset="-122"/>
              </a:rPr>
              <a:t>Thực hành tập băng bó cho người gãy xương cẳng tay</a:t>
            </a:r>
            <a:endParaRPr lang="en-US" altLang="zh-CN" sz="2800" dirty="0">
              <a:solidFill>
                <a:srgbClr val="FF0000"/>
              </a:solidFill>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0" end="56"/>
                                            </p:txEl>
                                          </p:spTgt>
                                        </p:tgtEl>
                                        <p:attrNameLst>
                                          <p:attrName>style.visibility</p:attrName>
                                        </p:attrNameLst>
                                      </p:cBhvr>
                                      <p:to>
                                        <p:strVal val="visible"/>
                                      </p:to>
                                    </p:set>
                                    <p:animEffect transition="in" filter="box(in)">
                                      <p:cBhvr>
                                        <p:cTn id="7" dur="500"/>
                                        <p:tgtEl>
                                          <p:spTgt spid="3">
                                            <p:txEl>
                                              <p:charRg st="0" end="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3"/>
          <p:cNvPicPr>
            <a:picLocks noChangeAspect="1"/>
          </p:cNvPicPr>
          <p:nvPr/>
        </p:nvPicPr>
        <p:blipFill>
          <a:blip r:embed="rId1"/>
          <a:stretch>
            <a:fillRect/>
          </a:stretch>
        </p:blipFill>
        <p:spPr>
          <a:xfrm>
            <a:off x="0" y="136525"/>
            <a:ext cx="9144000" cy="6503988"/>
          </a:xfrm>
          <a:prstGeom prst="rect">
            <a:avLst/>
          </a:prstGeom>
          <a:noFill/>
          <a:ln w="9525">
            <a:noFill/>
          </a:ln>
        </p:spPr>
      </p:pic>
      <p:sp>
        <p:nvSpPr>
          <p:cNvPr id="3" name="Rectangle 5"/>
          <p:cNvSpPr/>
          <p:nvPr/>
        </p:nvSpPr>
        <p:spPr>
          <a:xfrm>
            <a:off x="-20637" y="152400"/>
            <a:ext cx="9164637" cy="608013"/>
          </a:xfrm>
          <a:prstGeom prst="rect">
            <a:avLst/>
          </a:prstGeom>
          <a:solidFill>
            <a:schemeClr val="bg1"/>
          </a:solidFill>
          <a:ln w="9525">
            <a:noFill/>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800" dirty="0">
                <a:latin typeface="Times New Roman" panose="02020603050405020304" pitchFamily="18" charset="0"/>
                <a:ea typeface="SimSun" panose="02010600030101010101" pitchFamily="2" charset="-122"/>
              </a:rPr>
              <a:t>     </a:t>
            </a:r>
            <a:r>
              <a:rPr lang="en-US" altLang="zh-CN" sz="2800" dirty="0">
                <a:solidFill>
                  <a:srgbClr val="FF0000"/>
                </a:solidFill>
                <a:latin typeface="Times New Roman" panose="02020603050405020304" pitchFamily="18" charset="0"/>
                <a:ea typeface="SimSun" panose="02010600030101010101" pitchFamily="2" charset="-122"/>
              </a:rPr>
              <a:t>Thực hành tập băng bó cho người gãy xương cẳng tay</a:t>
            </a:r>
            <a:endParaRPr lang="en-US" altLang="zh-CN" sz="2800" dirty="0">
              <a:solidFill>
                <a:srgbClr val="FF0000"/>
              </a:solidFill>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0" end="56"/>
                                            </p:txEl>
                                          </p:spTgt>
                                        </p:tgtEl>
                                        <p:attrNameLst>
                                          <p:attrName>style.visibility</p:attrName>
                                        </p:attrNameLst>
                                      </p:cBhvr>
                                      <p:to>
                                        <p:strVal val="visible"/>
                                      </p:to>
                                    </p:set>
                                    <p:animEffect transition="in" filter="box(in)">
                                      <p:cBhvr>
                                        <p:cTn id="7" dur="500"/>
                                        <p:tgtEl>
                                          <p:spTgt spid="3">
                                            <p:txEl>
                                              <p:charRg st="0" end="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2743</Words>
  <Application>WPS Presentation</Application>
  <PresentationFormat/>
  <Paragraphs>105</Paragraphs>
  <Slides>16</Slides>
  <Notes>2</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SimSun</vt:lpstr>
      <vt:lpstr>Wingdings</vt:lpstr>
      <vt:lpstr>Times New Roman</vt:lpstr>
      <vt:lpstr>Calibri</vt:lpstr>
      <vt:lpstr>Microsoft YaHei</vt:lpstr>
      <vt:lpstr>Arial Unicode MS</vt:lpstr>
      <vt:lpstr>Wingdings 3</vt:lpstr>
      <vt:lpstr>等线</vt:lpstr>
      <vt:lpstr>VNI Times</vt:lpstr>
      <vt:lpstr>Segoe Print</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WPS_1644634153</cp:lastModifiedBy>
  <cp:revision>3</cp:revision>
  <dcterms:created xsi:type="dcterms:W3CDTF">2020-07-16T02:09:00Z</dcterms:created>
  <dcterms:modified xsi:type="dcterms:W3CDTF">2024-05-10T13:55:14Z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1033-12.2.0.16909</vt:lpwstr>
  </property>
  <property fmtid="{D5CDD505-2E9C-101B-9397-08002B2CF9AE}" pid="4" name="ICV">
    <vt:lpwstr>BB6EC726B48C47C9902A050FFDE6254B_13</vt:lpwstr>
  </property>
</Properties>
</file>