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90" r:id="rId3"/>
    <p:sldId id="366" r:id="rId4"/>
    <p:sldId id="371" r:id="rId5"/>
    <p:sldId id="392" r:id="rId6"/>
    <p:sldId id="372" r:id="rId7"/>
    <p:sldId id="393" r:id="rId8"/>
    <p:sldId id="367" r:id="rId9"/>
    <p:sldId id="373" r:id="rId10"/>
    <p:sldId id="369" r:id="rId11"/>
    <p:sldId id="370" r:id="rId12"/>
    <p:sldId id="276" r:id="rId13"/>
    <p:sldId id="375" r:id="rId15"/>
    <p:sldId id="376" r:id="rId16"/>
    <p:sldId id="377" r:id="rId17"/>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57" d="100"/>
          <a:sy n="57" d="100"/>
        </p:scale>
        <p:origin x="1540" y="44"/>
      </p:cViewPr>
      <p:guideLst>
        <p:guide orient="horz" pos="2160"/>
        <p:guide pos="2831"/>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492C07B-B1CE-42FC-ADB9-5CE8B90BC106}" type="datetimeFigureOut">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dirty="0"/>
              <a:t>Bấm để chỉnh sửa kiểu văn bản của Bản cái</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lang="vi-VN" altLang="x-none" dirty="0"/>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a:buNone/>
            </a:pPr>
            <a:fld id="{9A0DB2DC-4C9A-4742-B13C-FB6460FD3503}" type="slidenum">
              <a:rPr lang="vi-VN" altLang="x-none" sz="1200" dirty="0"/>
            </a:fld>
            <a:endParaRPr lang="vi-VN" altLang="x-none"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7"/>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zh-CN" sz="1200" dirty="0">
                <a:ea typeface="SimSun" panose="02010600030101010101" pitchFamily="2" charset="-122"/>
              </a:rPr>
            </a:fld>
            <a:endParaRPr lang="en-US" altLang="zh-CN" sz="1200" dirty="0">
              <a:ea typeface="SimSun" panose="02010600030101010101" pitchFamily="2" charset="-122"/>
            </a:endParaRPr>
          </a:p>
        </p:txBody>
      </p:sp>
      <p:sp>
        <p:nvSpPr>
          <p:cNvPr id="55299" name="Rectangle 2"/>
          <p:cNvSpPr>
            <a:spLocks noGrp="1" noRot="1" noChangeAspect="1" noTextEdit="1"/>
          </p:cNvSpPr>
          <p:nvPr>
            <p:ph type="sldImg"/>
          </p:nvPr>
        </p:nvSpPr>
        <p:spPr>
          <a:ln>
            <a:solidFill>
              <a:srgbClr val="000000">
                <a:alpha val="100000"/>
              </a:srgbClr>
            </a:solidFill>
            <a:miter lim="800000"/>
          </a:ln>
        </p:spPr>
      </p:sp>
      <p:sp>
        <p:nvSpPr>
          <p:cNvPr id="5530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zh-CN" dirty="0">
              <a:latin typeface="Arial" panose="020B0604020202020204" pitchFamily="34" charset="0"/>
              <a:ea typeface="等线"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endParaRPr lang="en-US"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6811" y="274596"/>
            <a:ext cx="8230379" cy="1143191"/>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6811" y="1600468"/>
            <a:ext cx="4073228" cy="452565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13095" y="1600469"/>
            <a:ext cx="4074094" cy="220710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13095" y="3917873"/>
            <a:ext cx="4074094" cy="220825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endParaRPr lang="en-US"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endParaRPr lang="en-US"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endParaRPr lang="en-US" noProof="1"/>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endParaRPr lang="en-US" noProof="1"/>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endParaRPr lang="en-US"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endParaRPr lang="en-US" noProof="1"/>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14.GIF"/><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Giáo án điện tử KHTN 8 kết nối Bài 31: Hệ vận động ở người | Bài giảng điện  tử Khoa học tự nhiên 8 (Sinh học) kết nối tri thức | Kenhgiaovien.com"/>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1"/>
          <p:cNvPicPr>
            <a:picLocks noChangeAspect="1"/>
          </p:cNvPicPr>
          <p:nvPr/>
        </p:nvPicPr>
        <p:blipFill>
          <a:blip r:embed="rId1"/>
          <a:stretch>
            <a:fillRect/>
          </a:stretch>
        </p:blipFill>
        <p:spPr>
          <a:xfrm>
            <a:off x="0" y="-50800"/>
            <a:ext cx="4557713" cy="5191125"/>
          </a:xfrm>
          <a:prstGeom prst="rect">
            <a:avLst/>
          </a:prstGeom>
          <a:noFill/>
          <a:ln w="9525">
            <a:noFill/>
          </a:ln>
        </p:spPr>
      </p:pic>
      <p:graphicFrame>
        <p:nvGraphicFramePr>
          <p:cNvPr id="35843" name="Table 35842"/>
          <p:cNvGraphicFramePr/>
          <p:nvPr/>
        </p:nvGraphicFramePr>
        <p:xfrm>
          <a:off x="2933700" y="5140325"/>
          <a:ext cx="3300413" cy="374650"/>
        </p:xfrm>
        <a:graphic>
          <a:graphicData uri="http://schemas.openxmlformats.org/drawingml/2006/table">
            <a:tbl>
              <a:tblPr/>
              <a:tblGrid>
                <a:gridCol w="3300413"/>
              </a:tblGrid>
              <a:tr h="374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en-US" b="1" dirty="0">
                          <a:solidFill>
                            <a:srgbClr val="FF0000"/>
                          </a:solidFill>
                          <a:latin typeface="Times New Roman" panose="02020603050405020304" pitchFamily="18" charset="0"/>
                          <a:cs typeface="Arial" panose="020B0604020202020204" pitchFamily="34" charset="0"/>
                        </a:rPr>
                        <a:t>BỆNH XƯƠNG THỦY TINH</a:t>
                      </a:r>
                      <a:endParaRPr lang="vi-VN" altLang="en-US" b="1" dirty="0">
                        <a:solidFill>
                          <a:srgbClr val="FF0000"/>
                        </a:solidFill>
                        <a:latin typeface="Times New Roman" panose="02020603050405020304" pitchFamily="18" charset="0"/>
                        <a:ea typeface="Arial" panose="020B0604020202020204" pitchFamily="34"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BBE0E3"/>
                    </a:solidFill>
                  </a:tcPr>
                </a:tc>
              </a:tr>
            </a:tbl>
          </a:graphicData>
        </a:graphic>
      </p:graphicFrame>
      <p:pic>
        <p:nvPicPr>
          <p:cNvPr id="35849" name="Picture 3"/>
          <p:cNvPicPr>
            <a:picLocks noChangeAspect="1"/>
          </p:cNvPicPr>
          <p:nvPr/>
        </p:nvPicPr>
        <p:blipFill>
          <a:blip r:embed="rId2"/>
          <a:stretch>
            <a:fillRect/>
          </a:stretch>
        </p:blipFill>
        <p:spPr>
          <a:xfrm>
            <a:off x="4454525" y="0"/>
            <a:ext cx="4689475" cy="5191125"/>
          </a:xfrm>
          <a:prstGeom prst="rect">
            <a:avLst/>
          </a:prstGeom>
          <a:noFill/>
          <a:ln w="9525">
            <a:noFill/>
          </a:ln>
        </p:spPr>
      </p:pic>
      <p:sp>
        <p:nvSpPr>
          <p:cNvPr id="35850" name="Text Box 1"/>
          <p:cNvSpPr txBox="1"/>
          <p:nvPr/>
        </p:nvSpPr>
        <p:spPr>
          <a:xfrm>
            <a:off x="155575" y="5514975"/>
            <a:ext cx="8856663" cy="11985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vi-VN" altLang="en-US" sz="2400" dirty="0">
                <a:latin typeface="Times New Roman" panose="02020603050405020304" pitchFamily="18" charset="0"/>
              </a:rPr>
              <a:t>  </a:t>
            </a:r>
            <a:r>
              <a:rPr lang="en-US" altLang="zh-CN" sz="2400" dirty="0">
                <a:latin typeface="Times New Roman" panose="02020603050405020304" pitchFamily="18" charset="0"/>
                <a:ea typeface="SimSun" panose="02010600030101010101" pitchFamily="2" charset="-122"/>
              </a:rPr>
              <a:t>Xương thủy tinh là do các sợi collagen của xương bị tổn thương và trở nên giòn yếu, loãng xương, dễ gãy dù là gặp phải những va chạm rất nhẹ, ho, hắt hơi… kể cả khi không gặp bất cứ va chạm gì.</a:t>
            </a:r>
            <a:endParaRPr lang="en-US" altLang="zh-CN" sz="2400" dirty="0">
              <a:latin typeface="Times New Roman" panose="02020603050405020304" pitchFamily="18" charset="0"/>
              <a:ea typeface="SimSun" panose="0201060003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9" descr="1-31"/>
          <p:cNvPicPr>
            <a:picLocks noChangeAspect="1"/>
          </p:cNvPicPr>
          <p:nvPr/>
        </p:nvPicPr>
        <p:blipFill>
          <a:blip r:embed="rId1"/>
          <a:stretch>
            <a:fillRect/>
          </a:stretch>
        </p:blipFill>
        <p:spPr>
          <a:xfrm>
            <a:off x="-411162" y="681038"/>
            <a:ext cx="9810750" cy="5495925"/>
          </a:xfrm>
          <a:prstGeom prst="rect">
            <a:avLst/>
          </a:prstGeom>
          <a:noFill/>
          <a:ln w="9525">
            <a:noFill/>
          </a:ln>
        </p:spPr>
      </p:pic>
      <p:pic>
        <p:nvPicPr>
          <p:cNvPr id="54275" name="Picture 9" descr="Tổng hợp 5000 ảnh động tuyển chọn cực đẹp cho Powerpoint | CTU - Diễn đàn  Sinh viên Đại học Cần Thơ"/>
          <p:cNvPicPr>
            <a:picLocks noChangeAspect="1"/>
          </p:cNvPicPr>
          <p:nvPr/>
        </p:nvPicPr>
        <p:blipFill>
          <a:blip r:embed="rId2"/>
          <a:stretch>
            <a:fillRect/>
          </a:stretch>
        </p:blipFill>
        <p:spPr>
          <a:xfrm>
            <a:off x="450850" y="1349375"/>
            <a:ext cx="1617663" cy="935038"/>
          </a:xfrm>
          <a:prstGeom prst="rect">
            <a:avLst/>
          </a:prstGeom>
          <a:noFill/>
          <a:ln w="9525">
            <a:noFill/>
          </a:ln>
        </p:spPr>
      </p:pic>
      <p:sp>
        <p:nvSpPr>
          <p:cNvPr id="34820" name="TextBox 3"/>
          <p:cNvSpPr txBox="1">
            <a:spLocks noChangeArrowheads="1"/>
          </p:cNvSpPr>
          <p:nvPr/>
        </p:nvSpPr>
        <p:spPr bwMode="auto">
          <a:xfrm>
            <a:off x="1001713" y="1938338"/>
            <a:ext cx="7299325" cy="4025900"/>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0480" lvl="0" indent="425450" algn="just">
              <a:lnSpc>
                <a:spcPct val="107000"/>
              </a:lnSpc>
              <a:spcBef>
                <a:spcPct val="0"/>
              </a:spcBef>
              <a:spcAft>
                <a:spcPts val="440"/>
              </a:spcAft>
              <a:buNone/>
            </a:pPr>
            <a:r>
              <a:rPr lang="vi-VN" altLang="en-US" sz="1700" b="1" i="1" dirty="0">
                <a:solidFill>
                  <a:srgbClr val="C00000"/>
                </a:solidFill>
                <a:latin typeface="Times New Roman" panose="02020603050405020304" pitchFamily="18" charset="0"/>
                <a:ea typeface="SimSun" panose="02010600030101010101" pitchFamily="2" charset="-122"/>
              </a:rPr>
              <a:t>1. Tật cong vẹo cột sống</a:t>
            </a:r>
            <a:endParaRPr lang="en-US" altLang="en-US" sz="1700" b="1" dirty="0">
              <a:solidFill>
                <a:srgbClr val="C00000"/>
              </a:solidFill>
              <a:latin typeface="Times New Roman" panose="02020603050405020304" pitchFamily="18" charset="0"/>
              <a:cs typeface="Calibri" panose="020F0502020204030204" pitchFamily="34" charset="0"/>
            </a:endParaRPr>
          </a:p>
          <a:p>
            <a:pPr marL="30480" lvl="0" indent="425450" algn="just">
              <a:lnSpc>
                <a:spcPct val="107000"/>
              </a:lnSpc>
              <a:spcBef>
                <a:spcPct val="0"/>
              </a:spcBef>
              <a:spcAft>
                <a:spcPts val="440"/>
              </a:spcAft>
              <a:buNone/>
            </a:pPr>
            <a:r>
              <a:rPr lang="vi-VN" altLang="en-US" sz="1700" b="1" i="1" dirty="0">
                <a:solidFill>
                  <a:srgbClr val="0000FF"/>
                </a:solidFill>
                <a:latin typeface="Times New Roman" panose="02020603050405020304" pitchFamily="18" charset="0"/>
                <a:ea typeface="SimSun" panose="02010600030101010101" pitchFamily="2" charset="-122"/>
              </a:rPr>
              <a:t>- Tật cong vẹo cột sống là tình trạng cột sống không giữ được trạng thái bình thường, các đốt sống bị xoay lệch về một bên, cong quá mức, cong quá mức về phía trước hay phía sau.</a:t>
            </a:r>
            <a:endParaRPr lang="en-US" altLang="en-US" sz="1700" b="1" dirty="0">
              <a:solidFill>
                <a:srgbClr val="0000FF"/>
              </a:solidFill>
              <a:latin typeface="Times New Roman" panose="02020603050405020304" pitchFamily="18" charset="0"/>
              <a:ea typeface="SimSun" panose="02010600030101010101" pitchFamily="2" charset="-122"/>
            </a:endParaRPr>
          </a:p>
          <a:p>
            <a:pPr marL="30480" lvl="0" indent="425450" algn="just">
              <a:lnSpc>
                <a:spcPct val="107000"/>
              </a:lnSpc>
              <a:spcBef>
                <a:spcPct val="0"/>
              </a:spcBef>
              <a:spcAft>
                <a:spcPts val="440"/>
              </a:spcAft>
              <a:buNone/>
            </a:pPr>
            <a:r>
              <a:rPr lang="vi-VN" altLang="en-US" sz="1700" b="1" i="1" dirty="0">
                <a:solidFill>
                  <a:srgbClr val="0000FF"/>
                </a:solidFill>
                <a:latin typeface="Times New Roman" panose="02020603050405020304" pitchFamily="18" charset="0"/>
                <a:ea typeface="SimSun" panose="02010600030101010101" pitchFamily="2" charset="-122"/>
              </a:rPr>
              <a:t>- Cong vẹo cột sống có thể do tư thế hoạt động không đúng trong thời gian dài, mang vác vật nặng thường xuyên, do tai nạn hay còi xương.</a:t>
            </a:r>
            <a:endParaRPr lang="en-US" altLang="en-US" sz="1700" b="1" dirty="0">
              <a:solidFill>
                <a:srgbClr val="0000FF"/>
              </a:solidFill>
              <a:latin typeface="Times New Roman" panose="02020603050405020304" pitchFamily="18" charset="0"/>
              <a:ea typeface="SimSun" panose="02010600030101010101" pitchFamily="2" charset="-122"/>
            </a:endParaRPr>
          </a:p>
          <a:p>
            <a:pPr marL="30480" lvl="0" indent="425450" algn="just">
              <a:lnSpc>
                <a:spcPct val="107000"/>
              </a:lnSpc>
              <a:spcBef>
                <a:spcPct val="0"/>
              </a:spcBef>
              <a:spcAft>
                <a:spcPts val="440"/>
              </a:spcAft>
              <a:buNone/>
            </a:pPr>
            <a:r>
              <a:rPr lang="vi-VN" altLang="en-US" sz="1700" b="1" i="1" dirty="0">
                <a:solidFill>
                  <a:srgbClr val="C00000"/>
                </a:solidFill>
                <a:latin typeface="Times New Roman" panose="02020603050405020304" pitchFamily="18" charset="0"/>
                <a:ea typeface="SimSun" panose="02010600030101010101" pitchFamily="2" charset="-122"/>
              </a:rPr>
              <a:t>2. Bệnh loãng xương</a:t>
            </a:r>
            <a:endParaRPr lang="en-US" altLang="en-US" sz="1700" b="1" dirty="0">
              <a:solidFill>
                <a:srgbClr val="C00000"/>
              </a:solidFill>
              <a:latin typeface="Times New Roman" panose="02020603050405020304" pitchFamily="18" charset="0"/>
              <a:ea typeface="SimSun" panose="02010600030101010101" pitchFamily="2" charset="-122"/>
            </a:endParaRPr>
          </a:p>
          <a:p>
            <a:pPr marL="30480" lvl="0" indent="425450" algn="just">
              <a:lnSpc>
                <a:spcPct val="107000"/>
              </a:lnSpc>
              <a:spcBef>
                <a:spcPct val="0"/>
              </a:spcBef>
              <a:spcAft>
                <a:spcPts val="440"/>
              </a:spcAft>
              <a:buNone/>
            </a:pPr>
            <a:r>
              <a:rPr lang="vi-VN" altLang="en-US" sz="1700" b="1" i="1" dirty="0">
                <a:solidFill>
                  <a:srgbClr val="0000FF"/>
                </a:solidFill>
                <a:latin typeface="Times New Roman" panose="02020603050405020304" pitchFamily="18" charset="0"/>
                <a:ea typeface="SimSun" panose="02010600030101010101" pitchFamily="2" charset="-122"/>
              </a:rPr>
              <a:t>- Cơ thể thiếu calcium và phosphorus sẽ thiếu nguyên liệu để kiến tạo xương nên mật độ chất khoáng trong xương thưa dần, dẫn đến bệnh loãng xương.</a:t>
            </a:r>
            <a:endParaRPr lang="en-US" altLang="en-US" sz="1700" b="1" dirty="0">
              <a:solidFill>
                <a:srgbClr val="0000FF"/>
              </a:solidFill>
              <a:latin typeface="Times New Roman" panose="02020603050405020304" pitchFamily="18" charset="0"/>
              <a:ea typeface="SimSun" panose="02010600030101010101" pitchFamily="2" charset="-122"/>
            </a:endParaRPr>
          </a:p>
          <a:p>
            <a:pPr marL="30480" lvl="0" indent="425450">
              <a:spcBef>
                <a:spcPct val="0"/>
              </a:spcBef>
              <a:buNone/>
            </a:pPr>
            <a:r>
              <a:rPr lang="en-US" altLang="en-US" sz="1700" b="1" i="1" dirty="0">
                <a:solidFill>
                  <a:srgbClr val="0000FF"/>
                </a:solidFill>
                <a:latin typeface="Times New Roman" panose="02020603050405020304" pitchFamily="18" charset="0"/>
                <a:ea typeface="SimSun" panose="02010600030101010101" pitchFamily="2" charset="-122"/>
              </a:rPr>
              <a:t>    </a:t>
            </a:r>
            <a:r>
              <a:rPr lang="vi-VN" altLang="en-US" sz="1700" b="1" i="1" dirty="0">
                <a:solidFill>
                  <a:srgbClr val="0000FF"/>
                </a:solidFill>
                <a:latin typeface="Times New Roman" panose="02020603050405020304" pitchFamily="18" charset="0"/>
                <a:ea typeface="SimSun" panose="02010600030101010101" pitchFamily="2" charset="-122"/>
              </a:rPr>
              <a:t>- Bệnh này thường gặp ở người cao tuổi. Khi bị chấn thương, người mắc bệnh loãng xương có nguy cơ gãy xương cao hơn người không mắc bệnh.</a:t>
            </a:r>
            <a:endParaRPr lang="en-US" altLang="en-US" sz="1600" b="1" dirty="0">
              <a:solidFill>
                <a:srgbClr val="0000FF"/>
              </a:solidFill>
              <a:ea typeface="SimSun"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25"/>
          <p:cNvSpPr txBox="1">
            <a:spLocks noChangeArrowheads="1"/>
          </p:cNvSpPr>
          <p:nvPr/>
        </p:nvSpPr>
        <p:spPr bwMode="auto">
          <a:xfrm>
            <a:off x="301625" y="158750"/>
            <a:ext cx="8229600" cy="549275"/>
          </a:xfrm>
          <a:prstGeom prst="rect">
            <a:avLst/>
          </a:prstGeom>
          <a:noFill/>
          <a:ln w="9525">
            <a:noFill/>
            <a:miter lim="800000"/>
          </a:ln>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3000"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III. Ý nghĩa của tập thể dục thể thao</a:t>
            </a:r>
            <a:endParaRPr lang="en-US" altLang="en-US" sz="3000"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6867" name="TextBox 4"/>
          <p:cNvSpPr txBox="1"/>
          <p:nvPr/>
        </p:nvSpPr>
        <p:spPr>
          <a:xfrm>
            <a:off x="152400" y="5551488"/>
            <a:ext cx="8915400" cy="1133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lnSpc>
                <a:spcPct val="150000"/>
              </a:lnSpc>
              <a:spcBef>
                <a:spcPct val="0"/>
              </a:spcBef>
              <a:spcAft>
                <a:spcPts val="1000"/>
              </a:spcAft>
              <a:buNone/>
            </a:pPr>
            <a:r>
              <a:rPr lang="nl-NL" altLang="en-US" sz="2400" dirty="0">
                <a:solidFill>
                  <a:srgbClr val="FF0000"/>
                </a:solidFill>
                <a:latin typeface="Times New Roman" panose="02020603050405020304" pitchFamily="18" charset="0"/>
                <a:cs typeface="Calibri" panose="020F0502020204030204" pitchFamily="34" charset="0"/>
              </a:rPr>
              <a:t>? Nêu ý nghĩa của luyện tập thể dục, thể thao với sự phát triển của hệ vận động v</a:t>
            </a:r>
            <a:r>
              <a:rPr lang="nl-NL" altLang="en-US" sz="2400" dirty="0">
                <a:solidFill>
                  <a:srgbClr val="FF0000"/>
                </a:solidFill>
                <a:latin typeface="Times New Roman" panose="02020603050405020304" pitchFamily="18" charset="0"/>
                <a:ea typeface="Calibri" panose="020F0502020204030204" pitchFamily="34" charset="0"/>
              </a:rPr>
              <a:t>à</a:t>
            </a:r>
            <a:r>
              <a:rPr lang="nl-NL" altLang="en-US" sz="2400" dirty="0">
                <a:solidFill>
                  <a:srgbClr val="FF0000"/>
                </a:solidFill>
                <a:latin typeface="Times New Roman" panose="02020603050405020304" pitchFamily="18" charset="0"/>
                <a:cs typeface="Calibri" panose="020F0502020204030204" pitchFamily="34" charset="0"/>
              </a:rPr>
              <a:t> các hệ cơ quan khác trong cơ thể?</a:t>
            </a:r>
            <a:endParaRPr lang="en-US" altLang="en-US" sz="2400" dirty="0">
              <a:solidFill>
                <a:srgbClr val="FF0000"/>
              </a:solidFill>
              <a:latin typeface="Times New Roman" panose="02020603050405020304" pitchFamily="18" charset="0"/>
              <a:ea typeface="Calibri" panose="020F0502020204030204" pitchFamily="34" charset="0"/>
            </a:endParaRPr>
          </a:p>
        </p:txBody>
      </p:sp>
      <p:pic>
        <p:nvPicPr>
          <p:cNvPr id="36868" name="Picture 3"/>
          <p:cNvPicPr>
            <a:picLocks noChangeAspect="1"/>
          </p:cNvPicPr>
          <p:nvPr/>
        </p:nvPicPr>
        <p:blipFill>
          <a:blip r:embed="rId1"/>
          <a:stretch>
            <a:fillRect/>
          </a:stretch>
        </p:blipFill>
        <p:spPr>
          <a:xfrm>
            <a:off x="152400" y="708025"/>
            <a:ext cx="8915400" cy="4787900"/>
          </a:xfrm>
          <a:prstGeom prst="rect">
            <a:avLst/>
          </a:prstGeom>
          <a:noFill/>
          <a:ln w="9525">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2" descr="Bài tuyên truyền vận động nhân dân tập luyện thể dục, thể thao"/>
          <p:cNvPicPr>
            <a:picLocks noChangeAspect="1"/>
          </p:cNvPicPr>
          <p:nvPr/>
        </p:nvPicPr>
        <p:blipFill>
          <a:blip r:embed="rId1"/>
          <a:stretch>
            <a:fillRect/>
          </a:stretch>
        </p:blipFill>
        <p:spPr>
          <a:xfrm>
            <a:off x="76200" y="22225"/>
            <a:ext cx="9067800" cy="6858000"/>
          </a:xfrm>
          <a:prstGeom prst="rect">
            <a:avLst/>
          </a:prstGeom>
          <a:noFill/>
          <a:ln w="9525">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Box 2"/>
          <p:cNvSpPr txBox="1"/>
          <p:nvPr/>
        </p:nvSpPr>
        <p:spPr>
          <a:xfrm>
            <a:off x="188913" y="1143000"/>
            <a:ext cx="8955087" cy="52419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spcAft>
                <a:spcPts val="1000"/>
              </a:spcAft>
              <a:buNone/>
            </a:pPr>
            <a:r>
              <a:rPr lang="nl-NL" altLang="en-US" sz="2400" b="1" dirty="0">
                <a:solidFill>
                  <a:srgbClr val="000000"/>
                </a:solidFill>
                <a:latin typeface="Times New Roman" panose="02020603050405020304" pitchFamily="18" charset="0"/>
                <a:cs typeface="Calibri" panose="020F0502020204030204" pitchFamily="34" charset="0"/>
              </a:rPr>
              <a:t>III. Ý nghiã của tập thể dục, thể thao.</a:t>
            </a:r>
            <a:endParaRPr lang="en-US" altLang="en-US" sz="2400" dirty="0">
              <a:latin typeface="Times New Roman" panose="02020603050405020304" pitchFamily="18" charset="0"/>
              <a:cs typeface="Calibri" panose="020F0502020204030204" pitchFamily="34" charset="0"/>
            </a:endParaRPr>
          </a:p>
          <a:p>
            <a:pPr marL="0" lvl="0" indent="0" algn="just">
              <a:spcBef>
                <a:spcPct val="0"/>
              </a:spcBef>
              <a:spcAft>
                <a:spcPts val="1000"/>
              </a:spcAft>
              <a:buNone/>
            </a:pPr>
            <a:r>
              <a:rPr lang="nl-NL" altLang="en-US" sz="2400" dirty="0">
                <a:solidFill>
                  <a:srgbClr val="000000"/>
                </a:solidFill>
                <a:latin typeface="Times New Roman" panose="02020603050405020304" pitchFamily="18" charset="0"/>
                <a:cs typeface="Calibri" panose="020F0502020204030204" pitchFamily="34" charset="0"/>
              </a:rPr>
              <a:t>- Luyện tập thể dục thể thao có vai trò kích thích tăng chiều d</a:t>
            </a:r>
            <a:r>
              <a:rPr lang="nl-NL" altLang="en-US" sz="2400" dirty="0">
                <a:solidFill>
                  <a:srgbClr val="000000"/>
                </a:solidFill>
                <a:latin typeface="Times New Roman" panose="02020603050405020304" pitchFamily="18" charset="0"/>
                <a:ea typeface="Calibri" panose="020F0502020204030204" pitchFamily="34" charset="0"/>
              </a:rPr>
              <a:t>à</a:t>
            </a:r>
            <a:r>
              <a:rPr lang="nl-NL" altLang="en-US" sz="2400" dirty="0">
                <a:solidFill>
                  <a:srgbClr val="000000"/>
                </a:solidFill>
                <a:latin typeface="Times New Roman" panose="02020603050405020304" pitchFamily="18" charset="0"/>
                <a:cs typeface="Calibri" panose="020F0502020204030204" pitchFamily="34" charset="0"/>
              </a:rPr>
              <a:t>i v</a:t>
            </a:r>
            <a:r>
              <a:rPr lang="nl-NL" altLang="en-US" sz="2400" dirty="0">
                <a:solidFill>
                  <a:srgbClr val="000000"/>
                </a:solidFill>
                <a:latin typeface="Times New Roman" panose="02020603050405020304" pitchFamily="18" charset="0"/>
                <a:ea typeface="Calibri" panose="020F0502020204030204" pitchFamily="34" charset="0"/>
              </a:rPr>
              <a:t>à</a:t>
            </a:r>
            <a:r>
              <a:rPr lang="nl-NL" altLang="en-US" sz="2400" dirty="0">
                <a:solidFill>
                  <a:srgbClr val="000000"/>
                </a:solidFill>
                <a:latin typeface="Times New Roman" panose="02020603050405020304" pitchFamily="18" charset="0"/>
                <a:cs typeface="Calibri" panose="020F0502020204030204" pitchFamily="34" charset="0"/>
              </a:rPr>
              <a:t> chu vi của xương, cơ bắp nở năng, rắn chắc, tăng cường sự dẻo dai của cơ thể.</a:t>
            </a:r>
            <a:endParaRPr lang="en-US" altLang="en-US" sz="2400" dirty="0">
              <a:latin typeface="Times New Roman" panose="02020603050405020304" pitchFamily="18" charset="0"/>
              <a:cs typeface="Calibri" panose="020F0502020204030204" pitchFamily="34" charset="0"/>
            </a:endParaRPr>
          </a:p>
          <a:p>
            <a:pPr marL="0" lvl="0" indent="0" algn="just">
              <a:spcBef>
                <a:spcPct val="0"/>
              </a:spcBef>
              <a:spcAft>
                <a:spcPts val="1200"/>
              </a:spcAft>
              <a:buNone/>
            </a:pPr>
            <a:r>
              <a:rPr lang="en-US" altLang="en-US" sz="2400" dirty="0">
                <a:solidFill>
                  <a:srgbClr val="000000"/>
                </a:solidFill>
                <a:latin typeface="Times New Roman" panose="02020603050405020304" pitchFamily="18" charset="0"/>
                <a:cs typeface="Calibri" panose="020F0502020204030204" pitchFamily="34" charset="0"/>
              </a:rPr>
              <a:t>- Giúp cơ tim v</a:t>
            </a:r>
            <a:r>
              <a:rPr lang="en-US" altLang="en-US" sz="2400" dirty="0">
                <a:solidFill>
                  <a:srgbClr val="000000"/>
                </a:solidFill>
                <a:latin typeface="Times New Roman" panose="02020603050405020304" pitchFamily="18" charset="0"/>
                <a:ea typeface="Calibri" panose="020F0502020204030204" pitchFamily="34" charset="0"/>
              </a:rPr>
              <a:t>à</a:t>
            </a:r>
            <a:r>
              <a:rPr lang="en-US" altLang="en-US" sz="2400" dirty="0">
                <a:solidFill>
                  <a:srgbClr val="000000"/>
                </a:solidFill>
                <a:latin typeface="Times New Roman" panose="02020603050405020304" pitchFamily="18" charset="0"/>
                <a:cs typeface="Calibri" panose="020F0502020204030204" pitchFamily="34" charset="0"/>
              </a:rPr>
              <a:t> th</a:t>
            </a:r>
            <a:r>
              <a:rPr lang="en-US" altLang="en-US" sz="2400" dirty="0">
                <a:solidFill>
                  <a:srgbClr val="000000"/>
                </a:solidFill>
                <a:latin typeface="Times New Roman" panose="02020603050405020304" pitchFamily="18" charset="0"/>
                <a:ea typeface="Calibri" panose="020F0502020204030204" pitchFamily="34" charset="0"/>
              </a:rPr>
              <a:t>à</a:t>
            </a:r>
            <a:r>
              <a:rPr lang="en-US" altLang="en-US" sz="2400" dirty="0">
                <a:solidFill>
                  <a:srgbClr val="000000"/>
                </a:solidFill>
                <a:latin typeface="Times New Roman" panose="02020603050405020304" pitchFamily="18" charset="0"/>
                <a:cs typeface="Calibri" panose="020F0502020204030204" pitchFamily="34" charset="0"/>
              </a:rPr>
              <a:t>nh mạch khỏe hơn do việc luyện tập giúp tim đập nhanh hơn v</a:t>
            </a:r>
            <a:r>
              <a:rPr lang="en-US" altLang="en-US" sz="2400" dirty="0">
                <a:solidFill>
                  <a:srgbClr val="000000"/>
                </a:solidFill>
                <a:latin typeface="Times New Roman" panose="02020603050405020304" pitchFamily="18" charset="0"/>
                <a:ea typeface="Calibri" panose="020F0502020204030204" pitchFamily="34" charset="0"/>
              </a:rPr>
              <a:t>à</a:t>
            </a:r>
            <a:r>
              <a:rPr lang="en-US" altLang="en-US" sz="2400" dirty="0">
                <a:solidFill>
                  <a:srgbClr val="000000"/>
                </a:solidFill>
                <a:latin typeface="Times New Roman" panose="02020603050405020304" pitchFamily="18" charset="0"/>
                <a:cs typeface="Calibri" panose="020F0502020204030204" pitchFamily="34" charset="0"/>
              </a:rPr>
              <a:t> máu chảy nhanh hơn khi vận động.</a:t>
            </a:r>
            <a:endParaRPr lang="en-US" altLang="en-US" sz="2400" dirty="0">
              <a:latin typeface="Times New Roman" panose="02020603050405020304" pitchFamily="18" charset="0"/>
              <a:cs typeface="Calibri" panose="020F0502020204030204" pitchFamily="34" charset="0"/>
            </a:endParaRPr>
          </a:p>
          <a:p>
            <a:pPr marL="0" lvl="0" indent="0" algn="just">
              <a:spcBef>
                <a:spcPct val="0"/>
              </a:spcBef>
              <a:spcAft>
                <a:spcPts val="1200"/>
              </a:spcAft>
              <a:buNone/>
            </a:pPr>
            <a:r>
              <a:rPr lang="en-US" altLang="en-US" sz="2400" dirty="0">
                <a:solidFill>
                  <a:srgbClr val="000000"/>
                </a:solidFill>
                <a:latin typeface="Times New Roman" panose="02020603050405020304" pitchFamily="18" charset="0"/>
                <a:cs typeface="Calibri" panose="020F0502020204030204" pitchFamily="34" charset="0"/>
              </a:rPr>
              <a:t>- Giúp duy trì cân nặng hợp lí do việc luyện tập giúp tăng phân giải lipid.</a:t>
            </a:r>
            <a:endParaRPr lang="en-US" altLang="en-US" sz="2400" dirty="0">
              <a:latin typeface="Times New Roman" panose="02020603050405020304" pitchFamily="18" charset="0"/>
              <a:cs typeface="Calibri" panose="020F0502020204030204" pitchFamily="34" charset="0"/>
            </a:endParaRPr>
          </a:p>
          <a:p>
            <a:pPr marL="0" lvl="0" indent="0" algn="just">
              <a:spcBef>
                <a:spcPct val="0"/>
              </a:spcBef>
              <a:spcAft>
                <a:spcPts val="1200"/>
              </a:spcAft>
              <a:buNone/>
            </a:pPr>
            <a:r>
              <a:rPr lang="en-US" altLang="en-US" sz="2400" dirty="0">
                <a:solidFill>
                  <a:srgbClr val="000000"/>
                </a:solidFill>
                <a:latin typeface="Times New Roman" panose="02020603050405020304" pitchFamily="18" charset="0"/>
                <a:cs typeface="Calibri" panose="020F0502020204030204" pitchFamily="34" charset="0"/>
              </a:rPr>
              <a:t>- Giúp tăng sức khỏe hệ hô hấp do việc luyện tập giúp tăng thể tích khí O</a:t>
            </a:r>
            <a:r>
              <a:rPr lang="en-US" altLang="en-US" sz="2400" baseline="-25000" dirty="0">
                <a:solidFill>
                  <a:srgbClr val="000000"/>
                </a:solidFill>
                <a:latin typeface="Times New Roman" panose="02020603050405020304" pitchFamily="18" charset="0"/>
                <a:cs typeface="Calibri" panose="020F0502020204030204" pitchFamily="34" charset="0"/>
              </a:rPr>
              <a:t>2 </a:t>
            </a:r>
            <a:r>
              <a:rPr lang="en-US" altLang="en-US" sz="2400" dirty="0">
                <a:solidFill>
                  <a:srgbClr val="000000"/>
                </a:solidFill>
                <a:latin typeface="Times New Roman" panose="02020603050405020304" pitchFamily="18" charset="0"/>
                <a:cs typeface="Calibri" panose="020F0502020204030204" pitchFamily="34" charset="0"/>
              </a:rPr>
              <a:t>khuếch tán v</a:t>
            </a:r>
            <a:r>
              <a:rPr lang="en-US" altLang="en-US" sz="2400" dirty="0">
                <a:solidFill>
                  <a:srgbClr val="000000"/>
                </a:solidFill>
                <a:latin typeface="Times New Roman" panose="02020603050405020304" pitchFamily="18" charset="0"/>
                <a:ea typeface="Calibri" panose="020F0502020204030204" pitchFamily="34" charset="0"/>
              </a:rPr>
              <a:t>à</a:t>
            </a:r>
            <a:r>
              <a:rPr lang="en-US" altLang="en-US" sz="2400" dirty="0">
                <a:solidFill>
                  <a:srgbClr val="000000"/>
                </a:solidFill>
                <a:latin typeface="Times New Roman" panose="02020603050405020304" pitchFamily="18" charset="0"/>
                <a:cs typeface="Calibri" panose="020F0502020204030204" pitchFamily="34" charset="0"/>
              </a:rPr>
              <a:t>o máu v</a:t>
            </a:r>
            <a:r>
              <a:rPr lang="en-US" altLang="en-US" sz="2400" dirty="0">
                <a:solidFill>
                  <a:srgbClr val="000000"/>
                </a:solidFill>
                <a:latin typeface="Times New Roman" panose="02020603050405020304" pitchFamily="18" charset="0"/>
                <a:ea typeface="Calibri" panose="020F0502020204030204" pitchFamily="34" charset="0"/>
              </a:rPr>
              <a:t>à</a:t>
            </a:r>
            <a:r>
              <a:rPr lang="en-US" altLang="en-US" sz="2400" dirty="0">
                <a:solidFill>
                  <a:srgbClr val="000000"/>
                </a:solidFill>
                <a:latin typeface="Times New Roman" panose="02020603050405020304" pitchFamily="18" charset="0"/>
                <a:cs typeface="Calibri" panose="020F0502020204030204" pitchFamily="34" charset="0"/>
              </a:rPr>
              <a:t> tăng tốc độ vận động của các cơ hô hấp.</a:t>
            </a:r>
            <a:endParaRPr lang="en-US" altLang="en-US" sz="2400" dirty="0">
              <a:latin typeface="Times New Roman" panose="02020603050405020304" pitchFamily="18" charset="0"/>
              <a:cs typeface="Calibri" panose="020F0502020204030204" pitchFamily="34" charset="0"/>
            </a:endParaRPr>
          </a:p>
          <a:p>
            <a:pPr marL="0" lvl="0" indent="0" algn="just">
              <a:spcBef>
                <a:spcPct val="0"/>
              </a:spcBef>
              <a:spcAft>
                <a:spcPts val="1200"/>
              </a:spcAft>
              <a:buNone/>
            </a:pPr>
            <a:r>
              <a:rPr lang="en-US" altLang="en-US" sz="2400" dirty="0">
                <a:solidFill>
                  <a:srgbClr val="000000"/>
                </a:solidFill>
                <a:latin typeface="Times New Roman" panose="02020603050405020304" pitchFamily="18" charset="0"/>
                <a:cs typeface="Calibri" panose="020F0502020204030204" pitchFamily="34" charset="0"/>
              </a:rPr>
              <a:t>- Giúp hệ thần kinh khỏe mạnh do việc luyện tập giúp tăng lưu lượng máu lên não</a:t>
            </a:r>
            <a:endParaRPr lang="en-US" altLang="en-US" sz="2400" dirty="0">
              <a:latin typeface="Times New Roman" panose="02020603050405020304" pitchFamily="18" charset="0"/>
              <a:ea typeface="Calibri" panose="020F0502020204030204" pitchFamily="34" charset="0"/>
            </a:endParaRPr>
          </a:p>
        </p:txBody>
      </p:sp>
      <p:sp>
        <p:nvSpPr>
          <p:cNvPr id="39939" name="Text Box 11"/>
          <p:cNvSpPr txBox="1"/>
          <p:nvPr/>
        </p:nvSpPr>
        <p:spPr>
          <a:xfrm>
            <a:off x="368300" y="100013"/>
            <a:ext cx="8089900" cy="6619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lnSpc>
                <a:spcPct val="150000"/>
              </a:lnSpc>
              <a:spcBef>
                <a:spcPts val="200"/>
              </a:spcBef>
              <a:buNone/>
            </a:pPr>
            <a:r>
              <a:rPr lang="vi-VN" altLang="en-US" sz="2800" b="1" dirty="0">
                <a:solidFill>
                  <a:srgbClr val="FF0000"/>
                </a:solidFill>
                <a:latin typeface="Times New Roman" panose="02020603050405020304" pitchFamily="18" charset="0"/>
                <a:cs typeface="Times New Roman" panose="02020603050405020304" pitchFamily="18" charset="0"/>
              </a:rPr>
              <a:t>BÀI </a:t>
            </a:r>
            <a:r>
              <a:rPr lang="en-US" altLang="en-US" sz="2800" b="1" dirty="0">
                <a:solidFill>
                  <a:srgbClr val="FF0000"/>
                </a:solidFill>
                <a:latin typeface="Times New Roman" panose="02020603050405020304" pitchFamily="18" charset="0"/>
                <a:cs typeface="Times New Roman" panose="02020603050405020304" pitchFamily="18" charset="0"/>
              </a:rPr>
              <a:t>31</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HỆ VẬN ĐỘNG Ở NGƯỜI</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25"/>
          <p:cNvSpPr txBox="1">
            <a:spLocks noChangeArrowheads="1"/>
          </p:cNvSpPr>
          <p:nvPr/>
        </p:nvSpPr>
        <p:spPr bwMode="auto">
          <a:xfrm>
            <a:off x="152400" y="914400"/>
            <a:ext cx="8229600" cy="549275"/>
          </a:xfrm>
          <a:prstGeom prst="rect">
            <a:avLst/>
          </a:prstGeom>
          <a:noFill/>
          <a:ln w="9525">
            <a:noFill/>
            <a:miter lim="800000"/>
          </a:ln>
          <a:effectLst/>
        </p:spPr>
        <p:txBody>
          <a:bodyPr>
            <a:spAutoFit/>
          </a:bodyPr>
          <a:p>
            <a:pPr eaLnBrk="1" hangingPunct="1">
              <a:spcBef>
                <a:spcPct val="50000"/>
              </a:spcBef>
              <a:buNone/>
            </a:pPr>
            <a:r>
              <a:rPr lang="en-US" altLang="x-none" sz="3000"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I. </a:t>
            </a:r>
            <a:r>
              <a:rPr lang="en-US" altLang="x-none" sz="3000" u="sng"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Cấu tạo v</a:t>
            </a:r>
            <a:r>
              <a:rPr lang="en-US" altLang="x-none" sz="3000" u="sng"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x-none" sz="3000" u="sng"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chức năng hệ vận động</a:t>
            </a:r>
            <a:endParaRPr lang="en-US" altLang="x-none" sz="3000"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 name="Text Box 25"/>
          <p:cNvSpPr txBox="1">
            <a:spLocks noChangeArrowheads="1"/>
          </p:cNvSpPr>
          <p:nvPr/>
        </p:nvSpPr>
        <p:spPr bwMode="auto">
          <a:xfrm>
            <a:off x="152400" y="1660525"/>
            <a:ext cx="8229600" cy="549275"/>
          </a:xfrm>
          <a:prstGeom prst="rect">
            <a:avLst/>
          </a:prstGeom>
          <a:noFill/>
          <a:ln w="9525">
            <a:noFill/>
            <a:miter lim="800000"/>
          </a:ln>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3000"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II. Một số bệnh, tật liên quan đến hệ vận động</a:t>
            </a:r>
            <a:endParaRPr lang="en-US" altLang="en-US" sz="3000"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7652" name="Text Box 11"/>
          <p:cNvSpPr txBox="1"/>
          <p:nvPr/>
        </p:nvSpPr>
        <p:spPr>
          <a:xfrm>
            <a:off x="565150" y="52388"/>
            <a:ext cx="8121650" cy="6619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lnSpc>
                <a:spcPct val="150000"/>
              </a:lnSpc>
              <a:spcBef>
                <a:spcPts val="200"/>
              </a:spcBef>
              <a:buNone/>
            </a:pPr>
            <a:r>
              <a:rPr lang="vi-VN" altLang="en-US" sz="2800" b="1" dirty="0">
                <a:solidFill>
                  <a:srgbClr val="FF0000"/>
                </a:solidFill>
                <a:latin typeface="Times New Roman" panose="02020603050405020304" pitchFamily="18" charset="0"/>
                <a:cs typeface="Times New Roman" panose="02020603050405020304" pitchFamily="18" charset="0"/>
              </a:rPr>
              <a:t>BÀI </a:t>
            </a:r>
            <a:r>
              <a:rPr lang="en-US" altLang="en-US" sz="2800" b="1" dirty="0">
                <a:solidFill>
                  <a:srgbClr val="FF0000"/>
                </a:solidFill>
                <a:latin typeface="Times New Roman" panose="02020603050405020304" pitchFamily="18" charset="0"/>
                <a:cs typeface="Times New Roman" panose="02020603050405020304" pitchFamily="18" charset="0"/>
              </a:rPr>
              <a:t>31</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HỆ VẬN ĐỘNG Ở NGƯỜI</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 name="Text Box 25"/>
          <p:cNvSpPr txBox="1">
            <a:spLocks noChangeArrowheads="1"/>
          </p:cNvSpPr>
          <p:nvPr/>
        </p:nvSpPr>
        <p:spPr bwMode="auto">
          <a:xfrm>
            <a:off x="152400" y="2406650"/>
            <a:ext cx="8229600" cy="549275"/>
          </a:xfrm>
          <a:prstGeom prst="rect">
            <a:avLst/>
          </a:prstGeom>
          <a:noFill/>
          <a:ln w="9525">
            <a:noFill/>
            <a:miter lim="800000"/>
          </a:ln>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3000"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1. Tật cong vẹo cột sống</a:t>
            </a:r>
            <a:endParaRPr lang="en-US" altLang="en-US" sz="3000"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1"/>
          <p:cNvPicPr>
            <a:picLocks noChangeAspect="1"/>
          </p:cNvPicPr>
          <p:nvPr/>
        </p:nvPicPr>
        <p:blipFill>
          <a:blip r:embed="rId1"/>
          <a:stretch>
            <a:fillRect/>
          </a:stretch>
        </p:blipFill>
        <p:spPr>
          <a:xfrm>
            <a:off x="2133600" y="76200"/>
            <a:ext cx="7010400" cy="6781800"/>
          </a:xfrm>
          <a:prstGeom prst="rect">
            <a:avLst/>
          </a:prstGeom>
          <a:noFill/>
          <a:ln w="9525">
            <a:noFill/>
          </a:ln>
        </p:spPr>
      </p:pic>
      <p:sp>
        <p:nvSpPr>
          <p:cNvPr id="28675" name="TextBox 4"/>
          <p:cNvSpPr txBox="1"/>
          <p:nvPr/>
        </p:nvSpPr>
        <p:spPr>
          <a:xfrm>
            <a:off x="152400" y="0"/>
            <a:ext cx="1828800" cy="6486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defTabSz="914400" eaLnBrk="1" hangingPunct="1">
              <a:lnSpc>
                <a:spcPct val="150000"/>
              </a:lnSpc>
              <a:spcBef>
                <a:spcPct val="0"/>
              </a:spcBef>
              <a:buNone/>
              <a:tabLst>
                <a:tab pos="142875" algn="l"/>
              </a:tabLst>
            </a:pPr>
            <a:r>
              <a:rPr lang="nl-NL" altLang="en-US" sz="2800" dirty="0">
                <a:solidFill>
                  <a:srgbClr val="FF0000"/>
                </a:solidFill>
                <a:latin typeface="Times New Roman" panose="02020603050405020304" pitchFamily="18" charset="0"/>
                <a:cs typeface="Calibri" panose="020F0502020204030204" pitchFamily="34" charset="0"/>
              </a:rPr>
              <a:t>? Hoạt động nhóm cho biết nguyên nhân, biểu hiện, biện pháp khắc phục tật cong vẹo cột sống?</a:t>
            </a:r>
            <a:endParaRPr lang="en-US" altLang="en-US" sz="2800" dirty="0">
              <a:solidFill>
                <a:srgbClr val="FF0000"/>
              </a:solidFill>
              <a:latin typeface="VNI Times"/>
              <a:ea typeface="Calibri" panose="020F050202020403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Box 2"/>
          <p:cNvSpPr txBox="1"/>
          <p:nvPr/>
        </p:nvSpPr>
        <p:spPr>
          <a:xfrm>
            <a:off x="228600" y="257175"/>
            <a:ext cx="8915400" cy="63436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lnSpc>
                <a:spcPct val="150000"/>
              </a:lnSpc>
              <a:spcBef>
                <a:spcPct val="0"/>
              </a:spcBef>
              <a:spcAft>
                <a:spcPts val="1000"/>
              </a:spcAft>
              <a:buNone/>
            </a:pPr>
            <a:r>
              <a:rPr lang="nl-NL" altLang="en-US" sz="2800" b="1" dirty="0">
                <a:latin typeface="Times New Roman" panose="02020603050405020304" pitchFamily="18" charset="0"/>
                <a:cs typeface="Calibri" panose="020F0502020204030204" pitchFamily="34" charset="0"/>
              </a:rPr>
              <a:t>II. Một số bệnh, tật liên quan đến hệ vận động.</a:t>
            </a:r>
            <a:endParaRPr lang="en-US" altLang="en-US" sz="2800" dirty="0">
              <a:latin typeface="Times New Roman" panose="02020603050405020304" pitchFamily="18" charset="0"/>
              <a:cs typeface="Calibri" panose="020F0502020204030204" pitchFamily="34" charset="0"/>
            </a:endParaRPr>
          </a:p>
          <a:p>
            <a:pPr marL="0" lvl="0" indent="0" algn="just" eaLnBrk="1" hangingPunct="1">
              <a:lnSpc>
                <a:spcPct val="150000"/>
              </a:lnSpc>
              <a:spcBef>
                <a:spcPct val="0"/>
              </a:spcBef>
              <a:spcAft>
                <a:spcPts val="1000"/>
              </a:spcAft>
              <a:buNone/>
            </a:pPr>
            <a:r>
              <a:rPr lang="nl-NL" altLang="en-US" sz="2800" b="1" dirty="0">
                <a:solidFill>
                  <a:srgbClr val="000000"/>
                </a:solidFill>
                <a:latin typeface="Times New Roman" panose="02020603050405020304" pitchFamily="18" charset="0"/>
                <a:cs typeface="Calibri" panose="020F0502020204030204" pitchFamily="34" charset="0"/>
              </a:rPr>
              <a:t>1. Tật cong vẹo cột sống</a:t>
            </a:r>
            <a:endParaRPr lang="en-US" altLang="en-US" sz="2800" dirty="0">
              <a:latin typeface="Times New Roman" panose="02020603050405020304" pitchFamily="18" charset="0"/>
              <a:cs typeface="Calibri" panose="020F0502020204030204" pitchFamily="34" charset="0"/>
            </a:endParaRPr>
          </a:p>
          <a:p>
            <a:pPr marL="0" lvl="0" indent="0" algn="just" eaLnBrk="1" hangingPunct="1">
              <a:lnSpc>
                <a:spcPct val="150000"/>
              </a:lnSpc>
              <a:spcBef>
                <a:spcPct val="0"/>
              </a:spcBef>
              <a:spcAft>
                <a:spcPts val="1000"/>
              </a:spcAft>
              <a:buNone/>
            </a:pPr>
            <a:r>
              <a:rPr lang="nl-NL" altLang="en-US" sz="2800" dirty="0">
                <a:solidFill>
                  <a:srgbClr val="000000"/>
                </a:solidFill>
                <a:latin typeface="Times New Roman" panose="02020603050405020304" pitchFamily="18" charset="0"/>
                <a:cs typeface="Calibri" panose="020F0502020204030204" pitchFamily="34" charset="0"/>
              </a:rPr>
              <a:t>- Nguyên nhân: Do tư thế hoạt động không đúng trong thời gian d</a:t>
            </a:r>
            <a:r>
              <a:rPr lang="nl-NL" altLang="en-US" sz="2800" dirty="0">
                <a:solidFill>
                  <a:srgbClr val="000000"/>
                </a:solidFill>
                <a:latin typeface="Times New Roman" panose="02020603050405020304" pitchFamily="18" charset="0"/>
                <a:ea typeface="Calibri" panose="020F0502020204030204" pitchFamily="34" charset="0"/>
              </a:rPr>
              <a:t>à</a:t>
            </a:r>
            <a:r>
              <a:rPr lang="nl-NL" altLang="en-US" sz="2800" dirty="0">
                <a:solidFill>
                  <a:srgbClr val="000000"/>
                </a:solidFill>
                <a:latin typeface="Times New Roman" panose="02020603050405020304" pitchFamily="18" charset="0"/>
                <a:cs typeface="Calibri" panose="020F0502020204030204" pitchFamily="34" charset="0"/>
              </a:rPr>
              <a:t>i, mang vác vật nặng thường xuyên, do tai nạn hay còi xương.</a:t>
            </a:r>
            <a:endParaRPr lang="en-US" altLang="en-US" sz="2800" dirty="0">
              <a:latin typeface="Times New Roman" panose="02020603050405020304" pitchFamily="18" charset="0"/>
              <a:cs typeface="Calibri" panose="020F0502020204030204" pitchFamily="34" charset="0"/>
            </a:endParaRPr>
          </a:p>
          <a:p>
            <a:pPr marL="0" lvl="0" indent="0" algn="just" eaLnBrk="1" hangingPunct="1">
              <a:lnSpc>
                <a:spcPct val="150000"/>
              </a:lnSpc>
              <a:spcBef>
                <a:spcPct val="0"/>
              </a:spcBef>
              <a:spcAft>
                <a:spcPts val="1000"/>
              </a:spcAft>
              <a:buNone/>
            </a:pPr>
            <a:r>
              <a:rPr lang="nl-NL" altLang="en-US" sz="2800" dirty="0">
                <a:solidFill>
                  <a:srgbClr val="000000"/>
                </a:solidFill>
                <a:latin typeface="Times New Roman" panose="02020603050405020304" pitchFamily="18" charset="0"/>
                <a:cs typeface="Calibri" panose="020F0502020204030204" pitchFamily="34" charset="0"/>
              </a:rPr>
              <a:t>- Biểu hiện: Cột sống không giữ được trạng thái bình thường, các đốt sống bị xoay lệch về một bên.</a:t>
            </a:r>
            <a:endParaRPr lang="en-US" altLang="en-US" sz="2800" dirty="0">
              <a:latin typeface="Times New Roman" panose="02020603050405020304" pitchFamily="18" charset="0"/>
              <a:cs typeface="Calibri" panose="020F0502020204030204" pitchFamily="34" charset="0"/>
            </a:endParaRPr>
          </a:p>
          <a:p>
            <a:pPr marL="0" lvl="0" indent="0" algn="just" eaLnBrk="1" hangingPunct="1">
              <a:lnSpc>
                <a:spcPct val="150000"/>
              </a:lnSpc>
              <a:spcBef>
                <a:spcPct val="0"/>
              </a:spcBef>
              <a:spcAft>
                <a:spcPts val="1000"/>
              </a:spcAft>
              <a:buNone/>
            </a:pPr>
            <a:r>
              <a:rPr lang="nl-NL" altLang="en-US" sz="2800" dirty="0">
                <a:solidFill>
                  <a:srgbClr val="000000"/>
                </a:solidFill>
                <a:latin typeface="Times New Roman" panose="02020603050405020304" pitchFamily="18" charset="0"/>
                <a:cs typeface="Calibri" panose="020F0502020204030204" pitchFamily="34" charset="0"/>
              </a:rPr>
              <a:t>- Cách khắc phục: Ngồi đúng tư thế trong học đường, không mang vác nặng, lao động vừa sức.</a:t>
            </a:r>
            <a:endParaRPr lang="en-US" altLang="en-US" sz="2800" dirty="0">
              <a:latin typeface="Times New Roman" panose="02020603050405020304" pitchFamily="18" charset="0"/>
              <a:ea typeface="Calibri" panose="020F05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1"/>
          <p:cNvPicPr>
            <a:picLocks noChangeAspect="1"/>
          </p:cNvPicPr>
          <p:nvPr/>
        </p:nvPicPr>
        <p:blipFill>
          <a:blip r:embed="rId1"/>
          <a:stretch>
            <a:fillRect/>
          </a:stretch>
        </p:blipFill>
        <p:spPr>
          <a:xfrm>
            <a:off x="1752600" y="0"/>
            <a:ext cx="7380288" cy="2667000"/>
          </a:xfrm>
          <a:prstGeom prst="rect">
            <a:avLst/>
          </a:prstGeom>
          <a:noFill/>
          <a:ln w="9525">
            <a:noFill/>
          </a:ln>
        </p:spPr>
      </p:pic>
      <p:pic>
        <p:nvPicPr>
          <p:cNvPr id="30723" name="Picture 2"/>
          <p:cNvPicPr>
            <a:picLocks noChangeAspect="1"/>
          </p:cNvPicPr>
          <p:nvPr/>
        </p:nvPicPr>
        <p:blipFill>
          <a:blip r:embed="rId2"/>
          <a:stretch>
            <a:fillRect/>
          </a:stretch>
        </p:blipFill>
        <p:spPr>
          <a:xfrm>
            <a:off x="1828800" y="2716213"/>
            <a:ext cx="7304088" cy="3981450"/>
          </a:xfrm>
          <a:prstGeom prst="rect">
            <a:avLst/>
          </a:prstGeom>
          <a:noFill/>
          <a:ln w="9525">
            <a:noFill/>
          </a:ln>
        </p:spPr>
      </p:pic>
      <p:sp>
        <p:nvSpPr>
          <p:cNvPr id="30724" name="TextBox 3"/>
          <p:cNvSpPr txBox="1"/>
          <p:nvPr/>
        </p:nvSpPr>
        <p:spPr>
          <a:xfrm>
            <a:off x="22225" y="207963"/>
            <a:ext cx="1958975" cy="58404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defTabSz="914400" eaLnBrk="1" hangingPunct="1">
              <a:lnSpc>
                <a:spcPct val="150000"/>
              </a:lnSpc>
              <a:spcBef>
                <a:spcPct val="0"/>
              </a:spcBef>
              <a:buNone/>
              <a:tabLst>
                <a:tab pos="142875" algn="l"/>
              </a:tabLst>
            </a:pPr>
            <a:r>
              <a:rPr lang="nl-NL" altLang="en-US" sz="2800" dirty="0">
                <a:solidFill>
                  <a:srgbClr val="FF0000"/>
                </a:solidFill>
                <a:latin typeface="Times New Roman" panose="02020603050405020304" pitchFamily="18" charset="0"/>
                <a:cs typeface="Calibri" panose="020F0502020204030204" pitchFamily="34" charset="0"/>
              </a:rPr>
              <a:t>? Hoạt động nhóm cho biết nguyên nhân, biểu hiện, biện pháp khắc phục bệnh loãng xương?</a:t>
            </a:r>
            <a:endParaRPr lang="en-US" altLang="en-US" sz="2800" dirty="0">
              <a:solidFill>
                <a:srgbClr val="FF0000"/>
              </a:solidFill>
              <a:latin typeface="VNI Times"/>
              <a:ea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Box 2"/>
          <p:cNvSpPr txBox="1"/>
          <p:nvPr/>
        </p:nvSpPr>
        <p:spPr>
          <a:xfrm>
            <a:off x="114300" y="152400"/>
            <a:ext cx="8915400" cy="58769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lnSpc>
                <a:spcPct val="150000"/>
              </a:lnSpc>
              <a:spcBef>
                <a:spcPct val="0"/>
              </a:spcBef>
              <a:spcAft>
                <a:spcPts val="1000"/>
              </a:spcAft>
              <a:buNone/>
            </a:pPr>
            <a:r>
              <a:rPr lang="nl-NL" altLang="en-US" sz="3400" b="1" dirty="0">
                <a:latin typeface="Times New Roman" panose="02020603050405020304" pitchFamily="18" charset="0"/>
                <a:cs typeface="Calibri" panose="020F0502020204030204" pitchFamily="34" charset="0"/>
              </a:rPr>
              <a:t>II. Một số bệnh, tật liên quan đến hệ vận động.</a:t>
            </a:r>
            <a:endParaRPr lang="en-US" altLang="en-US" sz="3400" dirty="0">
              <a:latin typeface="Times New Roman" panose="02020603050405020304" pitchFamily="18" charset="0"/>
              <a:cs typeface="Calibri" panose="020F0502020204030204" pitchFamily="34" charset="0"/>
            </a:endParaRPr>
          </a:p>
          <a:p>
            <a:pPr marL="0" lvl="0" indent="0" algn="just" eaLnBrk="1" hangingPunct="1">
              <a:lnSpc>
                <a:spcPct val="150000"/>
              </a:lnSpc>
              <a:spcBef>
                <a:spcPct val="0"/>
              </a:spcBef>
              <a:spcAft>
                <a:spcPts val="1000"/>
              </a:spcAft>
              <a:buNone/>
            </a:pPr>
            <a:r>
              <a:rPr lang="nl-NL" altLang="en-US" sz="3400" b="1" dirty="0">
                <a:solidFill>
                  <a:srgbClr val="000000"/>
                </a:solidFill>
                <a:latin typeface="Times New Roman" panose="02020603050405020304" pitchFamily="18" charset="0"/>
                <a:cs typeface="Calibri" panose="020F0502020204030204" pitchFamily="34" charset="0"/>
              </a:rPr>
              <a:t>2. Bệnh loãng xương.</a:t>
            </a:r>
            <a:endParaRPr lang="en-US" altLang="en-US" sz="3400" dirty="0">
              <a:latin typeface="Times New Roman" panose="02020603050405020304" pitchFamily="18" charset="0"/>
              <a:cs typeface="Calibri" panose="020F0502020204030204" pitchFamily="34" charset="0"/>
            </a:endParaRPr>
          </a:p>
          <a:p>
            <a:pPr marL="0" lvl="0" indent="0" algn="just" eaLnBrk="1" hangingPunct="1">
              <a:lnSpc>
                <a:spcPct val="150000"/>
              </a:lnSpc>
              <a:spcBef>
                <a:spcPct val="0"/>
              </a:spcBef>
              <a:spcAft>
                <a:spcPts val="1000"/>
              </a:spcAft>
              <a:buNone/>
            </a:pPr>
            <a:r>
              <a:rPr lang="nl-NL" altLang="en-US" sz="3400" dirty="0">
                <a:solidFill>
                  <a:srgbClr val="000000"/>
                </a:solidFill>
                <a:latin typeface="Times New Roman" panose="02020603050405020304" pitchFamily="18" charset="0"/>
                <a:cs typeface="Calibri" panose="020F0502020204030204" pitchFamily="34" charset="0"/>
              </a:rPr>
              <a:t>- Nguyên nhân: Do tuổi cao, cơ thể thiếu calcium v</a:t>
            </a:r>
            <a:r>
              <a:rPr lang="nl-NL" altLang="en-US" sz="3400" dirty="0">
                <a:solidFill>
                  <a:srgbClr val="000000"/>
                </a:solidFill>
                <a:latin typeface="Times New Roman" panose="02020603050405020304" pitchFamily="18" charset="0"/>
                <a:ea typeface="Calibri" panose="020F0502020204030204" pitchFamily="34" charset="0"/>
              </a:rPr>
              <a:t>à</a:t>
            </a:r>
            <a:r>
              <a:rPr lang="nl-NL" altLang="en-US" sz="3400" dirty="0">
                <a:solidFill>
                  <a:srgbClr val="000000"/>
                </a:solidFill>
                <a:latin typeface="Times New Roman" panose="02020603050405020304" pitchFamily="18" charset="0"/>
                <a:cs typeface="Calibri" panose="020F0502020204030204" pitchFamily="34" charset="0"/>
              </a:rPr>
              <a:t> phosphorus  -&gt; thiếu nguyên liệu để tạo xương, mật độ chất khoáng trong xương thưa dần.</a:t>
            </a:r>
            <a:endParaRPr lang="en-US" altLang="en-US" sz="3400" dirty="0">
              <a:latin typeface="Times New Roman" panose="02020603050405020304" pitchFamily="18" charset="0"/>
              <a:cs typeface="Calibri" panose="020F0502020204030204" pitchFamily="34" charset="0"/>
            </a:endParaRPr>
          </a:p>
          <a:p>
            <a:pPr marL="0" lvl="0" indent="0" algn="just" eaLnBrk="1" hangingPunct="1">
              <a:lnSpc>
                <a:spcPct val="150000"/>
              </a:lnSpc>
              <a:spcBef>
                <a:spcPct val="0"/>
              </a:spcBef>
              <a:spcAft>
                <a:spcPts val="1000"/>
              </a:spcAft>
              <a:buNone/>
            </a:pPr>
            <a:r>
              <a:rPr lang="nl-NL" altLang="en-US" sz="3400" dirty="0">
                <a:solidFill>
                  <a:srgbClr val="000000"/>
                </a:solidFill>
                <a:latin typeface="Times New Roman" panose="02020603050405020304" pitchFamily="18" charset="0"/>
                <a:cs typeface="Calibri" panose="020F0502020204030204" pitchFamily="34" charset="0"/>
              </a:rPr>
              <a:t>- Biểu hiện: xương giòn, dễ gãy khi bị chấn thương. </a:t>
            </a:r>
            <a:endParaRPr lang="en-US" altLang="en-US" sz="3400" dirty="0">
              <a:latin typeface="Times New Roman" panose="02020603050405020304" pitchFamily="18" charset="0"/>
              <a:ea typeface="Calibri" panose="020F050202020403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9050" y="55563"/>
            <a:ext cx="93503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dirty="0">
                <a:solidFill>
                  <a:srgbClr val="FF0000"/>
                </a:solidFill>
                <a:latin typeface="Times New Roman" panose="02020603050405020304" pitchFamily="18" charset="0"/>
                <a:cs typeface="Times New Roman" panose="02020603050405020304" pitchFamily="18" charset="0"/>
              </a:rPr>
              <a:t>Nêu các biện pháp phòng chống một số bệnh về hệ vận động?</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pic>
        <p:nvPicPr>
          <p:cNvPr id="3" name="Picture 6" descr="Káº¿t quáº£ hÃ¬nh áº£nh cho thá»©c Än giÃ u Äáº¡m"/>
          <p:cNvPicPr>
            <a:picLocks noChangeAspect="1"/>
          </p:cNvPicPr>
          <p:nvPr/>
        </p:nvPicPr>
        <p:blipFill>
          <a:blip r:embed="rId1"/>
          <a:stretch>
            <a:fillRect/>
          </a:stretch>
        </p:blipFill>
        <p:spPr>
          <a:xfrm>
            <a:off x="76200" y="790575"/>
            <a:ext cx="4418013" cy="2938463"/>
          </a:xfrm>
          <a:prstGeom prst="rect">
            <a:avLst/>
          </a:prstGeom>
          <a:noFill/>
          <a:ln w="9525">
            <a:noFill/>
          </a:ln>
        </p:spPr>
      </p:pic>
      <p:pic>
        <p:nvPicPr>
          <p:cNvPr id="4" name="Picture 8" descr="Káº¿t quáº£ hÃ¬nh áº£nh cho há»c sinh chÆ¡i ÄÃ¡ bÃ³ng"/>
          <p:cNvPicPr>
            <a:picLocks noChangeAspect="1"/>
          </p:cNvPicPr>
          <p:nvPr/>
        </p:nvPicPr>
        <p:blipFill>
          <a:blip r:embed="rId2"/>
          <a:stretch>
            <a:fillRect/>
          </a:stretch>
        </p:blipFill>
        <p:spPr>
          <a:xfrm>
            <a:off x="76200" y="3703638"/>
            <a:ext cx="4418013" cy="2946400"/>
          </a:xfrm>
          <a:prstGeom prst="rect">
            <a:avLst/>
          </a:prstGeom>
          <a:noFill/>
          <a:ln w="9525">
            <a:noFill/>
          </a:ln>
        </p:spPr>
      </p:pic>
      <p:pic>
        <p:nvPicPr>
          <p:cNvPr id="5" name="Picture 10" descr="Káº¿t quáº£ hÃ¬nh áº£nh cho há»c sinh há»c thá» dá»¥c"/>
          <p:cNvPicPr>
            <a:picLocks noChangeAspect="1"/>
          </p:cNvPicPr>
          <p:nvPr/>
        </p:nvPicPr>
        <p:blipFill>
          <a:blip r:embed="rId3"/>
          <a:stretch>
            <a:fillRect/>
          </a:stretch>
        </p:blipFill>
        <p:spPr>
          <a:xfrm>
            <a:off x="4494213" y="846138"/>
            <a:ext cx="4762500" cy="2857500"/>
          </a:xfrm>
          <a:prstGeom prst="rect">
            <a:avLst/>
          </a:prstGeom>
          <a:noFill/>
          <a:ln w="9525">
            <a:noFill/>
          </a:ln>
        </p:spPr>
      </p:pic>
      <p:pic>
        <p:nvPicPr>
          <p:cNvPr id="6" name="Picture 12" descr="Káº¿t quáº£ hÃ¬nh áº£nh cho há»c sinh há»c vÃµ"/>
          <p:cNvPicPr>
            <a:picLocks noChangeAspect="1"/>
          </p:cNvPicPr>
          <p:nvPr/>
        </p:nvPicPr>
        <p:blipFill>
          <a:blip r:embed="rId4"/>
          <a:stretch>
            <a:fillRect/>
          </a:stretch>
        </p:blipFill>
        <p:spPr>
          <a:xfrm>
            <a:off x="4494213" y="3673475"/>
            <a:ext cx="4762500" cy="28003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1"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par>
                                <p:cTn id="22" presetID="21" presetClass="entr" presetSubtype="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Box 2"/>
          <p:cNvSpPr txBox="1"/>
          <p:nvPr/>
        </p:nvSpPr>
        <p:spPr>
          <a:xfrm>
            <a:off x="152400" y="838200"/>
            <a:ext cx="8610600" cy="51704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0480" lvl="0" indent="0" algn="just" eaLnBrk="1" hangingPunct="1">
              <a:spcBef>
                <a:spcPct val="0"/>
              </a:spcBef>
              <a:spcAft>
                <a:spcPts val="1200"/>
              </a:spcAft>
              <a:buNone/>
            </a:pPr>
            <a:r>
              <a:rPr lang="en-US" altLang="en-US" sz="2800" b="1" dirty="0">
                <a:solidFill>
                  <a:srgbClr val="000000"/>
                </a:solidFill>
                <a:latin typeface="Times New Roman" panose="02020603050405020304" pitchFamily="18" charset="0"/>
                <a:cs typeface="Times New Roman" panose="02020603050405020304" pitchFamily="18" charset="0"/>
              </a:rPr>
              <a:t>* Một số biện pháp phòng bệnh v</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 bảo vệ hệ vận động:</a:t>
            </a:r>
            <a:endParaRPr lang="en-US" altLang="en-US" sz="2400" dirty="0">
              <a:latin typeface="Times New Roman" panose="02020603050405020304" pitchFamily="18" charset="0"/>
              <a:cs typeface="Times New Roman" panose="02020603050405020304" pitchFamily="18" charset="0"/>
            </a:endParaRPr>
          </a:p>
          <a:p>
            <a:pPr marL="30480" lvl="0" indent="0" algn="just" eaLnBrk="1" hangingPunct="1">
              <a:spcBef>
                <a:spcPct val="0"/>
              </a:spcBef>
              <a:spcAft>
                <a:spcPts val="1200"/>
              </a:spcAft>
              <a:buNone/>
            </a:pPr>
            <a:r>
              <a:rPr lang="en-US" altLang="en-US" sz="2800" dirty="0">
                <a:solidFill>
                  <a:srgbClr val="000000"/>
                </a:solidFill>
                <a:latin typeface="Times New Roman" panose="02020603050405020304" pitchFamily="18" charset="0"/>
                <a:cs typeface="Times New Roman" panose="02020603050405020304" pitchFamily="18" charset="0"/>
              </a:rPr>
              <a:t>+ Duy trì chế độ ăn uống đủ chất, cân đối; bổ sung các vitamin v</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 khoáng chất thiết yếu.</a:t>
            </a:r>
            <a:endParaRPr lang="en-US" altLang="en-US" sz="2400" dirty="0">
              <a:latin typeface="Times New Roman" panose="02020603050405020304" pitchFamily="18" charset="0"/>
              <a:cs typeface="Times New Roman" panose="02020603050405020304" pitchFamily="18" charset="0"/>
            </a:endParaRPr>
          </a:p>
          <a:p>
            <a:pPr marL="30480" lvl="0" indent="0" algn="just" eaLnBrk="1" hangingPunct="1">
              <a:spcBef>
                <a:spcPct val="0"/>
              </a:spcBef>
              <a:spcAft>
                <a:spcPts val="1200"/>
              </a:spcAft>
              <a:buNone/>
            </a:pPr>
            <a:r>
              <a:rPr lang="en-US" altLang="en-US" sz="2800" dirty="0">
                <a:solidFill>
                  <a:srgbClr val="000000"/>
                </a:solidFill>
                <a:latin typeface="Times New Roman" panose="02020603050405020304" pitchFamily="18" charset="0"/>
                <a:cs typeface="Times New Roman" panose="02020603050405020304" pitchFamily="18" charset="0"/>
              </a:rPr>
              <a:t>+ Thường xuyên rèn luyện thể dục, thể thao; vận động vừa sức v</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 đúng cách.</a:t>
            </a:r>
            <a:endParaRPr lang="en-US" altLang="en-US" sz="2400" dirty="0">
              <a:latin typeface="Times New Roman" panose="02020603050405020304" pitchFamily="18" charset="0"/>
              <a:cs typeface="Times New Roman" panose="02020603050405020304" pitchFamily="18" charset="0"/>
            </a:endParaRPr>
          </a:p>
          <a:p>
            <a:pPr marL="30480" lvl="0" indent="0" algn="just" eaLnBrk="1" hangingPunct="1">
              <a:spcBef>
                <a:spcPct val="0"/>
              </a:spcBef>
              <a:spcAft>
                <a:spcPts val="1200"/>
              </a:spcAft>
              <a:buNone/>
            </a:pPr>
            <a:r>
              <a:rPr lang="en-US" altLang="en-US" sz="2800" dirty="0">
                <a:solidFill>
                  <a:srgbClr val="000000"/>
                </a:solidFill>
                <a:latin typeface="Times New Roman" panose="02020603050405020304" pitchFamily="18" charset="0"/>
                <a:cs typeface="Times New Roman" panose="02020603050405020304" pitchFamily="18" charset="0"/>
              </a:rPr>
              <a:t>+ Đi, đứng v</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 ngồi đúng tư thế, tránh những thói quen ảnh hưởng không tốt đến hệ vận động (như mang vật nặng một bên,</a:t>
            </a:r>
            <a:r>
              <a:rPr lang="en-US" altLang="en-US" sz="2800" dirty="0">
                <a:solidFill>
                  <a:srgbClr val="000000"/>
                </a:solidFill>
                <a:latin typeface="Times New Roman" panose="02020603050405020304" pitchFamily="18" charset="0"/>
                <a:ea typeface="Times New Roman" panose="02020603050405020304" pitchFamily="18" charset="0"/>
              </a:rPr>
              <a:t>…</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30480" lvl="0" indent="0" algn="just" eaLnBrk="1" hangingPunct="1">
              <a:spcBef>
                <a:spcPct val="0"/>
              </a:spcBef>
              <a:spcAft>
                <a:spcPts val="1200"/>
              </a:spcAft>
              <a:buNone/>
            </a:pPr>
            <a:r>
              <a:rPr lang="en-US" altLang="en-US" sz="2800" dirty="0">
                <a:solidFill>
                  <a:srgbClr val="000000"/>
                </a:solidFill>
                <a:latin typeface="Times New Roman" panose="02020603050405020304" pitchFamily="18" charset="0"/>
                <a:cs typeface="Times New Roman" panose="02020603050405020304" pitchFamily="18" charset="0"/>
              </a:rPr>
              <a:t>+ Tắm nắng.</a:t>
            </a:r>
            <a:endParaRPr lang="en-US" altLang="en-US" sz="2400" dirty="0">
              <a:latin typeface="Times New Roman" panose="02020603050405020304" pitchFamily="18" charset="0"/>
              <a:cs typeface="Times New Roman" panose="02020603050405020304" pitchFamily="18" charset="0"/>
            </a:endParaRPr>
          </a:p>
          <a:p>
            <a:pPr marL="30480" lvl="0" indent="0" algn="just" eaLnBrk="1" hangingPunct="1">
              <a:spcBef>
                <a:spcPct val="0"/>
              </a:spcBef>
              <a:spcAft>
                <a:spcPts val="1200"/>
              </a:spcAft>
              <a:buNone/>
            </a:pPr>
            <a:r>
              <a:rPr lang="en-US" altLang="en-US" sz="2800" dirty="0">
                <a:solidFill>
                  <a:srgbClr val="000000"/>
                </a:solidFill>
                <a:latin typeface="Times New Roman" panose="02020603050405020304" pitchFamily="18" charset="0"/>
                <a:cs typeface="Times New Roman" panose="02020603050405020304" pitchFamily="18" charset="0"/>
              </a:rPr>
              <a:t>+ Điều chỉnh cân nặng ở mức phù hợp</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1"/>
          <p:cNvPicPr>
            <a:picLocks noChangeAspect="1"/>
          </p:cNvPicPr>
          <p:nvPr/>
        </p:nvPicPr>
        <p:blipFill>
          <a:blip r:embed="rId1"/>
          <a:stretch>
            <a:fillRect/>
          </a:stretch>
        </p:blipFill>
        <p:spPr>
          <a:xfrm>
            <a:off x="60325" y="762000"/>
            <a:ext cx="4210050" cy="6096000"/>
          </a:xfrm>
          <a:prstGeom prst="rect">
            <a:avLst/>
          </a:prstGeom>
          <a:noFill/>
          <a:ln w="9525">
            <a:noFill/>
          </a:ln>
        </p:spPr>
      </p:pic>
      <p:pic>
        <p:nvPicPr>
          <p:cNvPr id="34819" name="Picture 2"/>
          <p:cNvPicPr>
            <a:picLocks noChangeAspect="1"/>
          </p:cNvPicPr>
          <p:nvPr/>
        </p:nvPicPr>
        <p:blipFill>
          <a:blip r:embed="rId2"/>
          <a:stretch>
            <a:fillRect/>
          </a:stretch>
        </p:blipFill>
        <p:spPr>
          <a:xfrm>
            <a:off x="4343400" y="762000"/>
            <a:ext cx="4714875" cy="6019800"/>
          </a:xfrm>
          <a:prstGeom prst="rect">
            <a:avLst/>
          </a:prstGeom>
          <a:noFill/>
          <a:ln w="9525">
            <a:noFill/>
          </a:ln>
        </p:spPr>
      </p:pic>
      <p:graphicFrame>
        <p:nvGraphicFramePr>
          <p:cNvPr id="34820" name="Table 34819"/>
          <p:cNvGraphicFramePr/>
          <p:nvPr/>
        </p:nvGraphicFramePr>
        <p:xfrm>
          <a:off x="2608263" y="76200"/>
          <a:ext cx="3927475" cy="554038"/>
        </p:xfrm>
        <a:graphic>
          <a:graphicData uri="http://schemas.openxmlformats.org/drawingml/2006/table">
            <a:tbl>
              <a:tblPr/>
              <a:tblGrid>
                <a:gridCol w="3927475"/>
              </a:tblGrid>
              <a:tr h="5540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en-US" sz="2400" b="1" dirty="0">
                          <a:solidFill>
                            <a:srgbClr val="FF0000"/>
                          </a:solidFill>
                          <a:latin typeface="Times New Roman" panose="02020603050405020304" pitchFamily="18" charset="0"/>
                          <a:cs typeface="Arial" panose="020B0604020202020204" pitchFamily="34" charset="0"/>
                        </a:rPr>
                        <a:t>CÁC BỆNH VỀ XƯƠNG</a:t>
                      </a:r>
                      <a:endParaRPr lang="vi-VN" altLang="en-US" sz="2400" b="1" dirty="0">
                        <a:solidFill>
                          <a:srgbClr val="FF0000"/>
                        </a:solidFill>
                        <a:latin typeface="Times New Roman" panose="02020603050405020304" pitchFamily="18" charset="0"/>
                        <a:ea typeface="Arial" panose="020B0604020202020204" pitchFamily="34" charset="0"/>
                      </a:endParaRPr>
                    </a:p>
                  </a:txBody>
                  <a:tcPr marL="91404" marR="91404">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BBE0E3"/>
                    </a:solidFill>
                  </a:tcPr>
                </a:tc>
              </a:tr>
            </a:tbl>
          </a:graphicData>
        </a:graphic>
      </p:graphicFrame>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3062</Words>
  <Application>WPS Presentation</Application>
  <PresentationFormat/>
  <Paragraphs>58</Paragraphs>
  <Slides>14</Slides>
  <Notes>2</Notes>
  <HiddenSlides>0</HiddenSlides>
  <MMClips>2</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SimSun</vt:lpstr>
      <vt:lpstr>Wingdings</vt:lpstr>
      <vt:lpstr>Times New Roman</vt:lpstr>
      <vt:lpstr>Calibri</vt:lpstr>
      <vt:lpstr>Microsoft YaHei</vt:lpstr>
      <vt:lpstr>Arial Unicode MS</vt:lpstr>
      <vt:lpstr>Wingdings 3</vt:lpstr>
      <vt:lpstr>等线</vt:lpstr>
      <vt:lpstr>VNI Times</vt:lpstr>
      <vt:lpstr>Segoe Print</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WPS_1644634153</cp:lastModifiedBy>
  <cp:revision>3</cp:revision>
  <dcterms:created xsi:type="dcterms:W3CDTF">2020-07-16T02:09:00Z</dcterms:created>
  <dcterms:modified xsi:type="dcterms:W3CDTF">2024-05-10T13:54:07Z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1033-12.2.0.16909</vt:lpwstr>
  </property>
  <property fmtid="{D5CDD505-2E9C-101B-9397-08002B2CF9AE}" pid="4" name="ICV">
    <vt:lpwstr>BB6EC726B48C47C9902A050FFDE6254B_13</vt:lpwstr>
  </property>
</Properties>
</file>