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35"/>
  </p:notesMasterIdLst>
  <p:sldIdLst>
    <p:sldId id="256" r:id="rId2"/>
    <p:sldId id="258" r:id="rId3"/>
    <p:sldId id="536" r:id="rId4"/>
    <p:sldId id="409" r:id="rId5"/>
    <p:sldId id="523" r:id="rId6"/>
    <p:sldId id="509" r:id="rId7"/>
    <p:sldId id="522" r:id="rId8"/>
    <p:sldId id="524" r:id="rId9"/>
    <p:sldId id="317" r:id="rId10"/>
    <p:sldId id="525" r:id="rId11"/>
    <p:sldId id="526" r:id="rId12"/>
    <p:sldId id="511" r:id="rId13"/>
    <p:sldId id="527" r:id="rId14"/>
    <p:sldId id="529" r:id="rId15"/>
    <p:sldId id="530" r:id="rId16"/>
    <p:sldId id="528" r:id="rId17"/>
    <p:sldId id="510" r:id="rId18"/>
    <p:sldId id="532" r:id="rId19"/>
    <p:sldId id="531" r:id="rId20"/>
    <p:sldId id="447" r:id="rId21"/>
    <p:sldId id="533" r:id="rId22"/>
    <p:sldId id="534" r:id="rId23"/>
    <p:sldId id="535" r:id="rId24"/>
    <p:sldId id="411" r:id="rId25"/>
    <p:sldId id="432" r:id="rId26"/>
    <p:sldId id="438" r:id="rId27"/>
    <p:sldId id="439" r:id="rId28"/>
    <p:sldId id="440" r:id="rId29"/>
    <p:sldId id="463" r:id="rId30"/>
    <p:sldId id="464" r:id="rId31"/>
    <p:sldId id="434" r:id="rId32"/>
    <p:sldId id="508" r:id="rId33"/>
    <p:sldId id="516" r:id="rId34"/>
  </p:sldIdLst>
  <p:sldSz cx="9144000" cy="5143500" type="screen16x9"/>
  <p:notesSz cx="6858000" cy="9144000"/>
  <p:custShowLst>
    <p:custShow name="自定义放映 1" id="0">
      <p:sldLst>
        <p:sld r:id="rId2"/>
        <p:sld r:id="rId1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CCFA00"/>
    <a:srgbClr val="088EDE"/>
    <a:srgbClr val="8C3012"/>
    <a:srgbClr val="FF9900"/>
    <a:srgbClr val="FDD903"/>
    <a:srgbClr val="0000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3" autoAdjust="0"/>
    <p:restoredTop sz="94464" autoAdjust="0"/>
  </p:normalViewPr>
  <p:slideViewPr>
    <p:cSldViewPr>
      <p:cViewPr varScale="1">
        <p:scale>
          <a:sx n="106" d="100"/>
          <a:sy n="106" d="100"/>
        </p:scale>
        <p:origin x="150" y="102"/>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4971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635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24245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1454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5492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163222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701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272776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err="1"/>
              <a:t>Học</a:t>
            </a:r>
            <a:r>
              <a:rPr lang="en-US" altLang="zh-CN" dirty="0"/>
              <a:t> </a:t>
            </a:r>
            <a:r>
              <a:rPr lang="en-US" altLang="zh-CN" dirty="0" err="1"/>
              <a:t>sinh</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bằng</a:t>
            </a:r>
            <a:r>
              <a:rPr lang="en-US" altLang="zh-CN" dirty="0"/>
              <a:t> </a:t>
            </a:r>
            <a:r>
              <a:rPr lang="en-US" altLang="zh-CN" dirty="0" err="1"/>
              <a:t>kĩ</a:t>
            </a:r>
            <a:r>
              <a:rPr lang="en-US" altLang="zh-CN" dirty="0"/>
              <a:t> </a:t>
            </a:r>
            <a:r>
              <a:rPr lang="en-US" altLang="zh-CN" dirty="0" err="1"/>
              <a:t>thuật</a:t>
            </a:r>
            <a:r>
              <a:rPr lang="en-US" altLang="zh-CN" dirty="0"/>
              <a:t> </a:t>
            </a:r>
            <a:r>
              <a:rPr lang="en-US" altLang="zh-CN" dirty="0" err="1"/>
              <a:t>động</a:t>
            </a:r>
            <a:r>
              <a:rPr lang="en-US" altLang="zh-CN" dirty="0"/>
              <a:t> </a:t>
            </a:r>
            <a:r>
              <a:rPr lang="en-US" altLang="zh-CN" dirty="0" err="1"/>
              <a:t>não</a:t>
            </a:r>
            <a:r>
              <a:rPr lang="en-US" altLang="zh-CN" dirty="0"/>
              <a:t> </a:t>
            </a:r>
            <a:r>
              <a:rPr lang="en-US" altLang="zh-CN" dirty="0" err="1"/>
              <a:t>nhanh</a:t>
            </a:r>
            <a:r>
              <a:rPr lang="en-US" altLang="zh-CN" dirty="0"/>
              <a:t>. </a:t>
            </a:r>
            <a:r>
              <a:rPr lang="en-US" sz="1200" kern="1200" dirty="0" err="1">
                <a:solidFill>
                  <a:schemeClr val="tx1"/>
                </a:solidFill>
                <a:effectLst/>
                <a:latin typeface="Arial" pitchFamily="34" charset="0"/>
                <a:ea typeface="+mn-ea"/>
                <a:cs typeface="+mn-cs"/>
              </a:rPr>
              <a:t>Sản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phẩm</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cần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đạt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Câu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trả</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lời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theo</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hiểu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biết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học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sinh</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không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nhất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phải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đúng</a:t>
            </a:r>
            <a:r>
              <a:rPr lang="en-US" sz="1200" kern="1200" dirty="0">
                <a:solidFill>
                  <a:schemeClr val="tx1"/>
                </a:solidFill>
                <a:effectLst/>
                <a:latin typeface="Arial" pitchFamily="34" charset="0"/>
                <a:ea typeface="+mn-ea"/>
                <a:cs typeface="+mn-cs"/>
              </a:rPr>
              <a:t> hay </a:t>
            </a:r>
            <a:r>
              <a:rPr lang="en-US" sz="1200" kern="1200" dirty="0" err="1">
                <a:solidFill>
                  <a:schemeClr val="tx1"/>
                </a:solidFill>
                <a:effectLst/>
                <a:latin typeface="Arial" pitchFamily="34" charset="0"/>
                <a:ea typeface="+mn-ea"/>
                <a:cs typeface="+mn-cs"/>
              </a:rPr>
              <a:t>sai</a:t>
            </a:r>
            <a:r>
              <a:rPr lang="en-US" sz="1200" kern="1200" dirty="0">
                <a:solidFill>
                  <a:schemeClr val="tx1"/>
                </a:solidFill>
                <a:effectLst/>
                <a:latin typeface="Arial" pitchFamily="34" charset="0"/>
                <a:ea typeface="+mn-ea"/>
                <a:cs typeface="+mn-cs"/>
              </a:rPr>
              <a:t>.</a:t>
            </a:r>
          </a:p>
        </p:txBody>
      </p:sp>
      <p:sp>
        <p:nvSpPr>
          <p:cNvPr id="4" name="灯片编号占位符 3"/>
          <p:cNvSpPr>
            <a:spLocks noGrp="1"/>
          </p:cNvSpPr>
          <p:nvPr>
            <p:ph type="sldNum" sz="quarter" idx="10"/>
          </p:nvPr>
        </p:nvSpPr>
        <p:spPr/>
        <p:txBody>
          <a:bodyPr/>
          <a:lstStyle/>
          <a:p>
            <a:fld id="{51EF391D-7BFD-489E-8F3D-02B5D42CE173}" type="slidenum">
              <a:rPr lang="zh-CN" altLang="en-US" smtClean="0"/>
              <a:t>2</a:t>
            </a:fld>
            <a:endParaRPr lang="zh-CN" altLang="en-US"/>
          </a:p>
        </p:txBody>
      </p:sp>
    </p:spTree>
    <p:extLst>
      <p:ext uri="{BB962C8B-B14F-4D97-AF65-F5344CB8AC3E}">
        <p14:creationId xmlns:p14="http://schemas.microsoft.com/office/powerpoint/2010/main" val="9096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8809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9466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547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GV </a:t>
            </a:r>
            <a:r>
              <a:rPr lang="en-US" sz="1200" kern="1200" dirty="0" err="1">
                <a:solidFill>
                  <a:schemeClr val="tx1"/>
                </a:solidFill>
                <a:effectLst/>
                <a:latin typeface="Arial" pitchFamily="34" charset="0"/>
                <a:ea typeface="+mn-ea"/>
                <a:cs typeface="+mn-cs"/>
              </a:rPr>
              <a:t>đặt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vấn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đề</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Vậy</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nhiệt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Nội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a:t>
            </a:r>
            <a:endParaRPr lang="zh-CN" altLang="en-US" dirty="0"/>
          </a:p>
          <a:p>
            <a:endParaRPr lang="en-US" dirty="0"/>
          </a:p>
        </p:txBody>
      </p:sp>
      <p:sp>
        <p:nvSpPr>
          <p:cNvPr id="4" name="Slide Number Placeholder 3"/>
          <p:cNvSpPr>
            <a:spLocks noGrp="1"/>
          </p:cNvSpPr>
          <p:nvPr>
            <p:ph type="sldNum" sz="quarter" idx="5"/>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13396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16449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32700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2555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284137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59192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8" y="0"/>
            <a:ext cx="9150838" cy="5143500"/>
          </a:xfrm>
          <a:prstGeom prst="rect">
            <a:avLst/>
          </a:prstGeom>
        </p:spPr>
      </p:pic>
      <p:grpSp>
        <p:nvGrpSpPr>
          <p:cNvPr id="3" name="组合 2"/>
          <p:cNvGrpSpPr/>
          <p:nvPr userDrawn="1"/>
        </p:nvGrpSpPr>
        <p:grpSpPr>
          <a:xfrm rot="20983264">
            <a:off x="5943614" y="-183662"/>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0" name="组合 9"/>
          <p:cNvGrpSpPr/>
          <p:nvPr userDrawn="1"/>
        </p:nvGrpSpPr>
        <p:grpSpPr>
          <a:xfrm rot="1008724">
            <a:off x="7586113" y="214703"/>
            <a:ext cx="598735" cy="429004"/>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6" name="组合 15"/>
          <p:cNvGrpSpPr/>
          <p:nvPr userDrawn="1"/>
        </p:nvGrpSpPr>
        <p:grpSpPr>
          <a:xfrm rot="297948">
            <a:off x="8723358" y="523872"/>
            <a:ext cx="385738" cy="276388"/>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2" name="组合 21"/>
          <p:cNvGrpSpPr/>
          <p:nvPr userDrawn="1"/>
        </p:nvGrpSpPr>
        <p:grpSpPr>
          <a:xfrm rot="20983264">
            <a:off x="6432713" y="86562"/>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8" name="组合 27"/>
          <p:cNvGrpSpPr/>
          <p:nvPr userDrawn="1"/>
        </p:nvGrpSpPr>
        <p:grpSpPr>
          <a:xfrm rot="20983264">
            <a:off x="7216209" y="-107797"/>
            <a:ext cx="385738" cy="276388"/>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34" name="组合 33"/>
          <p:cNvGrpSpPr/>
          <p:nvPr userDrawn="1"/>
        </p:nvGrpSpPr>
        <p:grpSpPr>
          <a:xfrm rot="20983264">
            <a:off x="8208003" y="-186726"/>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spTree>
    <p:extLst>
      <p:ext uri="{BB962C8B-B14F-4D97-AF65-F5344CB8AC3E}">
        <p14:creationId xmlns:p14="http://schemas.microsoft.com/office/powerpoint/2010/main" val="2291792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pPr/>
              <a:t>5/10/2024</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pPr/>
              <a:t>‹#›</a:t>
            </a:fld>
            <a:endParaRPr lang="en-US"/>
          </a:p>
        </p:txBody>
      </p:sp>
    </p:spTree>
    <p:extLst>
      <p:ext uri="{BB962C8B-B14F-4D97-AF65-F5344CB8AC3E}">
        <p14:creationId xmlns:p14="http://schemas.microsoft.com/office/powerpoint/2010/main" val="22616557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2.png"/><Relationship Id="rId5" Type="http://schemas.openxmlformats.org/officeDocument/2006/relationships/tags" Target="../tags/tag7.xml"/><Relationship Id="rId10" Type="http://schemas.openxmlformats.org/officeDocument/2006/relationships/image" Target="../media/image11.png"/><Relationship Id="rId4" Type="http://schemas.openxmlformats.org/officeDocument/2006/relationships/tags" Target="../tags/tag6.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1.xml"/><Relationship Id="rId7" Type="http://schemas.openxmlformats.org/officeDocument/2006/relationships/image" Target="../media/image21.png"/><Relationship Id="rId12"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9.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6.wav"/><Relationship Id="rId7" Type="http://schemas.openxmlformats.org/officeDocument/2006/relationships/image" Target="../media/image39.gif"/><Relationship Id="rId2" Type="http://schemas.openxmlformats.org/officeDocument/2006/relationships/slideLayout" Target="../slideLayouts/slideLayout14.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9.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 y="-8042"/>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3655340"/>
            <a:ext cx="1533937" cy="151822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8058" y="4017469"/>
            <a:ext cx="1455942" cy="1138131"/>
          </a:xfrm>
          <a:prstGeom prst="rect">
            <a:avLst/>
          </a:prstGeom>
        </p:spPr>
      </p:pic>
      <p:sp>
        <p:nvSpPr>
          <p:cNvPr id="13" name="文本框 4">
            <a:extLst>
              <a:ext uri="{FF2B5EF4-FFF2-40B4-BE49-F238E27FC236}">
                <a16:creationId xmlns:a16="http://schemas.microsoft.com/office/drawing/2014/main" id="{42462285-06B8-459A-A123-686B5DA2641F}"/>
              </a:ext>
            </a:extLst>
          </p:cNvPr>
          <p:cNvSpPr txBox="1"/>
          <p:nvPr/>
        </p:nvSpPr>
        <p:spPr>
          <a:xfrm>
            <a:off x="336014" y="2379400"/>
            <a:ext cx="8385095"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BÀI 26. </a:t>
            </a:r>
          </a:p>
          <a:p>
            <a:pPr algn="ctr"/>
            <a:r>
              <a:rPr lang="en-US" sz="3600" b="1" dirty="0">
                <a:solidFill>
                  <a:srgbClr val="FF0000"/>
                </a:solidFill>
                <a:latin typeface="Arial" panose="020B0604020202020204" pitchFamily="34" charset="0"/>
                <a:cs typeface="Arial" panose="020B0604020202020204" pitchFamily="34" charset="0"/>
              </a:rPr>
              <a:t>NĂNG LƯỢNG NHIỆT VÀ NỘI NĂNG</a:t>
            </a:r>
            <a:endParaRPr lang="en-US" sz="3600" dirty="0">
              <a:solidFill>
                <a:srgbClr val="FF0000"/>
              </a:solidFill>
              <a:latin typeface="Arial" panose="020B0604020202020204" pitchFamily="34" charset="0"/>
              <a:cs typeface="Arial" panose="020B0604020202020204" pitchFamily="34" charset="0"/>
            </a:endParaRPr>
          </a:p>
        </p:txBody>
      </p:sp>
      <p:sp>
        <p:nvSpPr>
          <p:cNvPr id="14" name="文本框 5">
            <a:extLst>
              <a:ext uri="{FF2B5EF4-FFF2-40B4-BE49-F238E27FC236}">
                <a16:creationId xmlns:a16="http://schemas.microsoft.com/office/drawing/2014/main" id="{942B1BB1-3FA8-4404-9ACB-3526022D7797}"/>
              </a:ext>
            </a:extLst>
          </p:cNvPr>
          <p:cNvSpPr txBox="1"/>
          <p:nvPr/>
        </p:nvSpPr>
        <p:spPr>
          <a:xfrm>
            <a:off x="2640760" y="3822180"/>
            <a:ext cx="3775601" cy="461665"/>
          </a:xfrm>
          <a:prstGeom prst="rect">
            <a:avLst/>
          </a:prstGeom>
          <a:noFill/>
        </p:spPr>
        <p:txBody>
          <a:bodyPr wrap="square" rtlCol="0">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KHOA HỌC TỰ NHIÊN 8</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503" y="360838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2: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FAE3BFE-4C23-405F-A5EE-484FED53ED0E}"/>
              </a:ext>
            </a:extLst>
          </p:cNvPr>
          <p:cNvSpPr txBox="1"/>
          <p:nvPr/>
        </p:nvSpPr>
        <p:spPr>
          <a:xfrm>
            <a:off x="2736902" y="1898386"/>
            <a:ext cx="5410583" cy="707886"/>
          </a:xfrm>
          <a:prstGeom prst="rect">
            <a:avLst/>
          </a:prstGeom>
          <a:solidFill>
            <a:srgbClr val="FFFFCC"/>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TL: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759903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128937"/>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3962417" y="1337379"/>
            <a:ext cx="4973661" cy="3139321"/>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spcAft>
                <a:spcPts val="0"/>
              </a:spcAft>
            </a:pPr>
            <a:r>
              <a:rPr lang="en-US" b="1" dirty="0" err="1">
                <a:latin typeface="Times New Roman" panose="02020603050405020304" pitchFamily="18" charset="0"/>
                <a:ea typeface="Times New Roman" panose="02020603050405020304" pitchFamily="18" charset="0"/>
              </a:rPr>
              <a:t>Tính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nguyên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hỗn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ngừng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phía</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Giữa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hút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đẩy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tương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cao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này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gn="just">
              <a:spcAft>
                <a:spcPts val="0"/>
              </a:spcAft>
            </a:pP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có</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được</a:t>
            </a:r>
            <a:r>
              <a:rPr lang="en-US" b="1" dirty="0">
                <a:latin typeface="Times New Roman" panose="02020603050405020304" pitchFamily="18" charset="0"/>
                <a:ea typeface="Times New Roman" panose="02020603050405020304" pitchFamily="18" charset="0"/>
              </a:rPr>
              <a:t> do </a:t>
            </a:r>
            <a:r>
              <a:rPr lang="en-US" b="1" dirty="0" err="1">
                <a:latin typeface="Times New Roman" panose="02020603050405020304" pitchFamily="18" charset="0"/>
                <a:ea typeface="Times New Roman" panose="02020603050405020304" pitchFamily="18" charset="0"/>
              </a:rPr>
              <a:t>chuyển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gọi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852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0" name="Rectangle 19">
            <a:extLst>
              <a:ext uri="{FF2B5EF4-FFF2-40B4-BE49-F238E27FC236}">
                <a16:creationId xmlns:a16="http://schemas.microsoft.com/office/drawing/2014/main" id="{32C7D509-2074-4C07-9D47-154BDF4417C0}"/>
              </a:ext>
            </a:extLst>
          </p:cNvPr>
          <p:cNvSpPr/>
          <p:nvPr/>
        </p:nvSpPr>
        <p:spPr>
          <a:xfrm>
            <a:off x="4059857" y="655497"/>
            <a:ext cx="4572000" cy="1341008"/>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 </a:t>
            </a:r>
            <a:r>
              <a:rPr lang="en-US" b="1" dirty="0" err="1">
                <a:solidFill>
                  <a:srgbClr val="000000"/>
                </a:solidFill>
                <a:latin typeface="+mj-lt"/>
                <a:ea typeface="Times New Roman" panose="02020603050405020304" pitchFamily="18" charset="0"/>
              </a:rPr>
              <a:t>Giao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về</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nhà</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sau</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tiết</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a:p>
            <a:pPr marL="457200" algn="just">
              <a:lnSpc>
                <a:spcPct val="115000"/>
              </a:lnSpc>
              <a:spcAft>
                <a:spcPts val="0"/>
              </a:spcAft>
            </a:pPr>
            <a:r>
              <a:rPr lang="en-US" dirty="0">
                <a:solidFill>
                  <a:srgbClr val="000000"/>
                </a:solidFill>
                <a:latin typeface="+mj-lt"/>
                <a:ea typeface="Times New Roman" panose="02020603050405020304" pitchFamily="18" charset="0"/>
              </a:rPr>
              <a:t>HS </a:t>
            </a:r>
            <a:r>
              <a:rPr lang="en-US" dirty="0" err="1">
                <a:solidFill>
                  <a:srgbClr val="000000"/>
                </a:solidFill>
                <a:latin typeface="+mj-lt"/>
                <a:ea typeface="Times New Roman" panose="02020603050405020304" pitchFamily="18" charset="0"/>
              </a:rPr>
              <a:t>đọc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mục</a:t>
            </a:r>
            <a:r>
              <a:rPr lang="en-US" dirty="0">
                <a:solidFill>
                  <a:srgbClr val="000000"/>
                </a:solidFill>
                <a:latin typeface="+mj-lt"/>
                <a:ea typeface="Times New Roman" panose="02020603050405020304" pitchFamily="18" charset="0"/>
              </a:rPr>
              <a:t> III.1, 2 (SGK) </a:t>
            </a:r>
            <a:r>
              <a:rPr lang="en-US" dirty="0" err="1">
                <a:solidFill>
                  <a:srgbClr val="000000"/>
                </a:solidFill>
                <a:latin typeface="+mj-lt"/>
                <a:ea typeface="Times New Roman" panose="02020603050405020304" pitchFamily="18" charset="0"/>
              </a:rPr>
              <a:t>trả</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lời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các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câu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hỏi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phiếu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tập</a:t>
            </a:r>
            <a:r>
              <a:rPr lang="en-US" dirty="0">
                <a:solidFill>
                  <a:srgbClr val="000000"/>
                </a:solidFill>
                <a:latin typeface="+mj-lt"/>
                <a:ea typeface="Times New Roman" panose="02020603050405020304" pitchFamily="18" charset="0"/>
              </a:rPr>
              <a:t> 2 </a:t>
            </a:r>
            <a:endParaRPr lang="en-US" dirty="0">
              <a:latin typeface="+mj-lt"/>
              <a:ea typeface="Times New Roman" panose="02020603050405020304" pitchFamily="18" charset="0"/>
            </a:endParaRPr>
          </a:p>
          <a:p>
            <a:pPr marL="457200" algn="ctr">
              <a:lnSpc>
                <a:spcPct val="115000"/>
              </a:lnSpc>
              <a:spcAft>
                <a:spcPts val="0"/>
              </a:spcAft>
            </a:pPr>
            <a:r>
              <a:rPr lang="en-US" dirty="0" err="1">
                <a:solidFill>
                  <a:srgbClr val="000000"/>
                </a:solidFill>
                <a:latin typeface="+mj-lt"/>
                <a:ea typeface="Times New Roman" panose="02020603050405020304" pitchFamily="18" charset="0"/>
              </a:rPr>
              <a:t>Thực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hiện</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xong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trước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tiết</a:t>
            </a:r>
            <a:r>
              <a:rPr lang="en-US" dirty="0">
                <a:solidFill>
                  <a:srgbClr val="000000"/>
                </a:solidFill>
                <a:latin typeface="+mj-lt"/>
                <a:ea typeface="Times New Roman" panose="02020603050405020304" pitchFamily="18" charset="0"/>
              </a:rPr>
              <a:t> 2.</a:t>
            </a:r>
            <a:endParaRPr lang="en-US" sz="1800" dirty="0">
              <a:effectLst/>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932144548"/>
              </p:ext>
            </p:extLst>
          </p:nvPr>
        </p:nvGraphicFramePr>
        <p:xfrm>
          <a:off x="4038616" y="2190760"/>
          <a:ext cx="4952868" cy="2661920"/>
        </p:xfrm>
        <a:graphic>
          <a:graphicData uri="http://schemas.openxmlformats.org/drawingml/2006/table">
            <a:tbl>
              <a:tblPr firstRow="1" firstCol="1" bandRow="1">
                <a:tableStyleId>{5C22544A-7EE6-4342-B048-85BDC9FD1C3A}</a:tableStyleId>
              </a:tblPr>
              <a:tblGrid>
                <a:gridCol w="1066770">
                  <a:extLst>
                    <a:ext uri="{9D8B030D-6E8A-4147-A177-3AD203B41FA5}">
                      <a16:colId xmlns:a16="http://schemas.microsoft.com/office/drawing/2014/main" val="20666769"/>
                    </a:ext>
                  </a:extLst>
                </a:gridCol>
                <a:gridCol w="2263937">
                  <a:extLst>
                    <a:ext uri="{9D8B030D-6E8A-4147-A177-3AD203B41FA5}">
                      <a16:colId xmlns:a16="http://schemas.microsoft.com/office/drawing/2014/main" val="234376706"/>
                    </a:ext>
                  </a:extLst>
                </a:gridCol>
                <a:gridCol w="1622161">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just">
                        <a:lnSpc>
                          <a:spcPct val="115000"/>
                        </a:lnSpc>
                        <a:spcAft>
                          <a:spcPts val="0"/>
                        </a:spcAft>
                      </a:pPr>
                      <a:r>
                        <a:rPr lang="en-US" sz="2000">
                          <a:solidFill>
                            <a:schemeClr val="tx1"/>
                          </a:solidFill>
                          <a:effectLst/>
                        </a:rPr>
                        <a:t>Động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just">
                        <a:lnSpc>
                          <a:spcPct val="115000"/>
                        </a:lnSpc>
                        <a:spcAft>
                          <a:spcPts val="0"/>
                        </a:spcAft>
                      </a:pPr>
                      <a:r>
                        <a:rPr lang="en-US" sz="2000">
                          <a:solidFill>
                            <a:schemeClr val="tx1"/>
                          </a:solidFill>
                          <a:effectLst/>
                        </a:rPr>
                        <a:t>Thế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just">
                        <a:lnSpc>
                          <a:spcPct val="115000"/>
                        </a:lnSpc>
                        <a:spcAft>
                          <a:spcPts val="0"/>
                        </a:spcAft>
                      </a:pPr>
                      <a:r>
                        <a:rPr lang="en-US" sz="2000">
                          <a:solidFill>
                            <a:schemeClr val="tx1"/>
                          </a:solidFill>
                          <a:effectLst/>
                        </a:rPr>
                        <a:t>Nội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8425085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1905070" y="559685"/>
            <a:ext cx="4572000" cy="383823"/>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Báo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cáo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1699935697"/>
              </p:ext>
            </p:extLst>
          </p:nvPr>
        </p:nvGraphicFramePr>
        <p:xfrm>
          <a:off x="381110" y="1052266"/>
          <a:ext cx="8534176" cy="3714434"/>
        </p:xfrm>
        <a:graphic>
          <a:graphicData uri="http://schemas.openxmlformats.org/drawingml/2006/table">
            <a:tbl>
              <a:tblPr firstRow="1" firstCol="1" bandRow="1">
                <a:tableStyleId>{5C22544A-7EE6-4342-B048-85BDC9FD1C3A}</a:tableStyleId>
              </a:tblPr>
              <a:tblGrid>
                <a:gridCol w="1838128">
                  <a:extLst>
                    <a:ext uri="{9D8B030D-6E8A-4147-A177-3AD203B41FA5}">
                      <a16:colId xmlns:a16="http://schemas.microsoft.com/office/drawing/2014/main" val="20666769"/>
                    </a:ext>
                  </a:extLst>
                </a:gridCol>
                <a:gridCol w="3900939">
                  <a:extLst>
                    <a:ext uri="{9D8B030D-6E8A-4147-A177-3AD203B41FA5}">
                      <a16:colId xmlns:a16="http://schemas.microsoft.com/office/drawing/2014/main" val="234376706"/>
                    </a:ext>
                  </a:extLst>
                </a:gridCol>
                <a:gridCol w="2795109">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ctr">
                        <a:lnSpc>
                          <a:spcPct val="115000"/>
                        </a:lnSpc>
                        <a:spcAft>
                          <a:spcPts val="0"/>
                        </a:spcAft>
                      </a:pP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chuyển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hỗn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loạn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không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ngừng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000" b="1" dirty="0" err="1">
                          <a:solidFill>
                            <a:srgbClr val="000000"/>
                          </a:solidFill>
                          <a:effectLst/>
                          <a:latin typeface="Times New Roman" panose="02020603050405020304" pitchFamily="18" charset="0"/>
                          <a:ea typeface="Calibri" panose="020F0502020204030204" pitchFamily="34" charset="0"/>
                        </a:rPr>
                        <a:t>E</a:t>
                      </a:r>
                      <a:r>
                        <a:rPr lang="en-US" sz="2000" b="1" baseline="-25000" dirty="0" err="1">
                          <a:solidFill>
                            <a:srgbClr val="000000"/>
                          </a:solidFill>
                          <a:effectLst/>
                          <a:latin typeface="Times New Roman" panose="02020603050405020304" pitchFamily="18" charset="0"/>
                          <a:ea typeface="Calibri" panose="020F0502020204030204" pitchFamily="34" charset="0"/>
                        </a:rPr>
                        <a:t>đ</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ctr">
                        <a:lnSpc>
                          <a:spcPct val="115000"/>
                        </a:lnSpc>
                        <a:spcAft>
                          <a:spcPts val="0"/>
                        </a:spcAft>
                      </a:pP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có</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được</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sự</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tương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giữa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với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nhau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E</a:t>
                      </a:r>
                      <a:r>
                        <a:rPr lang="en-US" sz="2000" b="1" baseline="-25000" dirty="0">
                          <a:solidFill>
                            <a:srgbClr val="000000"/>
                          </a:solidFill>
                          <a:effectLst/>
                          <a:latin typeface="Times New Roman" panose="02020603050405020304" pitchFamily="18" charset="0"/>
                          <a:ea typeface="Calibri" panose="020F0502020204030204" pitchFamily="34" charset="0"/>
                        </a:rPr>
                        <a:t>t</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ctr">
                        <a:lnSpc>
                          <a:spcPct val="115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Nội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một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tổng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cấu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tạo</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U</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34485602"/>
      </p:ext>
    </p:extLst>
  </p:cSld>
  <p:clrMapOvr>
    <a:masterClrMapping/>
  </p:clrMapOvr>
  <p:transition spd="med">
    <p:pull/>
    <p:sndAc>
      <p:end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 name="TextBox 1">
            <a:extLst>
              <a:ext uri="{FF2B5EF4-FFF2-40B4-BE49-F238E27FC236}">
                <a16:creationId xmlns:a16="http://schemas.microsoft.com/office/drawing/2014/main" id="{EEF7CC25-35D6-4823-8A79-B698018C2D66}"/>
              </a:ext>
            </a:extLst>
          </p:cNvPr>
          <p:cNvSpPr txBox="1"/>
          <p:nvPr/>
        </p:nvSpPr>
        <p:spPr>
          <a:xfrm>
            <a:off x="4114812" y="660902"/>
            <a:ext cx="4797301" cy="1015663"/>
          </a:xfrm>
          <a:prstGeom prst="rect">
            <a:avLst/>
          </a:prstGeom>
          <a:noFill/>
        </p:spPr>
        <p:txBody>
          <a:bodyPr wrap="square" rtlCol="0">
            <a:spAutoFit/>
          </a:bodyPr>
          <a:lstStyle/>
          <a:p>
            <a:pPr algn="ctr"/>
            <a:r>
              <a:rPr lang="en-US" sz="2000" b="1" dirty="0" err="1"/>
              <a:t>Nhiệm</a:t>
            </a:r>
            <a:r>
              <a:rPr lang="en-US" sz="2000" b="1" dirty="0"/>
              <a:t> </a:t>
            </a:r>
            <a:r>
              <a:rPr lang="en-US" sz="2000" b="1" dirty="0" err="1"/>
              <a:t>vụ</a:t>
            </a:r>
            <a:r>
              <a:rPr lang="en-US" sz="2000" b="1" dirty="0"/>
              <a:t> 2</a:t>
            </a:r>
          </a:p>
          <a:p>
            <a:pPr algn="ctr"/>
            <a:r>
              <a:rPr lang="en-US" sz="2000" dirty="0"/>
              <a:t>Quan </a:t>
            </a:r>
            <a:r>
              <a:rPr lang="en-US" sz="2000" dirty="0" err="1"/>
              <a:t>sát</a:t>
            </a:r>
            <a:r>
              <a:rPr lang="en-US" sz="2000" dirty="0"/>
              <a:t> </a:t>
            </a:r>
            <a:r>
              <a:rPr lang="en-US" sz="2000" dirty="0" err="1"/>
              <a:t>hình</a:t>
            </a:r>
            <a:r>
              <a:rPr lang="en-US" sz="2000" dirty="0"/>
              <a:t> 26.4, </a:t>
            </a:r>
            <a:r>
              <a:rPr lang="en-US" sz="2000" dirty="0" err="1"/>
              <a:t>hoạt</a:t>
            </a:r>
            <a:r>
              <a:rPr lang="en-US" sz="2000" dirty="0"/>
              <a:t> </a:t>
            </a:r>
            <a:r>
              <a:rPr lang="en-US" sz="2000" dirty="0" err="1"/>
              <a:t>động</a:t>
            </a:r>
            <a:r>
              <a:rPr lang="en-US" sz="2000" dirty="0"/>
              <a:t> </a:t>
            </a:r>
            <a:r>
              <a:rPr lang="en-US" sz="2000" dirty="0" err="1"/>
              <a:t>nhóm</a:t>
            </a:r>
            <a:r>
              <a:rPr lang="en-US" sz="2000" dirty="0"/>
              <a:t> </a:t>
            </a:r>
            <a:r>
              <a:rPr lang="en-US" sz="2000" dirty="0" err="1"/>
              <a:t>hoàn</a:t>
            </a:r>
            <a:r>
              <a:rPr lang="en-US" sz="2000" dirty="0"/>
              <a:t> </a:t>
            </a:r>
            <a:r>
              <a:rPr lang="en-US" sz="2000" dirty="0" err="1"/>
              <a:t>thành</a:t>
            </a:r>
            <a:r>
              <a:rPr lang="en-US" sz="2000" dirty="0"/>
              <a:t> </a:t>
            </a:r>
            <a:r>
              <a:rPr lang="en-US" sz="2000" dirty="0" err="1"/>
              <a:t>bảng</a:t>
            </a:r>
            <a:r>
              <a:rPr lang="en-US" sz="2000" dirty="0"/>
              <a:t> </a:t>
            </a:r>
            <a:r>
              <a:rPr lang="en-US" sz="2000" dirty="0" err="1"/>
              <a:t>trong</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4800594" y="1627909"/>
            <a:ext cx="3124115" cy="3384458"/>
          </a:xfrm>
          <a:prstGeom prst="rect">
            <a:avLst/>
          </a:prstGeom>
        </p:spPr>
      </p:pic>
    </p:spTree>
    <p:extLst>
      <p:ext uri="{BB962C8B-B14F-4D97-AF65-F5344CB8AC3E}">
        <p14:creationId xmlns:p14="http://schemas.microsoft.com/office/powerpoint/2010/main" val="604027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1019802359"/>
              </p:ext>
            </p:extLst>
          </p:nvPr>
        </p:nvGraphicFramePr>
        <p:xfrm>
          <a:off x="152568" y="1011803"/>
          <a:ext cx="8838910" cy="3119893"/>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gn="l">
                        <a:lnSpc>
                          <a:spcPct val="117000"/>
                        </a:lnSpc>
                        <a:spcAft>
                          <a:spcPts val="0"/>
                        </a:spcAft>
                      </a:pPr>
                      <a:r>
                        <a:rPr lang="en-US" sz="2000" dirty="0" err="1">
                          <a:solidFill>
                            <a:schemeClr val="tx1"/>
                          </a:solidFill>
                          <a:effectLst/>
                        </a:rPr>
                        <a:t>Đại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l">
                        <a:lnSpc>
                          <a:spcPct val="117000"/>
                        </a:lnSpc>
                        <a:spcAft>
                          <a:spcPts val="0"/>
                        </a:spcAft>
                      </a:pPr>
                      <a:r>
                        <a:rPr lang="vi-VN" sz="2000" dirty="0">
                          <a:solidFill>
                            <a:schemeClr val="tx1"/>
                          </a:solidFill>
                          <a:effectLst/>
                          <a:latin typeface="Times New Roman" panose="02020603050405020304" pitchFamily="18" charset="0"/>
                          <a:ea typeface="Times New Roman" panose="02020603050405020304" pitchFamily="18" charset="0"/>
                        </a:rPr>
                        <a:t>Khối lượng</a:t>
                      </a: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l">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329259">
                <a:tc>
                  <a:txBody>
                    <a:bodyPr/>
                    <a:lstStyle/>
                    <a:p>
                      <a:pPr indent="254000" algn="l">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442138">
                <a:tc>
                  <a:txBody>
                    <a:bodyPr/>
                    <a:lstStyle/>
                    <a:p>
                      <a:pPr indent="254000" algn="l">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714392318"/>
      </p:ext>
    </p:extLst>
  </p:cSld>
  <p:clrMapOvr>
    <a:masterClrMapping/>
  </p:clrMapOvr>
  <p:transition spd="slow">
    <p:randomBar dir="vert"/>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427244893"/>
              </p:ext>
            </p:extLst>
          </p:nvPr>
        </p:nvGraphicFramePr>
        <p:xfrm>
          <a:off x="152568" y="742998"/>
          <a:ext cx="8838910" cy="4082300"/>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KẾT QUẢ 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nSpc>
                          <a:spcPct val="117000"/>
                        </a:lnSpc>
                        <a:spcAft>
                          <a:spcPts val="0"/>
                        </a:spcAft>
                      </a:pPr>
                      <a:r>
                        <a:rPr lang="en-US" sz="2000">
                          <a:solidFill>
                            <a:schemeClr val="tx1"/>
                          </a:solidFill>
                          <a:effectLst/>
                        </a:rPr>
                        <a:t>Đại lượng</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ctr">
                        <a:lnSpc>
                          <a:spcPct val="117000"/>
                        </a:lnSpc>
                        <a:spcAft>
                          <a:spcPts val="0"/>
                        </a:spcAft>
                      </a:pPr>
                      <a:r>
                        <a:rPr lang="en-US" sz="2000" dirty="0" err="1">
                          <a:solidFill>
                            <a:schemeClr val="tx1"/>
                          </a:solidFill>
                          <a:effectLst/>
                        </a:rPr>
                        <a:t>Khối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1</a:t>
                      </a:r>
                      <a:r>
                        <a:rPr lang="en-US" sz="2000" dirty="0">
                          <a:solidFill>
                            <a:schemeClr val="tx1"/>
                          </a:solidFill>
                          <a:effectLst/>
                        </a:rPr>
                        <a:t> = 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Lượng</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ctr">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r>
                        <a:rPr lang="en-US" sz="2000" dirty="0">
                          <a:solidFill>
                            <a:schemeClr val="tx1"/>
                          </a:solidFill>
                          <a:effectLst/>
                        </a:rPr>
                        <a:t> &gt; 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329259">
                <a:tc>
                  <a:txBody>
                    <a:bodyPr/>
                    <a:lstStyle/>
                    <a:p>
                      <a:pPr indent="254000" algn="ctr">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 </a:t>
                      </a:r>
                      <a:r>
                        <a:rPr lang="en-US" sz="2000" dirty="0">
                          <a:solidFill>
                            <a:schemeClr val="tx1"/>
                          </a:solidFill>
                          <a:effectLst/>
                        </a:rPr>
                        <a:t>&gt;</a:t>
                      </a:r>
                      <a:r>
                        <a:rPr lang="en-US" sz="2000" baseline="-25000" dirty="0">
                          <a:solidFill>
                            <a:schemeClr val="tx1"/>
                          </a:solidFill>
                          <a:effectLst/>
                        </a:rPr>
                        <a:t> </a:t>
                      </a: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nên</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 </a:t>
                      </a:r>
                      <a:r>
                        <a:rPr lang="en-US" sz="2000" dirty="0">
                          <a:solidFill>
                            <a:schemeClr val="tx1"/>
                          </a:solidFill>
                          <a:effectLst/>
                        </a:rPr>
                        <a:t>= 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Số</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442138">
                <a:tc>
                  <a:txBody>
                    <a:bodyPr/>
                    <a:lstStyle/>
                    <a:p>
                      <a:pPr indent="254000" algn="ctr">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a:solidFill>
                            <a:schemeClr val="tx1"/>
                          </a:solidFill>
                          <a:effectLst/>
                        </a:rPr>
                        <a:t>U</a:t>
                      </a:r>
                      <a:r>
                        <a:rPr lang="en-US" sz="2000" baseline="-25000">
                          <a:solidFill>
                            <a:schemeClr val="tx1"/>
                          </a:solidFill>
                          <a:effectLst/>
                        </a:rPr>
                        <a:t>1</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1 </a:t>
                      </a:r>
                      <a:r>
                        <a:rPr lang="en-US" sz="2000" dirty="0">
                          <a:solidFill>
                            <a:schemeClr val="tx1"/>
                          </a:solidFill>
                          <a:effectLst/>
                        </a:rPr>
                        <a:t>&gt; 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r>
                        <a:rPr lang="en-US" sz="2000" dirty="0">
                          <a:solidFill>
                            <a:schemeClr val="tx1"/>
                          </a:solidFill>
                          <a:effectLst/>
                        </a:rPr>
                        <a:t> </a:t>
                      </a:r>
                      <a:r>
                        <a:rPr lang="en-US" sz="2000" dirty="0" err="1">
                          <a:solidFill>
                            <a:schemeClr val="tx1"/>
                          </a:solidFill>
                          <a:effectLst/>
                        </a:rPr>
                        <a:t>nhưng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ở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248254465"/>
      </p:ext>
    </p:extLst>
  </p:cSld>
  <p:clrMapOvr>
    <a:masterClrMapping/>
  </p:clrMapOvr>
  <p:transition spd="med">
    <p:pull/>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34" y="842409"/>
            <a:ext cx="5508719" cy="4101941"/>
          </a:xfrm>
          <a:prstGeom prst="rect">
            <a:avLst/>
          </a:prstGeom>
        </p:spPr>
      </p:pic>
      <p:cxnSp>
        <p:nvCxnSpPr>
          <p:cNvPr id="3" name="直接连接符 2"/>
          <p:cNvCxnSpPr/>
          <p:nvPr/>
        </p:nvCxnSpPr>
        <p:spPr>
          <a:xfrm>
            <a:off x="4862272"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4862272" y="2520266"/>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4862272" y="4044226"/>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9" name="TextBox 8"/>
          <p:cNvSpPr txBox="1"/>
          <p:nvPr/>
        </p:nvSpPr>
        <p:spPr>
          <a:xfrm>
            <a:off x="4919456" y="972233"/>
            <a:ext cx="2675260" cy="707886"/>
          </a:xfrm>
          <a:prstGeom prst="rect">
            <a:avLst/>
          </a:prstGeom>
          <a:noFill/>
        </p:spPr>
        <p:txBody>
          <a:bodyPr wrap="square" rtlCol="0">
            <a:spAutoFit/>
          </a:bodyPr>
          <a:lstStyle/>
          <a:p>
            <a:pPr algn="just" fontAlgn="auto">
              <a:spcBef>
                <a:spcPts val="0"/>
              </a:spcBef>
              <a:spcAft>
                <a:spcPts val="0"/>
              </a:spcAft>
              <a:defRPr/>
            </a:pPr>
            <a:r>
              <a:rPr lang="en-US" altLang="zh-CN" sz="2000" kern="0" dirty="0" err="1">
                <a:solidFill>
                  <a:sysClr val="window" lastClr="FFFFFF"/>
                </a:solidFill>
                <a:latin typeface="+mj-lt"/>
                <a:ea typeface="微软雅黑" pitchFamily="34" charset="-122"/>
              </a:rPr>
              <a:t>Nhiệt</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cao</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năng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lớn</a:t>
            </a:r>
            <a:r>
              <a:rPr lang="en-US" altLang="zh-CN" sz="2000" kern="0" dirty="0">
                <a:solidFill>
                  <a:sysClr val="window" lastClr="FFFFFF"/>
                </a:solidFill>
                <a:latin typeface="+mj-lt"/>
                <a:ea typeface="微软雅黑" pitchFamily="34" charset="-122"/>
              </a:rPr>
              <a:t>.</a:t>
            </a:r>
          </a:p>
        </p:txBody>
      </p:sp>
      <p:sp>
        <p:nvSpPr>
          <p:cNvPr id="10" name="TextBox 9"/>
          <p:cNvSpPr txBox="1"/>
          <p:nvPr/>
        </p:nvSpPr>
        <p:spPr>
          <a:xfrm>
            <a:off x="4893508" y="2385549"/>
            <a:ext cx="3052808"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Lực tương tác các phân tử càng lớn thì thế năng phân tử càng lớn.</a:t>
            </a:r>
          </a:p>
        </p:txBody>
      </p:sp>
      <p:sp>
        <p:nvSpPr>
          <p:cNvPr id="11" name="TextBox 10"/>
          <p:cNvSpPr txBox="1"/>
          <p:nvPr/>
        </p:nvSpPr>
        <p:spPr>
          <a:xfrm>
            <a:off x="4919456" y="3928689"/>
            <a:ext cx="2895521"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Nội năng phụ thuộc vào nhiệt độ và lực tương tác phân tử.</a:t>
            </a:r>
          </a:p>
        </p:txBody>
      </p:sp>
      <p:sp>
        <p:nvSpPr>
          <p:cNvPr id="12" name="圆角矩形 13"/>
          <p:cNvSpPr/>
          <p:nvPr/>
        </p:nvSpPr>
        <p:spPr>
          <a:xfrm rot="16200000">
            <a:off x="1585794" y="1791695"/>
            <a:ext cx="974658" cy="1772788"/>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rot="16200000">
            <a:off x="1745187" y="1869319"/>
            <a:ext cx="553998" cy="1648849"/>
          </a:xfrm>
          <a:prstGeom prst="rect">
            <a:avLst/>
          </a:prstGeom>
          <a:noFill/>
        </p:spPr>
        <p:txBody>
          <a:bodyPr vert="eaVert" wrap="none" rtlCol="0">
            <a:spAutoFit/>
          </a:bodyPr>
          <a:lstStyle/>
          <a:p>
            <a:pPr fontAlgn="auto">
              <a:spcBef>
                <a:spcPts val="0"/>
              </a:spcBef>
              <a:spcAft>
                <a:spcPts val="0"/>
              </a:spcAft>
              <a:defRPr/>
            </a:pPr>
            <a:r>
              <a:rPr lang="en-US" altLang="zh-CN" sz="2400" b="1" kern="0" dirty="0">
                <a:solidFill>
                  <a:sysClr val="window" lastClr="FFFFFF"/>
                </a:solidFill>
                <a:latin typeface="+mn-lt"/>
                <a:ea typeface="微软雅黑" pitchFamily="34" charset="-122"/>
              </a:rPr>
              <a:t>KẾT LUẬN</a:t>
            </a:r>
            <a:endParaRPr lang="zh-CN" altLang="en-US" sz="2400" b="1" kern="0" dirty="0">
              <a:solidFill>
                <a:sysClr val="window" lastClr="FFFFFF"/>
              </a:solidFill>
              <a:latin typeface="+mn-lt"/>
              <a:ea typeface="微软雅黑" pitchFamily="34" charset="-122"/>
            </a:endParaRPr>
          </a:p>
        </p:txBody>
      </p:sp>
      <p:sp>
        <p:nvSpPr>
          <p:cNvPr id="18" name="文本框 4">
            <a:extLst>
              <a:ext uri="{FF2B5EF4-FFF2-40B4-BE49-F238E27FC236}">
                <a16:creationId xmlns:a16="http://schemas.microsoft.com/office/drawing/2014/main" id="{42E76AF3-C9FD-40DE-AEA0-137D8BE69D2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19" name="Picture 18" descr="Hình ảnh Bản Gốc Vector Ai Phim Hoạt Hình, Viết Clipart, Nguyên, Vectơ  Vector và PNG với nền trong suốt để tải xuống miễn phí">
            <a:extLst>
              <a:ext uri="{FF2B5EF4-FFF2-40B4-BE49-F238E27FC236}">
                <a16:creationId xmlns:a16="http://schemas.microsoft.com/office/drawing/2014/main" id="{9058A251-025E-46D4-8729-B01007587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516" y="2190759"/>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055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rgbClr val="FFFFCC"/>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8" name="TextBox 7">
            <a:extLst>
              <a:ext uri="{FF2B5EF4-FFF2-40B4-BE49-F238E27FC236}">
                <a16:creationId xmlns:a16="http://schemas.microsoft.com/office/drawing/2014/main" id="{89327F7A-FC2A-4B2C-9012-A920ABB72F2F}"/>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
        <p:nvSpPr>
          <p:cNvPr id="3" name="Rectangle 2">
            <a:extLst>
              <a:ext uri="{FF2B5EF4-FFF2-40B4-BE49-F238E27FC236}">
                <a16:creationId xmlns:a16="http://schemas.microsoft.com/office/drawing/2014/main" id="{3B67F77D-134C-47C5-9A51-6EFAB9DA561F}"/>
              </a:ext>
            </a:extLst>
          </p:cNvPr>
          <p:cNvSpPr/>
          <p:nvPr/>
        </p:nvSpPr>
        <p:spPr>
          <a:xfrm>
            <a:off x="4038625" y="660902"/>
            <a:ext cx="4873476" cy="369332"/>
          </a:xfrm>
          <a:prstGeom prst="rect">
            <a:avLst/>
          </a:prstGeom>
        </p:spPr>
        <p:txBody>
          <a:bodyPr wrap="square">
            <a:spAutoFit/>
          </a:bodyPr>
          <a:lstStyle/>
          <a:p>
            <a:pPr algn="ctr"/>
            <a:r>
              <a:rPr lang="en-US"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4952990" y="1059403"/>
            <a:ext cx="3362325" cy="3543300"/>
          </a:xfrm>
          <a:prstGeom prst="rect">
            <a:avLst/>
          </a:prstGeom>
          <a:ln w="9525">
            <a:solidFill>
              <a:schemeClr val="tx1"/>
            </a:solidFill>
          </a:ln>
        </p:spPr>
      </p:pic>
    </p:spTree>
    <p:extLst>
      <p:ext uri="{BB962C8B-B14F-4D97-AF65-F5344CB8AC3E}">
        <p14:creationId xmlns:p14="http://schemas.microsoft.com/office/powerpoint/2010/main" val="40976319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256984" y="547606"/>
            <a:ext cx="8667517" cy="2308324"/>
          </a:xfrm>
          <a:prstGeom prst="rect">
            <a:avLst/>
          </a:prstGeom>
        </p:spPr>
        <p:txBody>
          <a:bodyPr wrap="square">
            <a:spAutoFit/>
          </a:bodyPr>
          <a:lstStyle/>
          <a:p>
            <a:pPr algn="ctr"/>
            <a:r>
              <a:rPr lang="en-US" b="1" dirty="0"/>
              <a:t>THÍ NGHIỆM HÌNH 26.5</a:t>
            </a:r>
          </a:p>
          <a:p>
            <a:r>
              <a:rPr lang="vi-VN" b="1" dirty="0"/>
              <a:t>Bước 1:</a:t>
            </a:r>
            <a:r>
              <a:rPr lang="vi-VN" dirty="0"/>
              <a:t> Bố trí thí nghiệm như hình 26.5</a:t>
            </a:r>
          </a:p>
          <a:p>
            <a:r>
              <a:rPr lang="vi-VN" b="1" dirty="0"/>
              <a:t>Bước 2:</a:t>
            </a:r>
            <a:r>
              <a:rPr lang="vi-VN" dirty="0"/>
              <a:t> Đọc nhiệt độ của nước.</a:t>
            </a:r>
          </a:p>
          <a:p>
            <a:r>
              <a:rPr lang="vi-VN" b="1" dirty="0"/>
              <a:t>Bước 3:</a:t>
            </a:r>
            <a:r>
              <a:rPr lang="vi-VN" dirty="0"/>
              <a:t> Thả quả cầu kim loại vào nước. Chờ khoảng 1 phút, đọc nhiệt độ của nước lúc này. So sánh với nhiệt độ lúc đầu và ghi nhận xét sự thay đổi nhiệt độ vào bảng.</a:t>
            </a:r>
          </a:p>
          <a:p>
            <a:r>
              <a:rPr lang="vi-VN" b="1" dirty="0"/>
              <a:t>Bước 4:</a:t>
            </a:r>
            <a:r>
              <a:rPr lang="vi-VN" dirty="0"/>
              <a:t> Lấy quả cầu kim loại và cảm nhận nhiệt độ của quả cầu so với lúc đầu và ghi nhận xét sự thay đổi nhiệt độ vào bảng.</a:t>
            </a:r>
          </a:p>
        </p:txBody>
      </p:sp>
      <p:graphicFrame>
        <p:nvGraphicFramePr>
          <p:cNvPr id="7" name="Table 6">
            <a:extLst>
              <a:ext uri="{FF2B5EF4-FFF2-40B4-BE49-F238E27FC236}">
                <a16:creationId xmlns:a16="http://schemas.microsoft.com/office/drawing/2014/main" id="{3CE28BB4-7828-4EB4-A77C-CE2A4275B599}"/>
              </a:ext>
            </a:extLst>
          </p:cNvPr>
          <p:cNvGraphicFramePr>
            <a:graphicFrameLocks noGrp="1"/>
          </p:cNvGraphicFramePr>
          <p:nvPr>
            <p:extLst>
              <p:ext uri="{D42A27DB-BD31-4B8C-83A1-F6EECF244321}">
                <p14:modId xmlns:p14="http://schemas.microsoft.com/office/powerpoint/2010/main" val="4193899570"/>
              </p:ext>
            </p:extLst>
          </p:nvPr>
        </p:nvGraphicFramePr>
        <p:xfrm>
          <a:off x="238241" y="2956450"/>
          <a:ext cx="8667517" cy="1639444"/>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5910814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资源 134302"/>
          <p:cNvPicPr>
            <a:picLocks noChangeAspect="1"/>
          </p:cNvPicPr>
          <p:nvPr/>
        </p:nvPicPr>
        <p:blipFill>
          <a:blip r:embed="rId9"/>
          <a:stretch>
            <a:fillRect/>
          </a:stretch>
        </p:blipFill>
        <p:spPr>
          <a:xfrm>
            <a:off x="775811" y="725329"/>
            <a:ext cx="3429953" cy="3429953"/>
          </a:xfrm>
          <a:prstGeom prst="rect">
            <a:avLst/>
          </a:prstGeom>
        </p:spPr>
      </p:pic>
      <p:pic>
        <p:nvPicPr>
          <p:cNvPr id="8" name="图片 7" descr="资源 334302"/>
          <p:cNvPicPr>
            <a:picLocks noChangeAspect="1"/>
          </p:cNvPicPr>
          <p:nvPr/>
        </p:nvPicPr>
        <p:blipFill>
          <a:blip r:embed="rId10"/>
          <a:stretch>
            <a:fillRect/>
          </a:stretch>
        </p:blipFill>
        <p:spPr>
          <a:xfrm>
            <a:off x="626745" y="1455421"/>
            <a:ext cx="1009650" cy="2699861"/>
          </a:xfrm>
          <a:prstGeom prst="rect">
            <a:avLst/>
          </a:prstGeom>
        </p:spPr>
      </p:pic>
      <p:pic>
        <p:nvPicPr>
          <p:cNvPr id="9" name="图片 8" descr="资源 534302"/>
          <p:cNvPicPr>
            <a:picLocks noChangeAspect="1"/>
          </p:cNvPicPr>
          <p:nvPr/>
        </p:nvPicPr>
        <p:blipFill>
          <a:blip r:embed="rId11"/>
          <a:stretch>
            <a:fillRect/>
          </a:stretch>
        </p:blipFill>
        <p:spPr>
          <a:xfrm>
            <a:off x="3168015" y="1376839"/>
            <a:ext cx="1302544" cy="2742248"/>
          </a:xfrm>
          <a:prstGeom prst="rect">
            <a:avLst/>
          </a:prstGeom>
        </p:spPr>
      </p:pic>
      <p:sp>
        <p:nvSpPr>
          <p:cNvPr id="35" name="MH_Number_1"/>
          <p:cNvSpPr/>
          <p:nvPr>
            <p:custDataLst>
              <p:tags r:id="rId1"/>
            </p:custDataLst>
          </p:nvPr>
        </p:nvSpPr>
        <p:spPr>
          <a:xfrm>
            <a:off x="4876792" y="1622738"/>
            <a:ext cx="451107" cy="372853"/>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1</a:t>
            </a:r>
            <a:endParaRPr lang="zh-CN" altLang="en-US" sz="2400" b="1" noProof="1">
              <a:solidFill>
                <a:schemeClr val="tx1"/>
              </a:solidFill>
              <a:cs typeface="+mn-ea"/>
              <a:sym typeface="+mn-lt"/>
            </a:endParaRPr>
          </a:p>
        </p:txBody>
      </p:sp>
      <p:sp>
        <p:nvSpPr>
          <p:cNvPr id="36" name="MH_Entry_1"/>
          <p:cNvSpPr/>
          <p:nvPr>
            <p:custDataLst>
              <p:tags r:id="rId2"/>
            </p:custDataLst>
          </p:nvPr>
        </p:nvSpPr>
        <p:spPr>
          <a:xfrm>
            <a:off x="5448711" y="1651876"/>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2400" noProof="1">
                <a:solidFill>
                  <a:schemeClr val="tx1"/>
                </a:solidFill>
                <a:cs typeface="+mn-ea"/>
                <a:sym typeface="+mn-lt"/>
              </a:rPr>
              <a:t>Nhiệt năng là gì?</a:t>
            </a:r>
            <a:endParaRPr lang="zh-CN" altLang="en-US" sz="2400" noProof="1">
              <a:solidFill>
                <a:schemeClr val="tx1"/>
              </a:solidFill>
              <a:cs typeface="+mn-ea"/>
              <a:sym typeface="+mn-lt"/>
            </a:endParaRPr>
          </a:p>
        </p:txBody>
      </p:sp>
      <p:sp>
        <p:nvSpPr>
          <p:cNvPr id="37" name="MH_Number_2"/>
          <p:cNvSpPr/>
          <p:nvPr>
            <p:custDataLst>
              <p:tags r:id="rId3"/>
            </p:custDataLst>
          </p:nvPr>
        </p:nvSpPr>
        <p:spPr>
          <a:xfrm>
            <a:off x="4876792" y="2220435"/>
            <a:ext cx="451107" cy="371299"/>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2</a:t>
            </a:r>
            <a:endParaRPr lang="zh-CN" altLang="en-US" sz="2400" b="1" noProof="1">
              <a:solidFill>
                <a:schemeClr val="tx1"/>
              </a:solidFill>
              <a:cs typeface="+mn-ea"/>
              <a:sym typeface="+mn-lt"/>
            </a:endParaRPr>
          </a:p>
        </p:txBody>
      </p:sp>
      <p:sp>
        <p:nvSpPr>
          <p:cNvPr id="39" name="MH_Entry_2"/>
          <p:cNvSpPr/>
          <p:nvPr>
            <p:custDataLst>
              <p:tags r:id="rId4"/>
            </p:custDataLst>
          </p:nvPr>
        </p:nvSpPr>
        <p:spPr>
          <a:xfrm>
            <a:off x="5448711" y="2249392"/>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Nội năng là gì?</a:t>
            </a:r>
            <a:endParaRPr lang="zh-CN" altLang="en-US" sz="2400" noProof="1">
              <a:solidFill>
                <a:schemeClr val="tx1"/>
              </a:solidFill>
              <a:cs typeface="+mn-ea"/>
              <a:sym typeface="+mn-lt"/>
            </a:endParaRPr>
          </a:p>
        </p:txBody>
      </p:sp>
      <p:sp>
        <p:nvSpPr>
          <p:cNvPr id="59" name="MH_Number_3"/>
          <p:cNvSpPr/>
          <p:nvPr>
            <p:custDataLst>
              <p:tags r:id="rId5"/>
            </p:custDataLst>
          </p:nvPr>
        </p:nvSpPr>
        <p:spPr>
          <a:xfrm>
            <a:off x="4876792" y="2821800"/>
            <a:ext cx="451107" cy="371299"/>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3</a:t>
            </a:r>
            <a:endParaRPr lang="zh-CN" altLang="en-US" sz="2400" b="1" noProof="1">
              <a:solidFill>
                <a:schemeClr val="tx1"/>
              </a:solidFill>
              <a:cs typeface="+mn-ea"/>
              <a:sym typeface="+mn-lt"/>
            </a:endParaRPr>
          </a:p>
        </p:txBody>
      </p:sp>
      <p:sp>
        <p:nvSpPr>
          <p:cNvPr id="60" name="MH_Entry_3"/>
          <p:cNvSpPr/>
          <p:nvPr>
            <p:custDataLst>
              <p:tags r:id="rId6"/>
            </p:custDataLst>
          </p:nvPr>
        </p:nvSpPr>
        <p:spPr>
          <a:xfrm>
            <a:off x="5448710" y="2850161"/>
            <a:ext cx="365623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Thời gian suy nghĩ 1 phút</a:t>
            </a:r>
            <a:endParaRPr lang="zh-CN" altLang="en-US" sz="2400" noProof="1">
              <a:solidFill>
                <a:schemeClr val="tx1"/>
              </a:solidFill>
              <a:cs typeface="+mn-ea"/>
              <a:sym typeface="+mn-lt"/>
            </a:endParaRPr>
          </a:p>
        </p:txBody>
      </p:sp>
      <p:sp>
        <p:nvSpPr>
          <p:cNvPr id="2" name="文本框 1"/>
          <p:cNvSpPr txBox="1"/>
          <p:nvPr/>
        </p:nvSpPr>
        <p:spPr>
          <a:xfrm>
            <a:off x="774109" y="2017334"/>
            <a:ext cx="3333022" cy="584775"/>
          </a:xfrm>
          <a:prstGeom prst="rect">
            <a:avLst/>
          </a:prstGeom>
          <a:noFill/>
        </p:spPr>
        <p:txBody>
          <a:bodyPr wrap="square" rtlCol="0" anchor="t">
            <a:spAutoFit/>
          </a:bodyPr>
          <a:lstStyle/>
          <a:p>
            <a:pPr algn="ctr" eaLnBrk="1" hangingPunct="1">
              <a:defRPr/>
            </a:pP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p:bldP spid="37" grpId="0" bldLvl="0" animBg="1"/>
      <p:bldP spid="39" grpId="0" bldLvl="0"/>
      <p:bldP spid="59" grpId="0" bldLvl="0" animBg="1"/>
      <p:bldP spid="60"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ext uri="{D42A27DB-BD31-4B8C-83A1-F6EECF244321}">
                <p14:modId xmlns:p14="http://schemas.microsoft.com/office/powerpoint/2010/main" val="2854667738"/>
              </p:ext>
            </p:extLst>
          </p:nvPr>
        </p:nvGraphicFramePr>
        <p:xfrm>
          <a:off x="188050" y="1200186"/>
          <a:ext cx="8667517" cy="1638808"/>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KẾT QUẢ 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Chậm</a:t>
                      </a:r>
                      <a:r>
                        <a:rPr lang="en-US" sz="2000" dirty="0">
                          <a:solidFill>
                            <a:schemeClr val="tx1"/>
                          </a:solidFill>
                          <a:effectLst/>
                        </a:rPr>
                        <a:t> </a:t>
                      </a:r>
                      <a:r>
                        <a:rPr lang="en-US" sz="2000" dirty="0" err="1">
                          <a:solidFill>
                            <a:schemeClr val="tx1"/>
                          </a:solidFill>
                          <a:effectLst/>
                        </a:rPr>
                        <a:t>đi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a:solidFill>
                            <a:schemeClr val="tx1"/>
                          </a:solidFill>
                          <a:effectLst/>
                        </a:rPr>
                        <a:t>Tăng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a:solidFill>
                            <a:schemeClr val="tx1"/>
                          </a:solidFill>
                          <a:effectLst/>
                        </a:rPr>
                        <a:t>Nhanh lên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Tăng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CH1: </a:t>
            </a:r>
            <a:r>
              <a:rPr lang="en-US" sz="2000" dirty="0">
                <a:latin typeface="Times New Roman" panose="02020603050405020304" pitchFamily="18" charset="0"/>
                <a:ea typeface="Times New Roman" panose="02020603050405020304" pitchFamily="18" charset="0"/>
              </a:rPr>
              <a:t>T</a:t>
            </a:r>
            <a:r>
              <a:rPr lang="vi-VN" sz="2000"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5070" y="2054329"/>
            <a:ext cx="5410583" cy="707886"/>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000"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3850" y="3075042"/>
            <a:ext cx="4076688" cy="1968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610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3" y="372003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1323439"/>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9454" y="2651430"/>
            <a:ext cx="5410583" cy="1938992"/>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000"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314247" y="590602"/>
            <a:ext cx="1406438" cy="1832416"/>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728527" y="947684"/>
            <a:ext cx="1675199" cy="2759137"/>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179269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57216"/>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4341558" y="1377814"/>
            <a:ext cx="4648076" cy="1200329"/>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lgn="just"/>
            <a:r>
              <a:rPr lang="en-US" dirty="0" err="1">
                <a:solidFill>
                  <a:srgbClr val="FF0000"/>
                </a:solidFill>
              </a:rPr>
              <a:t>Khi</a:t>
            </a:r>
            <a:r>
              <a:rPr lang="en-US" dirty="0">
                <a:solidFill>
                  <a:srgbClr val="FF0000"/>
                </a:solidFill>
              </a:rPr>
              <a:t> </a:t>
            </a:r>
            <a:r>
              <a:rPr lang="en-US" dirty="0" err="1">
                <a:solidFill>
                  <a:srgbClr val="FF0000"/>
                </a:solidFill>
              </a:rPr>
              <a:t>nhiệt</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chuyển</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nội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tăng</a:t>
            </a:r>
            <a:r>
              <a:rPr lang="en-US" dirty="0">
                <a:solidFill>
                  <a:srgbClr val="FF0000"/>
                </a:solidFill>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53750C-99B1-4D31-87E7-93B2E40F1961}"/>
              </a:ext>
            </a:extLst>
          </p:cNvPr>
          <p:cNvSpPr txBox="1"/>
          <p:nvPr/>
        </p:nvSpPr>
        <p:spPr>
          <a:xfrm>
            <a:off x="228714" y="1200186"/>
            <a:ext cx="3578133" cy="646331"/>
          </a:xfrm>
          <a:prstGeom prst="rect">
            <a:avLst/>
          </a:prstGeom>
          <a:solidFill>
            <a:srgbClr val="FFFFCC"/>
          </a:solidFill>
        </p:spPr>
        <p:txBody>
          <a:bodyPr wrap="square" rtlCol="0">
            <a:spAutoFit/>
          </a:bodyPr>
          <a:lstStyle/>
          <a:p>
            <a:pPr algn="just"/>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10" name="TextBox 9">
            <a:extLst>
              <a:ext uri="{FF2B5EF4-FFF2-40B4-BE49-F238E27FC236}">
                <a16:creationId xmlns:a16="http://schemas.microsoft.com/office/drawing/2014/main" id="{256FEEFE-C3F3-4323-AB15-7110D3ECF277}"/>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pPr algn="just"/>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Tree>
    <p:custDataLst>
      <p:tags r:id="rId1"/>
    </p:custDataLst>
    <p:extLst>
      <p:ext uri="{BB962C8B-B14F-4D97-AF65-F5344CB8AC3E}">
        <p14:creationId xmlns:p14="http://schemas.microsoft.com/office/powerpoint/2010/main" val="28541418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223010" y="1884466"/>
            <a:ext cx="6652260" cy="700192"/>
          </a:xfrm>
          <a:prstGeom prst="rect">
            <a:avLst/>
          </a:prstGeom>
          <a:noFill/>
          <a:ln>
            <a:noFill/>
          </a:ln>
        </p:spPr>
        <p:txBody>
          <a:bodyPr wrap="square" lIns="68580" tIns="34290" rIns="68580" bIns="34290" rtlCol="0" anchor="t">
            <a:spAutoFit/>
          </a:bodyPr>
          <a:lstStyle/>
          <a:p>
            <a:pPr algn="ctr" defTabSz="514350">
              <a:buClr>
                <a:srgbClr val="000000"/>
              </a:buClr>
              <a:defRPr/>
            </a:pPr>
            <a:r>
              <a:rPr lang="en-US" sz="41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6872287" y="542926"/>
            <a:ext cx="666750" cy="442913"/>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2286000" y="1414464"/>
            <a:ext cx="666750" cy="442913"/>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4343400" y="2543176"/>
            <a:ext cx="666750" cy="442913"/>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742950" y="3357564"/>
            <a:ext cx="666750" cy="442913"/>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6886575" y="1771651"/>
            <a:ext cx="666750" cy="442913"/>
          </a:xfrm>
          <a:prstGeom prst="rect">
            <a:avLst/>
          </a:prstGeom>
          <a:noFill/>
          <a:ln w="9525">
            <a:noFill/>
            <a:miter lim="800000"/>
            <a:headEnd/>
            <a:tailEnd/>
          </a:ln>
        </p:spPr>
      </p:pic>
      <p:sp>
        <p:nvSpPr>
          <p:cNvPr id="8" name="TextBox 7"/>
          <p:cNvSpPr txBox="1"/>
          <p:nvPr/>
        </p:nvSpPr>
        <p:spPr>
          <a:xfrm>
            <a:off x="1657350" y="2743200"/>
            <a:ext cx="5886450" cy="442913"/>
          </a:xfrm>
          <a:prstGeom prst="rect">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spAutoFit/>
          </a:bodyPr>
          <a:lstStyle/>
          <a:p>
            <a:pPr algn="ctr"/>
            <a:r>
              <a:rPr lang="en-US" sz="2400" b="1" dirty="0">
                <a:latin typeface="Times New Roman" pitchFamily="18" charset="0"/>
                <a:cs typeface="Times New Roman" pitchFamily="18" charset="0"/>
              </a:rPr>
              <a:t>TRÒ CHƠI: AI NHANH H</a:t>
            </a:r>
            <a:r>
              <a:rPr lang="vi-VN" sz="2400" b="1" dirty="0">
                <a:latin typeface="Times New Roman" pitchFamily="18" charset="0"/>
                <a:cs typeface="Times New Roman" pitchFamily="18" charset="0"/>
              </a:rPr>
              <a:t>Ơ</a:t>
            </a:r>
            <a:r>
              <a:rPr lang="en-US" sz="24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448742" y="3052898"/>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dirty="0">
                <a:latin typeface="Times New Roman" pitchFamily="18" charset="0"/>
                <a:cs typeface="Times New Roman" pitchFamily="18" charset="0"/>
              </a:rPr>
              <a:t>B.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chuyển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động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đứng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yên</a:t>
            </a:r>
            <a:r>
              <a:rPr lang="en-US" altLang="vi-VN" sz="2800"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2807633" y="701517"/>
            <a:ext cx="5867400" cy="1915909"/>
          </a:xfrm>
          <a:prstGeom prst="rect">
            <a:avLst/>
          </a:prstGeom>
          <a:noFill/>
          <a:ln w="9525">
            <a:noFill/>
            <a:miter lim="800000"/>
            <a:headEnd/>
            <a:tailEnd/>
          </a:ln>
        </p:spPr>
        <p:txBody>
          <a:bodyPr lIns="68580" tIns="34290" rIns="68580" bIns="34290">
            <a:spAutoFit/>
          </a:bodyPr>
          <a:lstStyle/>
          <a:p>
            <a:pPr eaLnBrk="1" hangingPunct="1"/>
            <a:r>
              <a:rPr lang="en-US" altLang="vi-VN" sz="2000" b="1" dirty="0" err="1">
                <a:latin typeface="Times New Roman" pitchFamily="18" charset="0"/>
                <a:cs typeface="Times New Roman" pitchFamily="18" charset="0"/>
              </a:rPr>
              <a:t>Câu</a:t>
            </a:r>
            <a:r>
              <a:rPr lang="en-US" altLang="vi-VN" sz="2000" b="1" dirty="0">
                <a:latin typeface="Times New Roman" pitchFamily="18" charset="0"/>
                <a:cs typeface="Times New Roman" pitchFamily="18" charset="0"/>
              </a:rPr>
              <a:t> 1: </a:t>
            </a:r>
            <a:r>
              <a:rPr lang="en-US" altLang="vi-VN" sz="2000" b="1" dirty="0" err="1">
                <a:latin typeface="Times New Roman" pitchFamily="18" charset="0"/>
                <a:cs typeface="Times New Roman" pitchFamily="18" charset="0"/>
              </a:rPr>
              <a:t>Tính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chất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sau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đây</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phải</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là</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của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A.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ngừng</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B.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yên</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C. </a:t>
            </a:r>
            <a:r>
              <a:rPr lang="en-US" altLang="vi-VN" sz="2000" b="1" dirty="0" err="1">
                <a:latin typeface="Times New Roman" pitchFamily="18" charset="0"/>
                <a:cs typeface="Times New Roman" pitchFamily="18" charset="0"/>
              </a:rPr>
              <a:t>giữa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khoảng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cách</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D.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thì</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nhiệt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endParaRPr lang="en-US" altLang="vi-VN" sz="2000" b="1" dirty="0">
              <a:latin typeface="Times New Roman" pitchFamily="18" charset="0"/>
              <a:cs typeface="Times New Roman" pitchFamily="18" charset="0"/>
            </a:endParaRPr>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3600" b="1" dirty="0">
                <a:solidFill>
                  <a:srgbClr val="FF0000"/>
                </a:solidFill>
                <a:latin typeface="Times New Roman" pitchFamily="18" charset="0"/>
                <a:cs typeface="Times New Roman" pitchFamily="18" charset="0"/>
              </a:rPr>
              <a:t>B. </a:t>
            </a:r>
            <a:r>
              <a:rPr lang="en-US" sz="3600" dirty="0" err="1"/>
              <a:t>Nhiệt</a:t>
            </a:r>
            <a:r>
              <a:rPr lang="en-US" sz="3600" dirty="0"/>
              <a:t> </a:t>
            </a:r>
            <a:r>
              <a:rPr lang="en-US" sz="3600" dirty="0" err="1"/>
              <a:t>độ</a:t>
            </a:r>
            <a:r>
              <a:rPr lang="en-US" sz="3600" dirty="0"/>
              <a:t> </a:t>
            </a:r>
            <a:r>
              <a:rPr lang="en-US" sz="3600" dirty="0" err="1"/>
              <a:t>của</a:t>
            </a:r>
            <a:r>
              <a:rPr lang="en-US" sz="3600" dirty="0"/>
              <a:t> </a:t>
            </a:r>
            <a:r>
              <a:rPr lang="en-US" sz="3600" dirty="0" err="1"/>
              <a:t>vật</a:t>
            </a:r>
            <a:endParaRPr lang="en-US" sz="3600" dirty="0"/>
          </a:p>
        </p:txBody>
      </p:sp>
      <p:sp>
        <p:nvSpPr>
          <p:cNvPr id="27670" name="Text Box 22"/>
          <p:cNvSpPr txBox="1">
            <a:spLocks noChangeArrowheads="1"/>
          </p:cNvSpPr>
          <p:nvPr/>
        </p:nvSpPr>
        <p:spPr bwMode="auto">
          <a:xfrm>
            <a:off x="2705100" y="739218"/>
            <a:ext cx="5867400" cy="1915909"/>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2:</a:t>
            </a:r>
            <a:r>
              <a:rPr lang="en-US" sz="2000" dirty="0"/>
              <a:t> </a:t>
            </a:r>
            <a:r>
              <a:rPr lang="en-US" sz="2000" dirty="0" err="1"/>
              <a:t>Tốc</a:t>
            </a:r>
            <a:r>
              <a:rPr lang="en-US" sz="2000" dirty="0"/>
              <a:t> </a:t>
            </a:r>
            <a:r>
              <a:rPr lang="en-US" sz="2000" dirty="0" err="1"/>
              <a:t>độ</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a:t>
            </a:r>
            <a:r>
              <a:rPr lang="en-US" sz="2000" dirty="0" err="1"/>
              <a:t>có</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đại</a:t>
            </a:r>
            <a:r>
              <a:rPr lang="en-US" sz="2000" dirty="0"/>
              <a:t> </a:t>
            </a:r>
            <a:r>
              <a:rPr lang="en-US" sz="2000" dirty="0" err="1"/>
              <a:t>lượng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p>
          <a:p>
            <a:pPr marL="457200" indent="-457200">
              <a:buAutoNum type="alphaUcPeriod"/>
            </a:pP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vật</a:t>
            </a:r>
            <a:r>
              <a:rPr lang="en-US" sz="2000" dirty="0"/>
              <a:t>	</a:t>
            </a:r>
          </a:p>
          <a:p>
            <a:pPr marL="457200" indent="-457200">
              <a:buAutoNum type="alphaUcPeriod"/>
            </a:pP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a:p>
            <a:r>
              <a:rPr lang="en-US" sz="2000" dirty="0"/>
              <a:t>C.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vật</a:t>
            </a:r>
            <a:r>
              <a:rPr lang="en-US" sz="2000" dirty="0"/>
              <a:t>	</a:t>
            </a:r>
          </a:p>
          <a:p>
            <a:r>
              <a:rPr lang="en-US" sz="2000" dirty="0"/>
              <a:t>D. </a:t>
            </a:r>
            <a:r>
              <a:rPr lang="en-US" sz="2000" dirty="0" err="1"/>
              <a:t>Trọng</a:t>
            </a:r>
            <a:r>
              <a:rPr lang="en-US" sz="2000" dirty="0"/>
              <a:t> </a:t>
            </a:r>
            <a:r>
              <a:rPr lang="en-US" sz="2000" dirty="0" err="1"/>
              <a:t>lượng</a:t>
            </a:r>
            <a:r>
              <a:rPr lang="en-US" sz="2000" dirty="0"/>
              <a:t> </a:t>
            </a:r>
            <a:r>
              <a:rPr lang="en-US" sz="2000" dirty="0" err="1"/>
              <a:t>riêng</a:t>
            </a:r>
            <a:r>
              <a:rPr lang="en-US" sz="2000" dirty="0"/>
              <a:t> </a:t>
            </a:r>
            <a:r>
              <a:rPr lang="en-US" sz="2000" dirty="0" err="1"/>
              <a:t>của</a:t>
            </a:r>
            <a:r>
              <a:rPr lang="en-US" sz="2000" dirty="0"/>
              <a:t> </a:t>
            </a:r>
            <a:r>
              <a:rPr lang="en-US" sz="2000" dirty="0" err="1"/>
              <a:t>vật</a:t>
            </a:r>
            <a:endParaRPr lang="en-US" sz="2000"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60699" y="302895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200" b="1" dirty="0">
                <a:solidFill>
                  <a:srgbClr val="FF0000"/>
                </a:solidFill>
                <a:latin typeface="Times New Roman" pitchFamily="18" charset="0"/>
                <a:cs typeface="Times New Roman" pitchFamily="18" charset="0"/>
              </a:rPr>
              <a:t>B. </a:t>
            </a:r>
            <a:r>
              <a:rPr lang="en-US" sz="3200" dirty="0" err="1"/>
              <a:t>Từ</a:t>
            </a:r>
            <a:r>
              <a:rPr lang="en-US" sz="3200" dirty="0"/>
              <a:t> </a:t>
            </a:r>
            <a:r>
              <a:rPr lang="en-US" sz="3200" dirty="0" err="1"/>
              <a:t>nhiệt</a:t>
            </a:r>
            <a:r>
              <a:rPr lang="en-US" sz="3200" dirty="0"/>
              <a:t> </a:t>
            </a:r>
            <a:r>
              <a:rPr lang="en-US" sz="3200" dirty="0" err="1"/>
              <a:t>năng</a:t>
            </a:r>
            <a:r>
              <a:rPr lang="en-US" sz="3200" dirty="0"/>
              <a:t> sang </a:t>
            </a:r>
            <a:r>
              <a:rPr lang="en-US" sz="3200" dirty="0" err="1"/>
              <a:t>nhiệt</a:t>
            </a:r>
            <a:r>
              <a:rPr lang="en-US" sz="3200" dirty="0"/>
              <a:t> </a:t>
            </a:r>
            <a:r>
              <a:rPr lang="en-US" sz="3200" dirty="0" err="1"/>
              <a:t>năng</a:t>
            </a:r>
            <a:r>
              <a:rPr lang="en-US" sz="3200" dirty="0"/>
              <a:t>.</a:t>
            </a:r>
          </a:p>
          <a:p>
            <a:pPr algn="ctr"/>
            <a:endParaRPr lang="en-US" altLang="vi-VN" sz="3200"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2689860" y="612319"/>
            <a:ext cx="5867400" cy="2223686"/>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3:</a:t>
            </a:r>
            <a:r>
              <a:rPr lang="en-US" sz="2000" dirty="0"/>
              <a:t> </a:t>
            </a:r>
            <a:r>
              <a:rPr lang="en-US" sz="2000" dirty="0" err="1"/>
              <a:t>Nung</a:t>
            </a:r>
            <a:r>
              <a:rPr lang="en-US" sz="2000" dirty="0"/>
              <a:t> </a:t>
            </a:r>
            <a:r>
              <a:rPr lang="en-US" sz="2000" dirty="0" err="1"/>
              <a:t>nóng</a:t>
            </a:r>
            <a:r>
              <a:rPr lang="en-US" sz="2000" dirty="0"/>
              <a:t> </a:t>
            </a:r>
            <a:r>
              <a:rPr lang="en-US" sz="2000" dirty="0" err="1"/>
              <a:t>một</a:t>
            </a:r>
            <a:r>
              <a:rPr lang="en-US" sz="2000" dirty="0"/>
              <a:t> </a:t>
            </a:r>
            <a:r>
              <a:rPr lang="en-US" sz="2000" dirty="0" err="1"/>
              <a:t>cục</a:t>
            </a:r>
            <a:r>
              <a:rPr lang="en-US" sz="2000" dirty="0"/>
              <a:t> </a:t>
            </a:r>
            <a:r>
              <a:rPr lang="en-US" sz="2000" dirty="0" err="1"/>
              <a:t>sắt</a:t>
            </a:r>
            <a:r>
              <a:rPr lang="en-US" sz="2000" dirty="0"/>
              <a:t> </a:t>
            </a:r>
            <a:r>
              <a:rPr lang="en-US" sz="2000" dirty="0" err="1"/>
              <a:t>thả</a:t>
            </a:r>
            <a:r>
              <a:rPr lang="en-US" sz="2000" dirty="0"/>
              <a:t> </a:t>
            </a:r>
            <a:r>
              <a:rPr lang="en-US" sz="2000" dirty="0" err="1"/>
              <a:t>vào</a:t>
            </a:r>
            <a:r>
              <a:rPr lang="en-US" sz="2000" dirty="0"/>
              <a:t> </a:t>
            </a:r>
            <a:r>
              <a:rPr lang="en-US" sz="2000" dirty="0" err="1"/>
              <a:t>chậu</a:t>
            </a:r>
            <a:r>
              <a:rPr lang="en-US" sz="2000" dirty="0"/>
              <a:t> </a:t>
            </a:r>
            <a:r>
              <a:rPr lang="en-US" sz="2000" dirty="0" err="1"/>
              <a:t>nước</a:t>
            </a:r>
            <a:r>
              <a:rPr lang="en-US" sz="2000" dirty="0"/>
              <a:t> </a:t>
            </a:r>
            <a:r>
              <a:rPr lang="en-US" sz="2000" dirty="0" err="1"/>
              <a:t>lạnh</a:t>
            </a:r>
            <a:r>
              <a:rPr lang="en-US" sz="2000" dirty="0"/>
              <a:t>, </a:t>
            </a:r>
            <a:r>
              <a:rPr lang="en-US" sz="2000" dirty="0" err="1"/>
              <a:t>nước</a:t>
            </a:r>
            <a:r>
              <a:rPr lang="en-US" sz="2000" dirty="0"/>
              <a:t> </a:t>
            </a:r>
            <a:r>
              <a:rPr lang="en-US" sz="2000" dirty="0" err="1"/>
              <a:t>nóng</a:t>
            </a:r>
            <a:r>
              <a:rPr lang="en-US" sz="2000" dirty="0"/>
              <a:t> </a:t>
            </a:r>
            <a:r>
              <a:rPr lang="en-US" sz="2000" dirty="0" err="1"/>
              <a:t>lên</a:t>
            </a:r>
            <a:r>
              <a:rPr lang="en-US" sz="2000" dirty="0"/>
              <a:t>, </a:t>
            </a:r>
            <a:r>
              <a:rPr lang="en-US" sz="2000" dirty="0" err="1"/>
              <a:t>cục</a:t>
            </a:r>
            <a:r>
              <a:rPr lang="en-US" sz="2000" dirty="0"/>
              <a:t> </a:t>
            </a:r>
            <a:r>
              <a:rPr lang="en-US" sz="2000" dirty="0" err="1"/>
              <a:t>sắt</a:t>
            </a:r>
            <a:r>
              <a:rPr lang="en-US" sz="2000" dirty="0"/>
              <a:t> </a:t>
            </a:r>
            <a:r>
              <a:rPr lang="en-US" sz="2000" dirty="0" err="1"/>
              <a:t>nguội</a:t>
            </a:r>
            <a:r>
              <a:rPr lang="en-US" sz="2000" dirty="0"/>
              <a:t> </a:t>
            </a:r>
            <a:r>
              <a:rPr lang="en-US" sz="2000" dirty="0" err="1"/>
              <a:t>đi</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này</a:t>
            </a:r>
            <a:r>
              <a:rPr lang="en-US" sz="2000" dirty="0"/>
              <a:t> </a:t>
            </a:r>
            <a:r>
              <a:rPr lang="en-US" sz="2000" dirty="0" err="1"/>
              <a:t>có</a:t>
            </a:r>
            <a:r>
              <a:rPr lang="en-US" sz="2000" dirty="0"/>
              <a:t> </a:t>
            </a:r>
            <a:r>
              <a:rPr lang="en-US" sz="2000" dirty="0" err="1"/>
              <a:t>sự</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a:t>
            </a:r>
          </a:p>
          <a:p>
            <a:pPr marL="342900" indent="-342900">
              <a:buAutoNum type="alphaUcPeriod"/>
            </a:pP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		</a:t>
            </a:r>
          </a:p>
          <a:p>
            <a:pPr marL="342900" indent="-342900">
              <a:buAutoNum type="alphaUcPeriod"/>
            </a:pP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a:t>
            </a:r>
          </a:p>
          <a:p>
            <a:r>
              <a:rPr lang="en-US" sz="2000" dirty="0"/>
              <a:t>C. </a:t>
            </a: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		</a:t>
            </a:r>
          </a:p>
          <a:p>
            <a:r>
              <a:rPr lang="en-US" sz="2000" dirty="0"/>
              <a:t>D. </a:t>
            </a: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358776" y="3943350"/>
            <a:ext cx="1774825" cy="10287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381001" y="3943350"/>
            <a:ext cx="1774825" cy="10287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381001" y="3943350"/>
            <a:ext cx="1774825" cy="10287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381001" y="3943350"/>
            <a:ext cx="1774825" cy="10287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381001" y="3943350"/>
            <a:ext cx="1774825" cy="10287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381001" y="3943350"/>
            <a:ext cx="1774825" cy="10287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381001" y="3943350"/>
            <a:ext cx="1774825" cy="10287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381001" y="3943350"/>
            <a:ext cx="1774825" cy="10287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381001" y="3943350"/>
            <a:ext cx="1774825" cy="10287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381001" y="3943350"/>
            <a:ext cx="1774825" cy="10287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160869" y="3829050"/>
            <a:ext cx="2348090" cy="120015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000" dirty="0"/>
              <a:t>B.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p>
          <a:p>
            <a:pPr algn="ctr">
              <a:defRPr/>
            </a:pP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6655" y="376128"/>
            <a:ext cx="6172201" cy="2531462"/>
          </a:xfrm>
          <a:prstGeom prst="rect">
            <a:avLst/>
          </a:prstGeom>
          <a:noFill/>
          <a:ln w="9525">
            <a:noFill/>
            <a:miter lim="800000"/>
            <a:headEnd/>
            <a:tailEnd/>
          </a:ln>
        </p:spPr>
        <p:txBody>
          <a:bodyPr wrap="square" lIns="68580" tIns="34290" rIns="68580" bIns="34290">
            <a:spAutoFit/>
          </a:bodyPr>
          <a:lstStyle/>
          <a:p>
            <a:r>
              <a:rPr lang="fr-FR" sz="2000" b="1" dirty="0" err="1"/>
              <a:t>Câu</a:t>
            </a:r>
            <a:r>
              <a:rPr lang="fr-FR" sz="2000" b="1" dirty="0"/>
              <a:t> 4. 	</a:t>
            </a:r>
            <a:r>
              <a:rPr lang="fr-FR" sz="2000" dirty="0" err="1"/>
              <a:t>Nội</a:t>
            </a:r>
            <a:r>
              <a:rPr lang="fr-FR" sz="2000" dirty="0"/>
              <a:t> </a:t>
            </a:r>
            <a:r>
              <a:rPr lang="fr-FR" sz="2000" dirty="0" err="1"/>
              <a:t>năng</a:t>
            </a:r>
            <a:r>
              <a:rPr lang="fr-FR" sz="2000" dirty="0"/>
              <a:t> </a:t>
            </a:r>
            <a:r>
              <a:rPr lang="fr-FR" sz="2000" dirty="0" err="1"/>
              <a:t>của</a:t>
            </a:r>
            <a:r>
              <a:rPr lang="fr-FR" sz="2000" dirty="0"/>
              <a:t> </a:t>
            </a:r>
            <a:r>
              <a:rPr lang="fr-FR" sz="2000" dirty="0" err="1"/>
              <a:t>một</a:t>
            </a:r>
            <a:r>
              <a:rPr lang="fr-FR" sz="2000" dirty="0"/>
              <a:t> </a:t>
            </a:r>
            <a:r>
              <a:rPr lang="fr-FR" sz="2000" dirty="0" err="1"/>
              <a:t>vật</a:t>
            </a:r>
            <a:r>
              <a:rPr lang="fr-FR" sz="2000" dirty="0"/>
              <a:t> là</a:t>
            </a:r>
            <a:endParaRPr lang="en-US" sz="2000" dirty="0"/>
          </a:p>
          <a:p>
            <a:r>
              <a:rPr lang="fr-FR" sz="2000" b="1" dirty="0"/>
              <a:t>A.</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vật</a:t>
            </a:r>
            <a:r>
              <a:rPr lang="fr-FR" sz="2000" dirty="0"/>
              <a:t>.</a:t>
            </a:r>
            <a:endParaRPr lang="en-US" sz="2000" dirty="0"/>
          </a:p>
          <a:p>
            <a:r>
              <a:rPr lang="fr-FR" sz="2000" b="1" dirty="0"/>
              <a:t>B.</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r>
              <a:rPr lang="fr-FR" sz="2000" b="1" dirty="0"/>
              <a:t>C.</a:t>
            </a:r>
            <a:r>
              <a:rPr lang="fr-FR" sz="2000" dirty="0"/>
              <a:t> </a:t>
            </a:r>
            <a:r>
              <a:rPr lang="fr-FR" sz="2000" dirty="0" err="1"/>
              <a:t>tổng</a:t>
            </a:r>
            <a:r>
              <a:rPr lang="fr-FR" sz="2000" dirty="0"/>
              <a:t> </a:t>
            </a:r>
            <a:r>
              <a:rPr lang="fr-FR" sz="2000" dirty="0" err="1"/>
              <a:t>nhiệt</a:t>
            </a:r>
            <a:r>
              <a:rPr lang="fr-FR" sz="2000" dirty="0"/>
              <a:t> </a:t>
            </a:r>
            <a:r>
              <a:rPr lang="fr-FR" sz="2000" dirty="0" err="1"/>
              <a:t>lượng</a:t>
            </a:r>
            <a:r>
              <a:rPr lang="fr-FR" sz="2000" dirty="0"/>
              <a:t> </a:t>
            </a:r>
            <a:r>
              <a:rPr lang="fr-FR" sz="2000" dirty="0" err="1"/>
              <a:t>và</a:t>
            </a:r>
            <a:r>
              <a:rPr lang="fr-FR" sz="2000" dirty="0"/>
              <a:t> </a:t>
            </a:r>
            <a:r>
              <a:rPr lang="fr-FR" sz="2000" dirty="0" err="1"/>
              <a:t>cơ</a:t>
            </a:r>
            <a:r>
              <a:rPr lang="fr-FR" sz="2000" dirty="0"/>
              <a:t> </a:t>
            </a:r>
            <a:r>
              <a:rPr lang="fr-FR" sz="2000" dirty="0" err="1"/>
              <a:t>năng</a:t>
            </a:r>
            <a:r>
              <a:rPr lang="fr-FR" sz="2000" dirty="0"/>
              <a:t> </a:t>
            </a:r>
            <a:r>
              <a:rPr lang="fr-FR" sz="2000" dirty="0" err="1"/>
              <a:t>mà</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 </a:t>
            </a:r>
            <a:r>
              <a:rPr lang="fr-FR" sz="2000" dirty="0" err="1"/>
              <a:t>và</a:t>
            </a:r>
            <a:r>
              <a:rPr lang="fr-FR" sz="2000" dirty="0"/>
              <a:t> </a:t>
            </a:r>
            <a:r>
              <a:rPr lang="fr-FR" sz="2000" dirty="0" err="1"/>
              <a:t>thực</a:t>
            </a:r>
            <a:r>
              <a:rPr lang="fr-FR" sz="2000" dirty="0"/>
              <a:t> </a:t>
            </a:r>
            <a:r>
              <a:rPr lang="fr-FR" sz="2000" dirty="0" err="1"/>
              <a:t>hiện</a:t>
            </a:r>
            <a:r>
              <a:rPr lang="fr-FR" sz="2000" dirty="0"/>
              <a:t> </a:t>
            </a:r>
            <a:r>
              <a:rPr lang="fr-FR" sz="2000" dirty="0" err="1"/>
              <a:t>công</a:t>
            </a:r>
            <a:r>
              <a:rPr lang="fr-FR" sz="2000" dirty="0"/>
              <a:t>.</a:t>
            </a:r>
            <a:endParaRPr lang="en-US" sz="2000" dirty="0"/>
          </a:p>
          <a:p>
            <a:r>
              <a:rPr lang="fr-FR" sz="2000" b="1" dirty="0"/>
              <a:t>D.</a:t>
            </a:r>
            <a:r>
              <a:rPr lang="fr-FR" sz="2000" dirty="0"/>
              <a:t> </a:t>
            </a:r>
            <a:r>
              <a:rPr lang="fr-FR" sz="2000" dirty="0" err="1"/>
              <a:t>nhiệt</a:t>
            </a:r>
            <a:r>
              <a:rPr lang="fr-FR" sz="2000" dirty="0"/>
              <a:t> </a:t>
            </a:r>
            <a:r>
              <a:rPr lang="fr-FR" sz="2000" dirty="0" err="1"/>
              <a:t>lượng</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a:t>
            </a:r>
            <a:endParaRPr lang="en-US" sz="20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5</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6"/>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7"/>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331719" y="354329"/>
            <a:ext cx="6735963" cy="2839239"/>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373840" y="3314700"/>
            <a:ext cx="6693842"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000" b="1" dirty="0">
                <a:solidFill>
                  <a:srgbClr val="FF0000"/>
                </a:solidFill>
                <a:latin typeface="Times New Roman" pitchFamily="18" charset="0"/>
                <a:cs typeface="Times New Roman" pitchFamily="18" charset="0"/>
              </a:rPr>
              <a:t>D. </a:t>
            </a:r>
            <a:r>
              <a:rPr lang="es-ES" sz="2000" dirty="0"/>
              <a:t> Búa </a:t>
            </a:r>
            <a:r>
              <a:rPr lang="es-ES" sz="2000" dirty="0" err="1"/>
              <a:t>đã</a:t>
            </a:r>
            <a:r>
              <a:rPr lang="es-ES" sz="2000" dirty="0"/>
              <a:t> </a:t>
            </a:r>
            <a:r>
              <a:rPr lang="es-ES" sz="2000" dirty="0" err="1"/>
              <a:t>thực</a:t>
            </a:r>
            <a:r>
              <a:rPr lang="es-ES" sz="2000" dirty="0"/>
              <a:t> </a:t>
            </a:r>
            <a:r>
              <a:rPr lang="es-ES" sz="2000" dirty="0" err="1"/>
              <a:t>hiện</a:t>
            </a:r>
            <a:r>
              <a:rPr lang="es-ES" sz="2000" dirty="0"/>
              <a:t> </a:t>
            </a:r>
            <a:r>
              <a:rPr lang="es-ES" sz="2000" dirty="0" err="1"/>
              <a:t>công</a:t>
            </a:r>
            <a:r>
              <a:rPr lang="es-ES" sz="2000" dirty="0"/>
              <a:t> </a:t>
            </a:r>
            <a:r>
              <a:rPr lang="es-ES" sz="2000" dirty="0" err="1"/>
              <a:t>lên</a:t>
            </a:r>
            <a:r>
              <a:rPr lang="es-ES" sz="2000" dirty="0"/>
              <a:t> </a:t>
            </a:r>
            <a:r>
              <a:rPr lang="es-ES" sz="2000" dirty="0" err="1"/>
              <a:t>thanh</a:t>
            </a:r>
            <a:r>
              <a:rPr lang="es-ES" sz="2000" dirty="0"/>
              <a:t> </a:t>
            </a:r>
            <a:r>
              <a:rPr lang="es-ES" sz="2000" dirty="0" err="1"/>
              <a:t>sắt</a:t>
            </a:r>
            <a:r>
              <a:rPr lang="es-ES" sz="2000" dirty="0"/>
              <a:t>, </a:t>
            </a:r>
            <a:r>
              <a:rPr lang="es-ES" sz="2000" dirty="0" err="1"/>
              <a:t>làm</a:t>
            </a:r>
            <a:r>
              <a:rPr lang="es-ES" sz="2000" dirty="0"/>
              <a:t> </a:t>
            </a:r>
          </a:p>
          <a:p>
            <a:pPr algn="ctr">
              <a:defRPr/>
            </a:pPr>
            <a:r>
              <a:rPr lang="es-ES" sz="2000" dirty="0" err="1"/>
              <a:t>nhiệt</a:t>
            </a:r>
            <a:r>
              <a:rPr lang="es-ES" sz="2000" dirty="0"/>
              <a:t> </a:t>
            </a:r>
            <a:r>
              <a:rPr lang="es-ES" sz="2000" dirty="0" err="1"/>
              <a:t>năng</a:t>
            </a:r>
            <a:r>
              <a:rPr lang="es-ES" sz="2000" dirty="0"/>
              <a:t> </a:t>
            </a:r>
            <a:r>
              <a:rPr lang="es-ES" sz="2000" dirty="0" err="1"/>
              <a:t>của</a:t>
            </a:r>
            <a:r>
              <a:rPr lang="es-ES" sz="2000" dirty="0"/>
              <a:t> </a:t>
            </a:r>
            <a:r>
              <a:rPr lang="es-ES" sz="2000" dirty="0" err="1"/>
              <a:t>thanh</a:t>
            </a:r>
            <a:r>
              <a:rPr lang="es-ES" sz="2000" dirty="0"/>
              <a:t> </a:t>
            </a:r>
            <a:r>
              <a:rPr lang="es-ES" sz="2000" dirty="0" err="1"/>
              <a:t>sắt</a:t>
            </a:r>
            <a:r>
              <a:rPr lang="es-ES" sz="2000" dirty="0"/>
              <a:t> </a:t>
            </a:r>
            <a:r>
              <a:rPr lang="es-ES" sz="2000" dirty="0" err="1"/>
              <a:t>giảm</a:t>
            </a:r>
            <a:r>
              <a:rPr lang="es-ES" sz="2000" dirty="0"/>
              <a:t>.</a:t>
            </a:r>
            <a:endParaRPr lang="en-US" sz="2000" dirty="0"/>
          </a:p>
          <a:p>
            <a:pPr algn="ctr">
              <a:defRPr/>
            </a:pPr>
            <a:r>
              <a:rPr lang="en-US" sz="2000" b="1" dirty="0">
                <a:solidFill>
                  <a:srgbClr val="FF0000"/>
                </a:solidFill>
                <a:latin typeface="Times New Roman" pitchFamily="18" charset="0"/>
                <a:cs typeface="Times New Roman" pitchFamily="18" charset="0"/>
              </a:rPr>
              <a:t>	</a:t>
            </a:r>
            <a:endParaRPr lang="vi-VN" altLang="vi-VN" sz="2000" b="1" dirty="0">
              <a:solidFill>
                <a:srgbClr val="FF0000"/>
              </a:solidFill>
            </a:endParaRPr>
          </a:p>
        </p:txBody>
      </p:sp>
      <p:sp>
        <p:nvSpPr>
          <p:cNvPr id="27670" name="Text Box 22"/>
          <p:cNvSpPr txBox="1">
            <a:spLocks noChangeArrowheads="1"/>
          </p:cNvSpPr>
          <p:nvPr/>
        </p:nvSpPr>
        <p:spPr bwMode="auto">
          <a:xfrm>
            <a:off x="2470315" y="354330"/>
            <a:ext cx="6597367" cy="3116238"/>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5:</a:t>
            </a:r>
            <a:r>
              <a:rPr lang="es-ES" dirty="0"/>
              <a:t> </a:t>
            </a:r>
            <a:r>
              <a:rPr lang="es-ES" dirty="0" err="1"/>
              <a:t>Dùng</a:t>
            </a:r>
            <a:r>
              <a:rPr lang="es-ES" dirty="0"/>
              <a:t> búa </a:t>
            </a:r>
            <a:r>
              <a:rPr lang="es-ES" dirty="0" err="1"/>
              <a:t>đập</a:t>
            </a:r>
            <a:r>
              <a:rPr lang="es-ES" dirty="0"/>
              <a:t> </a:t>
            </a:r>
            <a:r>
              <a:rPr lang="es-ES" dirty="0" err="1"/>
              <a:t>vào</a:t>
            </a:r>
            <a:r>
              <a:rPr lang="es-ES" dirty="0"/>
              <a:t> </a:t>
            </a:r>
            <a:r>
              <a:rPr lang="es-ES" dirty="0" err="1"/>
              <a:t>thanh</a:t>
            </a:r>
            <a:r>
              <a:rPr lang="es-ES" dirty="0"/>
              <a:t> </a:t>
            </a:r>
            <a:r>
              <a:rPr lang="es-ES" dirty="0" err="1"/>
              <a:t>sắt</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đã</a:t>
            </a:r>
            <a:r>
              <a:rPr lang="es-ES" dirty="0"/>
              <a:t> </a:t>
            </a:r>
            <a:r>
              <a:rPr lang="es-ES" dirty="0" err="1"/>
              <a:t>thay</a:t>
            </a:r>
            <a:r>
              <a:rPr lang="es-ES" dirty="0"/>
              <a:t> </a:t>
            </a:r>
            <a:r>
              <a:rPr lang="es-ES" dirty="0" err="1"/>
              <a:t>đổi</a:t>
            </a:r>
            <a:r>
              <a:rPr lang="es-ES" dirty="0"/>
              <a:t> </a:t>
            </a:r>
            <a:r>
              <a:rPr lang="es-ES" dirty="0" err="1"/>
              <a:t>như</a:t>
            </a:r>
            <a:r>
              <a:rPr lang="es-ES" dirty="0"/>
              <a:t> </a:t>
            </a:r>
            <a:r>
              <a:rPr lang="es-ES" dirty="0" err="1"/>
              <a:t>thế</a:t>
            </a:r>
            <a:r>
              <a:rPr lang="es-ES" dirty="0"/>
              <a:t> </a:t>
            </a:r>
            <a:r>
              <a:rPr lang="es-ES" dirty="0" err="1"/>
              <a:t>nào</a:t>
            </a:r>
            <a:r>
              <a:rPr lang="es-ES" dirty="0"/>
              <a:t>?</a:t>
            </a:r>
            <a:endParaRPr lang="en-US" dirty="0"/>
          </a:p>
          <a:p>
            <a:pPr lvl="0"/>
            <a:r>
              <a:rPr lang="es-ES" dirty="0"/>
              <a:t>A.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pPr lvl="0"/>
            <a:r>
              <a:rPr lang="es-ES" dirty="0"/>
              <a:t>B.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 </a:t>
            </a:r>
          </a:p>
          <a:p>
            <a:pPr lvl="0"/>
            <a:r>
              <a:rPr lang="es-ES" dirty="0"/>
              <a:t>C.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r>
              <a:rPr lang="es-ES" dirty="0"/>
              <a:t>D.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a:t>
            </a:r>
            <a:endParaRPr lang="en-US" dirty="0"/>
          </a:p>
          <a:p>
            <a:pPr lvl="0"/>
            <a:r>
              <a:rPr lang="es-ES" dirty="0"/>
              <a:t>.</a:t>
            </a:r>
            <a:endParaRPr lang="en-US"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pic>
        <p:nvPicPr>
          <p:cNvPr id="2072" name="Picture 55" descr="CLOCK"/>
          <p:cNvPicPr>
            <a:picLocks noChangeAspect="1" noChangeArrowheads="1"/>
          </p:cNvPicPr>
          <p:nvPr/>
        </p:nvPicPr>
        <p:blipFill>
          <a:blip r:embed="rId8"/>
          <a:srcRect/>
          <a:stretch>
            <a:fillRect/>
          </a:stretch>
        </p:blipFill>
        <p:spPr bwMode="auto">
          <a:xfrm>
            <a:off x="228603" y="3829050"/>
            <a:ext cx="2103497" cy="1200150"/>
          </a:xfrm>
          <a:prstGeom prst="rect">
            <a:avLst/>
          </a:prstGeom>
          <a:noFill/>
          <a:ln w="9525">
            <a:noFill/>
            <a:miter lim="800000"/>
            <a:headEnd/>
            <a:tailEnd/>
          </a:ln>
        </p:spPr>
      </p:pic>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sp>
        <p:nvSpPr>
          <p:cNvPr id="48" name="Text Box 56">
            <a:extLst>
              <a:ext uri="{FF2B5EF4-FFF2-40B4-BE49-F238E27FC236}">
                <a16:creationId xmlns:a16="http://schemas.microsoft.com/office/drawing/2014/main" id="{5574493E-69B9-451A-83D3-BF046C9074DC}"/>
              </a:ext>
            </a:extLst>
          </p:cNvPr>
          <p:cNvSpPr txBox="1">
            <a:spLocks noChangeArrowheads="1"/>
          </p:cNvSpPr>
          <p:nvPr/>
        </p:nvSpPr>
        <p:spPr bwMode="auto">
          <a:xfrm>
            <a:off x="160869" y="4162425"/>
            <a:ext cx="2348090" cy="461169"/>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7662"/>
                                        </p:tgtEl>
                                        <p:attrNameLst>
                                          <p:attrName>style.visibility</p:attrName>
                                        </p:attrNameLst>
                                      </p:cBhvr>
                                      <p:to>
                                        <p:strVal val="visible"/>
                                      </p:to>
                                    </p:set>
                                    <p:animEffect transition="in" filter="blinds(horizontal)">
                                      <p:cBhvr>
                                        <p:cTn id="83"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thế nào là nhiệt năng? Sự chuyển hóa nhiệt năng">
            <a:extLst>
              <a:ext uri="{FF2B5EF4-FFF2-40B4-BE49-F238E27FC236}">
                <a16:creationId xmlns:a16="http://schemas.microsoft.com/office/drawing/2014/main" id="{80C76121-3F69-466D-BBCF-7D370156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0" y="269051"/>
            <a:ext cx="2971722" cy="2228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iệt năng là gì? Công thức tính nhiệt năng? Ứng dụng của nó?">
            <a:extLst>
              <a:ext uri="{FF2B5EF4-FFF2-40B4-BE49-F238E27FC236}">
                <a16:creationId xmlns:a16="http://schemas.microsoft.com/office/drawing/2014/main" id="{FE43C86E-6A7B-4E38-89C5-7D3315FC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58" y="2853987"/>
            <a:ext cx="4343406" cy="204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ệt lượng là gì? Công thức tính nhiệt lượng và bài tập áp dụng">
            <a:extLst>
              <a:ext uri="{FF2B5EF4-FFF2-40B4-BE49-F238E27FC236}">
                <a16:creationId xmlns:a16="http://schemas.microsoft.com/office/drawing/2014/main" id="{96B8F23D-1B90-4774-8883-951966F8A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0" y="248263"/>
            <a:ext cx="3286140" cy="219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3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000" b="1" dirty="0">
                <a:solidFill>
                  <a:srgbClr val="FF0000"/>
                </a:solidFill>
              </a:rPr>
              <a:t> </a:t>
            </a:r>
            <a:r>
              <a:rPr lang="en-US" sz="2000" b="1" dirty="0">
                <a:solidFill>
                  <a:srgbClr val="FF0000"/>
                </a:solidFill>
                <a:latin typeface="Times New Roman" pitchFamily="18" charset="0"/>
                <a:cs typeface="Times New Roman" pitchFamily="18" charset="0"/>
              </a:rPr>
              <a:t>D. </a:t>
            </a:r>
            <a:r>
              <a:rPr lang="es-ES" sz="2000" dirty="0" err="1"/>
              <a:t>Nội</a:t>
            </a:r>
            <a:r>
              <a:rPr lang="es-ES" sz="2000" dirty="0"/>
              <a:t> </a:t>
            </a:r>
            <a:r>
              <a:rPr lang="es-ES" sz="2000" dirty="0" err="1"/>
              <a:t>năng</a:t>
            </a:r>
            <a:r>
              <a:rPr lang="es-ES" sz="2000" dirty="0"/>
              <a:t> </a:t>
            </a:r>
            <a:r>
              <a:rPr lang="es-ES" sz="2000" dirty="0" err="1"/>
              <a:t>của</a:t>
            </a:r>
            <a:r>
              <a:rPr lang="es-ES" sz="2000" dirty="0"/>
              <a:t> </a:t>
            </a:r>
            <a:r>
              <a:rPr lang="es-ES" sz="2000" dirty="0" err="1"/>
              <a:t>giọt</a:t>
            </a:r>
            <a:r>
              <a:rPr lang="es-ES" sz="2000" dirty="0"/>
              <a:t> </a:t>
            </a:r>
            <a:r>
              <a:rPr lang="es-ES" sz="2000" dirty="0" err="1"/>
              <a:t>nước</a:t>
            </a:r>
            <a:r>
              <a:rPr lang="es-ES" sz="2000" dirty="0"/>
              <a:t> </a:t>
            </a:r>
            <a:r>
              <a:rPr lang="es-ES" sz="2000" dirty="0" err="1"/>
              <a:t>sôi</a:t>
            </a:r>
            <a:r>
              <a:rPr lang="es-ES" sz="2000" dirty="0"/>
              <a:t> </a:t>
            </a:r>
            <a:r>
              <a:rPr lang="es-ES" sz="2000" dirty="0" err="1"/>
              <a:t>giảm</a:t>
            </a:r>
            <a:r>
              <a:rPr lang="es-ES" sz="2000" dirty="0"/>
              <a:t>, </a:t>
            </a:r>
            <a:r>
              <a:rPr lang="es-ES" sz="2000" dirty="0" err="1"/>
              <a:t>nội</a:t>
            </a:r>
            <a:r>
              <a:rPr lang="es-ES" sz="2000" dirty="0"/>
              <a:t> </a:t>
            </a:r>
            <a:r>
              <a:rPr lang="es-ES" sz="2000" dirty="0" err="1"/>
              <a:t>năng</a:t>
            </a:r>
            <a:r>
              <a:rPr lang="es-ES" sz="2000" dirty="0"/>
              <a:t> </a:t>
            </a:r>
          </a:p>
          <a:p>
            <a:pPr algn="ctr">
              <a:defRPr/>
            </a:pPr>
            <a:r>
              <a:rPr lang="es-ES" sz="2000" dirty="0" err="1"/>
              <a:t>của</a:t>
            </a:r>
            <a:r>
              <a:rPr lang="es-ES" sz="2000" dirty="0"/>
              <a:t> </a:t>
            </a:r>
            <a:r>
              <a:rPr lang="es-ES" sz="2000" dirty="0" err="1"/>
              <a:t>cốc</a:t>
            </a:r>
            <a:r>
              <a:rPr lang="es-ES" sz="2000" dirty="0"/>
              <a:t> </a:t>
            </a:r>
            <a:r>
              <a:rPr lang="es-ES" sz="2000" dirty="0" err="1"/>
              <a:t>nước</a:t>
            </a:r>
            <a:r>
              <a:rPr lang="es-ES" sz="2000" dirty="0"/>
              <a:t> </a:t>
            </a:r>
            <a:r>
              <a:rPr lang="es-ES" sz="2000" dirty="0" err="1"/>
              <a:t>lạnh</a:t>
            </a:r>
            <a:r>
              <a:rPr lang="es-ES" sz="2000" dirty="0"/>
              <a:t> </a:t>
            </a:r>
            <a:r>
              <a:rPr lang="es-ES" sz="2000" dirty="0" err="1"/>
              <a:t>tăng</a:t>
            </a:r>
            <a:r>
              <a:rPr lang="es-ES"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0893" y="409560"/>
            <a:ext cx="6031230" cy="2562240"/>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6:</a:t>
            </a:r>
            <a:r>
              <a:rPr lang="es-ES" dirty="0"/>
              <a:t> </a:t>
            </a:r>
            <a:r>
              <a:rPr lang="es-ES" dirty="0" err="1"/>
              <a:t>Nhỏ</a:t>
            </a:r>
            <a:r>
              <a:rPr lang="es-ES" dirty="0"/>
              <a:t> </a:t>
            </a:r>
            <a:r>
              <a:rPr lang="es-ES" dirty="0" err="1"/>
              <a:t>một</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vào</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thì</a:t>
            </a:r>
            <a:r>
              <a:rPr lang="es-ES" dirty="0"/>
              <a:t>:</a:t>
            </a:r>
            <a:endParaRPr lang="en-US" dirty="0"/>
          </a:p>
          <a:p>
            <a:r>
              <a:rPr lang="es-ES" b="1" dirty="0"/>
              <a:t>A.</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a:p>
            <a:r>
              <a:rPr lang="es-ES" b="1" dirty="0"/>
              <a:t>B.</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cho </a:t>
            </a:r>
            <a:r>
              <a:rPr lang="es-ES" dirty="0" err="1"/>
              <a:t>giọt</a:t>
            </a:r>
            <a:r>
              <a:rPr lang="es-ES" dirty="0"/>
              <a:t> </a:t>
            </a:r>
            <a:r>
              <a:rPr lang="es-ES" dirty="0" err="1"/>
              <a:t>nước</a:t>
            </a:r>
            <a:r>
              <a:rPr lang="es-ES" dirty="0"/>
              <a:t> </a:t>
            </a:r>
            <a:r>
              <a:rPr lang="es-ES" dirty="0" err="1"/>
              <a:t>tăng</a:t>
            </a:r>
            <a:r>
              <a:rPr lang="es-ES" dirty="0"/>
              <a:t>.</a:t>
            </a:r>
            <a:endParaRPr lang="en-US" dirty="0"/>
          </a:p>
          <a:p>
            <a:r>
              <a:rPr lang="es-ES" b="1" dirty="0"/>
              <a:t>C.</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không</a:t>
            </a:r>
            <a:r>
              <a:rPr lang="es-ES" dirty="0"/>
              <a:t> </a:t>
            </a:r>
            <a:r>
              <a:rPr lang="es-ES" dirty="0" err="1"/>
              <a:t>đổi</a:t>
            </a:r>
            <a:r>
              <a:rPr lang="es-ES" dirty="0"/>
              <a:t>.</a:t>
            </a:r>
            <a:endParaRPr lang="en-US" dirty="0"/>
          </a:p>
          <a:p>
            <a:r>
              <a:rPr lang="es-ES" b="1" dirty="0"/>
              <a:t>D.</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không</a:t>
            </a:r>
            <a:r>
              <a:rPr lang="es-ES" dirty="0"/>
              <a:t> </a:t>
            </a:r>
            <a:r>
              <a:rPr lang="es-ES" dirty="0" err="1"/>
              <a:t>đổi</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2323306" y="2323307"/>
            <a:ext cx="5143500" cy="496888"/>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6323807" y="2323307"/>
            <a:ext cx="5143500" cy="496887"/>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609600" y="0"/>
            <a:ext cx="7620000" cy="51435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68580" tIns="34290" rIns="68580" bIns="34290" anchor="ctr"/>
          <a:lstStyle/>
          <a:p>
            <a:pPr eaLnBrk="1" hangingPunct="1"/>
            <a:endParaRPr lang="vi-VN" altLang="vi-VN">
              <a:latin typeface="Calibri" pitchFamily="34" charset="0"/>
            </a:endParaRPr>
          </a:p>
        </p:txBody>
      </p:sp>
      <p:sp>
        <p:nvSpPr>
          <p:cNvPr id="4101" name="Text Box 7"/>
          <p:cNvSpPr txBox="1">
            <a:spLocks noChangeArrowheads="1"/>
          </p:cNvSpPr>
          <p:nvPr/>
        </p:nvSpPr>
        <p:spPr bwMode="auto">
          <a:xfrm rot="-753720">
            <a:off x="1747839" y="1817036"/>
            <a:ext cx="5181600" cy="1177245"/>
          </a:xfrm>
          <a:prstGeom prst="rect">
            <a:avLst/>
          </a:prstGeom>
          <a:noFill/>
          <a:ln w="9525">
            <a:noFill/>
            <a:miter lim="800000"/>
            <a:headEnd/>
            <a:tailEnd/>
          </a:ln>
          <a:effectLst/>
        </p:spPr>
        <p:txBody>
          <a:bodyPr lIns="68580" tIns="34290" rIns="68580" bIns="34290">
            <a:spAutoFit/>
          </a:bodyPr>
          <a:lstStyle/>
          <a:p>
            <a:pPr algn="ctr" eaLnBrk="1" hangingPunct="1">
              <a:spcBef>
                <a:spcPct val="50000"/>
              </a:spcBef>
            </a:pPr>
            <a:r>
              <a:rPr lang="en-US" altLang="vi-VN" sz="3600" b="1" dirty="0" err="1"/>
              <a:t>Chúc</a:t>
            </a:r>
            <a:r>
              <a:rPr lang="en-US" altLang="vi-VN" sz="3600" b="1" dirty="0"/>
              <a:t> </a:t>
            </a:r>
            <a:r>
              <a:rPr lang="en-US" altLang="vi-VN" sz="3600" b="1" dirty="0" err="1"/>
              <a:t>mừng</a:t>
            </a:r>
            <a:r>
              <a:rPr lang="en-US" altLang="vi-VN" sz="3600" b="1" dirty="0"/>
              <a:t> </a:t>
            </a:r>
            <a:r>
              <a:rPr lang="en-US" altLang="vi-VN" sz="3600" b="1" dirty="0" err="1"/>
              <a:t>các</a:t>
            </a:r>
            <a:r>
              <a:rPr lang="en-US" altLang="vi-VN" sz="3600" b="1" dirty="0"/>
              <a:t> </a:t>
            </a:r>
            <a:r>
              <a:rPr lang="en-US" altLang="vi-VN" sz="3600" b="1" dirty="0" err="1"/>
              <a:t>bạn</a:t>
            </a:r>
            <a:r>
              <a:rPr lang="en-US" altLang="vi-VN" sz="3600" b="1" dirty="0"/>
              <a:t> </a:t>
            </a:r>
            <a:r>
              <a:rPr lang="en-US" altLang="vi-VN" sz="3600" b="1" dirty="0" err="1"/>
              <a:t>đã</a:t>
            </a:r>
            <a:r>
              <a:rPr lang="en-US" altLang="vi-VN" sz="3600" b="1" dirty="0"/>
              <a:t> </a:t>
            </a:r>
            <a:r>
              <a:rPr lang="en-US" altLang="vi-VN" sz="3600" b="1" dirty="0" err="1"/>
              <a:t>hoàn</a:t>
            </a:r>
            <a:r>
              <a:rPr lang="en-US" altLang="vi-VN" sz="3600" b="1" dirty="0"/>
              <a:t> </a:t>
            </a:r>
            <a:r>
              <a:rPr lang="en-US" altLang="vi-VN" sz="3600" b="1" dirty="0" err="1"/>
              <a:t>thành</a:t>
            </a:r>
            <a:r>
              <a:rPr lang="en-US" altLang="vi-VN" sz="36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7080250" y="3714750"/>
            <a:ext cx="1682750" cy="142875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8597220" y="141742"/>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5012" y="-15696"/>
            <a:ext cx="1518313" cy="2730909"/>
          </a:xfrm>
          <a:prstGeom prst="rect">
            <a:avLst/>
          </a:prstGeom>
        </p:spPr>
      </p:pic>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2811708" y="1052281"/>
            <a:ext cx="6103577" cy="1323439"/>
          </a:xfrm>
          <a:prstGeom prst="rect">
            <a:avLst/>
          </a:prstGeom>
          <a:ln w="12700">
            <a:solidFill>
              <a:schemeClr val="tx1"/>
            </a:solidFill>
          </a:ln>
        </p:spPr>
        <p:txBody>
          <a:bodyPr wrap="square">
            <a:spAutoFit/>
          </a:bodyPr>
          <a:lstStyle/>
          <a:p>
            <a:pPr algn="ctr"/>
            <a:r>
              <a:rPr lang="en-US" sz="2000" dirty="0"/>
              <a:t>M</a:t>
            </a:r>
            <a:r>
              <a:rPr lang="vi-VN" sz="2000" dirty="0"/>
              <a:t>ỗi học sinh chọn 1 vật bất kì trên bàn (VD: đồng xu, bút, thước nhựa, giấy….). Em hãy thực hiện 2 cách khác nhau để làm tăng nhiệt năng của vật đó. </a:t>
            </a:r>
            <a:endParaRPr lang="en-US" sz="2000" dirty="0"/>
          </a:p>
          <a:p>
            <a:pPr algn="ctr"/>
            <a:r>
              <a:rPr lang="vi-VN" sz="2000"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2811709" y="2911855"/>
            <a:ext cx="6103576" cy="1015663"/>
          </a:xfrm>
          <a:prstGeom prst="rect">
            <a:avLst/>
          </a:prstGeom>
          <a:ln w="12700">
            <a:solidFill>
              <a:schemeClr val="tx1"/>
            </a:solidFill>
          </a:ln>
        </p:spPr>
        <p:txBody>
          <a:bodyPr wrap="square">
            <a:spAutoFit/>
          </a:bodyPr>
          <a:lstStyle/>
          <a:p>
            <a:r>
              <a:rPr lang="vi-VN" sz="2000" dirty="0"/>
              <a:t>Cách 1: Chà xát vật với vật khác… </a:t>
            </a:r>
          </a:p>
          <a:p>
            <a:r>
              <a:rPr lang="vi-VN" sz="2000"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389977" y="2892801"/>
            <a:ext cx="1941557" cy="400110"/>
          </a:xfrm>
          <a:prstGeom prst="rect">
            <a:avLst/>
          </a:prstGeom>
          <a:solidFill>
            <a:schemeClr val="accent1">
              <a:lumMod val="60000"/>
              <a:lumOff val="40000"/>
            </a:schemeClr>
          </a:solidFill>
          <a:ln w="12700">
            <a:solidFill>
              <a:schemeClr val="tx1"/>
            </a:solidFill>
          </a:ln>
        </p:spPr>
        <p:txBody>
          <a:bodyPr wrap="squar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endParaRPr lang="en-US" sz="2000" b="1" dirty="0"/>
          </a:p>
        </p:txBody>
      </p:sp>
      <p:sp>
        <p:nvSpPr>
          <p:cNvPr id="16" name="Rectangle 15">
            <a:extLst>
              <a:ext uri="{FF2B5EF4-FFF2-40B4-BE49-F238E27FC236}">
                <a16:creationId xmlns:a16="http://schemas.microsoft.com/office/drawing/2014/main" id="{121611A6-57BE-4A4A-9134-95EE730F3E95}"/>
              </a:ext>
            </a:extLst>
          </p:cNvPr>
          <p:cNvSpPr/>
          <p:nvPr/>
        </p:nvSpPr>
        <p:spPr>
          <a:xfrm>
            <a:off x="562203" y="3390808"/>
            <a:ext cx="1597104" cy="400110"/>
          </a:xfrm>
          <a:prstGeom prst="rect">
            <a:avLst/>
          </a:prstGeom>
          <a:solidFill>
            <a:schemeClr val="accent2">
              <a:lumMod val="60000"/>
              <a:lumOff val="40000"/>
            </a:schemeClr>
          </a:solidFill>
          <a:ln w="12700">
            <a:solidFill>
              <a:schemeClr val="tx1"/>
            </a:solidFill>
          </a:ln>
        </p:spPr>
        <p:txBody>
          <a:bodyPr wrap="non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Truyền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nhiệt</a:t>
            </a:r>
            <a:endParaRPr lang="en-US" sz="2000"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2362258" y="3092856"/>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2362258" y="3552424"/>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228713" y="57216"/>
            <a:ext cx="2971723" cy="400110"/>
          </a:xfrm>
          <a:prstGeom prst="rect">
            <a:avLst/>
          </a:prstGeom>
          <a:solidFill>
            <a:srgbClr val="FFFFCC"/>
          </a:solidFill>
          <a:ln w="12700">
            <a:solidFill>
              <a:schemeClr val="tx1"/>
            </a:solidFill>
          </a:ln>
        </p:spPr>
        <p:txBody>
          <a:bodyPr wrap="square">
            <a:spAutoFit/>
          </a:bodyPr>
          <a:lstStyle/>
          <a:p>
            <a:pPr algn="ctr"/>
            <a:r>
              <a:rPr lang="vi-VN" sz="2000" b="1" dirty="0">
                <a:solidFill>
                  <a:srgbClr val="FF0000"/>
                </a:solidFill>
              </a:rPr>
              <a:t>VẬN DỤNG </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409700" y="2440672"/>
            <a:ext cx="63246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nchor="ct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39868"/>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5" name="Rectangle 4">
            <a:extLst>
              <a:ext uri="{FF2B5EF4-FFF2-40B4-BE49-F238E27FC236}">
                <a16:creationId xmlns:a16="http://schemas.microsoft.com/office/drawing/2014/main" id="{31C4215F-3DD0-4C07-B9BD-20676F191B43}"/>
              </a:ext>
            </a:extLst>
          </p:cNvPr>
          <p:cNvSpPr/>
          <p:nvPr/>
        </p:nvSpPr>
        <p:spPr>
          <a:xfrm>
            <a:off x="4038613" y="864178"/>
            <a:ext cx="4873487" cy="2185919"/>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spcAft>
                <a:spcPts val="0"/>
              </a:spcAft>
            </a:pPr>
            <a:r>
              <a:rPr lang="en-US" sz="2000" b="1" dirty="0">
                <a:solidFill>
                  <a:srgbClr val="000000"/>
                </a:solidFill>
                <a:latin typeface="+mj-lt"/>
                <a:ea typeface="Times New Roman" panose="02020603050405020304" pitchFamily="18" charset="0"/>
              </a:rPr>
              <a:t>HOẠT ĐỘNG NHÓM</a:t>
            </a:r>
          </a:p>
          <a:p>
            <a:pPr marL="457200" algn="ctr">
              <a:lnSpc>
                <a:spcPct val="115000"/>
              </a:lnSpc>
              <a:spcAft>
                <a:spcPts val="0"/>
              </a:spcAft>
            </a:pPr>
            <a:r>
              <a:rPr lang="en-US" sz="2000" dirty="0" err="1">
                <a:solidFill>
                  <a:srgbClr val="000000"/>
                </a:solidFill>
                <a:latin typeface="+mj-lt"/>
                <a:ea typeface="Times New Roman" panose="02020603050405020304" pitchFamily="18" charset="0"/>
              </a:rPr>
              <a:t>Kĩ</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thuật</a:t>
            </a:r>
            <a:r>
              <a:rPr lang="en-US" sz="2000" dirty="0">
                <a:solidFill>
                  <a:srgbClr val="000000"/>
                </a:solidFill>
                <a:latin typeface="+mj-lt"/>
                <a:ea typeface="Times New Roman" panose="02020603050405020304" pitchFamily="18" charset="0"/>
              </a:rPr>
              <a:t> Chia </a:t>
            </a:r>
            <a:r>
              <a:rPr lang="en-US" sz="2000" dirty="0" err="1">
                <a:solidFill>
                  <a:srgbClr val="000000"/>
                </a:solidFill>
                <a:latin typeface="+mj-lt"/>
                <a:ea typeface="Times New Roman" panose="02020603050405020304" pitchFamily="18" charset="0"/>
              </a:rPr>
              <a:t>sẻ</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cặp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đôi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lớp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xem</a:t>
            </a:r>
            <a:r>
              <a:rPr lang="en-US" sz="2000" dirty="0">
                <a:solidFill>
                  <a:srgbClr val="000000"/>
                </a:solidFill>
                <a:latin typeface="+mj-lt"/>
                <a:ea typeface="Times New Roman" panose="02020603050405020304" pitchFamily="18" charset="0"/>
              </a:rPr>
              <a:t> video </a:t>
            </a:r>
            <a:r>
              <a:rPr lang="en-US" sz="2000" dirty="0" err="1">
                <a:solidFill>
                  <a:srgbClr val="000000"/>
                </a:solidFill>
                <a:latin typeface="+mj-lt"/>
                <a:ea typeface="Times New Roman" panose="02020603050405020304" pitchFamily="18" charset="0"/>
              </a:rPr>
              <a:t>Thí</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nghiệm</a:t>
            </a:r>
            <a:r>
              <a:rPr lang="en-US" sz="2000" dirty="0">
                <a:solidFill>
                  <a:srgbClr val="000000"/>
                </a:solidFill>
                <a:latin typeface="+mj-lt"/>
                <a:ea typeface="Times New Roman" panose="02020603050405020304" pitchFamily="18" charset="0"/>
              </a:rPr>
              <a:t> Brown</a:t>
            </a: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Cá</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nhân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đọc</a:t>
            </a:r>
            <a:r>
              <a:rPr lang="en-US" sz="2000" dirty="0">
                <a:solidFill>
                  <a:srgbClr val="000000"/>
                </a:solidFill>
                <a:latin typeface="+mj-lt"/>
                <a:ea typeface="Times New Roman" panose="02020603050405020304" pitchFamily="18" charset="0"/>
              </a:rPr>
              <a:t> SGK </a:t>
            </a:r>
            <a:r>
              <a:rPr lang="en-US" sz="2000" dirty="0" err="1">
                <a:solidFill>
                  <a:srgbClr val="000000"/>
                </a:solidFill>
                <a:latin typeface="+mj-lt"/>
                <a:ea typeface="Times New Roman" panose="02020603050405020304" pitchFamily="18" charset="0"/>
              </a:rPr>
              <a:t>mục</a:t>
            </a:r>
            <a:r>
              <a:rPr lang="en-US" sz="2000" dirty="0">
                <a:solidFill>
                  <a:srgbClr val="000000"/>
                </a:solidFill>
                <a:latin typeface="+mj-lt"/>
                <a:ea typeface="Times New Roman" panose="02020603050405020304" pitchFamily="18" charset="0"/>
              </a:rPr>
              <a:t> I, II.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Thảo</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luận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nhóm</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trả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lời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câu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hỏi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phiếu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học</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tập</a:t>
            </a:r>
            <a:r>
              <a:rPr lang="en-US" sz="2000" dirty="0">
                <a:solidFill>
                  <a:srgbClr val="000000"/>
                </a:solidFill>
                <a:latin typeface="+mj-lt"/>
                <a:ea typeface="Times New Roman" panose="02020603050405020304" pitchFamily="18" charset="0"/>
              </a:rPr>
              <a:t> 1.</a:t>
            </a:r>
            <a:endParaRPr lang="en-US" sz="2000" dirty="0">
              <a:latin typeface="+mj-lt"/>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22087" y="96354"/>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2341504498"/>
              </p:ext>
            </p:extLst>
          </p:nvPr>
        </p:nvGraphicFramePr>
        <p:xfrm>
          <a:off x="152516" y="861370"/>
          <a:ext cx="8838968" cy="3241040"/>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val="3499334438"/>
                    </a:ext>
                  </a:extLst>
                </a:gridCol>
              </a:tblGrid>
              <a:tr h="0">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26539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3" y="1897115"/>
            <a:ext cx="2444289" cy="2455159"/>
          </a:xfrm>
          <a:prstGeom prst="rect">
            <a:avLst/>
          </a:prstGeom>
        </p:spPr>
      </p:pic>
      <p:sp>
        <p:nvSpPr>
          <p:cNvPr id="22" name="文本框 4">
            <a:extLst>
              <a:ext uri="{FF2B5EF4-FFF2-40B4-BE49-F238E27FC236}">
                <a16:creationId xmlns:a16="http://schemas.microsoft.com/office/drawing/2014/main" id="{0906313D-6940-42ED-AC73-78C055EFB574}"/>
              </a:ext>
            </a:extLst>
          </p:cNvPr>
          <p:cNvSpPr txBox="1"/>
          <p:nvPr/>
        </p:nvSpPr>
        <p:spPr>
          <a:xfrm>
            <a:off x="143298" y="101725"/>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7" y="590602"/>
            <a:ext cx="6346041" cy="3581306"/>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1932926" y="4441610"/>
            <a:ext cx="2766783"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50321613"/>
              </p:ext>
            </p:extLst>
          </p:nvPr>
        </p:nvGraphicFramePr>
        <p:xfrm>
          <a:off x="76318" y="565966"/>
          <a:ext cx="8991364" cy="4577534"/>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val="3499334438"/>
                    </a:ext>
                  </a:extLst>
                </a:gridCol>
              </a:tblGrid>
              <a:tr h="4577534">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không</a:t>
                      </a:r>
                      <a:r>
                        <a:rPr lang="en-US" sz="1800" b="0" dirty="0">
                          <a:solidFill>
                            <a:srgbClr val="FF0000"/>
                          </a:solidFill>
                          <a:effectLst/>
                          <a:latin typeface="+mj-lt"/>
                        </a:rPr>
                        <a:t> </a:t>
                      </a:r>
                      <a:r>
                        <a:rPr lang="en-US" sz="1800" b="0" dirty="0" err="1">
                          <a:solidFill>
                            <a:srgbClr val="FF0000"/>
                          </a:solidFill>
                          <a:effectLst/>
                          <a:latin typeface="+mj-lt"/>
                        </a:rPr>
                        <a:t>ngừng</a:t>
                      </a:r>
                      <a:r>
                        <a:rPr lang="en-US" sz="1800" b="0" dirty="0">
                          <a:solidFill>
                            <a:srgbClr val="FF0000"/>
                          </a:solidFill>
                          <a:effectLst/>
                          <a:latin typeface="+mj-lt"/>
                        </a:rPr>
                        <a:t> </a:t>
                      </a:r>
                      <a:r>
                        <a:rPr lang="en-US" sz="1800" b="0" dirty="0" err="1">
                          <a:solidFill>
                            <a:srgbClr val="FF0000"/>
                          </a:solidFill>
                          <a:effectLst/>
                          <a:latin typeface="+mj-lt"/>
                        </a:rPr>
                        <a:t>về</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vào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nó</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theo</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Nhiệt</a:t>
                      </a:r>
                      <a:r>
                        <a:rPr lang="en-US" sz="1800" b="0" dirty="0">
                          <a:solidFill>
                            <a:srgbClr val="FF0000"/>
                          </a:solidFill>
                          <a:effectLst/>
                          <a:latin typeface="+mj-lt"/>
                        </a:rPr>
                        <a:t> </a:t>
                      </a:r>
                      <a:r>
                        <a:rPr lang="en-US" sz="1800" b="0" dirty="0" err="1">
                          <a:solidFill>
                            <a:srgbClr val="FF0000"/>
                          </a:solidFill>
                          <a:effectLst/>
                          <a:latin typeface="+mj-lt"/>
                        </a:rPr>
                        <a:t>độ</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cao</a:t>
                      </a:r>
                      <a:r>
                        <a:rPr lang="en-US" sz="1800" b="0" dirty="0">
                          <a:solidFill>
                            <a:srgbClr val="FF0000"/>
                          </a:solidFill>
                          <a:effectLst/>
                          <a:latin typeface="+mj-lt"/>
                        </a:rPr>
                        <a:t> </a:t>
                      </a:r>
                      <a:r>
                        <a:rPr lang="en-US" sz="1800" b="0" dirty="0" err="1">
                          <a:solidFill>
                            <a:srgbClr val="FF0000"/>
                          </a:solidFill>
                          <a:effectLst/>
                          <a:latin typeface="+mj-lt"/>
                        </a:rPr>
                        <a:t>thì</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của</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sẽ</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a:t>
                      </a:r>
                      <a:r>
                        <a:rPr lang="en-US" sz="1800" b="0" dirty="0" err="1">
                          <a:solidFill>
                            <a:srgbClr val="FF0000"/>
                          </a:solidFill>
                          <a:effectLst/>
                          <a:latin typeface="+mj-lt"/>
                        </a:rPr>
                        <a:t>hơn</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cho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mạnh</a:t>
                      </a:r>
                      <a:r>
                        <a:rPr lang="en-US" sz="1800" b="0" dirty="0">
                          <a:solidFill>
                            <a:srgbClr val="FF0000"/>
                          </a:solidFill>
                          <a:effectLst/>
                          <a:latin typeface="+mj-lt"/>
                        </a:rPr>
                        <a:t>.</a:t>
                      </a:r>
                      <a:endParaRPr lang="en-US" sz="18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18004704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2554208" y="1733572"/>
            <a:ext cx="5675296" cy="1323439"/>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Do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hút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ra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hỗn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2527138" y="819196"/>
            <a:ext cx="5675296" cy="707886"/>
          </a:xfrm>
          <a:prstGeom prst="rect">
            <a:avLst/>
          </a:prstGeom>
          <a:solidFill>
            <a:schemeClr val="accent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1: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2496017" y="3028938"/>
            <a:ext cx="5791168" cy="1826583"/>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3242164" y="3648311"/>
            <a:ext cx="595035" cy="369332"/>
          </a:xfrm>
          <a:prstGeom prst="rect">
            <a:avLst/>
          </a:prstGeom>
          <a:solidFill>
            <a:schemeClr val="tx2">
              <a:lumMod val="20000"/>
              <a:lumOff val="80000"/>
            </a:schemeClr>
          </a:solidFill>
        </p:spPr>
        <p:txBody>
          <a:bodyPr wrap="none" rtlCol="0">
            <a:spAutoFit/>
          </a:bodyPr>
          <a:lstStyle/>
          <a:p>
            <a:r>
              <a:rPr lang="en-US" dirty="0" err="1"/>
              <a:t>Khí</a:t>
            </a:r>
            <a:r>
              <a:rPr lang="en-US"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5128208" y="3648311"/>
            <a:ext cx="761747" cy="369332"/>
          </a:xfrm>
          <a:prstGeom prst="rect">
            <a:avLst/>
          </a:prstGeom>
          <a:solidFill>
            <a:schemeClr val="tx2">
              <a:lumMod val="20000"/>
              <a:lumOff val="80000"/>
            </a:schemeClr>
          </a:solidFill>
        </p:spPr>
        <p:txBody>
          <a:bodyPr wrap="none" rtlCol="0">
            <a:spAutoFit/>
          </a:bodyPr>
          <a:lstStyle/>
          <a:p>
            <a:r>
              <a:rPr lang="en-US" dirty="0" err="1"/>
              <a:t>Lỏng</a:t>
            </a:r>
            <a:r>
              <a:rPr lang="en-US"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7086534" y="3653199"/>
            <a:ext cx="607859" cy="369332"/>
          </a:xfrm>
          <a:prstGeom prst="rect">
            <a:avLst/>
          </a:prstGeom>
          <a:solidFill>
            <a:schemeClr val="tx2">
              <a:lumMod val="20000"/>
              <a:lumOff val="80000"/>
            </a:schemeClr>
          </a:solidFill>
        </p:spPr>
        <p:txBody>
          <a:bodyPr wrap="none" rtlCol="0">
            <a:spAutoFit/>
          </a:bodyPr>
          <a:lstStyle/>
          <a:p>
            <a:r>
              <a:rPr lang="en-US" dirty="0" err="1"/>
              <a:t>Rắn</a:t>
            </a:r>
            <a:endParaRPr lang="en-US" dirty="0"/>
          </a:p>
        </p:txBody>
      </p:sp>
    </p:spTree>
    <p:custDataLst>
      <p:tags r:id="rId1"/>
    </p:custDataLst>
    <p:extLst>
      <p:ext uri="{BB962C8B-B14F-4D97-AF65-F5344CB8AC3E}">
        <p14:creationId xmlns:p14="http://schemas.microsoft.com/office/powerpoint/2010/main" val="36093025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533" y="360025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142145" y="635883"/>
            <a:ext cx="6535848" cy="3688421"/>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3079661" y="4565773"/>
            <a:ext cx="4660815" cy="369332"/>
          </a:xfrm>
          <a:prstGeom prst="rect">
            <a:avLst/>
          </a:prstGeom>
          <a:noFill/>
        </p:spPr>
        <p:txBody>
          <a:bodyPr wrap="square" rtlCol="0">
            <a:spAutoFit/>
          </a:bodyPr>
          <a:lstStyle/>
          <a:p>
            <a:r>
              <a:rPr lang="en-US" i="1" dirty="0"/>
              <a:t>Video </a:t>
            </a:r>
            <a:r>
              <a:rPr lang="en-US" i="1" dirty="0" err="1"/>
              <a:t>mô</a:t>
            </a:r>
            <a:r>
              <a:rPr lang="en-US" i="1" dirty="0"/>
              <a:t> </a:t>
            </a:r>
            <a:r>
              <a:rPr lang="en-US" i="1" dirty="0" err="1"/>
              <a:t>tả</a:t>
            </a:r>
            <a:r>
              <a:rPr lang="en-US" i="1" dirty="0"/>
              <a:t> </a:t>
            </a:r>
            <a:r>
              <a:rPr lang="en-US" i="1" dirty="0" err="1"/>
              <a:t>sự</a:t>
            </a:r>
            <a:r>
              <a:rPr lang="en-US" i="1" dirty="0"/>
              <a:t> t</a:t>
            </a:r>
            <a:r>
              <a:rPr lang="vi-VN" i="1" dirty="0"/>
              <a:t>ư</a:t>
            </a:r>
            <a:r>
              <a:rPr lang="en-US" i="1" dirty="0" err="1"/>
              <a:t>ơng</a:t>
            </a:r>
            <a:r>
              <a:rPr lang="en-US" i="1" dirty="0"/>
              <a:t> </a:t>
            </a:r>
            <a:r>
              <a:rPr lang="en-US" i="1" dirty="0" err="1"/>
              <a:t>tác</a:t>
            </a:r>
            <a:r>
              <a:rPr lang="en-US" i="1" dirty="0"/>
              <a:t> </a:t>
            </a:r>
            <a:r>
              <a:rPr lang="en-US" i="1" dirty="0" err="1"/>
              <a:t>giữa</a:t>
            </a:r>
            <a:r>
              <a:rPr lang="en-US" i="1" dirty="0"/>
              <a:t> </a:t>
            </a:r>
            <a:r>
              <a:rPr lang="en-US" i="1" dirty="0" err="1"/>
              <a:t>các</a:t>
            </a:r>
            <a:r>
              <a:rPr lang="en-US" i="1" dirty="0"/>
              <a:t> </a:t>
            </a:r>
            <a:r>
              <a:rPr lang="en-US" i="1" dirty="0" err="1"/>
              <a:t>phân</a:t>
            </a:r>
            <a:r>
              <a:rPr lang="en-US" i="1" dirty="0"/>
              <a:t> </a:t>
            </a:r>
            <a:r>
              <a:rPr lang="en-US" i="1" dirty="0" err="1"/>
              <a:t>tử</a:t>
            </a:r>
            <a:endParaRPr lang="en-US" i="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TotalTime>
  <Pages>0</Pages>
  <Words>2162</Words>
  <Characters>0</Characters>
  <Application>Microsoft Office PowerPoint</Application>
  <DocSecurity>0</DocSecurity>
  <PresentationFormat>On-screen Show (16:9)</PresentationFormat>
  <Lines>0</Lines>
  <Paragraphs>362</Paragraphs>
  <Slides>33</Slides>
  <Notes>26</Notes>
  <HiddenSlides>0</HiddenSlides>
  <MMClips>3</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2" baseType="lpstr">
      <vt:lpstr>黑体</vt:lpstr>
      <vt:lpstr>Adobe Gothic Std B</vt:lpstr>
      <vt:lpstr>Arial</vt:lpstr>
      <vt:lpstr>Calibri</vt:lpstr>
      <vt:lpstr>Times New Roman</vt:lpstr>
      <vt:lpstr>Verdana</vt:lpstr>
      <vt:lpstr>VNI-Times</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A</cp:lastModifiedBy>
  <cp:revision>284</cp:revision>
  <cp:lastPrinted>1899-12-30T00:00:00Z</cp:lastPrinted>
  <dcterms:created xsi:type="dcterms:W3CDTF">2008-02-28T09:07:44Z</dcterms:created>
  <dcterms:modified xsi:type="dcterms:W3CDTF">2024-05-10T07:41:28Z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