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91" r:id="rId3"/>
    <p:sldId id="292" r:id="rId4"/>
    <p:sldId id="289" r:id="rId5"/>
    <p:sldId id="274" r:id="rId6"/>
    <p:sldId id="276"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0050"/>
    <a:srgbClr val="660066"/>
    <a:srgbClr val="0000CC"/>
    <a:srgbClr val="00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216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DA2D0-D6EA-BFF3-5674-375A8C375E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C79B153-AEBF-4021-84D3-A0AE0FEADC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6490E3C-71D6-4897-8630-49D5473E8E47}" type="datetimeFigureOut">
              <a:rPr lang="en-US"/>
              <a:pPr>
                <a:defRPr/>
              </a:pPr>
              <a:t>5/10/2024</a:t>
            </a:fld>
            <a:endParaRPr lang="en-US"/>
          </a:p>
        </p:txBody>
      </p:sp>
      <p:sp>
        <p:nvSpPr>
          <p:cNvPr id="4" name="Slide Image Placeholder 3">
            <a:extLst>
              <a:ext uri="{FF2B5EF4-FFF2-40B4-BE49-F238E27FC236}">
                <a16:creationId xmlns:a16="http://schemas.microsoft.com/office/drawing/2014/main" id="{BF02C0CD-8E44-2FEA-2E2A-3107C7920C3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879583-56E3-ACE6-487F-4350F6086D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63424A-3AAF-9188-E048-C3B641F7BFB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3B29496-19C7-9FCD-6365-CC0F15927F0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D1ED3E-9F33-4E1B-BBC5-75284C1276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48A9FEEF-80E3-83C4-E39F-B0B283CD3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a:extLst>
              <a:ext uri="{FF2B5EF4-FFF2-40B4-BE49-F238E27FC236}">
                <a16:creationId xmlns:a16="http://schemas.microsoft.com/office/drawing/2014/main" id="{57E6F33E-F7C6-34C0-C514-2A068C691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a:extLst>
              <a:ext uri="{FF2B5EF4-FFF2-40B4-BE49-F238E27FC236}">
                <a16:creationId xmlns:a16="http://schemas.microsoft.com/office/drawing/2014/main" id="{C5856D59-8DD4-A40D-4533-D2845D8A6E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D6D0DE7-EBC0-412E-8A3A-9D60B80C3A44}" type="slidenum">
              <a:rPr lang="zh-CN" altLang="en-US" sz="1200" smtClean="0"/>
              <a:pPr/>
              <a:t>18</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7516B7F5-3F71-906F-8953-8D1B868A69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F6885-9092-8528-5223-3DAECB96BB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B54203-3BD7-00D8-6F8C-48288595480A}"/>
              </a:ext>
            </a:extLst>
          </p:cNvPr>
          <p:cNvSpPr>
            <a:spLocks noGrp="1" noChangeArrowheads="1"/>
          </p:cNvSpPr>
          <p:nvPr>
            <p:ph type="sldNum" sz="quarter" idx="12"/>
          </p:nvPr>
        </p:nvSpPr>
        <p:spPr>
          <a:ln/>
        </p:spPr>
        <p:txBody>
          <a:bodyPr/>
          <a:lstStyle>
            <a:lvl1pPr>
              <a:defRPr/>
            </a:lvl1pPr>
          </a:lstStyle>
          <a:p>
            <a:pPr>
              <a:defRPr/>
            </a:pPr>
            <a:fld id="{B03CFEBF-F5A3-4215-8C0E-D88602E9411D}" type="slidenum">
              <a:rPr lang="en-US" altLang="en-US"/>
              <a:pPr>
                <a:defRPr/>
              </a:pPr>
              <a:t>‹#›</a:t>
            </a:fld>
            <a:endParaRPr lang="en-US" altLang="en-US"/>
          </a:p>
        </p:txBody>
      </p:sp>
    </p:spTree>
    <p:extLst>
      <p:ext uri="{BB962C8B-B14F-4D97-AF65-F5344CB8AC3E}">
        <p14:creationId xmlns:p14="http://schemas.microsoft.com/office/powerpoint/2010/main" val="17159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217B722-80B9-AA95-A2FE-2DCC2F6A76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7F9522-C18F-89DE-F31B-3D417F694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9D8C87-41ED-188A-DF5C-4531F653523A}"/>
              </a:ext>
            </a:extLst>
          </p:cNvPr>
          <p:cNvSpPr>
            <a:spLocks noGrp="1" noChangeArrowheads="1"/>
          </p:cNvSpPr>
          <p:nvPr>
            <p:ph type="sldNum" sz="quarter" idx="12"/>
          </p:nvPr>
        </p:nvSpPr>
        <p:spPr>
          <a:ln/>
        </p:spPr>
        <p:txBody>
          <a:bodyPr/>
          <a:lstStyle>
            <a:lvl1pPr>
              <a:defRPr/>
            </a:lvl1pPr>
          </a:lstStyle>
          <a:p>
            <a:pPr>
              <a:defRPr/>
            </a:pPr>
            <a:fld id="{D3BACC2F-CA45-43F7-A8C3-A122A39A34AA}" type="slidenum">
              <a:rPr lang="en-US" altLang="en-US"/>
              <a:pPr>
                <a:defRPr/>
              </a:pPr>
              <a:t>‹#›</a:t>
            </a:fld>
            <a:endParaRPr lang="en-US" altLang="en-US"/>
          </a:p>
        </p:txBody>
      </p:sp>
    </p:spTree>
    <p:extLst>
      <p:ext uri="{BB962C8B-B14F-4D97-AF65-F5344CB8AC3E}">
        <p14:creationId xmlns:p14="http://schemas.microsoft.com/office/powerpoint/2010/main" val="7195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62A5059-CE6C-0345-02C4-8A59C43E0C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AA63A7-B214-8D09-BA09-9B7913EAF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6C1A4F-93C4-FCE8-E1CB-D356F44859BE}"/>
              </a:ext>
            </a:extLst>
          </p:cNvPr>
          <p:cNvSpPr>
            <a:spLocks noGrp="1" noChangeArrowheads="1"/>
          </p:cNvSpPr>
          <p:nvPr>
            <p:ph type="sldNum" sz="quarter" idx="12"/>
          </p:nvPr>
        </p:nvSpPr>
        <p:spPr>
          <a:ln/>
        </p:spPr>
        <p:txBody>
          <a:bodyPr/>
          <a:lstStyle>
            <a:lvl1pPr>
              <a:defRPr/>
            </a:lvl1pPr>
          </a:lstStyle>
          <a:p>
            <a:pPr>
              <a:defRPr/>
            </a:pPr>
            <a:fld id="{3FD1F538-351A-4239-9E3D-38B7F64BEF86}" type="slidenum">
              <a:rPr lang="en-US" altLang="en-US"/>
              <a:pPr>
                <a:defRPr/>
              </a:pPr>
              <a:t>‹#›</a:t>
            </a:fld>
            <a:endParaRPr lang="en-US" altLang="en-US"/>
          </a:p>
        </p:txBody>
      </p:sp>
    </p:spTree>
    <p:extLst>
      <p:ext uri="{BB962C8B-B14F-4D97-AF65-F5344CB8AC3E}">
        <p14:creationId xmlns:p14="http://schemas.microsoft.com/office/powerpoint/2010/main" val="422477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FD26BB8-72C4-80E1-04CE-DC2EC79D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5832"/>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EEBAE4-7F8E-4B7B-5C2E-259ED0EE88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E0E603-7C0E-48A4-0FD5-4B1D4D258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1A6216-77A4-BA9A-97FB-E1DE9167CB04}"/>
              </a:ext>
            </a:extLst>
          </p:cNvPr>
          <p:cNvSpPr>
            <a:spLocks noGrp="1" noChangeArrowheads="1"/>
          </p:cNvSpPr>
          <p:nvPr>
            <p:ph type="sldNum" sz="quarter" idx="12"/>
          </p:nvPr>
        </p:nvSpPr>
        <p:spPr>
          <a:ln/>
        </p:spPr>
        <p:txBody>
          <a:bodyPr/>
          <a:lstStyle>
            <a:lvl1pPr>
              <a:defRPr/>
            </a:lvl1pPr>
          </a:lstStyle>
          <a:p>
            <a:pPr>
              <a:defRPr/>
            </a:pPr>
            <a:fld id="{F5852EA5-4E6C-4C82-9D86-293F91789E5C}" type="slidenum">
              <a:rPr lang="en-US" altLang="en-US"/>
              <a:pPr>
                <a:defRPr/>
              </a:pPr>
              <a:t>‹#›</a:t>
            </a:fld>
            <a:endParaRPr lang="en-US" altLang="en-US"/>
          </a:p>
        </p:txBody>
      </p:sp>
    </p:spTree>
    <p:extLst>
      <p:ext uri="{BB962C8B-B14F-4D97-AF65-F5344CB8AC3E}">
        <p14:creationId xmlns:p14="http://schemas.microsoft.com/office/powerpoint/2010/main" val="37995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5CD43C1-9602-5687-76E1-7EEED65533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001-44AD-B52A-B6EA-52BD2DC52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CCE6E4-0B28-86A1-DD49-097009ABB1A4}"/>
              </a:ext>
            </a:extLst>
          </p:cNvPr>
          <p:cNvSpPr>
            <a:spLocks noGrp="1" noChangeArrowheads="1"/>
          </p:cNvSpPr>
          <p:nvPr>
            <p:ph type="sldNum" sz="quarter" idx="12"/>
          </p:nvPr>
        </p:nvSpPr>
        <p:spPr>
          <a:ln/>
        </p:spPr>
        <p:txBody>
          <a:bodyPr/>
          <a:lstStyle>
            <a:lvl1pPr>
              <a:defRPr/>
            </a:lvl1pPr>
          </a:lstStyle>
          <a:p>
            <a:pPr>
              <a:defRPr/>
            </a:pPr>
            <a:fld id="{FD389BB7-A240-4135-88BE-79A5192FA417}" type="slidenum">
              <a:rPr lang="en-US" altLang="en-US"/>
              <a:pPr>
                <a:defRPr/>
              </a:pPr>
              <a:t>‹#›</a:t>
            </a:fld>
            <a:endParaRPr lang="en-US" altLang="en-US"/>
          </a:p>
        </p:txBody>
      </p:sp>
    </p:spTree>
    <p:extLst>
      <p:ext uri="{BB962C8B-B14F-4D97-AF65-F5344CB8AC3E}">
        <p14:creationId xmlns:p14="http://schemas.microsoft.com/office/powerpoint/2010/main" val="30215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49415EBF-B758-7B32-D3BE-5D1D69B61C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731003-E666-9C4A-5F29-52D9215E9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D7B404-8A31-814E-031A-EFEE07AB0FED}"/>
              </a:ext>
            </a:extLst>
          </p:cNvPr>
          <p:cNvSpPr>
            <a:spLocks noGrp="1" noChangeArrowheads="1"/>
          </p:cNvSpPr>
          <p:nvPr>
            <p:ph type="sldNum" sz="quarter" idx="12"/>
          </p:nvPr>
        </p:nvSpPr>
        <p:spPr>
          <a:ln/>
        </p:spPr>
        <p:txBody>
          <a:bodyPr/>
          <a:lstStyle>
            <a:lvl1pPr>
              <a:defRPr/>
            </a:lvl1pPr>
          </a:lstStyle>
          <a:p>
            <a:pPr>
              <a:defRPr/>
            </a:pPr>
            <a:fld id="{4CBB68CC-A1F9-4A45-AF26-308E64956074}" type="slidenum">
              <a:rPr lang="en-US" altLang="en-US"/>
              <a:pPr>
                <a:defRPr/>
              </a:pPr>
              <a:t>‹#›</a:t>
            </a:fld>
            <a:endParaRPr lang="en-US" altLang="en-US"/>
          </a:p>
        </p:txBody>
      </p:sp>
    </p:spTree>
    <p:extLst>
      <p:ext uri="{BB962C8B-B14F-4D97-AF65-F5344CB8AC3E}">
        <p14:creationId xmlns:p14="http://schemas.microsoft.com/office/powerpoint/2010/main" val="366401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BA23DCD9-1554-5136-9B9B-A65E60BD90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55F94D1-688C-5BBC-3FB8-327E13FC8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2DBE34-C3AE-E26A-7711-B11628BB376C}"/>
              </a:ext>
            </a:extLst>
          </p:cNvPr>
          <p:cNvSpPr>
            <a:spLocks noGrp="1" noChangeArrowheads="1"/>
          </p:cNvSpPr>
          <p:nvPr>
            <p:ph type="sldNum" sz="quarter" idx="12"/>
          </p:nvPr>
        </p:nvSpPr>
        <p:spPr>
          <a:ln/>
        </p:spPr>
        <p:txBody>
          <a:bodyPr/>
          <a:lstStyle>
            <a:lvl1pPr>
              <a:defRPr/>
            </a:lvl1pPr>
          </a:lstStyle>
          <a:p>
            <a:pPr>
              <a:defRPr/>
            </a:pPr>
            <a:fld id="{E1B0CC5F-5E53-4302-BD74-D60DBB80D057}" type="slidenum">
              <a:rPr lang="en-US" altLang="en-US"/>
              <a:pPr>
                <a:defRPr/>
              </a:pPr>
              <a:t>‹#›</a:t>
            </a:fld>
            <a:endParaRPr lang="en-US" altLang="en-US"/>
          </a:p>
        </p:txBody>
      </p:sp>
    </p:spTree>
    <p:extLst>
      <p:ext uri="{BB962C8B-B14F-4D97-AF65-F5344CB8AC3E}">
        <p14:creationId xmlns:p14="http://schemas.microsoft.com/office/powerpoint/2010/main" val="37189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8ED154C-376C-5D9A-BD07-86E70BDCA7A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119314-E25C-4732-396F-3ADF578EF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0A601F-4B8D-45E9-0846-AE8EFD04967B}"/>
              </a:ext>
            </a:extLst>
          </p:cNvPr>
          <p:cNvSpPr>
            <a:spLocks noGrp="1" noChangeArrowheads="1"/>
          </p:cNvSpPr>
          <p:nvPr>
            <p:ph type="sldNum" sz="quarter" idx="12"/>
          </p:nvPr>
        </p:nvSpPr>
        <p:spPr>
          <a:ln/>
        </p:spPr>
        <p:txBody>
          <a:bodyPr/>
          <a:lstStyle>
            <a:lvl1pPr>
              <a:defRPr/>
            </a:lvl1pPr>
          </a:lstStyle>
          <a:p>
            <a:pPr>
              <a:defRPr/>
            </a:pPr>
            <a:fld id="{7072D0FC-2DB4-41A7-8E9E-68C1D8503891}" type="slidenum">
              <a:rPr lang="en-US" altLang="en-US"/>
              <a:pPr>
                <a:defRPr/>
              </a:pPr>
              <a:t>‹#›</a:t>
            </a:fld>
            <a:endParaRPr lang="en-US" altLang="en-US"/>
          </a:p>
        </p:txBody>
      </p:sp>
    </p:spTree>
    <p:extLst>
      <p:ext uri="{BB962C8B-B14F-4D97-AF65-F5344CB8AC3E}">
        <p14:creationId xmlns:p14="http://schemas.microsoft.com/office/powerpoint/2010/main" val="318223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F3772D-92CE-3A84-1130-198F56CD746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4B3D6F-7E84-64E4-D4FF-A70B74585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386DF4-BFF0-1888-B545-6968561E66A3}"/>
              </a:ext>
            </a:extLst>
          </p:cNvPr>
          <p:cNvSpPr>
            <a:spLocks noGrp="1" noChangeArrowheads="1"/>
          </p:cNvSpPr>
          <p:nvPr>
            <p:ph type="sldNum" sz="quarter" idx="12"/>
          </p:nvPr>
        </p:nvSpPr>
        <p:spPr>
          <a:ln/>
        </p:spPr>
        <p:txBody>
          <a:bodyPr/>
          <a:lstStyle>
            <a:lvl1pPr>
              <a:defRPr/>
            </a:lvl1pPr>
          </a:lstStyle>
          <a:p>
            <a:pPr>
              <a:defRPr/>
            </a:pPr>
            <a:fld id="{0C1DDF33-0F41-4016-B8D2-A28FA32F482A}" type="slidenum">
              <a:rPr lang="en-US" altLang="en-US"/>
              <a:pPr>
                <a:defRPr/>
              </a:pPr>
              <a:t>‹#›</a:t>
            </a:fld>
            <a:endParaRPr lang="en-US" altLang="en-US"/>
          </a:p>
        </p:txBody>
      </p:sp>
    </p:spTree>
    <p:extLst>
      <p:ext uri="{BB962C8B-B14F-4D97-AF65-F5344CB8AC3E}">
        <p14:creationId xmlns:p14="http://schemas.microsoft.com/office/powerpoint/2010/main" val="20867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936B22-6B67-98A6-63F5-B2EFCF8561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81FBDF-0926-48AC-BFDA-D800F145BA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284DF6-6882-1657-C1E2-DD3DBC3ECE86}"/>
              </a:ext>
            </a:extLst>
          </p:cNvPr>
          <p:cNvSpPr>
            <a:spLocks noGrp="1" noChangeArrowheads="1"/>
          </p:cNvSpPr>
          <p:nvPr>
            <p:ph type="sldNum" sz="quarter" idx="12"/>
          </p:nvPr>
        </p:nvSpPr>
        <p:spPr>
          <a:ln/>
        </p:spPr>
        <p:txBody>
          <a:bodyPr/>
          <a:lstStyle>
            <a:lvl1pPr>
              <a:defRPr/>
            </a:lvl1pPr>
          </a:lstStyle>
          <a:p>
            <a:pPr>
              <a:defRPr/>
            </a:pPr>
            <a:fld id="{46B685DF-E3D2-4386-8227-3560C9854B95}" type="slidenum">
              <a:rPr lang="en-US" altLang="en-US"/>
              <a:pPr>
                <a:defRPr/>
              </a:pPr>
              <a:t>‹#›</a:t>
            </a:fld>
            <a:endParaRPr lang="en-US" altLang="en-US"/>
          </a:p>
        </p:txBody>
      </p:sp>
    </p:spTree>
    <p:extLst>
      <p:ext uri="{BB962C8B-B14F-4D97-AF65-F5344CB8AC3E}">
        <p14:creationId xmlns:p14="http://schemas.microsoft.com/office/powerpoint/2010/main" val="247710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EA2EC-9A9F-6ECF-5A48-B728081A58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E0512-257E-2014-A939-E96E5AD38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B22082-DF2F-AD7A-4330-1A5D96D936F6}"/>
              </a:ext>
            </a:extLst>
          </p:cNvPr>
          <p:cNvSpPr>
            <a:spLocks noGrp="1" noChangeArrowheads="1"/>
          </p:cNvSpPr>
          <p:nvPr>
            <p:ph type="sldNum" sz="quarter" idx="12"/>
          </p:nvPr>
        </p:nvSpPr>
        <p:spPr>
          <a:ln/>
        </p:spPr>
        <p:txBody>
          <a:bodyPr/>
          <a:lstStyle>
            <a:lvl1pPr>
              <a:defRPr/>
            </a:lvl1pPr>
          </a:lstStyle>
          <a:p>
            <a:pPr>
              <a:defRPr/>
            </a:pPr>
            <a:fld id="{BB99F3FB-3337-44D2-B637-01C86F01C519}" type="slidenum">
              <a:rPr lang="en-US" altLang="en-US"/>
              <a:pPr>
                <a:defRPr/>
              </a:pPr>
              <a:t>‹#›</a:t>
            </a:fld>
            <a:endParaRPr lang="en-US" altLang="en-US"/>
          </a:p>
        </p:txBody>
      </p:sp>
    </p:spTree>
    <p:extLst>
      <p:ext uri="{BB962C8B-B14F-4D97-AF65-F5344CB8AC3E}">
        <p14:creationId xmlns:p14="http://schemas.microsoft.com/office/powerpoint/2010/main" val="274344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E39C8-BDB7-30B2-F6C6-9FB5339471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2503E4-ACA1-07B0-6F5B-22230B92F4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B23FAC7-8D9F-E542-A4F9-F2F2300FE5B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A13B078-9918-39A6-4FAA-D257E2B9B0C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5645A3B-2CC9-F628-4228-FF52277F086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AC37A2-51C7-4632-8518-018F1E7CBE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audio" Target="file:///D:\My%20Documents\km%20vuong\Mariage%20d'amour.mp3" TargetMode="Externa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logtailieu.com/?p=2164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098" name="Object 2">
            <a:extLst>
              <a:ext uri="{FF2B5EF4-FFF2-40B4-BE49-F238E27FC236}">
                <a16:creationId xmlns:a16="http://schemas.microsoft.com/office/drawing/2014/main" id="{30A4B6D8-2DC8-ACB2-20EC-5AC86BDB2B15}"/>
              </a:ext>
            </a:extLst>
          </p:cNvPr>
          <p:cNvGraphicFramePr>
            <a:graphicFrameLocks noChangeAspect="1"/>
          </p:cNvGraphicFramePr>
          <p:nvPr/>
        </p:nvGraphicFramePr>
        <p:xfrm>
          <a:off x="533400" y="838200"/>
          <a:ext cx="2009775" cy="5334000"/>
        </p:xfrm>
        <a:graphic>
          <a:graphicData uri="http://schemas.openxmlformats.org/presentationml/2006/ole">
            <mc:AlternateContent xmlns:mc="http://schemas.openxmlformats.org/markup-compatibility/2006">
              <mc:Choice xmlns:v="urn:schemas-microsoft-com:vml" Requires="v">
                <p:oleObj spid="_x0000_s1026" name="Clip" r:id="rId5" imgW="1060704" imgH="1335024" progId="MS_ClipArt_Gallery.2">
                  <p:embed/>
                </p:oleObj>
              </mc:Choice>
              <mc:Fallback>
                <p:oleObj name="Clip" r:id="rId5" imgW="1060704" imgH="1335024" progId="MS_ClipArt_Gallery.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838200"/>
                        <a:ext cx="2009775" cy="53340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9" name="WordArt 3">
            <a:extLst>
              <a:ext uri="{FF2B5EF4-FFF2-40B4-BE49-F238E27FC236}">
                <a16:creationId xmlns:a16="http://schemas.microsoft.com/office/drawing/2014/main" id="{2BDADC00-CF9F-39EF-3158-30CC8737F627}"/>
              </a:ext>
            </a:extLst>
          </p:cNvPr>
          <p:cNvSpPr>
            <a:spLocks noChangeArrowheads="1" noChangeShapeType="1" noTextEdit="1"/>
          </p:cNvSpPr>
          <p:nvPr/>
        </p:nvSpPr>
        <p:spPr bwMode="auto">
          <a:xfrm>
            <a:off x="1905000" y="1524000"/>
            <a:ext cx="5908675"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25000"/>
              </a:avLst>
            </a:prstTxWarp>
          </a:bodyPr>
          <a:lstStyle/>
          <a:p>
            <a:pPr algn="ctr"/>
            <a:r>
              <a:rPr lang="en-US" sz="3600" kern="10">
                <a:solidFill>
                  <a:srgbClr val="000099"/>
                </a:solidFill>
                <a:effectLst>
                  <a:outerShdw dist="45791" dir="2021404" algn="ctr" rotWithShape="0">
                    <a:srgbClr val="B2B2B2">
                      <a:alpha val="79999"/>
                    </a:srgbClr>
                  </a:outerShdw>
                </a:effectLst>
                <a:cs typeface="Arial" panose="020B0604020202020204" pitchFamily="34" charset="0"/>
              </a:rPr>
              <a:t>Kính chào quí thầy cô và các em học sinh</a:t>
            </a:r>
          </a:p>
        </p:txBody>
      </p:sp>
      <p:pic>
        <p:nvPicPr>
          <p:cNvPr id="4100" name="Picture 4" descr="Sach  dong 2">
            <a:extLst>
              <a:ext uri="{FF2B5EF4-FFF2-40B4-BE49-F238E27FC236}">
                <a16:creationId xmlns:a16="http://schemas.microsoft.com/office/drawing/2014/main" id="{04B1D0F6-2272-8318-83E0-0B95563D7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819400"/>
            <a:ext cx="32766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Mariage d'amour.mp3">
            <a:hlinkClick r:id="" action="ppaction://media"/>
            <a:extLst>
              <a:ext uri="{FF2B5EF4-FFF2-40B4-BE49-F238E27FC236}">
                <a16:creationId xmlns:a16="http://schemas.microsoft.com/office/drawing/2014/main" id="{8DBB14D4-991C-3CAD-B036-B3615B7D577A}"/>
              </a:ext>
            </a:extLst>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382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0">
            <a:extLst>
              <a:ext uri="{FF2B5EF4-FFF2-40B4-BE49-F238E27FC236}">
                <a16:creationId xmlns:a16="http://schemas.microsoft.com/office/drawing/2014/main" id="{BB60809E-D171-2104-C9F0-794612A8BF6C}"/>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39939"/>
                                        </p:tgtEl>
                                        <p:attrNameLst>
                                          <p:attrName>style.color</p:attrName>
                                        </p:attrNameLst>
                                      </p:cBhvr>
                                      <p:by>
                                        <p:hsl h="-7200000" s="0" l="0"/>
                                      </p:by>
                                    </p:animClr>
                                    <p:animClr clrSpc="hsl" dir="cw">
                                      <p:cBhvr>
                                        <p:cTn id="7" dur="500" fill="hold"/>
                                        <p:tgtEl>
                                          <p:spTgt spid="39939"/>
                                        </p:tgtEl>
                                        <p:attrNameLst>
                                          <p:attrName>fillcolor</p:attrName>
                                        </p:attrNameLst>
                                      </p:cBhvr>
                                      <p:by>
                                        <p:hsl h="-7200000" s="0" l="0"/>
                                      </p:by>
                                    </p:animClr>
                                    <p:animClr clrSpc="hsl" dir="cw">
                                      <p:cBhvr>
                                        <p:cTn id="8" dur="500" fill="hold"/>
                                        <p:tgtEl>
                                          <p:spTgt spid="39939"/>
                                        </p:tgtEl>
                                        <p:attrNameLst>
                                          <p:attrName>stroke.color</p:attrName>
                                        </p:attrNameLst>
                                      </p:cBhvr>
                                      <p:by>
                                        <p:hsl h="-7200000" s="0" l="0"/>
                                      </p:by>
                                    </p:animClr>
                                    <p:set>
                                      <p:cBhvr>
                                        <p:cTn id="9" dur="500" fill="hold"/>
                                        <p:tgtEl>
                                          <p:spTgt spid="39939"/>
                                        </p:tgtEl>
                                        <p:attrNameLst>
                                          <p:attrName>fill.type</p:attrName>
                                        </p:attrNameLst>
                                      </p:cBhvr>
                                      <p:to>
                                        <p:strVal val="solid"/>
                                      </p:to>
                                    </p:se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1"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3" repeatCount="indefinite" fill="hold" display="0">
                  <p:stCondLst>
                    <p:cond delay="indefinite"/>
                  </p:stCondLst>
                  <p:endCondLst>
                    <p:cond evt="onPrev" delay="0">
                      <p:tgtEl>
                        <p:sldTgt/>
                      </p:tgtEl>
                    </p:cond>
                    <p:cond evt="onStopAudio" delay="0">
                      <p:tgtEl>
                        <p:sldTgt/>
                      </p:tgtEl>
                    </p:cond>
                  </p:endCondLst>
                </p:cTn>
                <p:tgtEl>
                  <p:spTgt spid="399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0EA19-D42A-2DD4-FF28-7E19EDB602D2}"/>
              </a:ext>
            </a:extLst>
          </p:cNvPr>
          <p:cNvSpPr>
            <a:spLocks noChangeArrowheads="1"/>
          </p:cNvSpPr>
          <p:nvPr/>
        </p:nvSpPr>
        <p:spPr bwMode="auto">
          <a:xfrm>
            <a:off x="228600" y="76200"/>
            <a:ext cx="85344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00"/>
                </a:solidFill>
                <a:cs typeface="Courier New" panose="02070309020205020404" pitchFamily="49" charset="0"/>
              </a:rPr>
              <a:t>BÁO CÁO THỰC HÀNH</a:t>
            </a:r>
          </a:p>
          <a:p>
            <a:pPr>
              <a:spcBef>
                <a:spcPct val="0"/>
              </a:spcBef>
              <a:buFontTx/>
              <a:buNone/>
            </a:pPr>
            <a:r>
              <a:rPr lang="en-US" altLang="en-US" sz="2400">
                <a:solidFill>
                  <a:srgbClr val="000000"/>
                </a:solidFill>
              </a:rPr>
              <a:t>Họ và tên:……….lớp:…</a:t>
            </a:r>
          </a:p>
          <a:p>
            <a:pPr>
              <a:spcBef>
                <a:spcPct val="0"/>
              </a:spcBef>
              <a:buFontTx/>
              <a:buAutoNum type="arabicPeriod"/>
            </a:pPr>
            <a:r>
              <a:rPr lang="en-US" altLang="en-US" sz="2400" b="1">
                <a:solidFill>
                  <a:srgbClr val="000000"/>
                </a:solidFill>
              </a:rPr>
              <a:t>Mục đích thí nghiệm</a:t>
            </a:r>
          </a:p>
          <a:p>
            <a:pPr>
              <a:spcBef>
                <a:spcPct val="0"/>
              </a:spcBef>
              <a:buFontTx/>
              <a:buNone/>
            </a:pPr>
            <a:r>
              <a:rPr lang="en-US" altLang="en-US" sz="2400" b="1">
                <a:solidFill>
                  <a:srgbClr val="000000"/>
                </a:solidFill>
              </a:rPr>
              <a:t>   </a:t>
            </a:r>
            <a:r>
              <a:rPr lang="en-US" altLang="en-US" sz="2400">
                <a:solidFill>
                  <a:srgbClr val="000000"/>
                </a:solidFill>
              </a:rPr>
              <a:t>Đo cường độ dòng điện và hiệu điện thế trong đoạn mạch đơn giản.</a:t>
            </a:r>
          </a:p>
          <a:p>
            <a:pPr>
              <a:spcBef>
                <a:spcPct val="0"/>
              </a:spcBef>
              <a:buFontTx/>
              <a:buNone/>
            </a:pPr>
            <a:r>
              <a:rPr lang="en-US" altLang="en-US" sz="2400" b="1">
                <a:solidFill>
                  <a:srgbClr val="000000"/>
                </a:solidFill>
              </a:rPr>
              <a:t>2. Chuẩn bị:</a:t>
            </a:r>
          </a:p>
          <a:p>
            <a:pPr>
              <a:spcBef>
                <a:spcPct val="0"/>
              </a:spcBef>
              <a:buFontTx/>
              <a:buNone/>
            </a:pPr>
            <a:r>
              <a:rPr lang="en-US" altLang="en-US" sz="2400">
                <a:solidFill>
                  <a:srgbClr val="000000"/>
                </a:solidFill>
              </a:rPr>
              <a:t>Dụng cụ thí nghiệm</a:t>
            </a:r>
          </a:p>
          <a:p>
            <a:pPr>
              <a:spcBef>
                <a:spcPct val="0"/>
              </a:spcBef>
              <a:buFontTx/>
              <a:buNone/>
            </a:pPr>
            <a:r>
              <a:rPr lang="en-US" altLang="en-US" sz="2400" b="1">
                <a:solidFill>
                  <a:srgbClr val="000000"/>
                </a:solidFill>
              </a:rPr>
              <a:t>3. Các bước tiến hành.</a:t>
            </a:r>
          </a:p>
          <a:p>
            <a:pPr>
              <a:spcBef>
                <a:spcPct val="0"/>
              </a:spcBef>
              <a:buFontTx/>
              <a:buNone/>
            </a:pPr>
            <a:r>
              <a:rPr lang="en-US" altLang="en-US" sz="2400">
                <a:solidFill>
                  <a:srgbClr val="000000"/>
                </a:solidFill>
              </a:rPr>
              <a:t>Mô tả các bước tiến hành</a:t>
            </a:r>
          </a:p>
          <a:p>
            <a:pPr>
              <a:spcBef>
                <a:spcPct val="0"/>
              </a:spcBef>
              <a:buFontTx/>
              <a:buNone/>
            </a:pPr>
            <a:r>
              <a:rPr lang="en-US" altLang="en-US" sz="2400" b="1">
                <a:solidFill>
                  <a:srgbClr val="000000"/>
                </a:solidFill>
              </a:rPr>
              <a:t>4. Kết quả thí nghiệm.</a:t>
            </a:r>
          </a:p>
          <a:p>
            <a:pPr>
              <a:spcBef>
                <a:spcPct val="0"/>
              </a:spcBef>
              <a:buFontTx/>
              <a:buNone/>
            </a:pPr>
            <a:r>
              <a:rPr lang="en-US" altLang="en-US" sz="2400">
                <a:solidFill>
                  <a:srgbClr val="000000"/>
                </a:solidFill>
              </a:rPr>
              <a:t>Bảng 25.1 và bảng 25.2</a:t>
            </a:r>
          </a:p>
          <a:p>
            <a:pPr>
              <a:spcBef>
                <a:spcPct val="0"/>
              </a:spcBef>
              <a:buFontTx/>
              <a:buNone/>
            </a:pPr>
            <a:r>
              <a:rPr lang="en-US" altLang="en-US" sz="2400">
                <a:solidFill>
                  <a:srgbClr val="000000"/>
                </a:solidFill>
              </a:rPr>
              <a:t>Nhận xét:</a:t>
            </a:r>
          </a:p>
          <a:p>
            <a:pPr>
              <a:spcBef>
                <a:spcPct val="0"/>
              </a:spcBef>
              <a:buFontTx/>
              <a:buNone/>
            </a:pPr>
            <a:r>
              <a:rPr lang="en-US" altLang="en-US" sz="2400"/>
              <a:t>1. Em có nhận xét gì về giá trị cường độ dòng điện tại các vị trí 1, 2?</a:t>
            </a:r>
          </a:p>
          <a:p>
            <a:pPr>
              <a:spcBef>
                <a:spcPct val="0"/>
              </a:spcBef>
              <a:buFontTx/>
              <a:buNone/>
            </a:pPr>
            <a:r>
              <a:rPr lang="en-US" altLang="en-US" sz="2400"/>
              <a:t>2. Em có nhận xét gì về giá trị của hiệu điện thế hai đầu bóng đèn và giá trị hiệu điện thế của nguồn? </a:t>
            </a:r>
          </a:p>
          <a:p>
            <a:pPr>
              <a:spcBef>
                <a:spcPct val="0"/>
              </a:spcBef>
              <a:buFontTx/>
              <a:buNone/>
            </a:pPr>
            <a:r>
              <a:rPr lang="en-US" altLang="en-US" sz="2400"/>
              <a:t>3. So sánh kết quả thí nghiệm giữa các nhóm, lí giải sự khác biệt về kết quả khác biệt giữa các nhóm?</a:t>
            </a:r>
          </a:p>
          <a:p>
            <a:pPr>
              <a:spcBef>
                <a:spcPct val="0"/>
              </a:spcBef>
              <a:buFontTx/>
              <a:buNone/>
            </a:pPr>
            <a:endParaRPr lang="en-US" altLang="en-US" sz="2400">
              <a:solidFill>
                <a:srgbClr val="000000"/>
              </a:solidFill>
            </a:endParaRP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F8D6C3-A08B-8CB9-16D6-218C2647F22B}"/>
              </a:ext>
            </a:extLst>
          </p:cNvPr>
          <p:cNvSpPr>
            <a:spLocks noChangeArrowheads="1"/>
          </p:cNvSpPr>
          <p:nvPr/>
        </p:nvSpPr>
        <p:spPr bwMode="auto">
          <a:xfrm>
            <a:off x="228600" y="0"/>
            <a:ext cx="8763000" cy="1865313"/>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buFontTx/>
              <a:buNone/>
              <a:defRPr/>
            </a:pPr>
            <a:r>
              <a:rPr lang="en-US" altLang="en-US" sz="2400" b="1" dirty="0">
                <a:solidFill>
                  <a:srgbClr val="000000"/>
                </a:solidFill>
                <a:latin typeface="+mj-lt"/>
                <a:cs typeface="Segoe UI" panose="020B0502040204020203" pitchFamily="34" charset="0"/>
              </a:rPr>
              <a:t>BÁO CÁO THỰC HÀNH</a:t>
            </a:r>
            <a:endParaRPr lang="en-US" altLang="en-US" sz="1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Segoe UI" panose="020B0502040204020203" pitchFamily="34" charset="0"/>
              </a:rPr>
              <a:t>HS </a:t>
            </a:r>
            <a:r>
              <a:rPr lang="en-US" altLang="en-US" sz="2400" b="1" dirty="0" err="1">
                <a:solidFill>
                  <a:srgbClr val="000000"/>
                </a:solidFill>
                <a:latin typeface="+mj-lt"/>
                <a:cs typeface="Segoe UI" panose="020B0502040204020203" pitchFamily="34" charset="0"/>
              </a:rPr>
              <a:t>tự</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hoàn</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thành</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mục</a:t>
            </a:r>
            <a:r>
              <a:rPr lang="en-US" altLang="en-US" sz="2400" b="1" dirty="0">
                <a:solidFill>
                  <a:srgbClr val="000000"/>
                </a:solidFill>
                <a:latin typeface="+mj-lt"/>
                <a:cs typeface="Segoe UI" panose="020B0502040204020203" pitchFamily="34" charset="0"/>
              </a:rPr>
              <a:t> 1 và 2 </a:t>
            </a:r>
            <a:r>
              <a:rPr lang="en-US" altLang="en-US" sz="2400" b="1" dirty="0" err="1">
                <a:solidFill>
                  <a:srgbClr val="000000"/>
                </a:solidFill>
                <a:latin typeface="+mj-lt"/>
                <a:cs typeface="Segoe UI" panose="020B0502040204020203" pitchFamily="34" charset="0"/>
              </a:rPr>
              <a:t>trong</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báo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cáo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thực</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hành</a:t>
            </a:r>
            <a:r>
              <a:rPr lang="en-US" altLang="en-US" sz="2400" b="1" dirty="0">
                <a:solidFill>
                  <a:srgbClr val="000000"/>
                </a:solidFill>
                <a:latin typeface="+mj-lt"/>
                <a:cs typeface="Segoe UI" panose="020B0502040204020203" pitchFamily="34" charset="0"/>
              </a:rPr>
              <a:t>.</a:t>
            </a:r>
            <a:endParaRPr lang="en-US" altLang="en-US" sz="2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Times New Roman" panose="02020603050405020304" pitchFamily="18" charset="0"/>
              </a:rPr>
              <a:t>3. </a:t>
            </a:r>
            <a:r>
              <a:rPr lang="en-US" altLang="en-US" sz="2400" b="1" dirty="0" err="1">
                <a:solidFill>
                  <a:srgbClr val="000000"/>
                </a:solidFill>
                <a:latin typeface="+mj-lt"/>
                <a:cs typeface="Times New Roman" panose="02020603050405020304" pitchFamily="18" charset="0"/>
              </a:rPr>
              <a:t>Các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bước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tiến</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hành</a:t>
            </a:r>
            <a:endParaRPr lang="en-US" altLang="en-US" sz="2400" b="1" dirty="0">
              <a:solidFill>
                <a:srgbClr val="000000"/>
              </a:solidFill>
              <a:latin typeface="+mj-lt"/>
              <a:cs typeface="Times New Roman" panose="02020603050405020304" pitchFamily="18" charset="0"/>
            </a:endParaRPr>
          </a:p>
          <a:p>
            <a:pPr>
              <a:lnSpc>
                <a:spcPct val="115000"/>
              </a:lnSpc>
              <a:spcBef>
                <a:spcPct val="0"/>
              </a:spcBef>
              <a:spcAft>
                <a:spcPts val="700"/>
              </a:spcAft>
              <a:buFontTx/>
              <a:buNone/>
              <a:defRPr/>
            </a:pPr>
            <a:endParaRPr lang="en-US" altLang="en-US" sz="1800" b="1" i="1" dirty="0">
              <a:solidFill>
                <a:srgbClr val="232323"/>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E82D14F-66C9-2D24-48F3-CD21A8AA0834}"/>
              </a:ext>
            </a:extLst>
          </p:cNvPr>
          <p:cNvGraphicFramePr>
            <a:graphicFrameLocks noGrp="1"/>
          </p:cNvGraphicFramePr>
          <p:nvPr/>
        </p:nvGraphicFramePr>
        <p:xfrm>
          <a:off x="381000" y="1524000"/>
          <a:ext cx="8610600" cy="550545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2377">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cường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độ</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dòng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hiệu</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thế</a:t>
                      </a:r>
                      <a:r>
                        <a:rPr kumimoji="0" lang="en-US" sz="2200" b="1" i="0" u="none" strike="noStrike" cap="none" normalizeH="0" baseline="0" dirty="0">
                          <a:ln>
                            <a:noFill/>
                          </a:ln>
                          <a:solidFill>
                            <a:srgbClr val="000000"/>
                          </a:solidFill>
                          <a:effectLst/>
                          <a:latin typeface="+mj-lt"/>
                          <a:cs typeface="Segoe UI" panose="020B0502040204020203" pitchFamily="34" charset="0"/>
                        </a:rPr>
                        <a:t> </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30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với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nguồn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theo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đồ</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25.1 SGK. </a:t>
                      </a:r>
                      <a:r>
                        <a:rPr kumimoji="0" lang="en-US" sz="2200" b="0" i="0" u="none" strike="noStrike" cap="none" normalizeH="0" baseline="0" dirty="0" err="1">
                          <a:ln>
                            <a:noFill/>
                          </a:ln>
                          <a:solidFill>
                            <a:srgbClr val="000000"/>
                          </a:solidFill>
                          <a:effectLst/>
                          <a:latin typeface="+mj-lt"/>
                        </a:rPr>
                        <a:t>Khi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đang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ampe</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và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chạy</a:t>
                      </a:r>
                      <a:r>
                        <a:rPr kumimoji="0" lang="en-US" sz="2200" b="0" i="0" u="none" strike="noStrike" cap="none" normalizeH="0" baseline="0" dirty="0">
                          <a:ln>
                            <a:noFill/>
                          </a:ln>
                          <a:solidFill>
                            <a:srgbClr val="000000"/>
                          </a:solidFill>
                          <a:effectLst/>
                          <a:latin typeface="+mj-lt"/>
                        </a:rPr>
                        <a:t> qua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ở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tại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(2)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Thay</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bằng</a:t>
                      </a:r>
                      <a:r>
                        <a:rPr kumimoji="0" lang="en-US" sz="2200" b="0" i="0" u="none" strike="noStrike" cap="none" normalizeH="0" baseline="0" dirty="0">
                          <a:ln>
                            <a:noFill/>
                          </a:ln>
                          <a:solidFill>
                            <a:srgbClr val="000000"/>
                          </a:solidFill>
                          <a:effectLst/>
                          <a:latin typeface="+mj-lt"/>
                        </a:rPr>
                        <a:t> pin 3V và pin 6V </a:t>
                      </a:r>
                      <a:r>
                        <a:rPr kumimoji="0" lang="en-US" sz="2200" b="0" i="0" u="none" strike="noStrike" cap="none" normalizeH="0" baseline="0" dirty="0" err="1">
                          <a:ln>
                            <a:noFill/>
                          </a:ln>
                          <a:solidFill>
                            <a:srgbClr val="000000"/>
                          </a:solidFill>
                          <a:effectLst/>
                          <a:latin typeface="+mj-lt"/>
                        </a:rPr>
                        <a:t>rồi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của</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số</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vôn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đầu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này</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chính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giữa</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(2)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25.2 SGK).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đọc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vi-VN" sz="2200" b="0" i="0" u="none" strike="noStrike" cap="none" normalizeH="0" baseline="0" dirty="0">
                          <a:ln>
                            <a:noFill/>
                          </a:ln>
                          <a:solidFill>
                            <a:srgbClr val="000000"/>
                          </a:solidFill>
                          <a:effectLst/>
                          <a:latin typeface="+mj-lt"/>
                        </a:rPr>
                        <a:t>Thay pin 1,5V bằng pin 3V và lặp lại thí nghiệm.</a:t>
                      </a: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09E6-9F88-594D-DD6B-136AC6C89911}"/>
              </a:ext>
            </a:extLst>
          </p:cNvPr>
          <p:cNvSpPr>
            <a:spLocks noChangeArrowheads="1"/>
          </p:cNvSpPr>
          <p:nvPr/>
        </p:nvSpPr>
        <p:spPr bwMode="auto">
          <a:xfrm>
            <a:off x="304800" y="228600"/>
            <a:ext cx="8686800" cy="7100888"/>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defRPr/>
            </a:pPr>
            <a:r>
              <a:rPr lang="en-US" altLang="en-US" sz="2400" dirty="0">
                <a:solidFill>
                  <a:srgbClr val="000000"/>
                </a:solidFill>
                <a:latin typeface="Times New Roman" panose="02020603050405020304" pitchFamily="18" charset="0"/>
                <a:cs typeface="Courier New" panose="02070309020205020404" pitchFamily="49" charset="0"/>
              </a:rPr>
              <a:t> </a:t>
            </a:r>
            <a:r>
              <a:rPr lang="en-US" altLang="en-US" sz="2800" b="1" dirty="0">
                <a:solidFill>
                  <a:srgbClr val="000000"/>
                </a:solidFill>
                <a:latin typeface="Times New Roman" panose="02020603050405020304" pitchFamily="18" charset="0"/>
                <a:cs typeface="Segoe UI" panose="020B0502040204020203" pitchFamily="34" charset="0"/>
              </a:rPr>
              <a:t>4. </a:t>
            </a:r>
            <a:r>
              <a:rPr lang="en-US" altLang="en-US" sz="2800" b="1" dirty="0" err="1">
                <a:solidFill>
                  <a:srgbClr val="000000"/>
                </a:solidFill>
                <a:latin typeface="Times New Roman" panose="02020603050405020304" pitchFamily="18" charset="0"/>
                <a:cs typeface="Segoe UI" panose="020B0502040204020203" pitchFamily="34" charset="0"/>
              </a:rPr>
              <a:t>Kết</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quả</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thí</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nghiệm</a:t>
            </a:r>
            <a:r>
              <a:rPr lang="en-US" altLang="en-US" sz="2800" b="1" dirty="0">
                <a:solidFill>
                  <a:srgbClr val="000000"/>
                </a:solidFill>
                <a:latin typeface="Times New Roman" panose="02020603050405020304" pitchFamily="18" charset="0"/>
                <a:cs typeface="Segoe UI" panose="020B0502040204020203" pitchFamily="34" charset="0"/>
              </a:rPr>
              <a:t> </a:t>
            </a:r>
            <a:endParaRPr lang="en-US" altLang="en-US" sz="2800" b="1" dirty="0">
              <a:latin typeface="Segoe UI" panose="020B0502040204020203" pitchFamily="34" charset="0"/>
              <a:cs typeface="Segoe UI" panose="020B0502040204020203" pitchFamily="34" charset="0"/>
            </a:endParaRPr>
          </a:p>
          <a:p>
            <a:pPr>
              <a:lnSpc>
                <a:spcPct val="115000"/>
              </a:lnSpc>
              <a:spcBef>
                <a:spcPct val="0"/>
              </a:spcBef>
              <a:buFontTx/>
              <a:buNone/>
              <a:defRPr/>
            </a:pPr>
            <a:r>
              <a:rPr lang="en-US" altLang="en-US" sz="2800" dirty="0">
                <a:solidFill>
                  <a:srgbClr val="000000"/>
                </a:solidFill>
                <a:latin typeface="Times New Roman" panose="02020603050405020304" pitchFamily="18" charset="0"/>
                <a:cs typeface="Segoe UI" panose="020B0502040204020203" pitchFamily="34" charset="0"/>
              </a:rPr>
              <a:t>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25.1.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số </a:t>
            </a:r>
            <a:r>
              <a:rPr lang="en-US" altLang="en-US" sz="2400" dirty="0" err="1">
                <a:solidFill>
                  <a:srgbClr val="000000"/>
                </a:solidFill>
                <a:latin typeface="+mj-lt"/>
                <a:cs typeface="Segoe UI" panose="020B0502040204020203" pitchFamily="34" charset="0"/>
              </a:rPr>
              <a:t>liệu</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đo</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cường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độ</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dòng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điện</a:t>
            </a:r>
            <a:endParaRPr lang="en-US" altLang="en-US" sz="2400" dirty="0">
              <a:solidFill>
                <a:srgbClr val="000000"/>
              </a:solidFill>
              <a:latin typeface="+mj-lt"/>
              <a:cs typeface="Segoe UI" panose="020B0502040204020203" pitchFamily="34" charset="0"/>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r>
              <a:rPr lang="en-US" altLang="en-US" sz="2400" dirty="0" err="1">
                <a:latin typeface="+mj-lt"/>
              </a:rPr>
              <a:t>Bảng</a:t>
            </a:r>
            <a:r>
              <a:rPr lang="en-US" altLang="en-US" sz="2400" dirty="0">
                <a:latin typeface="+mj-lt"/>
              </a:rPr>
              <a:t> 25.2. </a:t>
            </a:r>
            <a:r>
              <a:rPr lang="en-US" altLang="en-US" sz="2400" dirty="0" err="1">
                <a:latin typeface="+mj-lt"/>
              </a:rPr>
              <a:t>Bảng</a:t>
            </a:r>
            <a:r>
              <a:rPr lang="en-US" altLang="en-US" sz="2400" dirty="0">
                <a:latin typeface="+mj-lt"/>
              </a:rPr>
              <a:t> số </a:t>
            </a:r>
            <a:r>
              <a:rPr lang="en-US" altLang="en-US" sz="2400" dirty="0" err="1">
                <a:latin typeface="+mj-lt"/>
              </a:rPr>
              <a:t>liệu</a:t>
            </a:r>
            <a:r>
              <a:rPr lang="en-US" altLang="en-US" sz="2400" dirty="0">
                <a:latin typeface="+mj-lt"/>
              </a:rPr>
              <a:t> </a:t>
            </a:r>
            <a:r>
              <a:rPr lang="en-US" altLang="en-US" sz="2400" dirty="0" err="1">
                <a:latin typeface="+mj-lt"/>
              </a:rPr>
              <a:t>đo</a:t>
            </a:r>
            <a:r>
              <a:rPr lang="en-US" altLang="en-US" sz="2400" dirty="0">
                <a:latin typeface="+mj-lt"/>
              </a:rPr>
              <a:t> </a:t>
            </a:r>
            <a:r>
              <a:rPr lang="en-US" altLang="en-US" sz="2400" dirty="0" err="1">
                <a:latin typeface="+mj-lt"/>
              </a:rPr>
              <a:t>hiệu</a:t>
            </a:r>
            <a:r>
              <a:rPr lang="en-US" altLang="en-US" sz="2400" dirty="0">
                <a:latin typeface="+mj-lt"/>
              </a:rPr>
              <a:t> </a:t>
            </a:r>
            <a:r>
              <a:rPr lang="en-US" altLang="en-US" sz="2400" dirty="0" err="1">
                <a:latin typeface="+mj-lt"/>
              </a:rPr>
              <a:t>điện</a:t>
            </a:r>
            <a:r>
              <a:rPr lang="en-US" altLang="en-US" sz="2400" dirty="0">
                <a:latin typeface="+mj-lt"/>
              </a:rPr>
              <a:t> </a:t>
            </a:r>
            <a:r>
              <a:rPr lang="en-US" altLang="en-US" sz="2400" dirty="0" err="1">
                <a:latin typeface="+mj-lt"/>
              </a:rPr>
              <a:t>thế</a:t>
            </a:r>
            <a:endParaRPr lang="en-US" altLang="en-US" sz="2400" dirty="0">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5F2840AA-EE82-EA30-0B64-BC1F36F6DF7A}"/>
              </a:ext>
            </a:extLst>
          </p:cNvPr>
          <p:cNvGraphicFramePr>
            <a:graphicFrameLocks noGrp="1"/>
          </p:cNvGraphicFramePr>
          <p:nvPr/>
        </p:nvGraphicFramePr>
        <p:xfrm>
          <a:off x="762000" y="1219200"/>
          <a:ext cx="7162800" cy="2505074"/>
        </p:xfrm>
        <a:graphic>
          <a:graphicData uri="http://schemas.openxmlformats.org/drawingml/2006/table">
            <a:tbl>
              <a:tblPr>
                <a:tableStyleId>{5C22544A-7EE6-4342-B048-85BDC9FD1C3A}</a:tableStyleId>
              </a:tblPr>
              <a:tblGrid>
                <a:gridCol w="2740486">
                  <a:extLst>
                    <a:ext uri="{9D8B030D-6E8A-4147-A177-3AD203B41FA5}">
                      <a16:colId xmlns:a16="http://schemas.microsoft.com/office/drawing/2014/main" val="20000"/>
                    </a:ext>
                  </a:extLst>
                </a:gridCol>
                <a:gridCol w="2388002">
                  <a:extLst>
                    <a:ext uri="{9D8B030D-6E8A-4147-A177-3AD203B41FA5}">
                      <a16:colId xmlns:a16="http://schemas.microsoft.com/office/drawing/2014/main" val="20001"/>
                    </a:ext>
                  </a:extLst>
                </a:gridCol>
                <a:gridCol w="2034312">
                  <a:extLst>
                    <a:ext uri="{9D8B030D-6E8A-4147-A177-3AD203B41FA5}">
                      <a16:colId xmlns:a16="http://schemas.microsoft.com/office/drawing/2014/main" val="20002"/>
                    </a:ext>
                  </a:extLst>
                </a:gridCol>
              </a:tblGrid>
              <a:tr h="1032518">
                <a:tc>
                  <a:txBody>
                    <a:bodyPr/>
                    <a:lstStyle/>
                    <a:p>
                      <a:pPr indent="90170" algn="ctr">
                        <a:lnSpc>
                          <a:spcPct val="115000"/>
                        </a:lnSpc>
                        <a:spcAft>
                          <a:spcPts val="0"/>
                        </a:spcAft>
                      </a:pPr>
                      <a:r>
                        <a:rPr lang="en-US" sz="2800" dirty="0" err="1">
                          <a:effectLst/>
                        </a:rPr>
                        <a:t>Lần</a:t>
                      </a:r>
                      <a:r>
                        <a:rPr lang="en-US" sz="2800" dirty="0">
                          <a:effectLst/>
                        </a:rPr>
                        <a:t> </a:t>
                      </a:r>
                      <a:r>
                        <a:rPr lang="en-US" sz="2800" dirty="0" err="1">
                          <a:effectLst/>
                        </a:rPr>
                        <a:t>đo</a:t>
                      </a:r>
                      <a:endParaRPr lang="en-US" sz="2800" dirty="0">
                        <a:effectLst/>
                        <a:latin typeface="Segoe UI" panose="020B0502040204020203" pitchFamily="34" charset="0"/>
                        <a:ea typeface="Segoe UI" panose="020B0502040204020203" pitchFamily="34" charset="0"/>
                      </a:endParaRPr>
                    </a:p>
                  </a:txBody>
                  <a:tcPr marL="6350" marR="6350" marT="0" marB="0"/>
                </a:tc>
                <a:tc>
                  <a:txBody>
                    <a:bodyPr/>
                    <a:lstStyle/>
                    <a:p>
                      <a:pPr indent="77470" algn="ctr">
                        <a:lnSpc>
                          <a:spcPct val="115000"/>
                        </a:lnSpc>
                        <a:spcAft>
                          <a:spcPts val="400"/>
                        </a:spcAft>
                      </a:pPr>
                      <a:r>
                        <a:rPr lang="en-US" sz="2800">
                          <a:effectLst/>
                        </a:rPr>
                        <a:t>I</a:t>
                      </a:r>
                      <a:r>
                        <a:rPr lang="en-US" sz="2800" baseline="-25000">
                          <a:effectLst/>
                        </a:rPr>
                        <a:t>1</a:t>
                      </a:r>
                      <a:r>
                        <a:rPr lang="en-US" sz="2800">
                          <a:effectLst/>
                        </a:rPr>
                        <a:t> (A)</a:t>
                      </a:r>
                    </a:p>
                    <a:p>
                      <a:pPr indent="77470" algn="ctr">
                        <a:lnSpc>
                          <a:spcPct val="115000"/>
                        </a:lnSpc>
                        <a:spcAft>
                          <a:spcPts val="0"/>
                        </a:spcAft>
                      </a:pPr>
                      <a:r>
                        <a:rPr lang="en-US" sz="2800">
                          <a:effectLst/>
                        </a:rPr>
                        <a:t>Vị trí 1</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76835" algn="ctr">
                        <a:lnSpc>
                          <a:spcPct val="115000"/>
                        </a:lnSpc>
                        <a:spcAft>
                          <a:spcPts val="400"/>
                        </a:spcAft>
                      </a:pPr>
                      <a:r>
                        <a:rPr lang="en-US" sz="2800">
                          <a:effectLst/>
                        </a:rPr>
                        <a:t>I</a:t>
                      </a:r>
                      <a:r>
                        <a:rPr lang="en-US" sz="2800" baseline="-25000">
                          <a:effectLst/>
                        </a:rPr>
                        <a:t>2</a:t>
                      </a:r>
                      <a:r>
                        <a:rPr lang="en-US" sz="2800">
                          <a:effectLst/>
                        </a:rPr>
                        <a:t>(A)</a:t>
                      </a:r>
                    </a:p>
                    <a:p>
                      <a:pPr indent="76835" algn="ctr">
                        <a:lnSpc>
                          <a:spcPct val="115000"/>
                        </a:lnSpc>
                        <a:spcAft>
                          <a:spcPts val="0"/>
                        </a:spcAft>
                      </a:pPr>
                      <a:r>
                        <a:rPr lang="en-US" sz="2800" cap="small">
                          <a:effectLst/>
                        </a:rPr>
                        <a:t>Vị</a:t>
                      </a:r>
                      <a:r>
                        <a:rPr lang="en-US" sz="2800">
                          <a:effectLst/>
                        </a:rPr>
                        <a:t> trí 2</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0"/>
                  </a:ext>
                </a:extLst>
              </a:tr>
              <a:tr h="490852">
                <a:tc>
                  <a:txBody>
                    <a:bodyPr/>
                    <a:lstStyle/>
                    <a:p>
                      <a:pPr marL="83820" indent="254000" algn="ctr">
                        <a:lnSpc>
                          <a:spcPct val="115000"/>
                        </a:lnSpc>
                        <a:spcAft>
                          <a:spcPts val="0"/>
                        </a:spcAft>
                      </a:pPr>
                      <a:r>
                        <a:rPr lang="en-US" sz="2800" dirty="0">
                          <a:effectLst/>
                        </a:rPr>
                        <a:t>Pin 1,5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1"/>
                  </a:ext>
                </a:extLst>
              </a:tr>
              <a:tr h="490852">
                <a:tc>
                  <a:txBody>
                    <a:bodyPr/>
                    <a:lstStyle/>
                    <a:p>
                      <a:pPr indent="83820" algn="ctr">
                        <a:lnSpc>
                          <a:spcPct val="115000"/>
                        </a:lnSpc>
                        <a:spcAft>
                          <a:spcPts val="0"/>
                        </a:spcAft>
                      </a:pPr>
                      <a:r>
                        <a:rPr lang="en-US" sz="2800">
                          <a:effectLst/>
                        </a:rPr>
                        <a:t>Pin3V</a:t>
                      </a:r>
                      <a:endParaRPr lang="en-US" sz="2800">
                        <a:effectLst/>
                        <a:latin typeface="Segoe UI" panose="020B0502040204020203" pitchFamily="34" charset="0"/>
                        <a:ea typeface="Segoe UI" panose="020B0502040204020203" pitchFamily="34" charset="0"/>
                      </a:endParaRPr>
                    </a:p>
                  </a:txBody>
                  <a:tcPr marL="6350" marR="6350" marT="0" marB="0" anchor="ctr"/>
                </a:tc>
                <a:tc>
                  <a:txBody>
                    <a:bodyPr/>
                    <a:lstStyle/>
                    <a:p>
                      <a:pPr indent="167640"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2"/>
                  </a:ext>
                </a:extLst>
              </a:tr>
              <a:tr h="490852">
                <a:tc>
                  <a:txBody>
                    <a:bodyPr/>
                    <a:lstStyle/>
                    <a:p>
                      <a:pPr indent="83820" algn="ctr">
                        <a:lnSpc>
                          <a:spcPct val="115000"/>
                        </a:lnSpc>
                        <a:spcAft>
                          <a:spcPts val="0"/>
                        </a:spcAft>
                      </a:pPr>
                      <a:r>
                        <a:rPr lang="en-US" sz="2800" dirty="0">
                          <a:effectLst/>
                        </a:rPr>
                        <a:t>Pin 6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0,46</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dirty="0">
                          <a:effectLst/>
                        </a:rPr>
                        <a:t>0,46</a:t>
                      </a:r>
                      <a:endParaRPr lang="en-US" sz="2800" dirty="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66FF8091-10EA-D699-553F-54891AD29E7B}"/>
              </a:ext>
            </a:extLst>
          </p:cNvPr>
          <p:cNvGraphicFramePr>
            <a:graphicFrameLocks noGrp="1"/>
          </p:cNvGraphicFramePr>
          <p:nvPr/>
        </p:nvGraphicFramePr>
        <p:xfrm>
          <a:off x="609600" y="4343400"/>
          <a:ext cx="7543800" cy="2286001"/>
        </p:xfrm>
        <a:graphic>
          <a:graphicData uri="http://schemas.openxmlformats.org/drawingml/2006/table">
            <a:tbl>
              <a:tblPr/>
              <a:tblGrid>
                <a:gridCol w="2514600">
                  <a:extLst>
                    <a:ext uri="{9D8B030D-6E8A-4147-A177-3AD203B41FA5}">
                      <a16:colId xmlns:a16="http://schemas.microsoft.com/office/drawing/2014/main" val="20000"/>
                    </a:ext>
                  </a:extLst>
                </a:gridCol>
                <a:gridCol w="2693988">
                  <a:extLst>
                    <a:ext uri="{9D8B030D-6E8A-4147-A177-3AD203B41FA5}">
                      <a16:colId xmlns:a16="http://schemas.microsoft.com/office/drawing/2014/main" val="20001"/>
                    </a:ext>
                  </a:extLst>
                </a:gridCol>
                <a:gridCol w="2335212">
                  <a:extLst>
                    <a:ext uri="{9D8B030D-6E8A-4147-A177-3AD203B41FA5}">
                      <a16:colId xmlns:a16="http://schemas.microsoft.com/office/drawing/2014/main" val="20002"/>
                    </a:ext>
                  </a:extLst>
                </a:gridCol>
              </a:tblGrid>
              <a:tr h="735013">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Lần đo</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25400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a:t>
                      </a:r>
                      <a:r>
                        <a:rPr kumimoji="0" lang="en-US" sz="2800" b="0" i="0" u="none" strike="noStrike" cap="none" normalizeH="0" baseline="-25000">
                          <a:ln>
                            <a:noFill/>
                          </a:ln>
                          <a:solidFill>
                            <a:srgbClr val="000000"/>
                          </a:solidFill>
                          <a:effectLst/>
                          <a:latin typeface="Arial" panose="020B0604020202020204" pitchFamily="34" charset="0"/>
                        </a:rPr>
                        <a:t>nguồn</a:t>
                      </a:r>
                      <a:r>
                        <a:rPr kumimoji="0" lang="en-US" sz="2800" b="0" i="0" u="none" strike="noStrike" cap="none" normalizeH="0" baseline="0">
                          <a:ln>
                            <a:noFill/>
                          </a:ln>
                          <a:solidFill>
                            <a:srgbClr val="000000"/>
                          </a:solidFill>
                          <a:effectLst/>
                          <a:latin typeface="Arial" panose="020B0604020202020204" pitchFamily="34" charset="0"/>
                        </a:rPr>
                        <a:t>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825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8255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728663">
                <a:tc>
                  <a:txBody>
                    <a:bodyPr/>
                    <a:lstStyle>
                      <a:lvl1pPr marL="173038"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1,5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1,5</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73038"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822325">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3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3</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2635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63525"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2,2</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1000"/>
                                        <p:tgtEl>
                                          <p:spTgt spid="2">
                                            <p:txEl>
                                              <p:pRg st="8" end="8"/>
                                            </p:txEl>
                                          </p:spTgt>
                                        </p:tgtEl>
                                      </p:cBhvr>
                                    </p:animEffect>
                                    <p:anim calcmode="lin" valueType="num">
                                      <p:cBhvr>
                                        <p:cTn id="2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E0AD1-0C1D-FE0B-E3D6-4D49D5FA90E4}"/>
              </a:ext>
            </a:extLst>
          </p:cNvPr>
          <p:cNvSpPr>
            <a:spLocks noChangeArrowheads="1"/>
          </p:cNvSpPr>
          <p:nvPr/>
        </p:nvSpPr>
        <p:spPr bwMode="auto">
          <a:xfrm>
            <a:off x="381000" y="304800"/>
            <a:ext cx="82296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600"/>
              </a:spcAft>
              <a:buFontTx/>
              <a:buNone/>
            </a:pPr>
            <a:r>
              <a:rPr lang="en-US" altLang="en-US" sz="2400" b="1">
                <a:solidFill>
                  <a:srgbClr val="FF0000"/>
                </a:solidFill>
                <a:cs typeface="Segoe UI" panose="020B0502040204020203" pitchFamily="34" charset="0"/>
              </a:rPr>
              <a:t>Nhận xét: </a:t>
            </a: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Cường độ dòng điện tại các vị trí 1, 2 đối với từng pin là bằng nhau. </a:t>
            </a:r>
            <a:endParaRPr lang="en-US" altLang="en-US" sz="2400">
              <a:cs typeface="Segoe UI" panose="020B0502040204020203" pitchFamily="34" charset="0"/>
            </a:endParaRP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 Giá trị của hiệu điện thế trên bóng đèn nhỏ hơn giá trị hiệu điện thế của nguồn. </a:t>
            </a:r>
            <a:endParaRPr lang="en-US" altLang="en-US" sz="2400">
              <a:cs typeface="Segoe UI" panose="020B0502040204020203" pitchFamily="34" charset="0"/>
            </a:endParaRPr>
          </a:p>
          <a:p>
            <a:pPr algn="just">
              <a:lnSpc>
                <a:spcPct val="115000"/>
              </a:lnSpc>
              <a:spcBef>
                <a:spcPct val="0"/>
              </a:spcBef>
              <a:spcAft>
                <a:spcPts val="500"/>
              </a:spcAft>
              <a:buFontTx/>
              <a:buAutoNum type="arabicPeriod" startAt="3"/>
            </a:pPr>
            <a:r>
              <a:rPr lang="en-US" altLang="en-US" sz="2400">
                <a:solidFill>
                  <a:srgbClr val="000000"/>
                </a:solidFill>
                <a:cs typeface="Segoe UI" panose="020B0502040204020203" pitchFamily="34" charset="0"/>
              </a:rPr>
              <a:t> Giá trị thu được giữa các nhóm có thể sai khác do:</a:t>
            </a:r>
            <a:endParaRPr lang="en-US" altLang="en-US" sz="2400">
              <a:cs typeface="Segoe UI" panose="020B0502040204020203" pitchFamily="34"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Hiệu điện thế của nguồn điện (pin) không hoàn toàn chính xác là 3V; 6V.</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Mối nối dây dẫn lỏng lẻo.</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Cách đặt mắt đọc số chỉ ampe kế và vôn kế chưa chính xác.</a:t>
            </a:r>
            <a:endParaRPr lang="en-US" altLang="en-US" sz="2400">
              <a:cs typeface="Times New Roman" panose="02020603050405020304" pitchFamily="18" charset="0"/>
            </a:endParaRPr>
          </a:p>
          <a:p>
            <a:pPr algn="just">
              <a:lnSpc>
                <a:spcPct val="115000"/>
              </a:lnSpc>
              <a:spcBef>
                <a:spcPct val="0"/>
              </a:spcBef>
              <a:spcAft>
                <a:spcPts val="1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Dây dẫn, ampe kế củng có thành phần cản trở dòng điện nên với các dây dẫn ở các nhóm khác nhau sẽ cản trở và tiêu thụ điện khác nhau.</a:t>
            </a:r>
            <a:endParaRPr lang="en-US" altLang="en-US" sz="24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
            <a:extLst>
              <a:ext uri="{FF2B5EF4-FFF2-40B4-BE49-F238E27FC236}">
                <a16:creationId xmlns:a16="http://schemas.microsoft.com/office/drawing/2014/main" id="{8A47E323-D795-6362-50A2-18380DE48B9A}"/>
              </a:ext>
            </a:extLst>
          </p:cNvPr>
          <p:cNvSpPr txBox="1">
            <a:spLocks noChangeArrowheads="1"/>
          </p:cNvSpPr>
          <p:nvPr/>
        </p:nvSpPr>
        <p:spPr bwMode="auto">
          <a:xfrm>
            <a:off x="304800" y="76200"/>
            <a:ext cx="8610600" cy="65563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u="sng" dirty="0" err="1"/>
              <a:t>Kết</a:t>
            </a:r>
            <a:r>
              <a:rPr lang="en-US" altLang="en-US" sz="2800" b="1" u="sng" dirty="0"/>
              <a:t> </a:t>
            </a:r>
            <a:r>
              <a:rPr lang="en-US" altLang="en-US" sz="2800" b="1" u="sng" dirty="0" err="1"/>
              <a:t>luận</a:t>
            </a:r>
            <a:r>
              <a:rPr lang="en-US" altLang="en-US" sz="2800" b="1" u="sng" dirty="0"/>
              <a:t>:</a:t>
            </a:r>
          </a:p>
          <a:p>
            <a:pPr marL="457200" indent="-457200" algn="just" eaLnBrk="1" hangingPunct="1">
              <a:spcBef>
                <a:spcPct val="50000"/>
              </a:spcBef>
              <a:buFontTx/>
              <a:buChar char="-"/>
              <a:defRPr/>
            </a:pPr>
            <a:r>
              <a:rPr lang="vi-VN" altLang="en-US" sz="2800" dirty="0">
                <a:solidFill>
                  <a:srgbClr val="FF0000"/>
                </a:solidFill>
              </a:rPr>
              <a:t>Để đo cường độ dòng điện cần mắc ampe kế vào mạch sao cho dòng điện </a:t>
            </a:r>
            <a:r>
              <a:rPr lang="en-US" altLang="en-US" sz="2800" dirty="0">
                <a:solidFill>
                  <a:srgbClr val="FF0000"/>
                </a:solidFill>
              </a:rPr>
              <a:t>đ</a:t>
            </a:r>
            <a:r>
              <a:rPr lang="vi-VN" altLang="en-US" sz="2800" dirty="0">
                <a:solidFill>
                  <a:srgbClr val="FF0000"/>
                </a:solidFill>
              </a:rPr>
              <a:t>i vào chốt dương và đi ra từ chốt âm của ampe kế.</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Để </a:t>
            </a:r>
            <a:r>
              <a:rPr lang="en-US" altLang="en-US" sz="2800" dirty="0">
                <a:solidFill>
                  <a:srgbClr val="FF0000"/>
                </a:solidFill>
              </a:rPr>
              <a:t>đ</a:t>
            </a:r>
            <a:r>
              <a:rPr lang="vi-VN" altLang="en-US" sz="2800" dirty="0">
                <a:solidFill>
                  <a:srgbClr val="FF0000"/>
                </a:solidFill>
              </a:rPr>
              <a:t>o hiệu điện thế, cần nối hai chốt vôn kế với hai cực của nguồn hoặc hai đầu của một thiết bị điện.</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Cần lựa chọn thang đo phù hợp khi sử dụng ampe kế và vôn kế.</a:t>
            </a:r>
            <a:endParaRPr lang="en-US" altLang="en-US" sz="2800" dirty="0">
              <a:solidFill>
                <a:srgbClr val="FF0000"/>
              </a:solidFill>
            </a:endParaRPr>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9" descr="2">
            <a:extLst>
              <a:ext uri="{FF2B5EF4-FFF2-40B4-BE49-F238E27FC236}">
                <a16:creationId xmlns:a16="http://schemas.microsoft.com/office/drawing/2014/main" id="{946BEBD0-CBE7-7AA5-48DA-756657ED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65250"/>
            <a:ext cx="7924800"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47">
            <a:extLst>
              <a:ext uri="{FF2B5EF4-FFF2-40B4-BE49-F238E27FC236}">
                <a16:creationId xmlns:a16="http://schemas.microsoft.com/office/drawing/2014/main" id="{1BC327C7-9255-5D68-F87E-3C60A9985EC8}"/>
              </a:ext>
            </a:extLst>
          </p:cNvPr>
          <p:cNvGrpSpPr>
            <a:grpSpLocks/>
          </p:cNvGrpSpPr>
          <p:nvPr/>
        </p:nvGrpSpPr>
        <p:grpSpPr bwMode="auto">
          <a:xfrm>
            <a:off x="331788" y="4495800"/>
            <a:ext cx="8328025" cy="2362200"/>
            <a:chOff x="3380" y="2442"/>
            <a:chExt cx="2202" cy="1440"/>
          </a:xfrm>
        </p:grpSpPr>
        <p:sp>
          <p:nvSpPr>
            <p:cNvPr id="18439" name="Line 16">
              <a:extLst>
                <a:ext uri="{FF2B5EF4-FFF2-40B4-BE49-F238E27FC236}">
                  <a16:creationId xmlns:a16="http://schemas.microsoft.com/office/drawing/2014/main" id="{CF73B4D9-D42A-C872-B895-E15C4810D2CA}"/>
                </a:ext>
              </a:extLst>
            </p:cNvPr>
            <p:cNvSpPr>
              <a:spLocks noChangeShapeType="1"/>
            </p:cNvSpPr>
            <p:nvPr/>
          </p:nvSpPr>
          <p:spPr bwMode="auto">
            <a:xfrm>
              <a:off x="4964" y="2669"/>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7">
              <a:extLst>
                <a:ext uri="{FF2B5EF4-FFF2-40B4-BE49-F238E27FC236}">
                  <a16:creationId xmlns:a16="http://schemas.microsoft.com/office/drawing/2014/main" id="{CFC817AA-90F0-9C4E-2D1E-BC0DC72A88A5}"/>
                </a:ext>
              </a:extLst>
            </p:cNvPr>
            <p:cNvSpPr>
              <a:spLocks noChangeShapeType="1"/>
            </p:cNvSpPr>
            <p:nvPr/>
          </p:nvSpPr>
          <p:spPr bwMode="auto">
            <a:xfrm flipH="1">
              <a:off x="4906" y="2559"/>
              <a:ext cx="0" cy="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8">
              <a:extLst>
                <a:ext uri="{FF2B5EF4-FFF2-40B4-BE49-F238E27FC236}">
                  <a16:creationId xmlns:a16="http://schemas.microsoft.com/office/drawing/2014/main" id="{7CC65113-D725-C593-2C1B-3ECF5DB21BA5}"/>
                </a:ext>
              </a:extLst>
            </p:cNvPr>
            <p:cNvSpPr txBox="1">
              <a:spLocks noChangeArrowheads="1"/>
            </p:cNvSpPr>
            <p:nvPr/>
          </p:nvSpPr>
          <p:spPr bwMode="auto">
            <a:xfrm>
              <a:off x="4676" y="2491"/>
              <a:ext cx="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2" name="Text Box 19">
              <a:extLst>
                <a:ext uri="{FF2B5EF4-FFF2-40B4-BE49-F238E27FC236}">
                  <a16:creationId xmlns:a16="http://schemas.microsoft.com/office/drawing/2014/main" id="{E3D633CB-A875-3CA3-5B24-EE5C8DBF02A4}"/>
                </a:ext>
              </a:extLst>
            </p:cNvPr>
            <p:cNvSpPr txBox="1">
              <a:spLocks noChangeArrowheads="1"/>
            </p:cNvSpPr>
            <p:nvPr/>
          </p:nvSpPr>
          <p:spPr bwMode="auto">
            <a:xfrm>
              <a:off x="4964" y="24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3" name="Line 20">
              <a:extLst>
                <a:ext uri="{FF2B5EF4-FFF2-40B4-BE49-F238E27FC236}">
                  <a16:creationId xmlns:a16="http://schemas.microsoft.com/office/drawing/2014/main" id="{A527494D-0B71-C1D0-8491-D6EDC915156B}"/>
                </a:ext>
              </a:extLst>
            </p:cNvPr>
            <p:cNvSpPr>
              <a:spLocks noChangeShapeType="1"/>
            </p:cNvSpPr>
            <p:nvPr/>
          </p:nvSpPr>
          <p:spPr bwMode="auto">
            <a:xfrm flipV="1">
              <a:off x="4142" y="2595"/>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21">
              <a:extLst>
                <a:ext uri="{FF2B5EF4-FFF2-40B4-BE49-F238E27FC236}">
                  <a16:creationId xmlns:a16="http://schemas.microsoft.com/office/drawing/2014/main" id="{A77F32D7-D5D3-5CD7-5D35-4B8C55254FFA}"/>
                </a:ext>
              </a:extLst>
            </p:cNvPr>
            <p:cNvSpPr txBox="1">
              <a:spLocks noChangeArrowheads="1"/>
            </p:cNvSpPr>
            <p:nvPr/>
          </p:nvSpPr>
          <p:spPr bwMode="auto">
            <a:xfrm>
              <a:off x="4221" y="2442"/>
              <a:ext cx="24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K</a:t>
              </a:r>
            </a:p>
          </p:txBody>
        </p:sp>
        <p:sp>
          <p:nvSpPr>
            <p:cNvPr id="18445" name="Oval 22">
              <a:extLst>
                <a:ext uri="{FF2B5EF4-FFF2-40B4-BE49-F238E27FC236}">
                  <a16:creationId xmlns:a16="http://schemas.microsoft.com/office/drawing/2014/main" id="{E9956410-33BE-59C7-F94B-230D945AC9CA}"/>
                </a:ext>
              </a:extLst>
            </p:cNvPr>
            <p:cNvSpPr>
              <a:spLocks noChangeArrowheads="1"/>
            </p:cNvSpPr>
            <p:nvPr/>
          </p:nvSpPr>
          <p:spPr bwMode="auto">
            <a:xfrm>
              <a:off x="4094"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6" name="Oval 23">
              <a:extLst>
                <a:ext uri="{FF2B5EF4-FFF2-40B4-BE49-F238E27FC236}">
                  <a16:creationId xmlns:a16="http://schemas.microsoft.com/office/drawing/2014/main" id="{A9C98863-B5A7-A29C-9D7B-48AF4359D8B2}"/>
                </a:ext>
              </a:extLst>
            </p:cNvPr>
            <p:cNvSpPr>
              <a:spLocks noChangeArrowheads="1"/>
            </p:cNvSpPr>
            <p:nvPr/>
          </p:nvSpPr>
          <p:spPr bwMode="auto">
            <a:xfrm>
              <a:off x="4238"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7" name="AutoShape 24">
              <a:extLst>
                <a:ext uri="{FF2B5EF4-FFF2-40B4-BE49-F238E27FC236}">
                  <a16:creationId xmlns:a16="http://schemas.microsoft.com/office/drawing/2014/main" id="{625BE1D0-52E5-B619-EFBF-A37D349E5A4C}"/>
                </a:ext>
              </a:extLst>
            </p:cNvPr>
            <p:cNvSpPr>
              <a:spLocks noChangeArrowheads="1"/>
            </p:cNvSpPr>
            <p:nvPr/>
          </p:nvSpPr>
          <p:spPr bwMode="auto">
            <a:xfrm>
              <a:off x="4320" y="30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48" name="Line 30">
              <a:extLst>
                <a:ext uri="{FF2B5EF4-FFF2-40B4-BE49-F238E27FC236}">
                  <a16:creationId xmlns:a16="http://schemas.microsoft.com/office/drawing/2014/main" id="{2BBDC485-2C3B-5AD8-B97F-D2D11D888CE9}"/>
                </a:ext>
              </a:extLst>
            </p:cNvPr>
            <p:cNvSpPr>
              <a:spLocks noChangeShapeType="1"/>
            </p:cNvSpPr>
            <p:nvPr/>
          </p:nvSpPr>
          <p:spPr bwMode="auto">
            <a:xfrm>
              <a:off x="4272" y="2724"/>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31">
              <a:extLst>
                <a:ext uri="{FF2B5EF4-FFF2-40B4-BE49-F238E27FC236}">
                  <a16:creationId xmlns:a16="http://schemas.microsoft.com/office/drawing/2014/main" id="{C8F04CAB-7EF4-5E68-8437-64DA279F810A}"/>
                </a:ext>
              </a:extLst>
            </p:cNvPr>
            <p:cNvSpPr>
              <a:spLocks/>
            </p:cNvSpPr>
            <p:nvPr/>
          </p:nvSpPr>
          <p:spPr bwMode="auto">
            <a:xfrm>
              <a:off x="3600" y="2724"/>
              <a:ext cx="720" cy="1008"/>
            </a:xfrm>
            <a:custGeom>
              <a:avLst/>
              <a:gdLst>
                <a:gd name="T0" fmla="*/ 528 w 720"/>
                <a:gd name="T1" fmla="*/ 0 h 1008"/>
                <a:gd name="T2" fmla="*/ 0 w 720"/>
                <a:gd name="T3" fmla="*/ 0 h 1008"/>
                <a:gd name="T4" fmla="*/ 0 w 720"/>
                <a:gd name="T5" fmla="*/ 1008 h 1008"/>
                <a:gd name="T6" fmla="*/ 720 w 720"/>
                <a:gd name="T7" fmla="*/ 1008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008">
                  <a:moveTo>
                    <a:pt x="528" y="0"/>
                  </a:moveTo>
                  <a:lnTo>
                    <a:pt x="0" y="0"/>
                  </a:lnTo>
                  <a:lnTo>
                    <a:pt x="0" y="1008"/>
                  </a:lnTo>
                  <a:lnTo>
                    <a:pt x="720" y="100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32">
              <a:extLst>
                <a:ext uri="{FF2B5EF4-FFF2-40B4-BE49-F238E27FC236}">
                  <a16:creationId xmlns:a16="http://schemas.microsoft.com/office/drawing/2014/main" id="{447E6F6C-069D-FD6A-D4CE-B62E90B24219}"/>
                </a:ext>
              </a:extLst>
            </p:cNvPr>
            <p:cNvSpPr>
              <a:spLocks noChangeShapeType="1"/>
            </p:cNvSpPr>
            <p:nvPr/>
          </p:nvSpPr>
          <p:spPr bwMode="auto">
            <a:xfrm>
              <a:off x="4964" y="272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Freeform 33">
              <a:extLst>
                <a:ext uri="{FF2B5EF4-FFF2-40B4-BE49-F238E27FC236}">
                  <a16:creationId xmlns:a16="http://schemas.microsoft.com/office/drawing/2014/main" id="{A89A5EE5-7E99-6796-C035-F124F8C21945}"/>
                </a:ext>
              </a:extLst>
            </p:cNvPr>
            <p:cNvSpPr>
              <a:spLocks/>
            </p:cNvSpPr>
            <p:nvPr/>
          </p:nvSpPr>
          <p:spPr bwMode="auto">
            <a:xfrm>
              <a:off x="4622" y="2724"/>
              <a:ext cx="672" cy="1008"/>
            </a:xfrm>
            <a:custGeom>
              <a:avLst/>
              <a:gdLst>
                <a:gd name="T0" fmla="*/ 0 w 672"/>
                <a:gd name="T1" fmla="*/ 1008 h 1008"/>
                <a:gd name="T2" fmla="*/ 672 w 672"/>
                <a:gd name="T3" fmla="*/ 1008 h 1008"/>
                <a:gd name="T4" fmla="*/ 672 w 672"/>
                <a:gd name="T5" fmla="*/ 0 h 1008"/>
                <a:gd name="T6" fmla="*/ 0 60000 65536"/>
                <a:gd name="T7" fmla="*/ 0 60000 65536"/>
                <a:gd name="T8" fmla="*/ 0 60000 65536"/>
              </a:gdLst>
              <a:ahLst/>
              <a:cxnLst>
                <a:cxn ang="T6">
                  <a:pos x="T0" y="T1"/>
                </a:cxn>
                <a:cxn ang="T7">
                  <a:pos x="T2" y="T3"/>
                </a:cxn>
                <a:cxn ang="T8">
                  <a:pos x="T4" y="T5"/>
                </a:cxn>
              </a:cxnLst>
              <a:rect l="0" t="0" r="r" b="b"/>
              <a:pathLst>
                <a:path w="672" h="1008">
                  <a:moveTo>
                    <a:pt x="0" y="1008"/>
                  </a:moveTo>
                  <a:lnTo>
                    <a:pt x="672" y="1008"/>
                  </a:lnTo>
                  <a:lnTo>
                    <a:pt x="672"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34">
              <a:extLst>
                <a:ext uri="{FF2B5EF4-FFF2-40B4-BE49-F238E27FC236}">
                  <a16:creationId xmlns:a16="http://schemas.microsoft.com/office/drawing/2014/main" id="{DB42F908-DF4A-A06C-66BC-485A3DB8F120}"/>
                </a:ext>
              </a:extLst>
            </p:cNvPr>
            <p:cNvSpPr>
              <a:spLocks noChangeShapeType="1"/>
            </p:cNvSpPr>
            <p:nvPr/>
          </p:nvSpPr>
          <p:spPr bwMode="auto">
            <a:xfrm>
              <a:off x="4320" y="32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35">
              <a:extLst>
                <a:ext uri="{FF2B5EF4-FFF2-40B4-BE49-F238E27FC236}">
                  <a16:creationId xmlns:a16="http://schemas.microsoft.com/office/drawing/2014/main" id="{4A40B644-EDA1-2ED1-8B42-32F9A23F2890}"/>
                </a:ext>
              </a:extLst>
            </p:cNvPr>
            <p:cNvSpPr>
              <a:spLocks noChangeShapeType="1"/>
            </p:cNvSpPr>
            <p:nvPr/>
          </p:nvSpPr>
          <p:spPr bwMode="auto">
            <a:xfrm flipH="1">
              <a:off x="3600" y="323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36">
              <a:extLst>
                <a:ext uri="{FF2B5EF4-FFF2-40B4-BE49-F238E27FC236}">
                  <a16:creationId xmlns:a16="http://schemas.microsoft.com/office/drawing/2014/main" id="{751FC77F-2C60-50DF-3FC5-B0EE7BF094EA}"/>
                </a:ext>
              </a:extLst>
            </p:cNvPr>
            <p:cNvSpPr>
              <a:spLocks noChangeShapeType="1"/>
            </p:cNvSpPr>
            <p:nvPr/>
          </p:nvSpPr>
          <p:spPr bwMode="auto">
            <a:xfrm>
              <a:off x="4608" y="3238"/>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AutoShape 37">
              <a:extLst>
                <a:ext uri="{FF2B5EF4-FFF2-40B4-BE49-F238E27FC236}">
                  <a16:creationId xmlns:a16="http://schemas.microsoft.com/office/drawing/2014/main" id="{5F92C055-A9E3-0061-0738-F819BB245E0E}"/>
                </a:ext>
              </a:extLst>
            </p:cNvPr>
            <p:cNvSpPr>
              <a:spLocks noChangeArrowheads="1"/>
            </p:cNvSpPr>
            <p:nvPr/>
          </p:nvSpPr>
          <p:spPr bwMode="auto">
            <a:xfrm>
              <a:off x="4320" y="35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56" name="Text Box 38">
              <a:extLst>
                <a:ext uri="{FF2B5EF4-FFF2-40B4-BE49-F238E27FC236}">
                  <a16:creationId xmlns:a16="http://schemas.microsoft.com/office/drawing/2014/main" id="{B7709364-D63A-0EDE-2AB6-7D39857D134C}"/>
                </a:ext>
              </a:extLst>
            </p:cNvPr>
            <p:cNvSpPr txBox="1">
              <a:spLocks noChangeArrowheads="1"/>
            </p:cNvSpPr>
            <p:nvPr/>
          </p:nvSpPr>
          <p:spPr bwMode="auto">
            <a:xfrm>
              <a:off x="3380" y="311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a:t>
              </a:r>
            </a:p>
          </p:txBody>
        </p:sp>
        <p:sp>
          <p:nvSpPr>
            <p:cNvPr id="18457" name="Text Box 39">
              <a:extLst>
                <a:ext uri="{FF2B5EF4-FFF2-40B4-BE49-F238E27FC236}">
                  <a16:creationId xmlns:a16="http://schemas.microsoft.com/office/drawing/2014/main" id="{3A9215F6-3B8B-1972-565F-3220D6726A6C}"/>
                </a:ext>
              </a:extLst>
            </p:cNvPr>
            <p:cNvSpPr txBox="1">
              <a:spLocks noChangeArrowheads="1"/>
            </p:cNvSpPr>
            <p:nvPr/>
          </p:nvSpPr>
          <p:spPr bwMode="auto">
            <a:xfrm>
              <a:off x="5294" y="310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a:t>
              </a:r>
            </a:p>
          </p:txBody>
        </p:sp>
        <p:sp>
          <p:nvSpPr>
            <p:cNvPr id="18458" name="Text Box 40">
              <a:extLst>
                <a:ext uri="{FF2B5EF4-FFF2-40B4-BE49-F238E27FC236}">
                  <a16:creationId xmlns:a16="http://schemas.microsoft.com/office/drawing/2014/main" id="{DDDE54B4-5282-3E36-99E8-4C1E1CE73A36}"/>
                </a:ext>
              </a:extLst>
            </p:cNvPr>
            <p:cNvSpPr txBox="1">
              <a:spLocks noChangeArrowheads="1"/>
            </p:cNvSpPr>
            <p:nvPr/>
          </p:nvSpPr>
          <p:spPr bwMode="auto">
            <a:xfrm>
              <a:off x="4532" y="294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1</a:t>
              </a:r>
              <a:endParaRPr lang="en-US" altLang="en-US" sz="1800"/>
            </a:p>
          </p:txBody>
        </p:sp>
        <p:sp>
          <p:nvSpPr>
            <p:cNvPr id="18459" name="Text Box 41">
              <a:extLst>
                <a:ext uri="{FF2B5EF4-FFF2-40B4-BE49-F238E27FC236}">
                  <a16:creationId xmlns:a16="http://schemas.microsoft.com/office/drawing/2014/main" id="{9BA3E07D-0BC6-8374-0F23-CA9BF51FD49E}"/>
                </a:ext>
              </a:extLst>
            </p:cNvPr>
            <p:cNvSpPr txBox="1">
              <a:spLocks noChangeArrowheads="1"/>
            </p:cNvSpPr>
            <p:nvPr/>
          </p:nvSpPr>
          <p:spPr bwMode="auto">
            <a:xfrm>
              <a:off x="4546" y="345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2</a:t>
              </a:r>
              <a:endParaRPr lang="en-US" altLang="en-US" sz="1800"/>
            </a:p>
          </p:txBody>
        </p:sp>
        <p:sp>
          <p:nvSpPr>
            <p:cNvPr id="18460" name="Oval 45">
              <a:extLst>
                <a:ext uri="{FF2B5EF4-FFF2-40B4-BE49-F238E27FC236}">
                  <a16:creationId xmlns:a16="http://schemas.microsoft.com/office/drawing/2014/main" id="{22D1A586-907F-2119-4A8C-DA29FECF79AF}"/>
                </a:ext>
              </a:extLst>
            </p:cNvPr>
            <p:cNvSpPr>
              <a:spLocks noChangeArrowheads="1"/>
            </p:cNvSpPr>
            <p:nvPr/>
          </p:nvSpPr>
          <p:spPr bwMode="auto">
            <a:xfrm>
              <a:off x="3580" y="3210"/>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61" name="Oval 46">
              <a:extLst>
                <a:ext uri="{FF2B5EF4-FFF2-40B4-BE49-F238E27FC236}">
                  <a16:creationId xmlns:a16="http://schemas.microsoft.com/office/drawing/2014/main" id="{0F9717B5-DA33-D3F7-351A-D593B3FDE644}"/>
                </a:ext>
              </a:extLst>
            </p:cNvPr>
            <p:cNvSpPr>
              <a:spLocks noChangeArrowheads="1"/>
            </p:cNvSpPr>
            <p:nvPr/>
          </p:nvSpPr>
          <p:spPr bwMode="auto">
            <a:xfrm>
              <a:off x="5270" y="3216"/>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sp>
        <p:nvSpPr>
          <p:cNvPr id="27" name="Text Box 102">
            <a:extLst>
              <a:ext uri="{FF2B5EF4-FFF2-40B4-BE49-F238E27FC236}">
                <a16:creationId xmlns:a16="http://schemas.microsoft.com/office/drawing/2014/main" id="{14ECBE66-A831-0223-0C2F-70070D4FB661}"/>
              </a:ext>
            </a:extLst>
          </p:cNvPr>
          <p:cNvSpPr txBox="1">
            <a:spLocks noChangeArrowheads="1"/>
          </p:cNvSpPr>
          <p:nvPr/>
        </p:nvSpPr>
        <p:spPr bwMode="auto">
          <a:xfrm>
            <a:off x="2555875" y="14287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Em có biết</a:t>
            </a:r>
          </a:p>
        </p:txBody>
      </p:sp>
      <p:sp>
        <p:nvSpPr>
          <p:cNvPr id="28" name="Text Box 102">
            <a:extLst>
              <a:ext uri="{FF2B5EF4-FFF2-40B4-BE49-F238E27FC236}">
                <a16:creationId xmlns:a16="http://schemas.microsoft.com/office/drawing/2014/main" id="{7F5DB8C2-131A-92A9-D27D-539C4C31CACE}"/>
              </a:ext>
            </a:extLst>
          </p:cNvPr>
          <p:cNvSpPr txBox="1">
            <a:spLocks noChangeArrowheads="1"/>
          </p:cNvSpPr>
          <p:nvPr/>
        </p:nvSpPr>
        <p:spPr bwMode="auto">
          <a:xfrm>
            <a:off x="404813" y="80962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nối tiếp</a:t>
            </a:r>
          </a:p>
        </p:txBody>
      </p:sp>
      <p:sp>
        <p:nvSpPr>
          <p:cNvPr id="29" name="Text Box 102">
            <a:extLst>
              <a:ext uri="{FF2B5EF4-FFF2-40B4-BE49-F238E27FC236}">
                <a16:creationId xmlns:a16="http://schemas.microsoft.com/office/drawing/2014/main" id="{8C4016CD-395C-25C7-75BB-68009C40BFBE}"/>
              </a:ext>
            </a:extLst>
          </p:cNvPr>
          <p:cNvSpPr txBox="1">
            <a:spLocks noChangeArrowheads="1"/>
          </p:cNvSpPr>
          <p:nvPr/>
        </p:nvSpPr>
        <p:spPr bwMode="auto">
          <a:xfrm>
            <a:off x="479425" y="3843338"/>
            <a:ext cx="5006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a:extLst>
              <a:ext uri="{FF2B5EF4-FFF2-40B4-BE49-F238E27FC236}">
                <a16:creationId xmlns:a16="http://schemas.microsoft.com/office/drawing/2014/main" id="{AAE5E8F3-AAF2-3CF0-F723-CBAFEDFC3A68}"/>
              </a:ext>
            </a:extLst>
          </p:cNvPr>
          <p:cNvSpPr txBox="1">
            <a:spLocks noChangeArrowheads="1"/>
          </p:cNvSpPr>
          <p:nvPr/>
        </p:nvSpPr>
        <p:spPr bwMode="auto">
          <a:xfrm>
            <a:off x="3429000" y="90488"/>
            <a:ext cx="2514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LUYỆN TẬP</a:t>
            </a:r>
          </a:p>
        </p:txBody>
      </p:sp>
      <p:sp>
        <p:nvSpPr>
          <p:cNvPr id="3" name="Rectangle 2">
            <a:extLst>
              <a:ext uri="{FF2B5EF4-FFF2-40B4-BE49-F238E27FC236}">
                <a16:creationId xmlns:a16="http://schemas.microsoft.com/office/drawing/2014/main" id="{178E01DF-9152-448D-D7B7-189FF89B1B3C}"/>
              </a:ext>
            </a:extLst>
          </p:cNvPr>
          <p:cNvSpPr>
            <a:spLocks noChangeArrowheads="1"/>
          </p:cNvSpPr>
          <p:nvPr/>
        </p:nvSpPr>
        <p:spPr bwMode="auto">
          <a:xfrm>
            <a:off x="252413" y="674688"/>
            <a:ext cx="8610600" cy="2640012"/>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rgbClr val="000000"/>
                </a:solidFill>
                <a:cs typeface="Segoe UI" panose="020B0502040204020203" pitchFamily="34" charset="0"/>
                <a:hlinkClick r:id="rId2"/>
              </a:rPr>
              <a:t>Câu 1. Khi </a:t>
            </a:r>
            <a:r>
              <a:rPr lang="en-US" altLang="en-US" sz="2400" b="1" u="sng" dirty="0" err="1">
                <a:solidFill>
                  <a:srgbClr val="000000"/>
                </a:solidFill>
                <a:cs typeface="Segoe UI" panose="020B0502040204020203" pitchFamily="34" charset="0"/>
                <a:hlinkClick r:id="rId2"/>
              </a:rPr>
              <a:t>dùng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đo</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cường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độ</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dòng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điện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trong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mạch</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cần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chú</a:t>
            </a:r>
            <a:r>
              <a:rPr lang="en-US" altLang="en-US" sz="2400" b="1" u="sng" dirty="0">
                <a:solidFill>
                  <a:srgbClr val="000000"/>
                </a:solidFill>
                <a:cs typeface="Segoe UI" panose="020B0502040204020203" pitchFamily="34" charset="0"/>
                <a:hlinkClick r:id="rId2"/>
              </a:rPr>
              <a:t> ý </a:t>
            </a:r>
            <a:r>
              <a:rPr lang="en-US" altLang="en-US" sz="2400" b="1" u="sng" dirty="0" err="1">
                <a:solidFill>
                  <a:srgbClr val="000000"/>
                </a:solidFill>
                <a:cs typeface="Segoe UI" panose="020B0502040204020203" pitchFamily="34" charset="0"/>
                <a:hlinkClick r:id="rId2"/>
              </a:rPr>
              <a:t>chọn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endParaRPr lang="en-US" altLang="en-US" sz="2400" b="1"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kích</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thước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giới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hạn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đo</a:t>
            </a:r>
            <a:r>
              <a:rPr lang="en-US" altLang="en-US" sz="2400" b="1" dirty="0">
                <a:solidFill>
                  <a:srgbClr val="000000"/>
                </a:solidFill>
                <a:cs typeface="Segoe UI" panose="020B0502040204020203" pitchFamily="34" charset="0"/>
              </a:rPr>
              <a:t> và </a:t>
            </a:r>
            <a:r>
              <a:rPr lang="en-US" altLang="en-US" sz="2400" b="1" dirty="0" err="1">
                <a:solidFill>
                  <a:srgbClr val="000000"/>
                </a:solidFill>
                <a:cs typeface="Segoe UI" panose="020B0502040204020203" pitchFamily="34" charset="0"/>
              </a:rPr>
              <a:t>độ</a:t>
            </a:r>
            <a:r>
              <a:rPr lang="en-US" altLang="en-US" sz="2400" b="1" dirty="0">
                <a:solidFill>
                  <a:srgbClr val="000000"/>
                </a:solidFill>
                <a:cs typeface="Segoe UI" panose="020B0502040204020203" pitchFamily="34" charset="0"/>
              </a:rPr>
              <a:t> chia </a:t>
            </a:r>
            <a:r>
              <a:rPr lang="en-US" altLang="en-US" sz="2400" b="1" dirty="0" err="1">
                <a:solidFill>
                  <a:srgbClr val="000000"/>
                </a:solidFill>
                <a:cs typeface="Segoe UI" panose="020B0502040204020203" pitchFamily="34" charset="0"/>
              </a:rPr>
              <a:t>nhỏ</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nhất</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C.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màu</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sắc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khối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lượng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4" name="Rectangle 3">
            <a:extLst>
              <a:ext uri="{FF2B5EF4-FFF2-40B4-BE49-F238E27FC236}">
                <a16:creationId xmlns:a16="http://schemas.microsoft.com/office/drawing/2014/main" id="{8706862A-1026-D264-3C7E-D4A0CF8D14F5}"/>
              </a:ext>
            </a:extLst>
          </p:cNvPr>
          <p:cNvSpPr>
            <a:spLocks noChangeArrowheads="1"/>
          </p:cNvSpPr>
          <p:nvPr/>
        </p:nvSpPr>
        <p:spPr bwMode="auto">
          <a:xfrm>
            <a:off x="217488" y="3422650"/>
            <a:ext cx="8496300" cy="2640013"/>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chemeClr val="accent1">
                    <a:lumMod val="50000"/>
                  </a:schemeClr>
                </a:solidFill>
                <a:cs typeface="Segoe UI" panose="020B0502040204020203" pitchFamily="34" charset="0"/>
              </a:rPr>
              <a:t>Câu 2. </a:t>
            </a:r>
            <a:r>
              <a:rPr lang="en-US" altLang="en-US" sz="2400" b="1" u="sng" dirty="0" err="1">
                <a:solidFill>
                  <a:schemeClr val="accent1">
                    <a:lumMod val="50000"/>
                  </a:schemeClr>
                </a:solidFill>
                <a:cs typeface="Segoe UI" panose="020B0502040204020203" pitchFamily="34" charset="0"/>
              </a:rPr>
              <a:t>Muốn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đo</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hiệu</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thế</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giũa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hai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cực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của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một</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nguồn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thì</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phải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mắc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vôn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kế</a:t>
            </a:r>
            <a:endParaRPr lang="en-US" altLang="en-US" sz="2400" b="1" u="sng"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song </a:t>
            </a:r>
            <a:r>
              <a:rPr lang="en-US" altLang="en-US" sz="2400" b="1" dirty="0" err="1">
                <a:solidFill>
                  <a:srgbClr val="000000"/>
                </a:solidFill>
                <a:cs typeface="Segoe UI" panose="020B0502040204020203" pitchFamily="34" charset="0"/>
              </a:rPr>
              <a:t>song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err="1">
                <a:solidFill>
                  <a:srgbClr val="000000"/>
                </a:solidFill>
                <a:cs typeface="Segoe UI" panose="020B0502040204020203" pitchFamily="34" charset="0"/>
              </a:rPr>
              <a:t>C.song</a:t>
            </a:r>
            <a:r>
              <a:rPr lang="en-US" altLang="en-US" sz="2400" b="1" dirty="0">
                <a:solidFill>
                  <a:srgbClr val="000000"/>
                </a:solidFill>
                <a:cs typeface="Segoe UI" panose="020B0502040204020203" pitchFamily="34" charset="0"/>
              </a:rPr>
              <a:t> song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5" name="Oval 4">
            <a:extLst>
              <a:ext uri="{FF2B5EF4-FFF2-40B4-BE49-F238E27FC236}">
                <a16:creationId xmlns:a16="http://schemas.microsoft.com/office/drawing/2014/main" id="{D52EEAC3-65FC-44CF-9A14-A183CCFEF9F2}"/>
              </a:ext>
            </a:extLst>
          </p:cNvPr>
          <p:cNvSpPr/>
          <p:nvPr/>
        </p:nvSpPr>
        <p:spPr>
          <a:xfrm>
            <a:off x="484188" y="190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2A473BB0-407F-206F-F135-73EF968397E9}"/>
              </a:ext>
            </a:extLst>
          </p:cNvPr>
          <p:cNvSpPr/>
          <p:nvPr/>
        </p:nvSpPr>
        <p:spPr>
          <a:xfrm>
            <a:off x="484188" y="51054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a:extLst>
              <a:ext uri="{FF2B5EF4-FFF2-40B4-BE49-F238E27FC236}">
                <a16:creationId xmlns:a16="http://schemas.microsoft.com/office/drawing/2014/main" id="{F91ACED1-5645-3189-7B6F-DE6B0FAB5C93}"/>
              </a:ext>
            </a:extLst>
          </p:cNvPr>
          <p:cNvSpPr txBox="1">
            <a:spLocks noChangeArrowheads="1"/>
          </p:cNvSpPr>
          <p:nvPr/>
        </p:nvSpPr>
        <p:spPr bwMode="auto">
          <a:xfrm>
            <a:off x="3657600" y="381000"/>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VẬN DỤNG</a:t>
            </a:r>
          </a:p>
        </p:txBody>
      </p:sp>
      <p:sp>
        <p:nvSpPr>
          <p:cNvPr id="3" name="Rectangle 2">
            <a:extLst>
              <a:ext uri="{FF2B5EF4-FFF2-40B4-BE49-F238E27FC236}">
                <a16:creationId xmlns:a16="http://schemas.microsoft.com/office/drawing/2014/main" id="{6575DEDC-5488-613A-F359-E0B0D8A532F7}"/>
              </a:ext>
            </a:extLst>
          </p:cNvPr>
          <p:cNvSpPr>
            <a:spLocks noChangeArrowheads="1"/>
          </p:cNvSpPr>
          <p:nvPr/>
        </p:nvSpPr>
        <p:spPr bwMode="auto">
          <a:xfrm>
            <a:off x="381000" y="1143000"/>
            <a:ext cx="8153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vi-VN" altLang="en-US" sz="2400" b="1">
                <a:solidFill>
                  <a:srgbClr val="000000"/>
                </a:solidFill>
                <a:cs typeface="Times New Roman" panose="02020603050405020304" pitchFamily="18" charset="0"/>
              </a:rPr>
              <a:t>HS về nhà</a:t>
            </a:r>
            <a:r>
              <a:rPr lang="en-US" altLang="en-US" sz="2400" b="1">
                <a:solidFill>
                  <a:srgbClr val="000000"/>
                </a:solidFill>
                <a:cs typeface="Times New Roman" panose="02020603050405020304" pitchFamily="18" charset="0"/>
              </a:rPr>
              <a:t> đề ra phương án để trả lời cho tình huống sau</a:t>
            </a:r>
            <a:r>
              <a:rPr lang="vi-VN" altLang="en-US" sz="2400" b="1">
                <a:solidFill>
                  <a:srgbClr val="000000"/>
                </a:solidFill>
                <a:cs typeface="Times New Roman" panose="02020603050405020304" pitchFamily="18" charset="0"/>
              </a:rPr>
              <a:t>:</a:t>
            </a:r>
            <a:r>
              <a:rPr lang="en-US" altLang="en-US" sz="2400" b="1">
                <a:solidFill>
                  <a:srgbClr val="000000"/>
                </a:solidFill>
                <a:cs typeface="Times New Roman" panose="02020603050405020304" pitchFamily="18" charset="0"/>
              </a:rPr>
              <a:t> </a:t>
            </a:r>
            <a:r>
              <a:rPr lang="en-US" altLang="en-US" sz="2400" b="1">
                <a:solidFill>
                  <a:srgbClr val="FF0000"/>
                </a:solidFill>
                <a:cs typeface="Times New Roman" panose="02020603050405020304" pitchFamily="18" charset="0"/>
              </a:rPr>
              <a:t>Qua bài học hôm nay, em đã biết được cách đo hiệu điện thế bằng vôn kế, hãy đề xuất phương án xác định pin cũ hay mới bằng cách dùng vôn kế. </a:t>
            </a:r>
            <a:r>
              <a:rPr lang="en-US" altLang="en-US" sz="2400" b="1">
                <a:solidFill>
                  <a:srgbClr val="000000"/>
                </a:solidFill>
                <a:cs typeface="Times New Roman" panose="02020603050405020304" pitchFamily="18" charset="0"/>
              </a:rPr>
              <a:t>T</a:t>
            </a:r>
            <a:r>
              <a:rPr lang="vi-VN" altLang="en-US" sz="2400" b="1">
                <a:solidFill>
                  <a:srgbClr val="000000"/>
                </a:solidFill>
                <a:cs typeface="Times New Roman" panose="02020603050405020304" pitchFamily="18" charset="0"/>
              </a:rPr>
              <a:t>rình bày vào v</a:t>
            </a:r>
            <a:r>
              <a:rPr lang="en-US" altLang="en-US" sz="2400" b="1">
                <a:solidFill>
                  <a:srgbClr val="000000"/>
                </a:solidFill>
                <a:cs typeface="Times New Roman" panose="02020603050405020304" pitchFamily="18" charset="0"/>
              </a:rPr>
              <a:t>ở</a:t>
            </a:r>
            <a:r>
              <a:rPr lang="vi-VN" altLang="en-US" sz="2400" b="1">
                <a:solidFill>
                  <a:srgbClr val="000000"/>
                </a:solidFill>
                <a:cs typeface="Times New Roman" panose="02020603050405020304" pitchFamily="18" charset="0"/>
              </a:rPr>
              <a:t>.</a:t>
            </a:r>
            <a:endParaRPr lang="en-US" altLang="en-US" sz="2000" b="1">
              <a:solidFill>
                <a:srgbClr val="000000"/>
              </a:solidFill>
              <a:cs typeface="Courier New" panose="02070309020205020404" pitchFamily="49" charset="0"/>
            </a:endParaRPr>
          </a:p>
        </p:txBody>
      </p:sp>
      <p:sp>
        <p:nvSpPr>
          <p:cNvPr id="4" name="Rectangle 3">
            <a:extLst>
              <a:ext uri="{FF2B5EF4-FFF2-40B4-BE49-F238E27FC236}">
                <a16:creationId xmlns:a16="http://schemas.microsoft.com/office/drawing/2014/main" id="{4660B647-48D7-5917-3517-F02B7A450164}"/>
              </a:ext>
            </a:extLst>
          </p:cNvPr>
          <p:cNvSpPr>
            <a:spLocks noChangeArrowheads="1"/>
          </p:cNvSpPr>
          <p:nvPr/>
        </p:nvSpPr>
        <p:spPr bwMode="auto">
          <a:xfrm>
            <a:off x="381000" y="3322638"/>
            <a:ext cx="7924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de-DE" altLang="en-US" sz="2400" b="1">
                <a:solidFill>
                  <a:srgbClr val="000000"/>
                </a:solidFill>
                <a:cs typeface="Times New Roman" panose="02020603050405020304" pitchFamily="18" charset="0"/>
              </a:rPr>
              <a:t>HS hoạt động cá nhân thực hiện nhiệm vụ ở nhà.</a:t>
            </a:r>
            <a:endParaRPr lang="en-US" altLang="en-US" sz="2400" b="1">
              <a:solidFill>
                <a:srgbClr val="000000"/>
              </a:solidFill>
              <a:cs typeface="Courier New" panose="02070309020205020404" pitchFamily="49" charset="0"/>
            </a:endParaRPr>
          </a:p>
          <a:p>
            <a:pPr algn="just">
              <a:lnSpc>
                <a:spcPct val="115000"/>
              </a:lnSpc>
              <a:spcBef>
                <a:spcPct val="0"/>
              </a:spcBef>
              <a:buFontTx/>
              <a:buNone/>
            </a:pPr>
            <a:r>
              <a:rPr lang="vi-VN" altLang="en-US" sz="2400" b="1">
                <a:solidFill>
                  <a:srgbClr val="000000"/>
                </a:solidFill>
                <a:cs typeface="Calibri" panose="020F0502020204030204" pitchFamily="34" charset="0"/>
              </a:rPr>
              <a:t>Báo cáo, thảo luận</a:t>
            </a:r>
            <a:r>
              <a:rPr lang="en-US" altLang="en-US" sz="2400" b="1">
                <a:solidFill>
                  <a:srgbClr val="000000"/>
                </a:solidFill>
                <a:cs typeface="Calibri" panose="020F0502020204030204" pitchFamily="34" charset="0"/>
              </a:rPr>
              <a:t> </a:t>
            </a:r>
            <a:r>
              <a:rPr lang="vi-VN" altLang="en-US" sz="2400" b="1">
                <a:solidFill>
                  <a:srgbClr val="000000"/>
                </a:solidFill>
                <a:cs typeface="Calibri" panose="020F0502020204030204" pitchFamily="34" charset="0"/>
              </a:rPr>
              <a:t>vào tiết sau.</a:t>
            </a:r>
            <a:endParaRPr lang="en-US" altLang="en-US" sz="2400" b="1">
              <a:solidFill>
                <a:srgbClr val="000000"/>
              </a:solidFill>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6519EB-2643-CFE3-B6FA-1C16E469A9CD}"/>
              </a:ext>
            </a:extLst>
          </p:cNvPr>
          <p:cNvGrpSpPr>
            <a:grpSpLocks noChangeAspect="1"/>
          </p:cNvGrpSpPr>
          <p:nvPr/>
        </p:nvGrpSpPr>
        <p:grpSpPr bwMode="auto">
          <a:xfrm>
            <a:off x="492125" y="2266950"/>
            <a:ext cx="3297238" cy="3163888"/>
            <a:chOff x="1672" y="-2"/>
            <a:chExt cx="3733" cy="3581"/>
          </a:xfrm>
        </p:grpSpPr>
        <p:sp>
          <p:nvSpPr>
            <p:cNvPr id="8" name="Freeform 5">
              <a:extLst>
                <a:ext uri="{FF2B5EF4-FFF2-40B4-BE49-F238E27FC236}">
                  <a16:creationId xmlns:a16="http://schemas.microsoft.com/office/drawing/2014/main" id="{0DB9856E-6737-12F5-572C-E10631AA4524}"/>
                </a:ext>
              </a:extLst>
            </p:cNvPr>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a:extLst>
                <a:ext uri="{FF2B5EF4-FFF2-40B4-BE49-F238E27FC236}">
                  <a16:creationId xmlns:a16="http://schemas.microsoft.com/office/drawing/2014/main" id="{20AB1350-E3DD-817E-3468-A7AE019B72F2}"/>
                </a:ext>
              </a:extLst>
            </p:cNvPr>
            <p:cNvSpPr/>
            <p:nvPr/>
          </p:nvSpPr>
          <p:spPr bwMode="auto">
            <a:xfrm>
              <a:off x="4555" y="2364"/>
              <a:ext cx="599" cy="444"/>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a:extLst>
                <a:ext uri="{FF2B5EF4-FFF2-40B4-BE49-F238E27FC236}">
                  <a16:creationId xmlns:a16="http://schemas.microsoft.com/office/drawing/2014/main" id="{665319FC-C187-B0EC-AF01-7655C5F559C3}"/>
                </a:ext>
              </a:extLst>
            </p:cNvPr>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a:extLst>
                <a:ext uri="{FF2B5EF4-FFF2-40B4-BE49-F238E27FC236}">
                  <a16:creationId xmlns:a16="http://schemas.microsoft.com/office/drawing/2014/main" id="{B35B75DA-6792-2BC4-9D06-743951A85838}"/>
                </a:ext>
              </a:extLst>
            </p:cNvPr>
            <p:cNvSpPr/>
            <p:nvPr/>
          </p:nvSpPr>
          <p:spPr bwMode="auto">
            <a:xfrm>
              <a:off x="4294" y="332"/>
              <a:ext cx="462" cy="579"/>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a:extLst>
                <a:ext uri="{FF2B5EF4-FFF2-40B4-BE49-F238E27FC236}">
                  <a16:creationId xmlns:a16="http://schemas.microsoft.com/office/drawing/2014/main" id="{18894CEE-5D36-AEFC-25F8-C50C07038DBC}"/>
                </a:ext>
              </a:extLst>
            </p:cNvPr>
            <p:cNvSpPr/>
            <p:nvPr/>
          </p:nvSpPr>
          <p:spPr bwMode="auto">
            <a:xfrm>
              <a:off x="3466"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a:extLst>
                <a:ext uri="{FF2B5EF4-FFF2-40B4-BE49-F238E27FC236}">
                  <a16:creationId xmlns:a16="http://schemas.microsoft.com/office/drawing/2014/main" id="{7881BF38-F9D3-AC02-BC50-69A96EF44F1C}"/>
                </a:ext>
              </a:extLst>
            </p:cNvPr>
            <p:cNvSpPr/>
            <p:nvPr/>
          </p:nvSpPr>
          <p:spPr bwMode="auto">
            <a:xfrm>
              <a:off x="1924" y="2363"/>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a:extLst>
                <a:ext uri="{FF2B5EF4-FFF2-40B4-BE49-F238E27FC236}">
                  <a16:creationId xmlns:a16="http://schemas.microsoft.com/office/drawing/2014/main" id="{1081BEAB-2206-06B1-2B71-F5211FD87AC3}"/>
                </a:ext>
              </a:extLst>
            </p:cNvPr>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a:extLst>
                <a:ext uri="{FF2B5EF4-FFF2-40B4-BE49-F238E27FC236}">
                  <a16:creationId xmlns:a16="http://schemas.microsoft.com/office/drawing/2014/main" id="{DA359C0E-8AB4-E8E6-38BF-D16C303E4918}"/>
                </a:ext>
              </a:extLst>
            </p:cNvPr>
            <p:cNvSpPr/>
            <p:nvPr/>
          </p:nvSpPr>
          <p:spPr bwMode="auto">
            <a:xfrm>
              <a:off x="2321"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a:extLst>
                <a:ext uri="{FF2B5EF4-FFF2-40B4-BE49-F238E27FC236}">
                  <a16:creationId xmlns:a16="http://schemas.microsoft.com/office/drawing/2014/main" id="{E6AD491B-7FC0-49EE-07C2-A5769803289E}"/>
                </a:ext>
              </a:extLst>
            </p:cNvPr>
            <p:cNvSpPr>
              <a:spLocks noEditPoints="1"/>
            </p:cNvSpPr>
            <p:nvPr/>
          </p:nvSpPr>
          <p:spPr bwMode="auto">
            <a:xfrm>
              <a:off x="2499" y="817"/>
              <a:ext cx="2099" cy="256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a:extLst>
                <a:ext uri="{FF2B5EF4-FFF2-40B4-BE49-F238E27FC236}">
                  <a16:creationId xmlns:a16="http://schemas.microsoft.com/office/drawing/2014/main" id="{45E8C4D9-FA05-B209-3055-03E35663E4F7}"/>
                </a:ext>
              </a:extLst>
            </p:cNvPr>
            <p:cNvSpPr>
              <a:spLocks noChangeArrowheads="1"/>
            </p:cNvSpPr>
            <p:nvPr/>
          </p:nvSpPr>
          <p:spPr bwMode="auto">
            <a:xfrm>
              <a:off x="2907" y="1200"/>
              <a:ext cx="1343" cy="1342"/>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a:extLst>
                <a:ext uri="{FF2B5EF4-FFF2-40B4-BE49-F238E27FC236}">
                  <a16:creationId xmlns:a16="http://schemas.microsoft.com/office/drawing/2014/main" id="{AC4798BA-7C01-4448-AD98-E39586F3F11B}"/>
                </a:ext>
              </a:extLst>
            </p:cNvPr>
            <p:cNvSpPr>
              <a:spLocks noChangeArrowheads="1"/>
            </p:cNvSpPr>
            <p:nvPr/>
          </p:nvSpPr>
          <p:spPr bwMode="auto">
            <a:xfrm>
              <a:off x="3040" y="1335"/>
              <a:ext cx="1077" cy="1074"/>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a:extLst>
                <a:ext uri="{FF2B5EF4-FFF2-40B4-BE49-F238E27FC236}">
                  <a16:creationId xmlns:a16="http://schemas.microsoft.com/office/drawing/2014/main" id="{F01B58F3-AE15-AE25-C55F-379B8FF23709}"/>
                </a:ext>
              </a:extLst>
            </p:cNvPr>
            <p:cNvSpPr>
              <a:spLocks noChangeArrowheads="1"/>
            </p:cNvSpPr>
            <p:nvPr/>
          </p:nvSpPr>
          <p:spPr bwMode="auto">
            <a:xfrm>
              <a:off x="3155" y="1450"/>
              <a:ext cx="847" cy="844"/>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a:extLst>
                <a:ext uri="{FF2B5EF4-FFF2-40B4-BE49-F238E27FC236}">
                  <a16:creationId xmlns:a16="http://schemas.microsoft.com/office/drawing/2014/main" id="{6D4C4292-9F76-B04F-EED7-1B40A5C36B93}"/>
                </a:ext>
              </a:extLst>
            </p:cNvPr>
            <p:cNvSpPr>
              <a:spLocks noChangeArrowheads="1"/>
            </p:cNvSpPr>
            <p:nvPr/>
          </p:nvSpPr>
          <p:spPr bwMode="auto">
            <a:xfrm>
              <a:off x="3281" y="1574"/>
              <a:ext cx="595" cy="597"/>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a:extLst>
                <a:ext uri="{FF2B5EF4-FFF2-40B4-BE49-F238E27FC236}">
                  <a16:creationId xmlns:a16="http://schemas.microsoft.com/office/drawing/2014/main" id="{991E57B0-020F-D678-F04D-E678B7594BC8}"/>
                </a:ext>
              </a:extLst>
            </p:cNvPr>
            <p:cNvSpPr>
              <a:spLocks noChangeArrowheads="1"/>
            </p:cNvSpPr>
            <p:nvPr/>
          </p:nvSpPr>
          <p:spPr bwMode="auto">
            <a:xfrm>
              <a:off x="3390" y="1683"/>
              <a:ext cx="374" cy="376"/>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a:extLst>
                <a:ext uri="{FF2B5EF4-FFF2-40B4-BE49-F238E27FC236}">
                  <a16:creationId xmlns:a16="http://schemas.microsoft.com/office/drawing/2014/main" id="{55278C90-E9FE-4E97-BF59-7C0A03F84E09}"/>
                </a:ext>
              </a:extLst>
            </p:cNvPr>
            <p:cNvSpPr>
              <a:spLocks noChangeArrowheads="1"/>
            </p:cNvSpPr>
            <p:nvPr/>
          </p:nvSpPr>
          <p:spPr bwMode="auto">
            <a:xfrm>
              <a:off x="3509" y="1804"/>
              <a:ext cx="138" cy="138"/>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a:extLst>
                <a:ext uri="{FF2B5EF4-FFF2-40B4-BE49-F238E27FC236}">
                  <a16:creationId xmlns:a16="http://schemas.microsoft.com/office/drawing/2014/main" id="{AC26E792-94CC-FB3C-D810-38AEF96CDF4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a:extLst>
                <a:ext uri="{FF2B5EF4-FFF2-40B4-BE49-F238E27FC236}">
                  <a16:creationId xmlns:a16="http://schemas.microsoft.com/office/drawing/2014/main" id="{24D6AB99-5E13-5DCC-F792-A9A20FB6A70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a:extLst>
              <a:ext uri="{FF2B5EF4-FFF2-40B4-BE49-F238E27FC236}">
                <a16:creationId xmlns:a16="http://schemas.microsoft.com/office/drawing/2014/main" id="{3A7C86E5-BDF3-46F5-9095-F49AA1C26DEC}"/>
              </a:ext>
            </a:extLst>
          </p:cNvPr>
          <p:cNvGrpSpPr>
            <a:grpSpLocks/>
          </p:cNvGrpSpPr>
          <p:nvPr/>
        </p:nvGrpSpPr>
        <p:grpSpPr bwMode="auto">
          <a:xfrm>
            <a:off x="3840163" y="2506663"/>
            <a:ext cx="4938712" cy="3429000"/>
            <a:chOff x="6347157" y="3661050"/>
            <a:chExt cx="6583729" cy="1718836"/>
          </a:xfrm>
        </p:grpSpPr>
        <p:grpSp>
          <p:nvGrpSpPr>
            <p:cNvPr id="21510" name="Group 344">
              <a:extLst>
                <a:ext uri="{FF2B5EF4-FFF2-40B4-BE49-F238E27FC236}">
                  <a16:creationId xmlns:a16="http://schemas.microsoft.com/office/drawing/2014/main" id="{984ACE05-65C0-402D-AD11-AF592E1A5675}"/>
                </a:ext>
              </a:extLst>
            </p:cNvPr>
            <p:cNvGrpSpPr>
              <a:grpSpLocks/>
            </p:cNvGrpSpPr>
            <p:nvPr/>
          </p:nvGrpSpPr>
          <p:grpSpPr bwMode="auto">
            <a:xfrm>
              <a:off x="6347157" y="3661050"/>
              <a:ext cx="6583729" cy="1718836"/>
              <a:chOff x="4450868" y="2662462"/>
              <a:chExt cx="6583729" cy="1718836"/>
            </a:xfrm>
          </p:grpSpPr>
          <p:sp>
            <p:nvSpPr>
              <p:cNvPr id="44" name="Rectangle 43">
                <a:extLst>
                  <a:ext uri="{FF2B5EF4-FFF2-40B4-BE49-F238E27FC236}">
                    <a16:creationId xmlns:a16="http://schemas.microsoft.com/office/drawing/2014/main" id="{70F69BEB-B9B0-444E-6544-122BBC3EB997}"/>
                  </a:ext>
                </a:extLst>
              </p:cNvPr>
              <p:cNvSpPr/>
              <p:nvPr/>
            </p:nvSpPr>
            <p:spPr>
              <a:xfrm>
                <a:off x="5073053" y="2785804"/>
                <a:ext cx="5313964" cy="123343"/>
              </a:xfrm>
              <a:prstGeom prst="rect">
                <a:avLst/>
              </a:prstGeom>
            </p:spPr>
            <p:txBody>
              <a:bodyPr wrap="none">
                <a:spAutoFit/>
              </a:bodyPr>
              <a:lstStyle/>
              <a:p>
                <a:pPr>
                  <a:lnSpc>
                    <a:spcPts val="1238"/>
                  </a:lnSpc>
                  <a:spcAft>
                    <a:spcPts val="1125"/>
                  </a:spcAft>
                  <a:defRPr/>
                </a:pPr>
                <a:r>
                  <a:rPr lang="vi-VN" b="1" kern="0" dirty="0">
                    <a:solidFill>
                      <a:schemeClr val="tx1">
                        <a:lumMod val="75000"/>
                        <a:lumOff val="25000"/>
                      </a:schemeClr>
                    </a:solidFill>
                    <a:ea typeface="Yeseva One" panose="00000500000000000000" charset="0"/>
                    <a:sym typeface="Yeseva One" panose="00000500000000000000" charset="0"/>
                  </a:rPr>
                  <a:t>Học nội dung ghi nhớ sgk</a:t>
                </a:r>
              </a:p>
            </p:txBody>
          </p:sp>
          <p:grpSp>
            <p:nvGrpSpPr>
              <p:cNvPr id="21521" name="Group 332">
                <a:extLst>
                  <a:ext uri="{FF2B5EF4-FFF2-40B4-BE49-F238E27FC236}">
                    <a16:creationId xmlns:a16="http://schemas.microsoft.com/office/drawing/2014/main" id="{E0158F6B-68D0-2D53-08B8-B192046DB897}"/>
                  </a:ext>
                </a:extLst>
              </p:cNvPr>
              <p:cNvGrpSpPr>
                <a:grpSpLocks/>
              </p:cNvGrpSpPr>
              <p:nvPr/>
            </p:nvGrpSpPr>
            <p:grpSpPr bwMode="auto">
              <a:xfrm>
                <a:off x="4450868" y="2662462"/>
                <a:ext cx="651998" cy="328050"/>
                <a:chOff x="4450868" y="2662462"/>
                <a:chExt cx="651998" cy="328050"/>
              </a:xfrm>
            </p:grpSpPr>
            <p:sp>
              <p:nvSpPr>
                <p:cNvPr id="46" name="Oval 45">
                  <a:extLst>
                    <a:ext uri="{FF2B5EF4-FFF2-40B4-BE49-F238E27FC236}">
                      <a16:creationId xmlns:a16="http://schemas.microsoft.com/office/drawing/2014/main" id="{D01E58A4-2A87-E650-3D88-698182607C0C}"/>
                    </a:ext>
                  </a:extLst>
                </p:cNvPr>
                <p:cNvSpPr/>
                <p:nvPr/>
              </p:nvSpPr>
              <p:spPr>
                <a:xfrm>
                  <a:off x="4450868" y="2662462"/>
                  <a:ext cx="651813" cy="276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7" name="Freeform 26">
                  <a:extLst>
                    <a:ext uri="{FF2B5EF4-FFF2-40B4-BE49-F238E27FC236}">
                      <a16:creationId xmlns:a16="http://schemas.microsoft.com/office/drawing/2014/main" id="{1520293D-F72A-E4B1-8CE1-D1BFDC84705A}"/>
                    </a:ext>
                  </a:extLst>
                </p:cNvPr>
                <p:cNvSpPr/>
                <p:nvPr/>
              </p:nvSpPr>
              <p:spPr bwMode="auto">
                <a:xfrm>
                  <a:off x="4734449" y="2871746"/>
                  <a:ext cx="116394"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sp>
            <p:nvSpPr>
              <p:cNvPr id="2" name="Rectangle 43">
                <a:extLst>
                  <a:ext uri="{FF2B5EF4-FFF2-40B4-BE49-F238E27FC236}">
                    <a16:creationId xmlns:a16="http://schemas.microsoft.com/office/drawing/2014/main" id="{673900E2-454C-7EE6-BECE-479BB18DE183}"/>
                  </a:ext>
                </a:extLst>
              </p:cNvPr>
              <p:cNvSpPr/>
              <p:nvPr/>
            </p:nvSpPr>
            <p:spPr>
              <a:xfrm>
                <a:off x="5073053" y="3138325"/>
                <a:ext cx="4456874" cy="231565"/>
              </a:xfrm>
              <a:prstGeom prst="rect">
                <a:avLst/>
              </a:prstGeom>
            </p:spPr>
            <p:txBody>
              <a:bodyPr wrap="none">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Làm bài tập vận dụng</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8" name="Rectangle 43">
                <a:extLst>
                  <a:ext uri="{FF2B5EF4-FFF2-40B4-BE49-F238E27FC236}">
                    <a16:creationId xmlns:a16="http://schemas.microsoft.com/office/drawing/2014/main" id="{915D5BB5-CBDF-B540-8B7E-897811384E0B}"/>
                  </a:ext>
                </a:extLst>
              </p:cNvPr>
              <p:cNvSpPr/>
              <p:nvPr/>
            </p:nvSpPr>
            <p:spPr>
              <a:xfrm>
                <a:off x="5073053" y="3552914"/>
                <a:ext cx="5961544"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Tìm hiều thêm về </a:t>
                </a:r>
                <a:r>
                  <a:rPr lang="en-US" altLang="zh-CN" b="1" kern="0" dirty="0" err="1">
                    <a:solidFill>
                      <a:schemeClr val="tx1">
                        <a:lumMod val="75000"/>
                        <a:lumOff val="25000"/>
                      </a:schemeClr>
                    </a:solidFill>
                    <a:ea typeface="Yeseva One" panose="00000500000000000000" charset="0"/>
                    <a:sym typeface="Yeseva One" panose="00000500000000000000" charset="0"/>
                  </a:rPr>
                  <a:t>phần</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em</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có</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biết</a:t>
                </a:r>
                <a:r>
                  <a:rPr lang="en-US" altLang="zh-CN" b="1" kern="0" dirty="0">
                    <a:solidFill>
                      <a:schemeClr val="tx1">
                        <a:lumMod val="75000"/>
                        <a:lumOff val="25000"/>
                      </a:schemeClr>
                    </a:solidFill>
                    <a:ea typeface="Yeseva One" panose="00000500000000000000" charset="0"/>
                    <a:sym typeface="Yeseva One" panose="00000500000000000000" charset="0"/>
                  </a:rPr>
                  <a:t>.</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9" name="Rectangle 43">
                <a:extLst>
                  <a:ext uri="{FF2B5EF4-FFF2-40B4-BE49-F238E27FC236}">
                    <a16:creationId xmlns:a16="http://schemas.microsoft.com/office/drawing/2014/main" id="{36BBC066-75E5-DBA2-DF65-EEAA63C99881}"/>
                  </a:ext>
                </a:extLst>
              </p:cNvPr>
              <p:cNvSpPr/>
              <p:nvPr/>
            </p:nvSpPr>
            <p:spPr>
              <a:xfrm>
                <a:off x="5073053" y="3964321"/>
                <a:ext cx="5534057"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b="1" kern="0" dirty="0">
                    <a:solidFill>
                      <a:schemeClr val="tx1">
                        <a:lumMod val="75000"/>
                        <a:lumOff val="25000"/>
                      </a:schemeClr>
                    </a:solidFill>
                    <a:ea typeface="Yeseva One" panose="00000500000000000000" charset="0"/>
                    <a:sym typeface="Yeseva One" panose="00000500000000000000" charset="0"/>
                  </a:rPr>
                  <a:t>26 </a:t>
                </a:r>
                <a:r>
                  <a:rPr lang="en-US" altLang="zh-CN" b="1" kern="0" dirty="0" err="1">
                    <a:solidFill>
                      <a:schemeClr val="tx1">
                        <a:lumMod val="75000"/>
                        <a:lumOff val="25000"/>
                      </a:schemeClr>
                    </a:solidFill>
                    <a:ea typeface="Yeseva One" panose="00000500000000000000" charset="0"/>
                    <a:sym typeface="Yeseva One" panose="00000500000000000000" charset="0"/>
                  </a:rPr>
                  <a:t>chương</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nhiệt</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học</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1" name="Group 342">
              <a:extLst>
                <a:ext uri="{FF2B5EF4-FFF2-40B4-BE49-F238E27FC236}">
                  <a16:creationId xmlns:a16="http://schemas.microsoft.com/office/drawing/2014/main" id="{63F92249-5EDE-6EFA-D7A7-674E704117F9}"/>
                </a:ext>
              </a:extLst>
            </p:cNvPr>
            <p:cNvGrpSpPr>
              <a:grpSpLocks/>
            </p:cNvGrpSpPr>
            <p:nvPr/>
          </p:nvGrpSpPr>
          <p:grpSpPr bwMode="auto">
            <a:xfrm>
              <a:off x="6352188" y="4923039"/>
              <a:ext cx="604343" cy="346373"/>
              <a:chOff x="4455899" y="3924451"/>
              <a:chExt cx="604343" cy="346373"/>
            </a:xfrm>
          </p:grpSpPr>
          <p:sp>
            <p:nvSpPr>
              <p:cNvPr id="42" name="Oval 41">
                <a:extLst>
                  <a:ext uri="{FF2B5EF4-FFF2-40B4-BE49-F238E27FC236}">
                    <a16:creationId xmlns:a16="http://schemas.microsoft.com/office/drawing/2014/main" id="{6B625A2E-9604-4D49-EC2C-58DCE3478709}"/>
                  </a:ext>
                </a:extLst>
              </p:cNvPr>
              <p:cNvSpPr/>
              <p:nvPr/>
            </p:nvSpPr>
            <p:spPr>
              <a:xfrm>
                <a:off x="4455100" y="3924533"/>
                <a:ext cx="605255" cy="281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3" name="Freeform 105">
                <a:extLst>
                  <a:ext uri="{FF2B5EF4-FFF2-40B4-BE49-F238E27FC236}">
                    <a16:creationId xmlns:a16="http://schemas.microsoft.com/office/drawing/2014/main" id="{67710C0F-B3BC-9C56-FE32-9B246CC02773}"/>
                  </a:ext>
                </a:extLst>
              </p:cNvPr>
              <p:cNvSpPr/>
              <p:nvPr/>
            </p:nvSpPr>
            <p:spPr bwMode="auto">
              <a:xfrm>
                <a:off x="4740797" y="4165648"/>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nvGrpSpPr>
            <p:cNvPr id="21512" name="Group 341">
              <a:extLst>
                <a:ext uri="{FF2B5EF4-FFF2-40B4-BE49-F238E27FC236}">
                  <a16:creationId xmlns:a16="http://schemas.microsoft.com/office/drawing/2014/main" id="{1A73CF31-C248-EE27-9707-9A8DA9E91F96}"/>
                </a:ext>
              </a:extLst>
            </p:cNvPr>
            <p:cNvGrpSpPr>
              <a:grpSpLocks/>
            </p:cNvGrpSpPr>
            <p:nvPr/>
          </p:nvGrpSpPr>
          <p:grpSpPr bwMode="auto">
            <a:xfrm>
              <a:off x="6395894" y="4590461"/>
              <a:ext cx="548813" cy="270087"/>
              <a:chOff x="4499605" y="3591873"/>
              <a:chExt cx="548813" cy="270087"/>
            </a:xfrm>
          </p:grpSpPr>
          <p:sp>
            <p:nvSpPr>
              <p:cNvPr id="38" name="Oval 37">
                <a:extLst>
                  <a:ext uri="{FF2B5EF4-FFF2-40B4-BE49-F238E27FC236}">
                    <a16:creationId xmlns:a16="http://schemas.microsoft.com/office/drawing/2014/main" id="{7769478E-2FC5-A779-6A2D-6A839633BDF3}"/>
                  </a:ext>
                </a:extLst>
              </p:cNvPr>
              <p:cNvSpPr/>
              <p:nvPr/>
            </p:nvSpPr>
            <p:spPr>
              <a:xfrm>
                <a:off x="4499541" y="3591907"/>
                <a:ext cx="548116" cy="269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9" name="Freeform 26">
                <a:extLst>
                  <a:ext uri="{FF2B5EF4-FFF2-40B4-BE49-F238E27FC236}">
                    <a16:creationId xmlns:a16="http://schemas.microsoft.com/office/drawing/2014/main" id="{E056DC4D-40D9-ADF2-0429-6E17B97F67A9}"/>
                  </a:ext>
                </a:extLst>
              </p:cNvPr>
              <p:cNvSpPr/>
              <p:nvPr/>
            </p:nvSpPr>
            <p:spPr bwMode="auto">
              <a:xfrm>
                <a:off x="4734448" y="3728777"/>
                <a:ext cx="114279"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3" name="Group 333">
              <a:extLst>
                <a:ext uri="{FF2B5EF4-FFF2-40B4-BE49-F238E27FC236}">
                  <a16:creationId xmlns:a16="http://schemas.microsoft.com/office/drawing/2014/main" id="{E3E96AB0-13D0-99A3-7D3A-455C97D03A9D}"/>
                </a:ext>
              </a:extLst>
            </p:cNvPr>
            <p:cNvGrpSpPr>
              <a:grpSpLocks/>
            </p:cNvGrpSpPr>
            <p:nvPr/>
          </p:nvGrpSpPr>
          <p:grpSpPr bwMode="auto">
            <a:xfrm>
              <a:off x="6347157" y="4102269"/>
              <a:ext cx="622418" cy="312013"/>
              <a:chOff x="4450868" y="3103681"/>
              <a:chExt cx="622418" cy="312013"/>
            </a:xfrm>
          </p:grpSpPr>
          <p:sp>
            <p:nvSpPr>
              <p:cNvPr id="34" name="Oval 33">
                <a:extLst>
                  <a:ext uri="{FF2B5EF4-FFF2-40B4-BE49-F238E27FC236}">
                    <a16:creationId xmlns:a16="http://schemas.microsoft.com/office/drawing/2014/main" id="{F475BF82-3BF3-B2AA-E7F4-998A7D6AFA02}"/>
                  </a:ext>
                </a:extLst>
              </p:cNvPr>
              <p:cNvSpPr/>
              <p:nvPr/>
            </p:nvSpPr>
            <p:spPr>
              <a:xfrm>
                <a:off x="4450868" y="3103312"/>
                <a:ext cx="622185" cy="266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5" name="Freeform 105">
                <a:extLst>
                  <a:ext uri="{FF2B5EF4-FFF2-40B4-BE49-F238E27FC236}">
                    <a16:creationId xmlns:a16="http://schemas.microsoft.com/office/drawing/2014/main" id="{5C0D37D0-5AEE-D64D-C4F4-8339CC82FD32}"/>
                  </a:ext>
                </a:extLst>
              </p:cNvPr>
              <p:cNvSpPr/>
              <p:nvPr/>
            </p:nvSpPr>
            <p:spPr bwMode="auto">
              <a:xfrm>
                <a:off x="4738681" y="3311004"/>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a:extLst>
              <a:ext uri="{FF2B5EF4-FFF2-40B4-BE49-F238E27FC236}">
                <a16:creationId xmlns:a16="http://schemas.microsoft.com/office/drawing/2014/main" id="{DE977C02-7231-44CA-C027-726C79D8F9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55650"/>
            <a:ext cx="22193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文本框 49">
            <a:extLst>
              <a:ext uri="{FF2B5EF4-FFF2-40B4-BE49-F238E27FC236}">
                <a16:creationId xmlns:a16="http://schemas.microsoft.com/office/drawing/2014/main" id="{D418D50F-EF30-3582-BC36-FE16F713756D}"/>
              </a:ext>
            </a:extLst>
          </p:cNvPr>
          <p:cNvSpPr txBox="1">
            <a:spLocks noChangeArrowheads="1"/>
          </p:cNvSpPr>
          <p:nvPr/>
        </p:nvSpPr>
        <p:spPr bwMode="auto">
          <a:xfrm>
            <a:off x="2201863" y="1243013"/>
            <a:ext cx="29829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zh-CN" sz="2100" b="1">
                <a:solidFill>
                  <a:schemeClr val="accent1"/>
                </a:solidFill>
                <a:ea typeface="Yeseva One"/>
                <a:cs typeface="Yeseva One"/>
                <a:sym typeface="Yeseva One"/>
              </a:rPr>
              <a:t>HƯỚNG DẪN VỀ NHÀ</a:t>
            </a:r>
            <a:endParaRPr lang="zh-CN" altLang="en-US" sz="2100" b="1">
              <a:solidFill>
                <a:schemeClr val="accent1"/>
              </a:solidFill>
              <a:ea typeface="Yeseva One"/>
              <a:cs typeface="Yeseva One"/>
              <a:sym typeface="Yeseva On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4">
            <a:extLst>
              <a:ext uri="{FF2B5EF4-FFF2-40B4-BE49-F238E27FC236}">
                <a16:creationId xmlns:a16="http://schemas.microsoft.com/office/drawing/2014/main" id="{07005BA1-5BA8-718F-8A4E-038DCAFAC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10">
            <a:extLst>
              <a:ext uri="{FF2B5EF4-FFF2-40B4-BE49-F238E27FC236}">
                <a16:creationId xmlns:a16="http://schemas.microsoft.com/office/drawing/2014/main" id="{DF9AD9F6-2AC1-62E8-AF52-08F60904F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690688"/>
            <a:ext cx="136366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12">
            <a:extLst>
              <a:ext uri="{FF2B5EF4-FFF2-40B4-BE49-F238E27FC236}">
                <a16:creationId xmlns:a16="http://schemas.microsoft.com/office/drawing/2014/main" id="{31B8C5A8-DAD1-163E-FE8C-D1366369E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2071688"/>
            <a:ext cx="841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4">
            <a:extLst>
              <a:ext uri="{FF2B5EF4-FFF2-40B4-BE49-F238E27FC236}">
                <a16:creationId xmlns:a16="http://schemas.microsoft.com/office/drawing/2014/main" id="{964ABEF3-6089-952E-8494-0EE8C0C992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930275"/>
            <a:ext cx="40370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6">
            <a:extLst>
              <a:ext uri="{FF2B5EF4-FFF2-40B4-BE49-F238E27FC236}">
                <a16:creationId xmlns:a16="http://schemas.microsoft.com/office/drawing/2014/main" id="{1A21B8EA-F3EF-98BF-3C07-11425F5CBD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401763"/>
            <a:ext cx="158908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8">
            <a:extLst>
              <a:ext uri="{FF2B5EF4-FFF2-40B4-BE49-F238E27FC236}">
                <a16:creationId xmlns:a16="http://schemas.microsoft.com/office/drawing/2014/main" id="{9950CB52-F478-CDFE-C761-57033CC95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4318000"/>
            <a:ext cx="37861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6">
            <a:extLst>
              <a:ext uri="{FF2B5EF4-FFF2-40B4-BE49-F238E27FC236}">
                <a16:creationId xmlns:a16="http://schemas.microsoft.com/office/drawing/2014/main" id="{3EEC4FCC-A1B6-306A-A918-CD37A6E0CB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097213"/>
            <a:ext cx="91440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ECE1CDF3-EF62-2B10-CE23-D024229B19C5}"/>
              </a:ext>
            </a:extLst>
          </p:cNvPr>
          <p:cNvSpPr txBox="1"/>
          <p:nvPr/>
        </p:nvSpPr>
        <p:spPr>
          <a:xfrm>
            <a:off x="3867612" y="3860324"/>
            <a:ext cx="1228442" cy="535531"/>
          </a:xfrm>
          <a:prstGeom prst="rect">
            <a:avLst/>
          </a:prstGeom>
          <a:noFill/>
        </p:spPr>
        <p:txBody>
          <a:bodyPr>
            <a:spAutoFit/>
            <a:scene3d>
              <a:camera prst="orthographicFront"/>
              <a:lightRig rig="threePt" dir="t"/>
            </a:scene3d>
            <a:sp3d contourW="12700"/>
          </a:bodyPr>
          <a:lstStyle/>
          <a:p>
            <a:pPr algn="ctr">
              <a:lnSpc>
                <a:spcPct val="120000"/>
              </a:lnSpc>
              <a:defRPr/>
            </a:pPr>
            <a:r>
              <a:rPr lang="zh-CN" altLang="en-US" sz="12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2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a:extLst>
              <a:ext uri="{FF2B5EF4-FFF2-40B4-BE49-F238E27FC236}">
                <a16:creationId xmlns:a16="http://schemas.microsoft.com/office/drawing/2014/main" id="{ED1E950E-54FB-179B-24E4-1675D70472B4}"/>
              </a:ext>
            </a:extLst>
          </p:cNvPr>
          <p:cNvSpPr txBox="1"/>
          <p:nvPr/>
        </p:nvSpPr>
        <p:spPr>
          <a:xfrm>
            <a:off x="2453878" y="2242862"/>
            <a:ext cx="4209074" cy="556194"/>
          </a:xfrm>
          <a:prstGeom prst="rect">
            <a:avLst/>
          </a:prstGeom>
          <a:noFill/>
        </p:spPr>
        <p:txBody>
          <a:bodyPr spcFirstLastPara="1" wrap="none">
            <a:prstTxWarp prst="textArchUp">
              <a:avLst/>
            </a:prstTxWarp>
            <a:spAutoFit/>
          </a:bodyPr>
          <a:lstStyle/>
          <a:p>
            <a:pPr algn="ctr">
              <a:defRPr/>
            </a:pPr>
            <a:r>
              <a:rPr lang="en-US" altLang="zh-CN"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3563" name="文本框 28">
            <a:extLst>
              <a:ext uri="{FF2B5EF4-FFF2-40B4-BE49-F238E27FC236}">
                <a16:creationId xmlns:a16="http://schemas.microsoft.com/office/drawing/2014/main" id="{6A88B68A-8E19-14AA-3285-BB968D29B0BF}"/>
              </a:ext>
            </a:extLst>
          </p:cNvPr>
          <p:cNvSpPr txBox="1">
            <a:spLocks noChangeArrowheads="1"/>
          </p:cNvSpPr>
          <p:nvPr/>
        </p:nvSpPr>
        <p:spPr bwMode="auto">
          <a:xfrm>
            <a:off x="2835275" y="2684463"/>
            <a:ext cx="341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6000" b="1">
                <a:solidFill>
                  <a:srgbClr val="9AA4C1"/>
                </a:solidFill>
                <a:latin typeface="Yeseva One"/>
                <a:ea typeface="Yeseva One"/>
                <a:cs typeface="Yeseva One"/>
                <a:sym typeface="Yeseva One"/>
              </a:rPr>
              <a:t>THANKS!</a:t>
            </a:r>
          </a:p>
        </p:txBody>
      </p:sp>
      <p:grpSp>
        <p:nvGrpSpPr>
          <p:cNvPr id="23564" name="组合 2">
            <a:extLst>
              <a:ext uri="{FF2B5EF4-FFF2-40B4-BE49-F238E27FC236}">
                <a16:creationId xmlns:a16="http://schemas.microsoft.com/office/drawing/2014/main" id="{61D3C6F8-3BC2-5B1F-F905-83895CA79B27}"/>
              </a:ext>
            </a:extLst>
          </p:cNvPr>
          <p:cNvGrpSpPr>
            <a:grpSpLocks/>
          </p:cNvGrpSpPr>
          <p:nvPr/>
        </p:nvGrpSpPr>
        <p:grpSpPr bwMode="auto">
          <a:xfrm>
            <a:off x="3398838" y="3732213"/>
            <a:ext cx="2409825" cy="534987"/>
            <a:chOff x="7522" y="6286"/>
            <a:chExt cx="5060" cy="1124"/>
          </a:xfrm>
        </p:grpSpPr>
        <p:sp>
          <p:nvSpPr>
            <p:cNvPr id="4" name="矩形: 圆角 10">
              <a:extLst>
                <a:ext uri="{FF2B5EF4-FFF2-40B4-BE49-F238E27FC236}">
                  <a16:creationId xmlns:a16="http://schemas.microsoft.com/office/drawing/2014/main" id="{623B7A8D-1AB4-1A69-4DB5-9DD4F88B151C}"/>
                </a:ext>
              </a:extLst>
            </p:cNvPr>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a:extLst>
                <a:ext uri="{FF2B5EF4-FFF2-40B4-BE49-F238E27FC236}">
                  <a16:creationId xmlns:a16="http://schemas.microsoft.com/office/drawing/2014/main" id="{DC523F21-C17B-6F67-4D2B-C86D404897A2}"/>
                </a:ext>
              </a:extLst>
            </p:cNvPr>
            <p:cNvSpPr txBox="1"/>
            <p:nvPr/>
          </p:nvSpPr>
          <p:spPr>
            <a:xfrm>
              <a:off x="7750" y="6286"/>
              <a:ext cx="4401" cy="1124"/>
            </a:xfrm>
            <a:prstGeom prst="rect">
              <a:avLst/>
            </a:prstGeom>
            <a:noFill/>
          </p:spPr>
          <p:txBody>
            <a:bodyPr>
              <a:spAutoFit/>
              <a:scene3d>
                <a:camera prst="orthographicFront"/>
                <a:lightRig rig="threePt" dir="t"/>
              </a:scene3d>
              <a:sp3d contourW="12700"/>
            </a:bodyPr>
            <a:lstStyle/>
            <a:p>
              <a:pPr algn="ctr">
                <a:lnSpc>
                  <a:spcPct val="120000"/>
                </a:lnSpc>
                <a:defRPr/>
              </a:pPr>
              <a:r>
                <a:rPr sz="12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911FA7-A02B-47A4-DBD4-E8D2157B18AA}"/>
              </a:ext>
            </a:extLst>
          </p:cNvPr>
          <p:cNvSpPr>
            <a:spLocks noChangeArrowheads="1"/>
          </p:cNvSpPr>
          <p:nvPr/>
        </p:nvSpPr>
        <p:spPr bwMode="auto">
          <a:xfrm>
            <a:off x="1981200" y="304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KHỞI ĐỘNG</a:t>
            </a:r>
            <a:endParaRPr lang="en-US" altLang="en-US" sz="2400" b="1">
              <a:solidFill>
                <a:srgbClr val="0000CC"/>
              </a:solidFill>
            </a:endParaRPr>
          </a:p>
        </p:txBody>
      </p:sp>
      <p:sp>
        <p:nvSpPr>
          <p:cNvPr id="3" name="Rectangle 2">
            <a:extLst>
              <a:ext uri="{FF2B5EF4-FFF2-40B4-BE49-F238E27FC236}">
                <a16:creationId xmlns:a16="http://schemas.microsoft.com/office/drawing/2014/main" id="{C302C82E-8F36-7087-0237-2E8C06D2C255}"/>
              </a:ext>
            </a:extLst>
          </p:cNvPr>
          <p:cNvSpPr>
            <a:spLocks noChangeArrowheads="1"/>
          </p:cNvSpPr>
          <p:nvPr/>
        </p:nvSpPr>
        <p:spPr bwMode="auto">
          <a:xfrm>
            <a:off x="457200" y="12192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FF0000"/>
                </a:solidFill>
              </a:rPr>
              <a:t>Một HS cho rằng: “Bóng đèn tiêu thụ dòng điện, do đó cường độ dòng điện sẽ giảm sau khi đi qua bóng đèn”. Em có đồng ý với bạn HS đó không? Làm thế nào để kiểm tra ý kiến của mình?</a:t>
            </a:r>
          </a:p>
        </p:txBody>
      </p:sp>
      <p:sp>
        <p:nvSpPr>
          <p:cNvPr id="4" name="Rectangle 3">
            <a:extLst>
              <a:ext uri="{FF2B5EF4-FFF2-40B4-BE49-F238E27FC236}">
                <a16:creationId xmlns:a16="http://schemas.microsoft.com/office/drawing/2014/main" id="{2C65B5E2-9C9A-56A9-2478-8FD2D347066B}"/>
              </a:ext>
            </a:extLst>
          </p:cNvPr>
          <p:cNvSpPr>
            <a:spLocks noChangeArrowheads="1"/>
          </p:cNvSpPr>
          <p:nvPr/>
        </p:nvSpPr>
        <p:spPr bwMode="auto">
          <a:xfrm>
            <a:off x="658813" y="3917950"/>
            <a:ext cx="8027987"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70C0"/>
                </a:solidFill>
              </a:rPr>
              <a:t>Để</a:t>
            </a:r>
            <a:r>
              <a:rPr lang="vi-VN" altLang="en-US" sz="2800" b="1">
                <a:solidFill>
                  <a:srgbClr val="0070C0"/>
                </a:solidFill>
              </a:rPr>
              <a:t> kiểm tra ta cần làm thí nghiệm đo cường độ dòng điện sử dụng ampe kế mắc với bóng đèn thành một mạch kín (như hình vẽ), khi có dòng điện chạy trong mạch ta sẽ biết được số chỉ ampe kế.</a:t>
            </a:r>
            <a:endParaRPr lang="en-US" altLang="en-US" sz="2800" b="1">
              <a:solidFill>
                <a:srgbClr val="0070C0"/>
              </a:solidFill>
            </a:endParaRP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Một học sinh cho rằng: “Bóng đèn tiêu thụ dòng điện, do đó cường độ dòng điện sẽ giảm sau khi đi qua bóng đèn”. Em có đồng ý với bạn học sinh đó không? Làm thế nào để kiểm tra ý kiến của mình? (ảnh 1)">
            <a:extLst>
              <a:ext uri="{FF2B5EF4-FFF2-40B4-BE49-F238E27FC236}">
                <a16:creationId xmlns:a16="http://schemas.microsoft.com/office/drawing/2014/main" id="{80CEECF9-E6CD-812F-B9E4-D22E02EF2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9">
            <a:extLst>
              <a:ext uri="{FF2B5EF4-FFF2-40B4-BE49-F238E27FC236}">
                <a16:creationId xmlns:a16="http://schemas.microsoft.com/office/drawing/2014/main" id="{E11BF84F-D2E6-0EB2-E85E-0EB1F52B13E8}"/>
              </a:ext>
            </a:extLst>
          </p:cNvPr>
          <p:cNvSpPr txBox="1">
            <a:spLocks noChangeArrowheads="1"/>
          </p:cNvSpPr>
          <p:nvPr/>
        </p:nvSpPr>
        <p:spPr bwMode="auto">
          <a:xfrm>
            <a:off x="971550" y="1423988"/>
            <a:ext cx="7162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THỰC HÀNH</a:t>
            </a:r>
          </a:p>
          <a:p>
            <a:pPr algn="ctr" eaLnBrk="1" hangingPunct="1">
              <a:spcBef>
                <a:spcPct val="50000"/>
              </a:spcBef>
              <a:buFontTx/>
              <a:buNone/>
            </a:pPr>
            <a:r>
              <a:rPr lang="en-US" altLang="en-US" sz="2800" b="1">
                <a:solidFill>
                  <a:srgbClr val="0000CC"/>
                </a:solidFill>
              </a:rPr>
              <a:t>ĐO CƯỜNG ĐỘ DÒNG ĐIỆN VÀ </a:t>
            </a:r>
          </a:p>
          <a:p>
            <a:pPr algn="ctr" eaLnBrk="1" hangingPunct="1">
              <a:spcBef>
                <a:spcPct val="50000"/>
              </a:spcBef>
              <a:buFontTx/>
              <a:buNone/>
            </a:pPr>
            <a:r>
              <a:rPr lang="en-US" altLang="en-US" sz="2800" b="1">
                <a:solidFill>
                  <a:srgbClr val="0000CC"/>
                </a:solidFill>
              </a:rPr>
              <a:t>HIỆU ĐIỆN THẾ </a:t>
            </a:r>
          </a:p>
        </p:txBody>
      </p:sp>
      <p:pic>
        <p:nvPicPr>
          <p:cNvPr id="7171" name="Picture 90" descr="32840an1xmylofb">
            <a:extLst>
              <a:ext uri="{FF2B5EF4-FFF2-40B4-BE49-F238E27FC236}">
                <a16:creationId xmlns:a16="http://schemas.microsoft.com/office/drawing/2014/main" id="{A06C0276-6879-5883-9922-973B6012BF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57" descr="LOOP3">
            <a:extLst>
              <a:ext uri="{FF2B5EF4-FFF2-40B4-BE49-F238E27FC236}">
                <a16:creationId xmlns:a16="http://schemas.microsoft.com/office/drawing/2014/main" id="{82CC8FC1-81A6-A0E1-90EB-82E301C63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4924425"/>
            <a:ext cx="1038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64">
            <a:extLst>
              <a:ext uri="{FF2B5EF4-FFF2-40B4-BE49-F238E27FC236}">
                <a16:creationId xmlns:a16="http://schemas.microsoft.com/office/drawing/2014/main" id="{CA45C9BB-73DA-F1B6-8321-E62491547E2B}"/>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nvGrpSpPr>
          <p:cNvPr id="7174" name="Group 165">
            <a:extLst>
              <a:ext uri="{FF2B5EF4-FFF2-40B4-BE49-F238E27FC236}">
                <a16:creationId xmlns:a16="http://schemas.microsoft.com/office/drawing/2014/main" id="{15AB84A2-E281-0430-1FA6-B91C573855B4}"/>
              </a:ext>
            </a:extLst>
          </p:cNvPr>
          <p:cNvGrpSpPr>
            <a:grpSpLocks/>
          </p:cNvGrpSpPr>
          <p:nvPr/>
        </p:nvGrpSpPr>
        <p:grpSpPr bwMode="auto">
          <a:xfrm>
            <a:off x="1295400" y="354013"/>
            <a:ext cx="1752600" cy="609600"/>
            <a:chOff x="816" y="240"/>
            <a:chExt cx="1104" cy="384"/>
          </a:xfrm>
        </p:grpSpPr>
        <p:sp>
          <p:nvSpPr>
            <p:cNvPr id="7175" name="Oval 166">
              <a:extLst>
                <a:ext uri="{FF2B5EF4-FFF2-40B4-BE49-F238E27FC236}">
                  <a16:creationId xmlns:a16="http://schemas.microsoft.com/office/drawing/2014/main" id="{4345B2CC-D775-1512-FA72-6750767D478A}"/>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7176" name="Rectangle 167">
              <a:extLst>
                <a:ext uri="{FF2B5EF4-FFF2-40B4-BE49-F238E27FC236}">
                  <a16:creationId xmlns:a16="http://schemas.microsoft.com/office/drawing/2014/main" id="{B7A31FA3-5102-2B8C-DFCB-2DE633D4155D}"/>
                </a:ext>
              </a:extLst>
            </p:cNvPr>
            <p:cNvSpPr>
              <a:spLocks noChangeArrowheads="1"/>
            </p:cNvSpPr>
            <p:nvPr/>
          </p:nvSpPr>
          <p:spPr bwMode="auto">
            <a:xfrm>
              <a:off x="1056" y="288"/>
              <a:ext cx="6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rPr>
                <a:t>Bài 25</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ACF24E-0275-ADA1-574D-1E404FFA8575}"/>
              </a:ext>
            </a:extLst>
          </p:cNvPr>
          <p:cNvSpPr>
            <a:spLocks noChangeArrowheads="1"/>
          </p:cNvSpPr>
          <p:nvPr/>
        </p:nvSpPr>
        <p:spPr bwMode="auto">
          <a:xfrm>
            <a:off x="388938" y="0"/>
            <a:ext cx="82978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THỰC HÀNH</a:t>
            </a:r>
          </a:p>
          <a:p>
            <a:pPr algn="ctr" eaLnBrk="1" hangingPunct="1">
              <a:spcBef>
                <a:spcPct val="50000"/>
              </a:spcBef>
              <a:buFontTx/>
              <a:buNone/>
            </a:pPr>
            <a:r>
              <a:rPr lang="en-US" altLang="en-US" sz="2400" b="1">
                <a:solidFill>
                  <a:srgbClr val="0000CC"/>
                </a:solidFill>
              </a:rPr>
              <a:t>ĐO CƯỜNG ĐỘ DÒNG ĐIỆN VÀ HIỆU ĐIỆN THẾ </a:t>
            </a:r>
          </a:p>
        </p:txBody>
      </p:sp>
      <p:grpSp>
        <p:nvGrpSpPr>
          <p:cNvPr id="8195" name="Group 3">
            <a:extLst>
              <a:ext uri="{FF2B5EF4-FFF2-40B4-BE49-F238E27FC236}">
                <a16:creationId xmlns:a16="http://schemas.microsoft.com/office/drawing/2014/main" id="{F2EC6D64-B722-0BE8-5758-582AB71F4630}"/>
              </a:ext>
            </a:extLst>
          </p:cNvPr>
          <p:cNvGrpSpPr>
            <a:grpSpLocks/>
          </p:cNvGrpSpPr>
          <p:nvPr/>
        </p:nvGrpSpPr>
        <p:grpSpPr bwMode="auto">
          <a:xfrm>
            <a:off x="1295400" y="381000"/>
            <a:ext cx="1752600" cy="609600"/>
            <a:chOff x="816" y="240"/>
            <a:chExt cx="1104" cy="384"/>
          </a:xfrm>
        </p:grpSpPr>
        <p:sp>
          <p:nvSpPr>
            <p:cNvPr id="8203" name="Oval 4">
              <a:extLst>
                <a:ext uri="{FF2B5EF4-FFF2-40B4-BE49-F238E27FC236}">
                  <a16:creationId xmlns:a16="http://schemas.microsoft.com/office/drawing/2014/main" id="{1F9C3B33-3312-D5D4-A1B7-F158E2B5C4D0}"/>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8204" name="Rectangle 5">
              <a:extLst>
                <a:ext uri="{FF2B5EF4-FFF2-40B4-BE49-F238E27FC236}">
                  <a16:creationId xmlns:a16="http://schemas.microsoft.com/office/drawing/2014/main" id="{C4B92A25-8CE4-F199-A57B-16C572D85506}"/>
                </a:ext>
              </a:extLst>
            </p:cNvPr>
            <p:cNvSpPr>
              <a:spLocks noChangeArrowheads="1"/>
            </p:cNvSpPr>
            <p:nvPr/>
          </p:nvSpPr>
          <p:spPr bwMode="auto">
            <a:xfrm>
              <a:off x="1056" y="288"/>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rPr>
                <a:t>Bài 25</a:t>
              </a:r>
            </a:p>
          </p:txBody>
        </p:sp>
      </p:grpSp>
      <p:sp>
        <p:nvSpPr>
          <p:cNvPr id="8196" name="Rectangle 6">
            <a:extLst>
              <a:ext uri="{FF2B5EF4-FFF2-40B4-BE49-F238E27FC236}">
                <a16:creationId xmlns:a16="http://schemas.microsoft.com/office/drawing/2014/main" id="{3DCD8689-39AD-D0F7-26B2-AA3E677F008C}"/>
              </a:ext>
            </a:extLst>
          </p:cNvPr>
          <p:cNvSpPr>
            <a:spLocks noGrp="1" noChangeArrowheads="1"/>
          </p:cNvSpPr>
          <p:nvPr>
            <p:ph type="body" idx="4294967295"/>
          </p:nvPr>
        </p:nvSpPr>
        <p:spPr>
          <a:xfrm>
            <a:off x="1066800" y="2133600"/>
            <a:ext cx="6705600" cy="642938"/>
          </a:xfrm>
          <a:noFill/>
        </p:spPr>
        <p:txBody>
          <a:bodyPr/>
          <a:lstStyle/>
          <a:p>
            <a:pPr eaLnBrk="1" hangingPunct="1">
              <a:buFontTx/>
              <a:buNone/>
            </a:pPr>
            <a:r>
              <a:rPr lang="en-US" altLang="en-US" sz="2400">
                <a:solidFill>
                  <a:srgbClr val="FF0000"/>
                </a:solidFill>
                <a:latin typeface="VNI-Times" pitchFamily="2" charset="0"/>
                <a:sym typeface="Wingdings" panose="05000000000000000000" pitchFamily="2" charset="2"/>
              </a:rPr>
              <a:t></a:t>
            </a:r>
            <a:r>
              <a:rPr lang="en-US" altLang="en-US" sz="2400">
                <a:solidFill>
                  <a:srgbClr val="FF0000"/>
                </a:solidFill>
                <a:latin typeface="VNI-Times" pitchFamily="2" charset="0"/>
              </a:rPr>
              <a:t> </a:t>
            </a:r>
            <a:r>
              <a:rPr lang="en-US" altLang="en-US" sz="2000" u="sng">
                <a:solidFill>
                  <a:srgbClr val="FF0000"/>
                </a:solidFill>
              </a:rPr>
              <a:t>MỤC TIÊU BÀI HỌC</a:t>
            </a:r>
            <a:r>
              <a:rPr lang="en-US" altLang="en-US" sz="2000">
                <a:solidFill>
                  <a:srgbClr val="FF0000"/>
                </a:solidFill>
              </a:rPr>
              <a:t>:</a:t>
            </a:r>
          </a:p>
        </p:txBody>
      </p:sp>
      <p:grpSp>
        <p:nvGrpSpPr>
          <p:cNvPr id="21511" name="Group 7">
            <a:extLst>
              <a:ext uri="{FF2B5EF4-FFF2-40B4-BE49-F238E27FC236}">
                <a16:creationId xmlns:a16="http://schemas.microsoft.com/office/drawing/2014/main" id="{0FCD4123-933D-7424-9FF1-D7E6456063D9}"/>
              </a:ext>
            </a:extLst>
          </p:cNvPr>
          <p:cNvGrpSpPr>
            <a:grpSpLocks/>
          </p:cNvGrpSpPr>
          <p:nvPr/>
        </p:nvGrpSpPr>
        <p:grpSpPr bwMode="auto">
          <a:xfrm>
            <a:off x="690563" y="2819400"/>
            <a:ext cx="8281987" cy="2832100"/>
            <a:chOff x="435" y="1776"/>
            <a:chExt cx="5217" cy="1234"/>
          </a:xfrm>
        </p:grpSpPr>
        <p:sp>
          <p:nvSpPr>
            <p:cNvPr id="8200" name="Rectangle 8">
              <a:extLst>
                <a:ext uri="{FF2B5EF4-FFF2-40B4-BE49-F238E27FC236}">
                  <a16:creationId xmlns:a16="http://schemas.microsoft.com/office/drawing/2014/main" id="{52FF89EB-CA73-2BAF-4C88-1680826729CA}"/>
                </a:ext>
              </a:extLst>
            </p:cNvPr>
            <p:cNvSpPr>
              <a:spLocks noChangeArrowheads="1"/>
            </p:cNvSpPr>
            <p:nvPr/>
          </p:nvSpPr>
          <p:spPr bwMode="auto">
            <a:xfrm>
              <a:off x="435" y="2052"/>
              <a:ext cx="5217"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rPr>
                <a:t>- Đo được cường độ dòng điện và hiệu điện thế bằng dụng cụ thực hành.</a:t>
              </a:r>
            </a:p>
          </p:txBody>
        </p:sp>
        <p:sp>
          <p:nvSpPr>
            <p:cNvPr id="8201" name="Rectangle 9">
              <a:extLst>
                <a:ext uri="{FF2B5EF4-FFF2-40B4-BE49-F238E27FC236}">
                  <a16:creationId xmlns:a16="http://schemas.microsoft.com/office/drawing/2014/main" id="{BB0B8121-4E17-7ED9-AB66-BA5A817D4500}"/>
                </a:ext>
              </a:extLst>
            </p:cNvPr>
            <p:cNvSpPr>
              <a:spLocks noChangeArrowheads="1"/>
            </p:cNvSpPr>
            <p:nvPr/>
          </p:nvSpPr>
          <p:spPr bwMode="auto">
            <a:xfrm>
              <a:off x="658" y="1776"/>
              <a:ext cx="3504"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a:solidFill>
                    <a:srgbClr val="660066"/>
                  </a:solidFill>
                  <a:sym typeface="Wingdings" panose="05000000000000000000" pitchFamily="2" charset="2"/>
                </a:rPr>
                <a:t></a:t>
              </a:r>
              <a:r>
                <a:rPr lang="en-US" altLang="en-US" sz="2400" b="1">
                  <a:solidFill>
                    <a:srgbClr val="660066"/>
                  </a:solidFill>
                  <a:sym typeface="Wingdings 2" panose="05020102010507070707" pitchFamily="18" charset="2"/>
                </a:rPr>
                <a:t> </a:t>
              </a:r>
              <a:r>
                <a:rPr lang="en-US" altLang="en-US" sz="2400" b="1" i="1">
                  <a:solidFill>
                    <a:srgbClr val="660066"/>
                  </a:solidFill>
                </a:rPr>
                <a:t>Qua bài học này giúp các em</a:t>
              </a:r>
              <a:r>
                <a:rPr lang="en-US" altLang="en-US" sz="2400" b="1" i="1">
                  <a:solidFill>
                    <a:srgbClr val="660066"/>
                  </a:solidFill>
                  <a:latin typeface="VNI-Times" pitchFamily="2" charset="0"/>
                </a:rPr>
                <a:t>:</a:t>
              </a:r>
            </a:p>
          </p:txBody>
        </p:sp>
        <p:sp>
          <p:nvSpPr>
            <p:cNvPr id="8202" name="Rectangle 10">
              <a:extLst>
                <a:ext uri="{FF2B5EF4-FFF2-40B4-BE49-F238E27FC236}">
                  <a16:creationId xmlns:a16="http://schemas.microsoft.com/office/drawing/2014/main" id="{ADBA3596-65A5-849A-CF57-FAA92ACB7EFE}"/>
                </a:ext>
              </a:extLst>
            </p:cNvPr>
            <p:cNvSpPr>
              <a:spLocks noChangeArrowheads="1"/>
            </p:cNvSpPr>
            <p:nvPr/>
          </p:nvSpPr>
          <p:spPr bwMode="auto">
            <a:xfrm>
              <a:off x="435" y="2459"/>
              <a:ext cx="5166" cy="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latin typeface="VNI-Times" pitchFamily="2" charset="0"/>
                </a:rPr>
                <a:t>- </a:t>
              </a:r>
              <a:r>
                <a:rPr lang="en-US" altLang="en-US" sz="2400">
                  <a:solidFill>
                    <a:srgbClr val="006600"/>
                  </a:solidFill>
                </a:rPr>
                <a:t>Vẽ được sơ đồ mạch điện với các kí hiệu mô tả ampe kế và vôn kế.</a:t>
              </a:r>
            </a:p>
          </p:txBody>
        </p:sp>
      </p:grpSp>
      <p:pic>
        <p:nvPicPr>
          <p:cNvPr id="8198" name="Picture 12" descr="hoala">
            <a:extLst>
              <a:ext uri="{FF2B5EF4-FFF2-40B4-BE49-F238E27FC236}">
                <a16:creationId xmlns:a16="http://schemas.microsoft.com/office/drawing/2014/main" id="{12F9E97C-25DD-8E16-2418-6CDD33DC9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3">
            <a:extLst>
              <a:ext uri="{FF2B5EF4-FFF2-40B4-BE49-F238E27FC236}">
                <a16:creationId xmlns:a16="http://schemas.microsoft.com/office/drawing/2014/main" id="{553CFCE3-0C53-655B-1F9B-EAFDDD610DD0}"/>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5A13FBEC-75E1-210A-CA2B-AAE878807363}"/>
              </a:ext>
            </a:extLst>
          </p:cNvPr>
          <p:cNvSpPr txBox="1">
            <a:spLocks noChangeArrowheads="1"/>
          </p:cNvSpPr>
          <p:nvPr/>
        </p:nvSpPr>
        <p:spPr bwMode="auto">
          <a:xfrm>
            <a:off x="838200" y="457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 CHUẨN BỊ</a:t>
            </a:r>
            <a:r>
              <a:rPr lang="en-US" altLang="en-US" sz="2400" b="1">
                <a:solidFill>
                  <a:srgbClr val="FF0000"/>
                </a:solidFill>
              </a:rPr>
              <a:t>:</a:t>
            </a:r>
          </a:p>
        </p:txBody>
      </p:sp>
      <p:sp>
        <p:nvSpPr>
          <p:cNvPr id="9219" name="Text Box 3">
            <a:extLst>
              <a:ext uri="{FF2B5EF4-FFF2-40B4-BE49-F238E27FC236}">
                <a16:creationId xmlns:a16="http://schemas.microsoft.com/office/drawing/2014/main" id="{A3B47D8A-E346-FAA2-4F05-88076C551CA8}"/>
              </a:ext>
            </a:extLst>
          </p:cNvPr>
          <p:cNvSpPr txBox="1">
            <a:spLocks noChangeArrowheads="1"/>
          </p:cNvSpPr>
          <p:nvPr/>
        </p:nvSpPr>
        <p:spPr bwMode="auto">
          <a:xfrm>
            <a:off x="666750" y="1111250"/>
            <a:ext cx="7772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US" altLang="en-US" sz="2400" i="1">
                <a:solidFill>
                  <a:srgbClr val="660066"/>
                </a:solidFill>
              </a:rPr>
              <a:t>Ba nguồn điện 1,5V; 3V; 6V</a:t>
            </a:r>
          </a:p>
          <a:p>
            <a:pPr eaLnBrk="1" hangingPunct="1">
              <a:spcBef>
                <a:spcPct val="50000"/>
              </a:spcBef>
              <a:buFontTx/>
              <a:buAutoNum type="arabicParenR"/>
            </a:pPr>
            <a:r>
              <a:rPr lang="en-US" altLang="en-US" sz="2400" i="1">
                <a:solidFill>
                  <a:srgbClr val="660066"/>
                </a:solidFill>
              </a:rPr>
              <a:t>Bóng đèn Pin 6V – 0,5A</a:t>
            </a:r>
          </a:p>
          <a:p>
            <a:pPr eaLnBrk="1" hangingPunct="1">
              <a:spcBef>
                <a:spcPct val="50000"/>
              </a:spcBef>
              <a:buFontTx/>
              <a:buAutoNum type="arabicParenR"/>
            </a:pPr>
            <a:r>
              <a:rPr lang="en-US" altLang="en-US" sz="2400" i="1">
                <a:solidFill>
                  <a:srgbClr val="660066"/>
                </a:solidFill>
              </a:rPr>
              <a:t>Một Ampe kế có giới hạn đo 0,5 A trở lên và có độ chia nhỏ nhất 0,01 A</a:t>
            </a:r>
          </a:p>
          <a:p>
            <a:pPr eaLnBrk="1" hangingPunct="1">
              <a:spcBef>
                <a:spcPct val="50000"/>
              </a:spcBef>
              <a:buFontTx/>
              <a:buAutoNum type="arabicParenR"/>
            </a:pPr>
            <a:r>
              <a:rPr lang="en-US" altLang="en-US" sz="2400" i="1">
                <a:solidFill>
                  <a:srgbClr val="660066"/>
                </a:solidFill>
              </a:rPr>
              <a:t>Một vôn kế có giới hạn đo 6V và có độ chia nhỏ nhất 0,1V</a:t>
            </a:r>
          </a:p>
          <a:p>
            <a:pPr eaLnBrk="1" hangingPunct="1">
              <a:spcBef>
                <a:spcPct val="50000"/>
              </a:spcBef>
              <a:buFontTx/>
              <a:buAutoNum type="arabicParenR"/>
            </a:pPr>
            <a:r>
              <a:rPr lang="en-US" altLang="en-US" sz="2400" i="1">
                <a:solidFill>
                  <a:srgbClr val="660066"/>
                </a:solidFill>
              </a:rPr>
              <a:t>Một khóa K</a:t>
            </a:r>
          </a:p>
          <a:p>
            <a:pPr eaLnBrk="1" hangingPunct="1">
              <a:spcBef>
                <a:spcPct val="50000"/>
              </a:spcBef>
              <a:buFontTx/>
              <a:buAutoNum type="arabicParenR"/>
            </a:pPr>
            <a:r>
              <a:rPr lang="en-US" altLang="en-US" sz="2400" i="1">
                <a:solidFill>
                  <a:srgbClr val="660066"/>
                </a:solidFill>
              </a:rPr>
              <a:t> Bảy đoạn dây nối</a:t>
            </a:r>
          </a:p>
          <a:p>
            <a:pPr eaLnBrk="1" hangingPunct="1">
              <a:spcBef>
                <a:spcPct val="50000"/>
              </a:spcBef>
              <a:buFontTx/>
              <a:buAutoNum type="arabicParenR"/>
            </a:pPr>
            <a:r>
              <a:rPr lang="en-US" altLang="en-US" sz="2400" i="1">
                <a:solidFill>
                  <a:srgbClr val="660066"/>
                </a:solidFill>
              </a:rPr>
              <a:t>Mẫu báo cáo thực hành</a:t>
            </a:r>
          </a:p>
        </p:txBody>
      </p:sp>
      <p:pic>
        <p:nvPicPr>
          <p:cNvPr id="9220" name="Picture 5" descr="Sach  dong 2">
            <a:extLst>
              <a:ext uri="{FF2B5EF4-FFF2-40B4-BE49-F238E27FC236}">
                <a16:creationId xmlns:a16="http://schemas.microsoft.com/office/drawing/2014/main" id="{1AD9DFA8-0C9A-1421-EE93-EF5368F5A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925"/>
            <a:ext cx="17621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32840an1xmylofb">
            <a:extLst>
              <a:ext uri="{FF2B5EF4-FFF2-40B4-BE49-F238E27FC236}">
                <a16:creationId xmlns:a16="http://schemas.microsoft.com/office/drawing/2014/main" id="{86303DCE-8A60-0B80-3454-3AAF5694EB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3200" y="4759325"/>
            <a:ext cx="2419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59D0E77-3FC4-A7AA-0EBD-CE740DDCEC9A}"/>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pic>
        <p:nvPicPr>
          <p:cNvPr id="9223" name="Picture 12" descr="hoala">
            <a:extLst>
              <a:ext uri="{FF2B5EF4-FFF2-40B4-BE49-F238E27FC236}">
                <a16:creationId xmlns:a16="http://schemas.microsoft.com/office/drawing/2014/main" id="{A929C693-FD4B-6458-DE15-DA8207FD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55CFEF-3A0B-581D-5B81-7DB30BB41A3D}"/>
              </a:ext>
            </a:extLst>
          </p:cNvPr>
          <p:cNvSpPr>
            <a:spLocks noChangeArrowheads="1"/>
          </p:cNvSpPr>
          <p:nvPr/>
        </p:nvSpPr>
        <p:spPr bwMode="auto">
          <a:xfrm>
            <a:off x="304800" y="342900"/>
            <a:ext cx="329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II) CÁCH TIẾN HÀNH:</a:t>
            </a:r>
          </a:p>
        </p:txBody>
      </p:sp>
      <p:sp>
        <p:nvSpPr>
          <p:cNvPr id="10243" name="Text Box 4">
            <a:extLst>
              <a:ext uri="{FF2B5EF4-FFF2-40B4-BE49-F238E27FC236}">
                <a16:creationId xmlns:a16="http://schemas.microsoft.com/office/drawing/2014/main" id="{3D909DF3-1FAE-38FD-CD55-7A2769A2BF95}"/>
              </a:ext>
            </a:extLst>
          </p:cNvPr>
          <p:cNvSpPr txBox="1">
            <a:spLocks noChangeArrowheads="1"/>
          </p:cNvSpPr>
          <p:nvPr/>
        </p:nvSpPr>
        <p:spPr bwMode="auto">
          <a:xfrm>
            <a:off x="304800" y="10287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660066"/>
                </a:solidFill>
              </a:rPr>
              <a:t>1. Đo cường độ dòng điện:</a:t>
            </a:r>
          </a:p>
        </p:txBody>
      </p:sp>
      <p:sp>
        <p:nvSpPr>
          <p:cNvPr id="2" name="Rectangle 1">
            <a:extLst>
              <a:ext uri="{FF2B5EF4-FFF2-40B4-BE49-F238E27FC236}">
                <a16:creationId xmlns:a16="http://schemas.microsoft.com/office/drawing/2014/main" id="{704FE1A0-3725-DFE0-D09D-32457DAEEB86}"/>
              </a:ext>
            </a:extLst>
          </p:cNvPr>
          <p:cNvSpPr>
            <a:spLocks noChangeArrowheads="1"/>
          </p:cNvSpPr>
          <p:nvPr/>
        </p:nvSpPr>
        <p:spPr bwMode="auto">
          <a:xfrm>
            <a:off x="33338" y="2971800"/>
            <a:ext cx="9058275" cy="3733800"/>
          </a:xfrm>
          <a:prstGeom prst="rect">
            <a:avLst/>
          </a:prstGeom>
          <a:noFill/>
          <a:ln>
            <a:noFill/>
          </a:ln>
        </p:spPr>
        <p:txBody>
          <a:bodyPr>
            <a:spAutoFit/>
          </a:bodyPr>
          <a:lstStyle>
            <a:lvl1pPr marL="5715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Char char="-"/>
              <a:defRPr/>
            </a:pPr>
            <a:r>
              <a:rPr lang="en-US" altLang="en-US" sz="2600" dirty="0" err="1">
                <a:solidFill>
                  <a:srgbClr val="000000"/>
                </a:solidFill>
                <a:cs typeface="Segoe UI" panose="020B0502040204020203" pitchFamily="34" charset="0"/>
              </a:rPr>
              <a:t>Mắc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với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nguồn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là</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theo</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sơ</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đồ</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hình</a:t>
            </a:r>
            <a:r>
              <a:rPr lang="en-US" altLang="en-US" sz="2600" dirty="0">
                <a:solidFill>
                  <a:srgbClr val="000000"/>
                </a:solidFill>
                <a:cs typeface="Segoe UI" panose="020B0502040204020203" pitchFamily="34" charset="0"/>
              </a:rPr>
              <a:t> 25.1 SGK. Khi </a:t>
            </a:r>
            <a:r>
              <a:rPr lang="en-US" altLang="en-US" sz="2600" dirty="0" err="1">
                <a:solidFill>
                  <a:srgbClr val="000000"/>
                </a:solidFill>
                <a:cs typeface="Segoe UI" panose="020B0502040204020203" pitchFamily="34" charset="0"/>
              </a:rPr>
              <a:t>đó</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công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đang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ngắt</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hở</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a:p>
            <a:pPr algn="just">
              <a:lnSpc>
                <a:spcPct val="115000"/>
              </a:lnSpc>
              <a:spcBef>
                <a:spcPct val="0"/>
              </a:spcBef>
              <a:buFontTx/>
              <a:buChar char="-"/>
              <a:defRPr/>
            </a:pPr>
            <a:r>
              <a:rPr lang="en-US" altLang="en-US" sz="2600" dirty="0" err="1">
                <a:solidFill>
                  <a:srgbClr val="000000"/>
                </a:solidFill>
                <a:cs typeface="Times New Roman" panose="02020603050405020304" pitchFamily="18" charset="0"/>
              </a:rPr>
              <a:t>Mắc</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ampe</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kế</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đóng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công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tắc</a:t>
            </a:r>
            <a:r>
              <a:rPr lang="en-US" altLang="en-US" sz="2600" dirty="0">
                <a:solidFill>
                  <a:srgbClr val="000000"/>
                </a:solidFill>
                <a:cs typeface="Times New Roman" panose="02020603050405020304" pitchFamily="18" charset="0"/>
              </a:rPr>
              <a:t> và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giá</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chạy</a:t>
            </a:r>
            <a:r>
              <a:rPr lang="en-US" altLang="en-US" sz="2600" dirty="0">
                <a:solidFill>
                  <a:srgbClr val="000000"/>
                </a:solidFill>
                <a:cs typeface="Times New Roman" panose="02020603050405020304" pitchFamily="18" charset="0"/>
              </a:rPr>
              <a:t> qua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ở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(1)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25.1.</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Lặp</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thí</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nghiệm</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để</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tại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(2)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số </a:t>
            </a:r>
            <a:r>
              <a:rPr lang="en-US" altLang="en-US" sz="2600" dirty="0" err="1">
                <a:solidFill>
                  <a:srgbClr val="000000"/>
                </a:solidFill>
                <a:cs typeface="Times New Roman" panose="02020603050405020304" pitchFamily="18" charset="0"/>
              </a:rPr>
              <a:t>liệu</a:t>
            </a:r>
            <a:r>
              <a:rPr lang="en-US" altLang="en-US" sz="2600" dirty="0">
                <a:solidFill>
                  <a:srgbClr val="000000"/>
                </a:solidFill>
                <a:cs typeface="Times New Roman" panose="02020603050405020304" pitchFamily="18" charset="0"/>
              </a:rPr>
              <a:t>.</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Thay</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bằng</a:t>
            </a:r>
            <a:r>
              <a:rPr lang="en-US" altLang="en-US" sz="2600" dirty="0">
                <a:solidFill>
                  <a:srgbClr val="000000"/>
                </a:solidFill>
                <a:cs typeface="Segoe UI" panose="020B0502040204020203" pitchFamily="34" charset="0"/>
              </a:rPr>
              <a:t> pin 3V và pin 6V </a:t>
            </a:r>
            <a:r>
              <a:rPr lang="en-US" altLang="en-US" sz="2600" dirty="0" err="1">
                <a:solidFill>
                  <a:srgbClr val="000000"/>
                </a:solidFill>
                <a:cs typeface="Segoe UI" panose="020B0502040204020203" pitchFamily="34" charset="0"/>
              </a:rPr>
              <a:t>rồi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lặp</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lại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thí</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nghiệm</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p:txBody>
      </p:sp>
      <p:pic>
        <p:nvPicPr>
          <p:cNvPr id="4" name="Picture 3">
            <a:extLst>
              <a:ext uri="{FF2B5EF4-FFF2-40B4-BE49-F238E27FC236}">
                <a16:creationId xmlns:a16="http://schemas.microsoft.com/office/drawing/2014/main" id="{4D92FB8B-9A62-97B4-7D2B-F6A8EED5127E}"/>
              </a:ext>
            </a:extLst>
          </p:cNvPr>
          <p:cNvPicPr>
            <a:picLocks noChangeAspect="1"/>
          </p:cNvPicPr>
          <p:nvPr/>
        </p:nvPicPr>
        <p:blipFill>
          <a:blip r:embed="rId2"/>
          <a:stretch>
            <a:fillRect/>
          </a:stretch>
        </p:blipFill>
        <p:spPr>
          <a:xfrm>
            <a:off x="4581524" y="38100"/>
            <a:ext cx="4613837" cy="270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
            <a:extLst>
              <a:ext uri="{FF2B5EF4-FFF2-40B4-BE49-F238E27FC236}">
                <a16:creationId xmlns:a16="http://schemas.microsoft.com/office/drawing/2014/main" id="{369B7080-553E-4A30-0C15-14664713C285}"/>
              </a:ext>
            </a:extLst>
          </p:cNvPr>
          <p:cNvSpPr txBox="1">
            <a:spLocks noChangeArrowheads="1"/>
          </p:cNvSpPr>
          <p:nvPr/>
        </p:nvSpPr>
        <p:spPr bwMode="auto">
          <a:xfrm>
            <a:off x="609600" y="76200"/>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7030A0"/>
                </a:solidFill>
              </a:rPr>
              <a:t>2. Đo hiệu điện thế:</a:t>
            </a:r>
          </a:p>
        </p:txBody>
      </p:sp>
      <p:sp>
        <p:nvSpPr>
          <p:cNvPr id="4" name="Rectangle 3">
            <a:extLst>
              <a:ext uri="{FF2B5EF4-FFF2-40B4-BE49-F238E27FC236}">
                <a16:creationId xmlns:a16="http://schemas.microsoft.com/office/drawing/2014/main" id="{373387A1-3DEC-AE18-E5CF-B62E5CF835F5}"/>
              </a:ext>
            </a:extLst>
          </p:cNvPr>
          <p:cNvSpPr>
            <a:spLocks noChangeArrowheads="1"/>
          </p:cNvSpPr>
          <p:nvPr/>
        </p:nvSpPr>
        <p:spPr bwMode="auto">
          <a:xfrm>
            <a:off x="4545013" y="76200"/>
            <a:ext cx="4408487"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en-US" altLang="en-US" sz="2600">
                <a:solidFill>
                  <a:srgbClr val="000000"/>
                </a:solidFill>
                <a:cs typeface="Segoe UI" panose="020B0502040204020203" pitchFamily="34" charset="0"/>
              </a:rPr>
              <a:t>Đo giá trị hiệu điện thế của pin 1,5V và ghi vào bảng 25.2.</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Segoe UI" panose="020B0502040204020203" pitchFamily="34" charset="0"/>
              </a:rPr>
              <a:t>Mắc vôn kế để đo hiệu điện thế trên hai đầu bóng đèn điện. Giá trị này chính là hiệu điện thế giữa hai vị trí (1) và (2) (Hình 25.2 SGK). Công tắc bị ngắt và mạch hở.</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Times New Roman" panose="02020603050405020304" pitchFamily="18" charset="0"/>
              </a:rPr>
              <a:t>Đóng công tắc, đọc giá trị hiệu điện thế trên bóng đèn.</a:t>
            </a:r>
            <a:endParaRPr lang="en-US" altLang="en-US" sz="2600">
              <a:cs typeface="Times New Roman" panose="02020603050405020304" pitchFamily="18" charset="0"/>
            </a:endParaRPr>
          </a:p>
          <a:p>
            <a:pPr algn="just">
              <a:spcBef>
                <a:spcPct val="0"/>
              </a:spcBef>
              <a:buFontTx/>
              <a:buChar char="-"/>
            </a:pPr>
            <a:r>
              <a:rPr lang="vi-VN" altLang="en-US" sz="2600">
                <a:solidFill>
                  <a:srgbClr val="000000"/>
                </a:solidFill>
                <a:cs typeface="Courier New" panose="02070309020205020404" pitchFamily="49" charset="0"/>
              </a:rPr>
              <a:t>Thay pin 1,5V bằng pin 3V và lặp lại thí nghiệm.</a:t>
            </a:r>
            <a:endParaRPr lang="en-US" altLang="en-US" sz="2600">
              <a:solidFill>
                <a:srgbClr val="000000"/>
              </a:solidFill>
              <a:cs typeface="Courier New" panose="02070309020205020404" pitchFamily="49" charset="0"/>
            </a:endParaRPr>
          </a:p>
          <a:p>
            <a:pPr algn="just">
              <a:lnSpc>
                <a:spcPct val="150000"/>
              </a:lnSpc>
              <a:spcBef>
                <a:spcPct val="0"/>
              </a:spcBef>
              <a:buFontTx/>
              <a:buChar char="-"/>
            </a:pPr>
            <a:r>
              <a:rPr lang="vi-VN" altLang="en-US" sz="2600"/>
              <a:t>Vẽ sơ đồ mạch điện cho thí nghiệm trên.</a:t>
            </a:r>
            <a:endParaRPr lang="en-US" altLang="en-US" sz="2600"/>
          </a:p>
        </p:txBody>
      </p:sp>
      <p:pic>
        <p:nvPicPr>
          <p:cNvPr id="11268" name="Picture 12" descr="hoala">
            <a:extLst>
              <a:ext uri="{FF2B5EF4-FFF2-40B4-BE49-F238E27FC236}">
                <a16:creationId xmlns:a16="http://schemas.microsoft.com/office/drawing/2014/main" id="{CF413955-BCD0-DA59-C83B-4B34C5E3A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894388"/>
            <a:ext cx="43005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D0892B3-4D4D-D15C-BAAD-56ED2FDE7A47}"/>
              </a:ext>
            </a:extLst>
          </p:cNvPr>
          <p:cNvPicPr>
            <a:picLocks noChangeAspect="1"/>
          </p:cNvPicPr>
          <p:nvPr/>
        </p:nvPicPr>
        <p:blipFill>
          <a:blip r:embed="rId3"/>
          <a:stretch>
            <a:fillRect/>
          </a:stretch>
        </p:blipFill>
        <p:spPr>
          <a:xfrm>
            <a:off x="0" y="875936"/>
            <a:ext cx="4567069" cy="3391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
            <a:extLst>
              <a:ext uri="{FF2B5EF4-FFF2-40B4-BE49-F238E27FC236}">
                <a16:creationId xmlns:a16="http://schemas.microsoft.com/office/drawing/2014/main" id="{B0F67679-592A-421F-EFB1-43272B764DCA}"/>
              </a:ext>
            </a:extLst>
          </p:cNvPr>
          <p:cNvSpPr txBox="1">
            <a:spLocks noChangeArrowheads="1"/>
          </p:cNvSpPr>
          <p:nvPr/>
        </p:nvSpPr>
        <p:spPr bwMode="auto">
          <a:xfrm>
            <a:off x="762000" y="2362200"/>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solidFill>
                  <a:srgbClr val="FF0000"/>
                </a:solidFill>
              </a:rPr>
              <a:t>HS hoạt động nhóm tiến hành thí nghiệm trong 40 phút, thu thập số liệu để hoàn thành mẫu báo cáo 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1387</Words>
  <Application>Microsoft Office PowerPoint</Application>
  <PresentationFormat>On-screen Show (4:3)</PresentationFormat>
  <Paragraphs>156</Paragraphs>
  <Slides>19</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Arial</vt:lpstr>
      <vt:lpstr>Barlow Condensed Thin</vt:lpstr>
      <vt:lpstr>Calibri</vt:lpstr>
      <vt:lpstr>Segoe UI</vt:lpstr>
      <vt:lpstr>Symbol</vt:lpstr>
      <vt:lpstr>Times New Roman</vt:lpstr>
      <vt:lpstr>VNI-Times</vt:lpstr>
      <vt:lpstr>Yeseva One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p:lastModifiedBy>
  <cp:revision>163</cp:revision>
  <dcterms:created xsi:type="dcterms:W3CDTF">2010-01-28T17:35:36Z</dcterms:created>
  <dcterms:modified xsi:type="dcterms:W3CDTF">2024-05-10T07:47:37Z</dcterms:modified>
</cp:coreProperties>
</file>