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2.wav" ContentType="audio/wav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439" r:id="rId2"/>
    <p:sldId id="473" r:id="rId3"/>
    <p:sldId id="474" r:id="rId4"/>
    <p:sldId id="462" r:id="rId5"/>
    <p:sldId id="435" r:id="rId6"/>
    <p:sldId id="257" r:id="rId7"/>
    <p:sldId id="464" r:id="rId8"/>
    <p:sldId id="459" r:id="rId9"/>
    <p:sldId id="463" r:id="rId10"/>
    <p:sldId id="465" r:id="rId11"/>
    <p:sldId id="272" r:id="rId12"/>
    <p:sldId id="467" r:id="rId13"/>
    <p:sldId id="468" r:id="rId14"/>
    <p:sldId id="260" r:id="rId15"/>
    <p:sldId id="453" r:id="rId16"/>
    <p:sldId id="455" r:id="rId17"/>
    <p:sldId id="300" r:id="rId18"/>
    <p:sldId id="291" r:id="rId19"/>
    <p:sldId id="292" r:id="rId20"/>
    <p:sldId id="293" r:id="rId21"/>
    <p:sldId id="470" r:id="rId22"/>
    <p:sldId id="469" r:id="rId23"/>
    <p:sldId id="471" r:id="rId24"/>
    <p:sldId id="472" r:id="rId25"/>
    <p:sldId id="304" r:id="rId26"/>
    <p:sldId id="27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CC"/>
    <a:srgbClr val="FF33CC"/>
    <a:srgbClr val="33CC33"/>
    <a:srgbClr val="CC99FF"/>
    <a:srgbClr val="CC66FF"/>
    <a:srgbClr val="2C441C"/>
    <a:srgbClr val="104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8" y="1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68080-168A-4258-A4E0-B0BB25CAB37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8520F-75D9-4E54-88BF-F4055FD62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4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017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17283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8916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84508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33441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4304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82540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434516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13403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348197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212412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ED433-5696-4134-A11E-F75CCCABD24C}" type="datetimeFigureOut">
              <a:rPr lang="en-BZ" smtClean="0"/>
              <a:t>10/05/2024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4307-619A-4E14-B196-FA329BF1F004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99547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4.mp4"/><Relationship Id="rId7" Type="http://schemas.openxmlformats.org/officeDocument/2006/relationships/audio" Target="../media/audio1.wav"/><Relationship Id="rId2" Type="http://schemas.openxmlformats.org/officeDocument/2006/relationships/video" Target="NULL" TargetMode="Externa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gif"/><Relationship Id="rId5" Type="http://schemas.openxmlformats.org/officeDocument/2006/relationships/audio" Target="../media/media5.wav"/><Relationship Id="rId15" Type="http://schemas.openxmlformats.org/officeDocument/2006/relationships/audio" Target="NULL"/><Relationship Id="rId10" Type="http://schemas.openxmlformats.org/officeDocument/2006/relationships/image" Target="../media/image21.png"/><Relationship Id="rId4" Type="http://schemas.microsoft.com/office/2007/relationships/media" Target="../media/media5.wav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ình tự do: Hình 7">
            <a:extLst>
              <a:ext uri="{FF2B5EF4-FFF2-40B4-BE49-F238E27FC236}">
                <a16:creationId xmlns:a16="http://schemas.microsoft.com/office/drawing/2014/main" id="{27708298-43D2-5C04-C794-731E44769B9F}"/>
              </a:ext>
            </a:extLst>
          </p:cNvPr>
          <p:cNvSpPr/>
          <p:nvPr/>
        </p:nvSpPr>
        <p:spPr>
          <a:xfrm>
            <a:off x="66235" y="1"/>
            <a:ext cx="5633334" cy="1199110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BZ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992" y="1428431"/>
            <a:ext cx="113358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nl-NL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Khi có dòng điện chạy trong mạch,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7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208265"/>
              </p:ext>
            </p:extLst>
          </p:nvPr>
        </p:nvGraphicFramePr>
        <p:xfrm>
          <a:off x="143691" y="168608"/>
          <a:ext cx="11952515" cy="66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Phiếu học tập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III.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Đ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phút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như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thế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Gọi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IV.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HS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 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Con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…………………………………………………………………………………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105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5415" y="335822"/>
            <a:ext cx="6558611" cy="62647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46DAB-4A4F-4DCD-B1EF-26F3B433D30E}"/>
              </a:ext>
            </a:extLst>
          </p:cNvPr>
          <p:cNvSpPr txBox="1"/>
          <p:nvPr/>
        </p:nvSpPr>
        <p:spPr>
          <a:xfrm>
            <a:off x="4541497" y="2285433"/>
            <a:ext cx="3051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 NHÓM BÁO CÁO</a:t>
            </a:r>
          </a:p>
        </p:txBody>
      </p:sp>
    </p:spTree>
    <p:extLst>
      <p:ext uri="{BB962C8B-B14F-4D97-AF65-F5344CB8AC3E}">
        <p14:creationId xmlns:p14="http://schemas.microsoft.com/office/powerpoint/2010/main" val="1999056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499950"/>
              </p:ext>
            </p:extLst>
          </p:nvPr>
        </p:nvGraphicFramePr>
        <p:xfrm>
          <a:off x="143691" y="168607"/>
          <a:ext cx="11861075" cy="6689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6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93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22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nl-NL" sz="2200" b="1" kern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phẩm p</a:t>
                      </a:r>
                      <a:r>
                        <a:rPr lang="nl-NL" sz="22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hiếu học tập</a:t>
                      </a:r>
                      <a:endParaRPr lang="en-US" sz="22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2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Tác dụng nhiệt:</a:t>
                      </a:r>
                      <a:r>
                        <a:rPr lang="nl-NL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 nghiệm: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khoá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cháy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xém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qua,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rộng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rãi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cuộc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thiết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sở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dựa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sợi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đốt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quạt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sưởi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2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Tác dụng phát sáng.</a:t>
                      </a:r>
                      <a:endParaRPr lang="en-US" sz="22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khoá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Led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2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đảo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ngược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Led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III. </a:t>
                      </a:r>
                      <a:r>
                        <a:rPr lang="en-US" sz="22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2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2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hóa</a:t>
                      </a:r>
                      <a:r>
                        <a:rPr lang="en-US" sz="22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2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  <a:endParaRPr lang="en-US" sz="22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Đ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Sau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phút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nhấc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nối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cực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âm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nguồn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ngoài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thỏi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than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đỏ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kim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copper.</a:t>
                      </a:r>
                    </a:p>
                    <a:p>
                      <a:r>
                        <a:rPr lang="nl-NL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Hiện tượng: Kim loại </a:t>
                      </a:r>
                      <a:r>
                        <a:rPr lang="en-US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copper</a:t>
                      </a:r>
                      <a:r>
                        <a:rPr lang="nl-NL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tách khỏi dung dịch muối copper(II)sulfate và bám vào điện cực (thỏi than) khi có dòng điện chạy qua.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nl-NL" sz="2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Hiện tượng trên gọi là tác dụng hóa học của dòng điện.</a:t>
                      </a:r>
                      <a:endParaRPr lang="en-US" sz="22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641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158704"/>
              </p:ext>
            </p:extLst>
          </p:nvPr>
        </p:nvGraphicFramePr>
        <p:xfrm>
          <a:off x="352697" y="168608"/>
          <a:ext cx="11416937" cy="5997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6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9970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32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nl-NL" sz="3200" b="1" kern="1200" baseline="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phẩm p</a:t>
                      </a:r>
                      <a:r>
                        <a:rPr lang="nl-NL" sz="32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hiếu học tập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nl-NL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IV. Tác dụng</a:t>
                      </a:r>
                      <a:r>
                        <a:rPr lang="nl-NL" sz="2400" b="1" kern="1200" baseline="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sinh lí</a:t>
                      </a:r>
                      <a:r>
                        <a:rPr lang="nl-NL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HS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tìm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trả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nhiều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tốt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sao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lí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hay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giật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ngạt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thở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thần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kinh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tê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liệt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chết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rất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nguy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y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học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sinh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lý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thích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bệnh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cứu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bằng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châm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chữa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đau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Phương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pháp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trở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trường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hợp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tạm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ngừng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đập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329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3" y="284883"/>
            <a:ext cx="1197864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2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nhiệt</a:t>
            </a: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qua,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sợi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sưởi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</a:p>
          <a:p>
            <a:pPr algn="just"/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Tác dụng phát sáng</a:t>
            </a:r>
          </a:p>
          <a:p>
            <a:pPr algn="just"/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nl-NL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Tác dụng hóa học: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Hiện tượng: Kim loại copper tách khỏi dung dịch muối copper (II) sulfate và bám vào điện cực (thỏi than) khi có dòng điện chạy qua.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Hiện tượng trên gọi là tác dụng hóa học của dòng điện.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Ta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cơn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co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giật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ngừng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ngạt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thở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tê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chết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y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3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75871"/>
            <a:ext cx="1167204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457200" algn="just"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 chia HS trong lớp làm 8 nhóm. 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endParaRPr lang="nl-NL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 thiết kế 1 video hoặc bài tuyên truyền (có hình ảnh) cho mọi người về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457200" algn="just">
              <a:spcAft>
                <a:spcPts val="0"/>
              </a:spcAft>
            </a:pP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just">
              <a:spcAft>
                <a:spcPts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rõ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kênh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sắc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hấp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hút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457200" indent="457200" algn="just">
              <a:spcAft>
                <a:spcPts val="0"/>
              </a:spcAft>
            </a:pPr>
            <a:endParaRPr lang="en-US" sz="2800" b="1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457200" algn="ctr">
              <a:spcAft>
                <a:spcPts val="0"/>
              </a:spcAft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7523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ghtning Strike - Green Screen Animation">
            <a:hlinkClick r:id="" action="ppaction://media"/>
            <a:extLst>
              <a:ext uri="{FF2B5EF4-FFF2-40B4-BE49-F238E27FC236}">
                <a16:creationId xmlns:a16="http://schemas.microsoft.com/office/drawing/2014/main" id="{445829C4-A707-43CF-A153-CA0C32F06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4583"/>
            <a:ext cx="12192000" cy="611341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2C17BDF-CB28-42B1-B3E8-7ACD3E8CAACB}"/>
              </a:ext>
            </a:extLst>
          </p:cNvPr>
          <p:cNvSpPr txBox="1"/>
          <p:nvPr/>
        </p:nvSpPr>
        <p:spPr>
          <a:xfrm>
            <a:off x="5682344" y="1079766"/>
            <a:ext cx="6102876" cy="2889115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 NHANH </a:t>
            </a:r>
          </a:p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NHƯ CHỚP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2" r="7877"/>
          <a:stretch/>
        </p:blipFill>
        <p:spPr>
          <a:xfrm>
            <a:off x="27" y="894765"/>
            <a:ext cx="5238179" cy="5963243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Hình tự do: Hình 7">
            <a:extLst>
              <a:ext uri="{FF2B5EF4-FFF2-40B4-BE49-F238E27FC236}">
                <a16:creationId xmlns:a16="http://schemas.microsoft.com/office/drawing/2014/main" id="{57BF4558-3AC0-BE1B-408C-1517310C98FB}"/>
              </a:ext>
            </a:extLst>
          </p:cNvPr>
          <p:cNvSpPr/>
          <p:nvPr/>
        </p:nvSpPr>
        <p:spPr>
          <a:xfrm>
            <a:off x="0" y="1"/>
            <a:ext cx="4036423" cy="744582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B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D2C17BDF-CB28-42B1-B3E8-7ACD3E8CAACB}"/>
              </a:ext>
            </a:extLst>
          </p:cNvPr>
          <p:cNvSpPr txBox="1"/>
          <p:nvPr/>
        </p:nvSpPr>
        <p:spPr>
          <a:xfrm>
            <a:off x="3405795" y="4595907"/>
            <a:ext cx="8625096" cy="563922"/>
          </a:xfrm>
          <a:prstGeom prst="rect">
            <a:avLst/>
          </a:prstGeom>
        </p:spPr>
        <p:txBody>
          <a:bodyPr vert="horz" lIns="91431" tIns="45719" rIns="91431" bIns="45719" rtlCol="0" anchor="b">
            <a:noAutofit/>
          </a:bodyPr>
          <a:lstStyle/>
          <a:p>
            <a:pPr algn="ctr" defTabSz="914264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CHỌN CÂU TRẢ LỜI ĐÚNG HAY SAI</a:t>
            </a:r>
          </a:p>
        </p:txBody>
      </p:sp>
    </p:spTree>
    <p:extLst>
      <p:ext uri="{BB962C8B-B14F-4D97-AF65-F5344CB8AC3E}">
        <p14:creationId xmlns:p14="http://schemas.microsoft.com/office/powerpoint/2010/main" val="399996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129553" y="-400245"/>
            <a:ext cx="10452847" cy="5423591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151529" y="1803401"/>
            <a:ext cx="8045199" cy="2554543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30480" marR="30480"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0480" marR="30480"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0456040" y="2439902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57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100000">
                <p:cTn id="1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76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43015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07175" y="-177697"/>
            <a:ext cx="8458200" cy="4833324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913575" y="2129025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ctr" defTabSz="457167">
              <a:defRPr/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Z" sz="3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B811218D-6CC8-417A-AC42-DE5C900264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23" y="4604165"/>
            <a:ext cx="3640355" cy="265608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2358775" y="3230049"/>
            <a:ext cx="11095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59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1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738528" y="-478529"/>
            <a:ext cx="8458200" cy="5805717"/>
            <a:chOff x="1695451" y="40964"/>
            <a:chExt cx="8458200" cy="4833323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981232"/>
              <a:ext cx="8458200" cy="2893055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29323" y="40964"/>
              <a:ext cx="0" cy="227378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7" name="Hình ảnh 36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03619153-8622-47C3-B23B-2FCE27C57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8" y="4763694"/>
            <a:ext cx="2945333" cy="26180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81528" y="2361436"/>
            <a:ext cx="7315200" cy="2062101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defTabSz="914332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196728" y="5245894"/>
            <a:ext cx="1385672" cy="1231107"/>
            <a:chOff x="7647546" y="3934420"/>
            <a:chExt cx="1039254" cy="923330"/>
          </a:xfrm>
        </p:grpSpPr>
        <p:sp>
          <p:nvSpPr>
            <p:cNvPr id="39" name="Flowchart: Connector 38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1" name="Flowchart: Connector 40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922476" y="3934420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7201208" y="4055808"/>
            <a:ext cx="1492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3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fade/>
        <p:sndAc>
          <p:stSnd>
            <p:snd r:embed="rId7" name="cashreg.wav"/>
          </p:stSnd>
        </p:sndAc>
      </p:transition>
    </mc:Choice>
    <mc:Fallback xmlns="">
      <p:transition advClick="0" advTm="0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30628"/>
            <a:ext cx="4689566" cy="3448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42" y="130628"/>
            <a:ext cx="4376056" cy="3408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37" y="1319349"/>
            <a:ext cx="5003074" cy="4114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50" y="1129528"/>
            <a:ext cx="4354830" cy="37821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2708" y="4680800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90977" y="5643281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Đèn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LED</a:t>
            </a:r>
          </a:p>
        </p:txBody>
      </p:sp>
    </p:spTree>
    <p:extLst>
      <p:ext uri="{BB962C8B-B14F-4D97-AF65-F5344CB8AC3E}">
        <p14:creationId xmlns:p14="http://schemas.microsoft.com/office/powerpoint/2010/main" val="20161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ctric Bolts Motion Background">
            <a:hlinkClick r:id="" action="ppaction://media"/>
            <a:extLst>
              <a:ext uri="{FF2B5EF4-FFF2-40B4-BE49-F238E27FC236}">
                <a16:creationId xmlns:a16="http://schemas.microsoft.com/office/drawing/2014/main" id="{4A4CBA69-8EBF-4290-8565-87A249ECF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194.3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1407751" y="1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05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06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07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08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09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10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11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12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13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>
                <a:solidFill>
                  <a:sysClr val="windowText" lastClr="000000"/>
                </a:solidFill>
              </a:rPr>
              <a:t>14</a:t>
            </a:r>
            <a:endParaRPr lang="vi-VN" sz="4800" b="1" kern="0">
              <a:solidFill>
                <a:sysClr val="windowText" lastClr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956" y="1170599"/>
            <a:ext cx="1288925" cy="1168536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lIns="91436" tIns="45719" rIns="91436" bIns="45719" rtlCol="0" anchor="ctr">
            <a:spAutoFit/>
          </a:bodyPr>
          <a:lstStyle/>
          <a:p>
            <a:pPr algn="ctr" defTabSz="913697">
              <a:defRPr/>
            </a:pPr>
            <a:r>
              <a:rPr lang="en-US" sz="4800" b="1" kern="0" dirty="0">
                <a:solidFill>
                  <a:sysClr val="windowText" lastClr="000000"/>
                </a:solidFill>
              </a:rPr>
              <a:t>15</a:t>
            </a:r>
            <a:endParaRPr lang="vi-VN" sz="48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35" name="Donut 34"/>
          <p:cNvSpPr/>
          <p:nvPr/>
        </p:nvSpPr>
        <p:spPr>
          <a:xfrm>
            <a:off x="132148" y="1066373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36" tIns="45719" rIns="91436" bIns="45719" rtlCol="0" anchor="ctr"/>
          <a:lstStyle/>
          <a:p>
            <a:pPr algn="ctr" defTabSz="913697">
              <a:defRPr/>
            </a:pPr>
            <a:endParaRPr lang="vi-VN" sz="4000" kern="0">
              <a:solidFill>
                <a:sysClr val="windowText" lastClr="000000"/>
              </a:solidFill>
            </a:endParaRPr>
          </a:p>
        </p:txBody>
      </p: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8F2EBFAD-18BB-4FAE-B325-E9A8EA8F09B8}"/>
              </a:ext>
            </a:extLst>
          </p:cNvPr>
          <p:cNvGrpSpPr/>
          <p:nvPr/>
        </p:nvGrpSpPr>
        <p:grpSpPr>
          <a:xfrm>
            <a:off x="1695451" y="40967"/>
            <a:ext cx="8458200" cy="4329327"/>
            <a:chOff x="1695451" y="40964"/>
            <a:chExt cx="8458200" cy="4833324"/>
          </a:xfrm>
        </p:grpSpPr>
        <p:sp>
          <p:nvSpPr>
            <p:cNvPr id="40" name="Đám mây 39">
              <a:extLst>
                <a:ext uri="{FF2B5EF4-FFF2-40B4-BE49-F238E27FC236}">
                  <a16:creationId xmlns:a16="http://schemas.microsoft.com/office/drawing/2014/main" id="{DC5931B3-0DD4-4150-8806-1608188D274B}"/>
                </a:ext>
              </a:extLst>
            </p:cNvPr>
            <p:cNvSpPr/>
            <p:nvPr/>
          </p:nvSpPr>
          <p:spPr>
            <a:xfrm>
              <a:off x="1695451" y="1531419"/>
              <a:ext cx="8458200" cy="3342869"/>
            </a:xfrm>
            <a:prstGeom prst="cloud">
              <a:avLst/>
            </a:prstGeom>
            <a:solidFill>
              <a:schemeClr val="bg1"/>
            </a:solidFill>
            <a:effectLst>
              <a:glow rad="190500">
                <a:schemeClr val="bg1">
                  <a:alpha val="92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67">
                <a:defRPr/>
              </a:pPr>
              <a:endParaRPr lang="en-BZ" sz="1867">
                <a:solidFill>
                  <a:prstClr val="white"/>
                </a:solidFill>
              </a:endParaRPr>
            </a:p>
          </p:txBody>
        </p: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D9FC6944-D4B5-4030-BC6A-C791147291E1}"/>
                </a:ext>
              </a:extLst>
            </p:cNvPr>
            <p:cNvCxnSpPr>
              <a:cxnSpLocks/>
            </p:cNvCxnSpPr>
            <p:nvPr/>
          </p:nvCxnSpPr>
          <p:spPr>
            <a:xfrm>
              <a:off x="6062662" y="40964"/>
              <a:ext cx="0" cy="17139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BBA5AD0-B737-49F6-8DEB-7CFC619F67A6}"/>
              </a:ext>
            </a:extLst>
          </p:cNvPr>
          <p:cNvSpPr/>
          <p:nvPr/>
        </p:nvSpPr>
        <p:spPr>
          <a:xfrm>
            <a:off x="2774120" y="2006601"/>
            <a:ext cx="6280984" cy="1754324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algn="just" defTabSz="457167"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BZ" sz="8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Hình ảnh 37" descr="Ảnh có chứa trong nhà, đối tượng&#10;&#10;Mô tả được tạo với mức tin cậy cao">
            <a:extLst>
              <a:ext uri="{FF2B5EF4-FFF2-40B4-BE49-F238E27FC236}">
                <a16:creationId xmlns:a16="http://schemas.microsoft.com/office/drawing/2014/main" id="{2BC85DF2-9DC7-4F33-986C-6C5DA5F8E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01" y="4639146"/>
            <a:ext cx="3090863" cy="274743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196728" y="5260060"/>
            <a:ext cx="1385672" cy="1231106"/>
            <a:chOff x="7647546" y="3945043"/>
            <a:chExt cx="1039254" cy="923329"/>
          </a:xfrm>
        </p:grpSpPr>
        <p:sp>
          <p:nvSpPr>
            <p:cNvPr id="4" name="Flowchart: Connector 3"/>
            <p:cNvSpPr/>
            <p:nvPr/>
          </p:nvSpPr>
          <p:spPr>
            <a:xfrm>
              <a:off x="7647546" y="3945043"/>
              <a:ext cx="1039254" cy="912707"/>
            </a:xfrm>
            <a:prstGeom prst="flowChart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lowchart: Connector 5"/>
            <p:cNvSpPr/>
            <p:nvPr/>
          </p:nvSpPr>
          <p:spPr>
            <a:xfrm>
              <a:off x="7772400" y="4095750"/>
              <a:ext cx="762000" cy="609600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861210" y="3945043"/>
              <a:ext cx="535724" cy="923329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72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4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6623533" y="3280779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  <p:sndAc>
          <p:stSnd>
            <p:snd r:embed="rId7" name="cashreg.wav"/>
          </p:stSnd>
        </p:sndAc>
      </p:transition>
    </mc:Choice>
    <mc:Fallback xmlns="">
      <p:transition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video>
              <p:cMediaNode vol="80000">
                <p:cTn id="1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8824" y="256241"/>
            <a:ext cx="11482250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mạch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đời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thuật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8824" y="2316417"/>
            <a:ext cx="11639004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nhiệt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đèn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sợi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đốt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bếp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 algn="just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sáng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điôt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phát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quang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(LED)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quảng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cáo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hoá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mạ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</a:t>
            </a:r>
          </a:p>
          <a:p>
            <a:pPr indent="254000">
              <a:lnSpc>
                <a:spcPct val="13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sinh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chữa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bệnh</a:t>
            </a:r>
            <a:r>
              <a:rPr lang="en-US" sz="2800" b="1" dirty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,... </a:t>
            </a:r>
            <a:endParaRPr lang="en-US" sz="2800" b="1" dirty="0"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7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ình tự do: Hình 7">
            <a:extLst>
              <a:ext uri="{FF2B5EF4-FFF2-40B4-BE49-F238E27FC236}">
                <a16:creationId xmlns:a16="http://schemas.microsoft.com/office/drawing/2014/main" id="{7C55E10C-1EB6-9721-0A3F-7B1173ED5386}"/>
              </a:ext>
            </a:extLst>
          </p:cNvPr>
          <p:cNvSpPr/>
          <p:nvPr/>
        </p:nvSpPr>
        <p:spPr>
          <a:xfrm>
            <a:off x="0" y="1"/>
            <a:ext cx="4180114" cy="757645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BZ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4">
            <a:extLst>
              <a:ext uri="{FF2B5EF4-FFF2-40B4-BE49-F238E27FC236}">
                <a16:creationId xmlns:a16="http://schemas.microsoft.com/office/drawing/2014/main" id="{C53745B3-8B20-4766-994B-F57D1D73EF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55110" y="685515"/>
            <a:ext cx="5859222" cy="6264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A46DAB-4A4F-4DCD-B1EF-26F3B433D30E}"/>
              </a:ext>
            </a:extLst>
          </p:cNvPr>
          <p:cNvSpPr txBox="1"/>
          <p:nvPr/>
        </p:nvSpPr>
        <p:spPr>
          <a:xfrm>
            <a:off x="4659063" y="2663718"/>
            <a:ext cx="30513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NHÓM BÁO CÁO</a:t>
            </a:r>
          </a:p>
        </p:txBody>
      </p:sp>
    </p:spTree>
    <p:extLst>
      <p:ext uri="{BB962C8B-B14F-4D97-AF65-F5344CB8AC3E}">
        <p14:creationId xmlns:p14="http://schemas.microsoft.com/office/powerpoint/2010/main" val="257447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" y="498289"/>
            <a:ext cx="115083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Video </a:t>
            </a:r>
            <a:r>
              <a:rPr lang="nl-NL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 bài tuyên truyền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dung: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tránh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tiêu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xúc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trực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Kiểm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đeo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hỗ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trợ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rò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bếp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quạt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…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3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644148"/>
              </p:ext>
            </p:extLst>
          </p:nvPr>
        </p:nvGraphicFramePr>
        <p:xfrm>
          <a:off x="156755" y="444137"/>
          <a:ext cx="11913326" cy="63794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96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6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8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5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70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1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2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Mức 3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1246"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phẩm: Video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chưa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rõ,</a:t>
                      </a:r>
                      <a:r>
                        <a:rPr lang="en-US" sz="2800" spc="-7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còn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</a:t>
                      </a:r>
                      <a:r>
                        <a:rPr lang="en-US" sz="2800" spc="-8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sài. (3đ)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89535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300"/>
                        <a:buFont typeface="Times New Roman" panose="02020603050405020304" pitchFamily="18" charset="0"/>
                        <a:buChar char="-"/>
                        <a:tabLst>
                          <a:tab pos="165100" algn="l"/>
                        </a:tabLs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đầy đủ, rõ ràng kênh chữ. (5đ)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Nội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đầy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đủ, rõ ràng kênh chữ, trình bày rõ ràng dễ hiểu (10đ)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0559">
                <a:tc>
                  <a:txBody>
                    <a:bodyPr/>
                    <a:lstStyle/>
                    <a:p>
                      <a:pPr marR="90170" indent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động nhóm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thành viên còn rời rạc, chưa tích cực. (3đ)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895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thành viên tích cực. (5đ)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0170" marR="9017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 tương tác giữa các </a:t>
                      </a:r>
                      <a:r>
                        <a:rPr lang="en-US" sz="28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 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trong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 và</a:t>
                      </a:r>
                      <a:r>
                        <a:rPr lang="en-US" sz="28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ngoài nhóm tích</a:t>
                      </a:r>
                      <a:r>
                        <a:rPr lang="en-US" sz="28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cực. (10đ)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 điểm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894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EAE996A8-C0FF-441E-838A-65FDCEC7B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" r="7877"/>
          <a:stretch/>
        </p:blipFill>
        <p:spPr>
          <a:xfrm>
            <a:off x="27" y="18"/>
            <a:ext cx="2743172" cy="1121631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3557335" y="177801"/>
            <a:ext cx="5768566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NHANH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NHƯ</a:t>
            </a:r>
            <a:r>
              <a:rPr lang="en-US" sz="5333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333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CHỚP</a:t>
            </a:r>
            <a:endParaRPr lang="en-US" sz="5333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711146"/>
              </p:ext>
            </p:extLst>
          </p:nvPr>
        </p:nvGraphicFramePr>
        <p:xfrm>
          <a:off x="182880" y="1121586"/>
          <a:ext cx="11821885" cy="56449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8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1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219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gridSpan="2"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giá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032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 cứ dòng điện nào cũng có tác dụng nhiệt, tác dụng phát sáng và tác dụng hoá học.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R="83185" indent="2032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 điện chạy qua bình dung dịch điện phân chỉ có tác dụng hoá học.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6209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tóc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2191">
                <a:tc>
                  <a:txBody>
                    <a:bodyPr/>
                    <a:lstStyle/>
                    <a:p>
                      <a:pPr indent="254000"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qua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bất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dẫn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gây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Segoe UI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242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655FB91-EC6C-4786-88B5-DAA11FE0B2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" r="965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42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9" y="619260"/>
            <a:ext cx="5666150" cy="4018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611" y="619261"/>
            <a:ext cx="5643155" cy="40180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50852" y="2756390"/>
            <a:ext cx="1566085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Dung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copper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79" y="1115848"/>
            <a:ext cx="8699863" cy="4650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82" y="430306"/>
            <a:ext cx="7947212" cy="55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582" y="350548"/>
            <a:ext cx="111319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dụ:Dòng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hóa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6518" y="3488145"/>
            <a:ext cx="1161825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3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nhận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,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này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thí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nghiệm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sẽ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đầy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đủ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dòng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điện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6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Best No Text Intro Template Free Download #109">
            <a:hlinkClick r:id="" action="ppaction://media"/>
            <a:extLst>
              <a:ext uri="{FF2B5EF4-FFF2-40B4-BE49-F238E27FC236}">
                <a16:creationId xmlns:a16="http://schemas.microsoft.com/office/drawing/2014/main" id="{14CEEEC4-0FBA-440A-91F5-E1CDB4D49E2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15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76236"/>
            <a:ext cx="12184723" cy="6853907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41FE659C-DA59-459E-9CC6-77663B726515}"/>
              </a:ext>
            </a:extLst>
          </p:cNvPr>
          <p:cNvSpPr/>
          <p:nvPr/>
        </p:nvSpPr>
        <p:spPr>
          <a:xfrm>
            <a:off x="235131" y="1681040"/>
            <a:ext cx="117565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TÁC DỤNG CỦA DÒNG ĐIỆN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DE80D66-5773-475A-9FA2-5034436C5B44}"/>
              </a:ext>
            </a:extLst>
          </p:cNvPr>
          <p:cNvSpPr/>
          <p:nvPr/>
        </p:nvSpPr>
        <p:spPr>
          <a:xfrm>
            <a:off x="8060480" y="866982"/>
            <a:ext cx="18473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15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251E3B9-C4BF-4485-88AA-503B4F68536A}"/>
              </a:ext>
            </a:extLst>
          </p:cNvPr>
          <p:cNvSpPr/>
          <p:nvPr/>
        </p:nvSpPr>
        <p:spPr>
          <a:xfrm>
            <a:off x="214075" y="1681040"/>
            <a:ext cx="1175657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>
                <a:ln w="22225">
                  <a:solidFill>
                    <a:prstClr val="black"/>
                  </a:solidFill>
                  <a:prstDash val="solid"/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TÁC DỤNG CỦA DÒNG ĐIỆN</a:t>
            </a:r>
            <a:endParaRPr kumimoji="0" lang="vi-VN" sz="6600" b="1" i="0" u="none" strike="noStrike" kern="1200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hortGun-VA-AlbumMelodyOfDance_pvww">
            <a:hlinkClick r:id="" action="ppaction://media"/>
            <a:extLst>
              <a:ext uri="{FF2B5EF4-FFF2-40B4-BE49-F238E27FC236}">
                <a16:creationId xmlns:a16="http://schemas.microsoft.com/office/drawing/2014/main" id="{5A4080C1-3597-489C-A0D7-506EF93141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178" y="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F05074-2C38-FEC1-56E4-6A89E39B8B8E}"/>
              </a:ext>
            </a:extLst>
          </p:cNvPr>
          <p:cNvSpPr txBox="1"/>
          <p:nvPr/>
        </p:nvSpPr>
        <p:spPr>
          <a:xfrm>
            <a:off x="3974999" y="521018"/>
            <a:ext cx="3523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Britannic Bold" panose="020B0903060703020204" pitchFamily="34" charset="0"/>
              </a:rPr>
              <a:t>BÀI 23</a:t>
            </a:r>
          </a:p>
        </p:txBody>
      </p:sp>
    </p:spTree>
    <p:extLst>
      <p:ext uri="{BB962C8B-B14F-4D97-AF65-F5344CB8AC3E}">
        <p14:creationId xmlns:p14="http://schemas.microsoft.com/office/powerpoint/2010/main" val="96793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6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200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audio>
              <p:cMediaNode vol="80000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>
            <a:extLst>
              <a:ext uri="{FF2B5EF4-FFF2-40B4-BE49-F238E27FC236}">
                <a16:creationId xmlns:a16="http://schemas.microsoft.com/office/drawing/2014/main" id="{B723095D-729D-467C-BD4A-29D19A585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620" y="-1556820"/>
            <a:ext cx="1475238" cy="10345325"/>
          </a:xfrm>
          <a:prstGeom prst="rect">
            <a:avLst/>
          </a:prstGeom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CB6B1F0A-DE5B-41FE-BA76-42FCC28E2DB2}"/>
              </a:ext>
            </a:extLst>
          </p:cNvPr>
          <p:cNvGrpSpPr/>
          <p:nvPr/>
        </p:nvGrpSpPr>
        <p:grpSpPr>
          <a:xfrm>
            <a:off x="5464620" y="359114"/>
            <a:ext cx="6979697" cy="1879179"/>
            <a:chOff x="5495820" y="951429"/>
            <a:chExt cx="6979697" cy="1879179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EB9A88C3-C4F3-4215-A51A-8BDD8D415629}"/>
                </a:ext>
              </a:extLst>
            </p:cNvPr>
            <p:cNvGrpSpPr/>
            <p:nvPr/>
          </p:nvGrpSpPr>
          <p:grpSpPr>
            <a:xfrm>
              <a:off x="5495820" y="951429"/>
              <a:ext cx="6979697" cy="1879179"/>
              <a:chOff x="5489437" y="1671145"/>
              <a:chExt cx="6979697" cy="1460794"/>
            </a:xfrm>
          </p:grpSpPr>
          <p:pic>
            <p:nvPicPr>
              <p:cNvPr id="10" name="Hình ảnh 9">
                <a:extLst>
                  <a:ext uri="{FF2B5EF4-FFF2-40B4-BE49-F238E27FC236}">
                    <a16:creationId xmlns:a16="http://schemas.microsoft.com/office/drawing/2014/main" id="{AE79B5CA-5442-43F4-AC8E-BDD32392F0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2BC6DFF8-5663-44AC-8952-6FCEC7A44C0E}"/>
                  </a:ext>
                </a:extLst>
              </p:cNvPr>
              <p:cNvSpPr/>
              <p:nvPr/>
            </p:nvSpPr>
            <p:spPr>
              <a:xfrm>
                <a:off x="5489437" y="1671145"/>
                <a:ext cx="6366232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TÁC DỤNG NHIỆT</a:t>
                </a:r>
                <a:endParaRPr lang="en-BZ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Hình ảnh 23">
              <a:extLst>
                <a:ext uri="{FF2B5EF4-FFF2-40B4-BE49-F238E27FC236}">
                  <a16:creationId xmlns:a16="http://schemas.microsoft.com/office/drawing/2014/main" id="{0538EEEE-281F-40AB-B52A-AB78C87C8C9E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0028" y="1237572"/>
              <a:ext cx="694789" cy="652202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FD485AAF-8055-4CD4-B8E7-DAFE3CC9A476}"/>
              </a:ext>
            </a:extLst>
          </p:cNvPr>
          <p:cNvGrpSpPr/>
          <p:nvPr/>
        </p:nvGrpSpPr>
        <p:grpSpPr>
          <a:xfrm>
            <a:off x="-264925" y="1783803"/>
            <a:ext cx="6913463" cy="1879181"/>
            <a:chOff x="-274714" y="2191774"/>
            <a:chExt cx="6913463" cy="1879181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191774"/>
              <a:ext cx="6913463" cy="1879181"/>
              <a:chOff x="5555671" y="1671144"/>
              <a:chExt cx="6913463" cy="1460795"/>
            </a:xfrm>
          </p:grpSpPr>
          <p:pic>
            <p:nvPicPr>
              <p:cNvPr id="13" name="Hình ảnh 12">
                <a:extLst>
                  <a:ext uri="{FF2B5EF4-FFF2-40B4-BE49-F238E27FC236}">
                    <a16:creationId xmlns:a16="http://schemas.microsoft.com/office/drawing/2014/main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8A8EE740-56A8-4246-AD3F-0779C4602A4B}"/>
                  </a:ext>
                </a:extLst>
              </p:cNvPr>
              <p:cNvSpPr/>
              <p:nvPr/>
            </p:nvSpPr>
            <p:spPr>
              <a:xfrm>
                <a:off x="6459652" y="1671144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Z" sz="2000" b="1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48251DC4-0102-4AA5-9A62-0EEFDC506328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0045" y="2489463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18" name="Nhóm 29">
            <a:extLst>
              <a:ext uri="{FF2B5EF4-FFF2-40B4-BE49-F238E27FC236}">
                <a16:creationId xmlns:a16="http://schemas.microsoft.com/office/drawing/2014/main" id="{FD485AAF-8055-4CD4-B8E7-DAFE3CC9A476}"/>
              </a:ext>
            </a:extLst>
          </p:cNvPr>
          <p:cNvGrpSpPr/>
          <p:nvPr/>
        </p:nvGrpSpPr>
        <p:grpSpPr>
          <a:xfrm>
            <a:off x="-264924" y="4641098"/>
            <a:ext cx="6913463" cy="1759221"/>
            <a:chOff x="-274714" y="2311735"/>
            <a:chExt cx="6913463" cy="1759221"/>
          </a:xfrm>
        </p:grpSpPr>
        <p:grpSp>
          <p:nvGrpSpPr>
            <p:cNvPr id="19" name="Nhóm 11">
              <a:extLst>
                <a:ext uri="{FF2B5EF4-FFF2-40B4-BE49-F238E27FC236}">
                  <a16:creationId xmlns:a16="http://schemas.microsoft.com/office/drawing/2014/main" id="{24BDE641-6E06-424F-97B0-E01E2AEFFAA7}"/>
                </a:ext>
              </a:extLst>
            </p:cNvPr>
            <p:cNvGrpSpPr/>
            <p:nvPr/>
          </p:nvGrpSpPr>
          <p:grpSpPr>
            <a:xfrm flipH="1">
              <a:off x="-274714" y="2311735"/>
              <a:ext cx="6913463" cy="1759221"/>
              <a:chOff x="5555671" y="1764396"/>
              <a:chExt cx="6913463" cy="1367543"/>
            </a:xfrm>
          </p:grpSpPr>
          <p:pic>
            <p:nvPicPr>
              <p:cNvPr id="22" name="Hình ảnh 12">
                <a:extLst>
                  <a:ext uri="{FF2B5EF4-FFF2-40B4-BE49-F238E27FC236}">
                    <a16:creationId xmlns:a16="http://schemas.microsoft.com/office/drawing/2014/main" id="{C0131F0D-9FF5-45BA-99E7-F4DE405F39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37138"/>
              <a:stretch/>
            </p:blipFill>
            <p:spPr>
              <a:xfrm>
                <a:off x="5555671" y="1786758"/>
                <a:ext cx="6913463" cy="1345181"/>
              </a:xfrm>
              <a:prstGeom prst="rect">
                <a:avLst/>
              </a:prstGeom>
            </p:spPr>
          </p:pic>
          <p:sp>
            <p:nvSpPr>
              <p:cNvPr id="23" name="Hình tự do: Hình 13">
                <a:extLst>
                  <a:ext uri="{FF2B5EF4-FFF2-40B4-BE49-F238E27FC236}">
                    <a16:creationId xmlns:a16="http://schemas.microsoft.com/office/drawing/2014/main" id="{8A8EE740-56A8-4246-AD3F-0779C4602A4B}"/>
                  </a:ext>
                </a:extLst>
              </p:cNvPr>
              <p:cNvSpPr/>
              <p:nvPr/>
            </p:nvSpPr>
            <p:spPr>
              <a:xfrm>
                <a:off x="6486349" y="1764396"/>
                <a:ext cx="5396017" cy="932137"/>
              </a:xfrm>
              <a:custGeom>
                <a:avLst/>
                <a:gdLst>
                  <a:gd name="connsiteX0" fmla="*/ 0 w 6212047"/>
                  <a:gd name="connsiteY0" fmla="*/ 0 h 914402"/>
                  <a:gd name="connsiteX1" fmla="*/ 5665510 w 6212047"/>
                  <a:gd name="connsiteY1" fmla="*/ 0 h 914402"/>
                  <a:gd name="connsiteX2" fmla="*/ 5665510 w 6212047"/>
                  <a:gd name="connsiteY2" fmla="*/ 1 h 914402"/>
                  <a:gd name="connsiteX3" fmla="*/ 6212047 w 6212047"/>
                  <a:gd name="connsiteY3" fmla="*/ 435960 h 914402"/>
                  <a:gd name="connsiteX4" fmla="*/ 5665510 w 6212047"/>
                  <a:gd name="connsiteY4" fmla="*/ 914402 h 914402"/>
                  <a:gd name="connsiteX5" fmla="*/ 5665510 w 6212047"/>
                  <a:gd name="connsiteY5" fmla="*/ 914400 h 914402"/>
                  <a:gd name="connsiteX6" fmla="*/ 0 w 6212047"/>
                  <a:gd name="connsiteY6" fmla="*/ 914400 h 914402"/>
                  <a:gd name="connsiteX0" fmla="*/ 0 w 6327661"/>
                  <a:gd name="connsiteY0" fmla="*/ 0 h 924950"/>
                  <a:gd name="connsiteX1" fmla="*/ 5781124 w 6327661"/>
                  <a:gd name="connsiteY1" fmla="*/ 10548 h 924950"/>
                  <a:gd name="connsiteX2" fmla="*/ 5781124 w 6327661"/>
                  <a:gd name="connsiteY2" fmla="*/ 10549 h 924950"/>
                  <a:gd name="connsiteX3" fmla="*/ 6327661 w 6327661"/>
                  <a:gd name="connsiteY3" fmla="*/ 446508 h 924950"/>
                  <a:gd name="connsiteX4" fmla="*/ 5781124 w 6327661"/>
                  <a:gd name="connsiteY4" fmla="*/ 924950 h 924950"/>
                  <a:gd name="connsiteX5" fmla="*/ 5781124 w 6327661"/>
                  <a:gd name="connsiteY5" fmla="*/ 924948 h 924950"/>
                  <a:gd name="connsiteX6" fmla="*/ 115614 w 6327661"/>
                  <a:gd name="connsiteY6" fmla="*/ 924948 h 924950"/>
                  <a:gd name="connsiteX7" fmla="*/ 0 w 6327661"/>
                  <a:gd name="connsiteY7" fmla="*/ 0 h 924950"/>
                  <a:gd name="connsiteX0" fmla="*/ 66266 w 6393927"/>
                  <a:gd name="connsiteY0" fmla="*/ 0 h 924950"/>
                  <a:gd name="connsiteX1" fmla="*/ 5847390 w 6393927"/>
                  <a:gd name="connsiteY1" fmla="*/ 10548 h 924950"/>
                  <a:gd name="connsiteX2" fmla="*/ 5847390 w 6393927"/>
                  <a:gd name="connsiteY2" fmla="*/ 10549 h 924950"/>
                  <a:gd name="connsiteX3" fmla="*/ 6393927 w 6393927"/>
                  <a:gd name="connsiteY3" fmla="*/ 446508 h 924950"/>
                  <a:gd name="connsiteX4" fmla="*/ 5847390 w 6393927"/>
                  <a:gd name="connsiteY4" fmla="*/ 924950 h 924950"/>
                  <a:gd name="connsiteX5" fmla="*/ 5847390 w 6393927"/>
                  <a:gd name="connsiteY5" fmla="*/ 924948 h 924950"/>
                  <a:gd name="connsiteX6" fmla="*/ 181880 w 6393927"/>
                  <a:gd name="connsiteY6" fmla="*/ 924948 h 924950"/>
                  <a:gd name="connsiteX7" fmla="*/ 66266 w 6393927"/>
                  <a:gd name="connsiteY7" fmla="*/ 0 h 924950"/>
                  <a:gd name="connsiteX0" fmla="*/ 79119 w 6406780"/>
                  <a:gd name="connsiteY0" fmla="*/ 0 h 924950"/>
                  <a:gd name="connsiteX1" fmla="*/ 5860243 w 6406780"/>
                  <a:gd name="connsiteY1" fmla="*/ 10548 h 924950"/>
                  <a:gd name="connsiteX2" fmla="*/ 5860243 w 6406780"/>
                  <a:gd name="connsiteY2" fmla="*/ 10549 h 924950"/>
                  <a:gd name="connsiteX3" fmla="*/ 6406780 w 6406780"/>
                  <a:gd name="connsiteY3" fmla="*/ 446508 h 924950"/>
                  <a:gd name="connsiteX4" fmla="*/ 5860243 w 6406780"/>
                  <a:gd name="connsiteY4" fmla="*/ 924950 h 924950"/>
                  <a:gd name="connsiteX5" fmla="*/ 5860243 w 6406780"/>
                  <a:gd name="connsiteY5" fmla="*/ 924948 h 924950"/>
                  <a:gd name="connsiteX6" fmla="*/ 194733 w 6406780"/>
                  <a:gd name="connsiteY6" fmla="*/ 924948 h 924950"/>
                  <a:gd name="connsiteX7" fmla="*/ 79119 w 6406780"/>
                  <a:gd name="connsiteY7" fmla="*/ 0 h 924950"/>
                  <a:gd name="connsiteX0" fmla="*/ 121315 w 6448976"/>
                  <a:gd name="connsiteY0" fmla="*/ 0 h 924950"/>
                  <a:gd name="connsiteX1" fmla="*/ 5902439 w 6448976"/>
                  <a:gd name="connsiteY1" fmla="*/ 10548 h 924950"/>
                  <a:gd name="connsiteX2" fmla="*/ 5902439 w 6448976"/>
                  <a:gd name="connsiteY2" fmla="*/ 10549 h 924950"/>
                  <a:gd name="connsiteX3" fmla="*/ 6448976 w 6448976"/>
                  <a:gd name="connsiteY3" fmla="*/ 446508 h 924950"/>
                  <a:gd name="connsiteX4" fmla="*/ 5902439 w 6448976"/>
                  <a:gd name="connsiteY4" fmla="*/ 924950 h 924950"/>
                  <a:gd name="connsiteX5" fmla="*/ 5902439 w 6448976"/>
                  <a:gd name="connsiteY5" fmla="*/ 924948 h 924950"/>
                  <a:gd name="connsiteX6" fmla="*/ 236929 w 6448976"/>
                  <a:gd name="connsiteY6" fmla="*/ 924948 h 924950"/>
                  <a:gd name="connsiteX7" fmla="*/ 121315 w 6448976"/>
                  <a:gd name="connsiteY7" fmla="*/ 0 h 924950"/>
                  <a:gd name="connsiteX0" fmla="*/ 147504 w 6412103"/>
                  <a:gd name="connsiteY0" fmla="*/ 0 h 935498"/>
                  <a:gd name="connsiteX1" fmla="*/ 5865566 w 6412103"/>
                  <a:gd name="connsiteY1" fmla="*/ 21096 h 935498"/>
                  <a:gd name="connsiteX2" fmla="*/ 5865566 w 6412103"/>
                  <a:gd name="connsiteY2" fmla="*/ 21097 h 935498"/>
                  <a:gd name="connsiteX3" fmla="*/ 6412103 w 6412103"/>
                  <a:gd name="connsiteY3" fmla="*/ 457056 h 935498"/>
                  <a:gd name="connsiteX4" fmla="*/ 5865566 w 6412103"/>
                  <a:gd name="connsiteY4" fmla="*/ 935498 h 935498"/>
                  <a:gd name="connsiteX5" fmla="*/ 5865566 w 6412103"/>
                  <a:gd name="connsiteY5" fmla="*/ 935496 h 935498"/>
                  <a:gd name="connsiteX6" fmla="*/ 200056 w 6412103"/>
                  <a:gd name="connsiteY6" fmla="*/ 935496 h 935498"/>
                  <a:gd name="connsiteX7" fmla="*/ 147504 w 6412103"/>
                  <a:gd name="connsiteY7" fmla="*/ 0 h 935498"/>
                  <a:gd name="connsiteX0" fmla="*/ 101633 w 6366232"/>
                  <a:gd name="connsiteY0" fmla="*/ 0 h 935498"/>
                  <a:gd name="connsiteX1" fmla="*/ 5819695 w 6366232"/>
                  <a:gd name="connsiteY1" fmla="*/ 21096 h 935498"/>
                  <a:gd name="connsiteX2" fmla="*/ 5819695 w 6366232"/>
                  <a:gd name="connsiteY2" fmla="*/ 21097 h 935498"/>
                  <a:gd name="connsiteX3" fmla="*/ 6366232 w 6366232"/>
                  <a:gd name="connsiteY3" fmla="*/ 457056 h 935498"/>
                  <a:gd name="connsiteX4" fmla="*/ 5819695 w 6366232"/>
                  <a:gd name="connsiteY4" fmla="*/ 935498 h 935498"/>
                  <a:gd name="connsiteX5" fmla="*/ 5819695 w 6366232"/>
                  <a:gd name="connsiteY5" fmla="*/ 935496 h 935498"/>
                  <a:gd name="connsiteX6" fmla="*/ 154185 w 6366232"/>
                  <a:gd name="connsiteY6" fmla="*/ 935496 h 935498"/>
                  <a:gd name="connsiteX7" fmla="*/ 101633 w 6366232"/>
                  <a:gd name="connsiteY7" fmla="*/ 0 h 93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66232" h="935498">
                    <a:moveTo>
                      <a:pt x="101633" y="0"/>
                    </a:moveTo>
                    <a:lnTo>
                      <a:pt x="5819695" y="21096"/>
                    </a:lnTo>
                    <a:lnTo>
                      <a:pt x="5819695" y="21097"/>
                    </a:lnTo>
                    <a:lnTo>
                      <a:pt x="6366232" y="457056"/>
                    </a:lnTo>
                    <a:lnTo>
                      <a:pt x="5819695" y="935498"/>
                    </a:lnTo>
                    <a:lnTo>
                      <a:pt x="5819695" y="935496"/>
                    </a:lnTo>
                    <a:lnTo>
                      <a:pt x="154185" y="935496"/>
                    </a:lnTo>
                    <a:cubicBezTo>
                      <a:pt x="38572" y="715081"/>
                      <a:pt x="-98063" y="568506"/>
                      <a:pt x="10163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79500" algn="just"/>
                <a:r>
                  <a:rPr lang="en-US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TÁC DỤNG SINH LÍ</a:t>
                </a:r>
                <a:endParaRPr lang="en-BZ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0" name="Hình ảnh 24">
              <a:extLst>
                <a:ext uri="{FF2B5EF4-FFF2-40B4-BE49-F238E27FC236}">
                  <a16:creationId xmlns:a16="http://schemas.microsoft.com/office/drawing/2014/main" id="{48251DC4-0102-4AA5-9A62-0EEFDC506328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5261" t="1982" r="-5841" b="-1982"/>
            <a:stretch/>
          </p:blipFill>
          <p:spPr>
            <a:xfrm>
              <a:off x="5708071" y="2588210"/>
              <a:ext cx="694790" cy="678449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</p:pic>
      </p:grpSp>
      <p:grpSp>
        <p:nvGrpSpPr>
          <p:cNvPr id="26" name="Nhóm 30">
            <a:extLst>
              <a:ext uri="{FF2B5EF4-FFF2-40B4-BE49-F238E27FC236}">
                <a16:creationId xmlns:a16="http://schemas.microsoft.com/office/drawing/2014/main" id="{C6FA70A0-C5B8-4087-9AEA-21E15CEBD1DD}"/>
              </a:ext>
            </a:extLst>
          </p:cNvPr>
          <p:cNvGrpSpPr/>
          <p:nvPr/>
        </p:nvGrpSpPr>
        <p:grpSpPr>
          <a:xfrm>
            <a:off x="5552155" y="3230243"/>
            <a:ext cx="6366232" cy="1199109"/>
            <a:chOff x="5602056" y="4045062"/>
            <a:chExt cx="6366232" cy="1199109"/>
          </a:xfrm>
        </p:grpSpPr>
        <p:sp>
          <p:nvSpPr>
            <p:cNvPr id="32" name="Hình tự do: Hình 19">
              <a:extLst>
                <a:ext uri="{FF2B5EF4-FFF2-40B4-BE49-F238E27FC236}">
                  <a16:creationId xmlns:a16="http://schemas.microsoft.com/office/drawing/2014/main" id="{4C4C14AA-97D8-41C2-8055-149E097AF20B}"/>
                </a:ext>
              </a:extLst>
            </p:cNvPr>
            <p:cNvSpPr/>
            <p:nvPr/>
          </p:nvSpPr>
          <p:spPr>
            <a:xfrm>
              <a:off x="5602056" y="4045062"/>
              <a:ext cx="6366232" cy="1199109"/>
            </a:xfrm>
            <a:custGeom>
              <a:avLst/>
              <a:gdLst>
                <a:gd name="connsiteX0" fmla="*/ 0 w 6212047"/>
                <a:gd name="connsiteY0" fmla="*/ 0 h 914402"/>
                <a:gd name="connsiteX1" fmla="*/ 5665510 w 6212047"/>
                <a:gd name="connsiteY1" fmla="*/ 0 h 914402"/>
                <a:gd name="connsiteX2" fmla="*/ 5665510 w 6212047"/>
                <a:gd name="connsiteY2" fmla="*/ 1 h 914402"/>
                <a:gd name="connsiteX3" fmla="*/ 6212047 w 6212047"/>
                <a:gd name="connsiteY3" fmla="*/ 435960 h 914402"/>
                <a:gd name="connsiteX4" fmla="*/ 5665510 w 6212047"/>
                <a:gd name="connsiteY4" fmla="*/ 914402 h 914402"/>
                <a:gd name="connsiteX5" fmla="*/ 5665510 w 6212047"/>
                <a:gd name="connsiteY5" fmla="*/ 914400 h 914402"/>
                <a:gd name="connsiteX6" fmla="*/ 0 w 6212047"/>
                <a:gd name="connsiteY6" fmla="*/ 914400 h 914402"/>
                <a:gd name="connsiteX0" fmla="*/ 0 w 6327661"/>
                <a:gd name="connsiteY0" fmla="*/ 0 h 924950"/>
                <a:gd name="connsiteX1" fmla="*/ 5781124 w 6327661"/>
                <a:gd name="connsiteY1" fmla="*/ 10548 h 924950"/>
                <a:gd name="connsiteX2" fmla="*/ 5781124 w 6327661"/>
                <a:gd name="connsiteY2" fmla="*/ 10549 h 924950"/>
                <a:gd name="connsiteX3" fmla="*/ 6327661 w 6327661"/>
                <a:gd name="connsiteY3" fmla="*/ 446508 h 924950"/>
                <a:gd name="connsiteX4" fmla="*/ 5781124 w 6327661"/>
                <a:gd name="connsiteY4" fmla="*/ 924950 h 924950"/>
                <a:gd name="connsiteX5" fmla="*/ 5781124 w 6327661"/>
                <a:gd name="connsiteY5" fmla="*/ 924948 h 924950"/>
                <a:gd name="connsiteX6" fmla="*/ 115614 w 6327661"/>
                <a:gd name="connsiteY6" fmla="*/ 924948 h 924950"/>
                <a:gd name="connsiteX7" fmla="*/ 0 w 6327661"/>
                <a:gd name="connsiteY7" fmla="*/ 0 h 924950"/>
                <a:gd name="connsiteX0" fmla="*/ 66266 w 6393927"/>
                <a:gd name="connsiteY0" fmla="*/ 0 h 924950"/>
                <a:gd name="connsiteX1" fmla="*/ 5847390 w 6393927"/>
                <a:gd name="connsiteY1" fmla="*/ 10548 h 924950"/>
                <a:gd name="connsiteX2" fmla="*/ 5847390 w 6393927"/>
                <a:gd name="connsiteY2" fmla="*/ 10549 h 924950"/>
                <a:gd name="connsiteX3" fmla="*/ 6393927 w 6393927"/>
                <a:gd name="connsiteY3" fmla="*/ 446508 h 924950"/>
                <a:gd name="connsiteX4" fmla="*/ 5847390 w 6393927"/>
                <a:gd name="connsiteY4" fmla="*/ 924950 h 924950"/>
                <a:gd name="connsiteX5" fmla="*/ 5847390 w 6393927"/>
                <a:gd name="connsiteY5" fmla="*/ 924948 h 924950"/>
                <a:gd name="connsiteX6" fmla="*/ 181880 w 6393927"/>
                <a:gd name="connsiteY6" fmla="*/ 924948 h 924950"/>
                <a:gd name="connsiteX7" fmla="*/ 66266 w 6393927"/>
                <a:gd name="connsiteY7" fmla="*/ 0 h 924950"/>
                <a:gd name="connsiteX0" fmla="*/ 79119 w 6406780"/>
                <a:gd name="connsiteY0" fmla="*/ 0 h 924950"/>
                <a:gd name="connsiteX1" fmla="*/ 5860243 w 6406780"/>
                <a:gd name="connsiteY1" fmla="*/ 10548 h 924950"/>
                <a:gd name="connsiteX2" fmla="*/ 5860243 w 6406780"/>
                <a:gd name="connsiteY2" fmla="*/ 10549 h 924950"/>
                <a:gd name="connsiteX3" fmla="*/ 6406780 w 6406780"/>
                <a:gd name="connsiteY3" fmla="*/ 446508 h 924950"/>
                <a:gd name="connsiteX4" fmla="*/ 5860243 w 6406780"/>
                <a:gd name="connsiteY4" fmla="*/ 924950 h 924950"/>
                <a:gd name="connsiteX5" fmla="*/ 5860243 w 6406780"/>
                <a:gd name="connsiteY5" fmla="*/ 924948 h 924950"/>
                <a:gd name="connsiteX6" fmla="*/ 194733 w 6406780"/>
                <a:gd name="connsiteY6" fmla="*/ 924948 h 924950"/>
                <a:gd name="connsiteX7" fmla="*/ 79119 w 6406780"/>
                <a:gd name="connsiteY7" fmla="*/ 0 h 924950"/>
                <a:gd name="connsiteX0" fmla="*/ 121315 w 6448976"/>
                <a:gd name="connsiteY0" fmla="*/ 0 h 924950"/>
                <a:gd name="connsiteX1" fmla="*/ 5902439 w 6448976"/>
                <a:gd name="connsiteY1" fmla="*/ 10548 h 924950"/>
                <a:gd name="connsiteX2" fmla="*/ 5902439 w 6448976"/>
                <a:gd name="connsiteY2" fmla="*/ 10549 h 924950"/>
                <a:gd name="connsiteX3" fmla="*/ 6448976 w 6448976"/>
                <a:gd name="connsiteY3" fmla="*/ 446508 h 924950"/>
                <a:gd name="connsiteX4" fmla="*/ 5902439 w 6448976"/>
                <a:gd name="connsiteY4" fmla="*/ 924950 h 924950"/>
                <a:gd name="connsiteX5" fmla="*/ 5902439 w 6448976"/>
                <a:gd name="connsiteY5" fmla="*/ 924948 h 924950"/>
                <a:gd name="connsiteX6" fmla="*/ 236929 w 6448976"/>
                <a:gd name="connsiteY6" fmla="*/ 924948 h 924950"/>
                <a:gd name="connsiteX7" fmla="*/ 121315 w 6448976"/>
                <a:gd name="connsiteY7" fmla="*/ 0 h 924950"/>
                <a:gd name="connsiteX0" fmla="*/ 147504 w 6412103"/>
                <a:gd name="connsiteY0" fmla="*/ 0 h 935498"/>
                <a:gd name="connsiteX1" fmla="*/ 5865566 w 6412103"/>
                <a:gd name="connsiteY1" fmla="*/ 21096 h 935498"/>
                <a:gd name="connsiteX2" fmla="*/ 5865566 w 6412103"/>
                <a:gd name="connsiteY2" fmla="*/ 21097 h 935498"/>
                <a:gd name="connsiteX3" fmla="*/ 6412103 w 6412103"/>
                <a:gd name="connsiteY3" fmla="*/ 457056 h 935498"/>
                <a:gd name="connsiteX4" fmla="*/ 5865566 w 6412103"/>
                <a:gd name="connsiteY4" fmla="*/ 935498 h 935498"/>
                <a:gd name="connsiteX5" fmla="*/ 5865566 w 6412103"/>
                <a:gd name="connsiteY5" fmla="*/ 935496 h 935498"/>
                <a:gd name="connsiteX6" fmla="*/ 200056 w 6412103"/>
                <a:gd name="connsiteY6" fmla="*/ 935496 h 935498"/>
                <a:gd name="connsiteX7" fmla="*/ 147504 w 6412103"/>
                <a:gd name="connsiteY7" fmla="*/ 0 h 935498"/>
                <a:gd name="connsiteX0" fmla="*/ 101633 w 6366232"/>
                <a:gd name="connsiteY0" fmla="*/ 0 h 935498"/>
                <a:gd name="connsiteX1" fmla="*/ 5819695 w 6366232"/>
                <a:gd name="connsiteY1" fmla="*/ 21096 h 935498"/>
                <a:gd name="connsiteX2" fmla="*/ 5819695 w 6366232"/>
                <a:gd name="connsiteY2" fmla="*/ 21097 h 935498"/>
                <a:gd name="connsiteX3" fmla="*/ 6366232 w 6366232"/>
                <a:gd name="connsiteY3" fmla="*/ 457056 h 935498"/>
                <a:gd name="connsiteX4" fmla="*/ 5819695 w 6366232"/>
                <a:gd name="connsiteY4" fmla="*/ 935498 h 935498"/>
                <a:gd name="connsiteX5" fmla="*/ 5819695 w 6366232"/>
                <a:gd name="connsiteY5" fmla="*/ 935496 h 935498"/>
                <a:gd name="connsiteX6" fmla="*/ 154185 w 6366232"/>
                <a:gd name="connsiteY6" fmla="*/ 935496 h 935498"/>
                <a:gd name="connsiteX7" fmla="*/ 101633 w 6366232"/>
                <a:gd name="connsiteY7" fmla="*/ 0 h 93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66232" h="935498">
                  <a:moveTo>
                    <a:pt x="101633" y="0"/>
                  </a:moveTo>
                  <a:lnTo>
                    <a:pt x="5819695" y="21096"/>
                  </a:lnTo>
                  <a:lnTo>
                    <a:pt x="5819695" y="21097"/>
                  </a:lnTo>
                  <a:lnTo>
                    <a:pt x="6366232" y="457056"/>
                  </a:lnTo>
                  <a:lnTo>
                    <a:pt x="5819695" y="935498"/>
                  </a:lnTo>
                  <a:lnTo>
                    <a:pt x="5819695" y="935496"/>
                  </a:lnTo>
                  <a:lnTo>
                    <a:pt x="154185" y="935496"/>
                  </a:lnTo>
                  <a:cubicBezTo>
                    <a:pt x="38572" y="715081"/>
                    <a:pt x="-98063" y="568506"/>
                    <a:pt x="101633" y="0"/>
                  </a:cubicBez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TÁC DỤNG HÓA HỌC</a:t>
              </a:r>
              <a:endParaRPr lang="en-BZ" sz="2400" b="1" dirty="0">
                <a:solidFill>
                  <a:schemeClr val="tx1"/>
                </a:solidFill>
              </a:endParaRPr>
            </a:p>
          </p:txBody>
        </p:sp>
        <p:pic>
          <p:nvPicPr>
            <p:cNvPr id="28" name="Hình ảnh 25">
              <a:extLst>
                <a:ext uri="{FF2B5EF4-FFF2-40B4-BE49-F238E27FC236}">
                  <a16:creationId xmlns:a16="http://schemas.microsoft.com/office/drawing/2014/main" id="{97346B12-CDAD-47DC-B2E7-E20F8DF1493B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60819" y="4342510"/>
              <a:ext cx="694807" cy="709177"/>
            </a:xfrm>
            <a:prstGeom prst="rect">
              <a:avLst/>
            </a:prstGeom>
            <a:solidFill>
              <a:srgbClr val="7030A0"/>
            </a:solidFill>
          </p:spPr>
        </p:pic>
      </p:grpSp>
      <p:sp>
        <p:nvSpPr>
          <p:cNvPr id="4" name="Rectangle 3"/>
          <p:cNvSpPr/>
          <p:nvPr/>
        </p:nvSpPr>
        <p:spPr>
          <a:xfrm>
            <a:off x="5768080" y="4917573"/>
            <a:ext cx="537882" cy="5400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523" y="2053627"/>
            <a:ext cx="4798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0" algn="just"/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 DỤNG PHÁT SÁNG</a:t>
            </a:r>
            <a:endParaRPr lang="en-BZ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5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tự do: Hình 7">
            <a:extLst>
              <a:ext uri="{FF2B5EF4-FFF2-40B4-BE49-F238E27FC236}">
                <a16:creationId xmlns:a16="http://schemas.microsoft.com/office/drawing/2014/main" id="{BF9AF566-4531-EC9A-F0FC-57F2F0510684}"/>
              </a:ext>
            </a:extLst>
          </p:cNvPr>
          <p:cNvSpPr/>
          <p:nvPr/>
        </p:nvSpPr>
        <p:spPr>
          <a:xfrm>
            <a:off x="0" y="1"/>
            <a:ext cx="7490012" cy="554757"/>
          </a:xfrm>
          <a:custGeom>
            <a:avLst/>
            <a:gdLst>
              <a:gd name="connsiteX0" fmla="*/ 0 w 6212047"/>
              <a:gd name="connsiteY0" fmla="*/ 0 h 914402"/>
              <a:gd name="connsiteX1" fmla="*/ 5665510 w 6212047"/>
              <a:gd name="connsiteY1" fmla="*/ 0 h 914402"/>
              <a:gd name="connsiteX2" fmla="*/ 5665510 w 6212047"/>
              <a:gd name="connsiteY2" fmla="*/ 1 h 914402"/>
              <a:gd name="connsiteX3" fmla="*/ 6212047 w 6212047"/>
              <a:gd name="connsiteY3" fmla="*/ 435960 h 914402"/>
              <a:gd name="connsiteX4" fmla="*/ 5665510 w 6212047"/>
              <a:gd name="connsiteY4" fmla="*/ 914402 h 914402"/>
              <a:gd name="connsiteX5" fmla="*/ 5665510 w 6212047"/>
              <a:gd name="connsiteY5" fmla="*/ 914400 h 914402"/>
              <a:gd name="connsiteX6" fmla="*/ 0 w 6212047"/>
              <a:gd name="connsiteY6" fmla="*/ 914400 h 914402"/>
              <a:gd name="connsiteX0" fmla="*/ 0 w 6327661"/>
              <a:gd name="connsiteY0" fmla="*/ 0 h 924950"/>
              <a:gd name="connsiteX1" fmla="*/ 5781124 w 6327661"/>
              <a:gd name="connsiteY1" fmla="*/ 10548 h 924950"/>
              <a:gd name="connsiteX2" fmla="*/ 5781124 w 6327661"/>
              <a:gd name="connsiteY2" fmla="*/ 10549 h 924950"/>
              <a:gd name="connsiteX3" fmla="*/ 6327661 w 6327661"/>
              <a:gd name="connsiteY3" fmla="*/ 446508 h 924950"/>
              <a:gd name="connsiteX4" fmla="*/ 5781124 w 6327661"/>
              <a:gd name="connsiteY4" fmla="*/ 924950 h 924950"/>
              <a:gd name="connsiteX5" fmla="*/ 5781124 w 6327661"/>
              <a:gd name="connsiteY5" fmla="*/ 924948 h 924950"/>
              <a:gd name="connsiteX6" fmla="*/ 115614 w 6327661"/>
              <a:gd name="connsiteY6" fmla="*/ 924948 h 924950"/>
              <a:gd name="connsiteX7" fmla="*/ 0 w 6327661"/>
              <a:gd name="connsiteY7" fmla="*/ 0 h 924950"/>
              <a:gd name="connsiteX0" fmla="*/ 66266 w 6393927"/>
              <a:gd name="connsiteY0" fmla="*/ 0 h 924950"/>
              <a:gd name="connsiteX1" fmla="*/ 5847390 w 6393927"/>
              <a:gd name="connsiteY1" fmla="*/ 10548 h 924950"/>
              <a:gd name="connsiteX2" fmla="*/ 5847390 w 6393927"/>
              <a:gd name="connsiteY2" fmla="*/ 10549 h 924950"/>
              <a:gd name="connsiteX3" fmla="*/ 6393927 w 6393927"/>
              <a:gd name="connsiteY3" fmla="*/ 446508 h 924950"/>
              <a:gd name="connsiteX4" fmla="*/ 5847390 w 6393927"/>
              <a:gd name="connsiteY4" fmla="*/ 924950 h 924950"/>
              <a:gd name="connsiteX5" fmla="*/ 5847390 w 6393927"/>
              <a:gd name="connsiteY5" fmla="*/ 924948 h 924950"/>
              <a:gd name="connsiteX6" fmla="*/ 181880 w 6393927"/>
              <a:gd name="connsiteY6" fmla="*/ 924948 h 924950"/>
              <a:gd name="connsiteX7" fmla="*/ 66266 w 6393927"/>
              <a:gd name="connsiteY7" fmla="*/ 0 h 924950"/>
              <a:gd name="connsiteX0" fmla="*/ 79119 w 6406780"/>
              <a:gd name="connsiteY0" fmla="*/ 0 h 924950"/>
              <a:gd name="connsiteX1" fmla="*/ 5860243 w 6406780"/>
              <a:gd name="connsiteY1" fmla="*/ 10548 h 924950"/>
              <a:gd name="connsiteX2" fmla="*/ 5860243 w 6406780"/>
              <a:gd name="connsiteY2" fmla="*/ 10549 h 924950"/>
              <a:gd name="connsiteX3" fmla="*/ 6406780 w 6406780"/>
              <a:gd name="connsiteY3" fmla="*/ 446508 h 924950"/>
              <a:gd name="connsiteX4" fmla="*/ 5860243 w 6406780"/>
              <a:gd name="connsiteY4" fmla="*/ 924950 h 924950"/>
              <a:gd name="connsiteX5" fmla="*/ 5860243 w 6406780"/>
              <a:gd name="connsiteY5" fmla="*/ 924948 h 924950"/>
              <a:gd name="connsiteX6" fmla="*/ 194733 w 6406780"/>
              <a:gd name="connsiteY6" fmla="*/ 924948 h 924950"/>
              <a:gd name="connsiteX7" fmla="*/ 79119 w 6406780"/>
              <a:gd name="connsiteY7" fmla="*/ 0 h 924950"/>
              <a:gd name="connsiteX0" fmla="*/ 121315 w 6448976"/>
              <a:gd name="connsiteY0" fmla="*/ 0 h 924950"/>
              <a:gd name="connsiteX1" fmla="*/ 5902439 w 6448976"/>
              <a:gd name="connsiteY1" fmla="*/ 10548 h 924950"/>
              <a:gd name="connsiteX2" fmla="*/ 5902439 w 6448976"/>
              <a:gd name="connsiteY2" fmla="*/ 10549 h 924950"/>
              <a:gd name="connsiteX3" fmla="*/ 6448976 w 6448976"/>
              <a:gd name="connsiteY3" fmla="*/ 446508 h 924950"/>
              <a:gd name="connsiteX4" fmla="*/ 5902439 w 6448976"/>
              <a:gd name="connsiteY4" fmla="*/ 924950 h 924950"/>
              <a:gd name="connsiteX5" fmla="*/ 5902439 w 6448976"/>
              <a:gd name="connsiteY5" fmla="*/ 924948 h 924950"/>
              <a:gd name="connsiteX6" fmla="*/ 236929 w 6448976"/>
              <a:gd name="connsiteY6" fmla="*/ 924948 h 924950"/>
              <a:gd name="connsiteX7" fmla="*/ 121315 w 6448976"/>
              <a:gd name="connsiteY7" fmla="*/ 0 h 924950"/>
              <a:gd name="connsiteX0" fmla="*/ 147504 w 6412103"/>
              <a:gd name="connsiteY0" fmla="*/ 0 h 935498"/>
              <a:gd name="connsiteX1" fmla="*/ 5865566 w 6412103"/>
              <a:gd name="connsiteY1" fmla="*/ 21096 h 935498"/>
              <a:gd name="connsiteX2" fmla="*/ 5865566 w 6412103"/>
              <a:gd name="connsiteY2" fmla="*/ 21097 h 935498"/>
              <a:gd name="connsiteX3" fmla="*/ 6412103 w 6412103"/>
              <a:gd name="connsiteY3" fmla="*/ 457056 h 935498"/>
              <a:gd name="connsiteX4" fmla="*/ 5865566 w 6412103"/>
              <a:gd name="connsiteY4" fmla="*/ 935498 h 935498"/>
              <a:gd name="connsiteX5" fmla="*/ 5865566 w 6412103"/>
              <a:gd name="connsiteY5" fmla="*/ 935496 h 935498"/>
              <a:gd name="connsiteX6" fmla="*/ 200056 w 6412103"/>
              <a:gd name="connsiteY6" fmla="*/ 935496 h 935498"/>
              <a:gd name="connsiteX7" fmla="*/ 147504 w 6412103"/>
              <a:gd name="connsiteY7" fmla="*/ 0 h 935498"/>
              <a:gd name="connsiteX0" fmla="*/ 101633 w 6366232"/>
              <a:gd name="connsiteY0" fmla="*/ 0 h 935498"/>
              <a:gd name="connsiteX1" fmla="*/ 5819695 w 6366232"/>
              <a:gd name="connsiteY1" fmla="*/ 21096 h 935498"/>
              <a:gd name="connsiteX2" fmla="*/ 5819695 w 6366232"/>
              <a:gd name="connsiteY2" fmla="*/ 21097 h 935498"/>
              <a:gd name="connsiteX3" fmla="*/ 6366232 w 6366232"/>
              <a:gd name="connsiteY3" fmla="*/ 457056 h 935498"/>
              <a:gd name="connsiteX4" fmla="*/ 5819695 w 6366232"/>
              <a:gd name="connsiteY4" fmla="*/ 935498 h 935498"/>
              <a:gd name="connsiteX5" fmla="*/ 5819695 w 6366232"/>
              <a:gd name="connsiteY5" fmla="*/ 935496 h 935498"/>
              <a:gd name="connsiteX6" fmla="*/ 154185 w 6366232"/>
              <a:gd name="connsiteY6" fmla="*/ 935496 h 935498"/>
              <a:gd name="connsiteX7" fmla="*/ 101633 w 6366232"/>
              <a:gd name="connsiteY7" fmla="*/ 0 h 93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6232" h="935498">
                <a:moveTo>
                  <a:pt x="101633" y="0"/>
                </a:moveTo>
                <a:lnTo>
                  <a:pt x="5819695" y="21096"/>
                </a:lnTo>
                <a:lnTo>
                  <a:pt x="5819695" y="21097"/>
                </a:lnTo>
                <a:lnTo>
                  <a:pt x="6366232" y="457056"/>
                </a:lnTo>
                <a:lnTo>
                  <a:pt x="5819695" y="935498"/>
                </a:lnTo>
                <a:lnTo>
                  <a:pt x="5819695" y="935496"/>
                </a:lnTo>
                <a:lnTo>
                  <a:pt x="154185" y="935496"/>
                </a:lnTo>
                <a:cubicBezTo>
                  <a:pt x="38572" y="715081"/>
                  <a:pt x="-98063" y="568506"/>
                  <a:pt x="101633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79500" algn="just"/>
            <a:r>
              <a:rPr lang="nl-NL" sz="3600" b="1" dirty="0">
                <a:latin typeface="Arial" panose="020B0604020202020204" pitchFamily="34" charset="0"/>
                <a:cs typeface="Arial" panose="020B0604020202020204" pitchFamily="34" charset="0"/>
              </a:rPr>
              <a:t>HÌNH THÀNH KIẾN THỨC </a:t>
            </a:r>
            <a:endParaRPr lang="en-BZ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5454" y="1972033"/>
            <a:ext cx="2166532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917" y="3115269"/>
            <a:ext cx="2029723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685" y="4680984"/>
            <a:ext cx="217218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82743" y="1972524"/>
            <a:ext cx="195868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882743" y="3119554"/>
            <a:ext cx="2044846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82743" y="4680985"/>
            <a:ext cx="240929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TN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III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73692" y="1972524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6431" y="4727152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22105" y="4680983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657974" y="3090163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03159" y="3113086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56431" y="2019787"/>
            <a:ext cx="1880546" cy="461665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73691" y="1235838"/>
            <a:ext cx="85739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 TRÍ CÁC NHÓM – SƠ ĐỒ DI CHUYỂN NHÓM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91677" y="688097"/>
            <a:ext cx="6845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NHÓM – DI CHUYỂN TRẠM</a:t>
            </a:r>
          </a:p>
        </p:txBody>
      </p:sp>
      <p:sp>
        <p:nvSpPr>
          <p:cNvPr id="5" name="Down Arrow 4"/>
          <p:cNvSpPr/>
          <p:nvPr/>
        </p:nvSpPr>
        <p:spPr>
          <a:xfrm>
            <a:off x="7707086" y="2523074"/>
            <a:ext cx="418011" cy="58782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733211" y="3751429"/>
            <a:ext cx="418011" cy="78825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174349" y="1959193"/>
            <a:ext cx="1060201" cy="47026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0800000">
            <a:off x="5341202" y="4680985"/>
            <a:ext cx="992777" cy="46166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>
            <a:off x="3574401" y="3790100"/>
            <a:ext cx="418011" cy="78825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>
            <a:off x="3536057" y="2446359"/>
            <a:ext cx="418011" cy="631634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743125" y="2707803"/>
            <a:ext cx="1880546" cy="156966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4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PHÚT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9800" y="5692701"/>
            <a:ext cx="2172186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CỬA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862982" y="5692701"/>
            <a:ext cx="3288240" cy="55399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 ĐEN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982497" y="6373222"/>
            <a:ext cx="6702964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Mục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IV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tin  SGK</a:t>
            </a:r>
          </a:p>
        </p:txBody>
      </p:sp>
    </p:spTree>
    <p:extLst>
      <p:ext uri="{BB962C8B-B14F-4D97-AF65-F5344CB8AC3E}">
        <p14:creationId xmlns:p14="http://schemas.microsoft.com/office/powerpoint/2010/main" val="2073408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5D17DB-BB4A-DD30-C010-C5B930F27B9B}"/>
              </a:ext>
            </a:extLst>
          </p:cNvPr>
          <p:cNvSpPr txBox="1"/>
          <p:nvPr/>
        </p:nvSpPr>
        <p:spPr>
          <a:xfrm>
            <a:off x="209480" y="142079"/>
            <a:ext cx="11573218" cy="6082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35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3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  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I, II, III SGK,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IV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342265"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GV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515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06986"/>
              </p:ext>
            </p:extLst>
          </p:nvPr>
        </p:nvGraphicFramePr>
        <p:xfrm>
          <a:off x="143691" y="168608"/>
          <a:ext cx="11952515" cy="6689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52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893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l-NL" sz="3200" b="1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Phiếu học tập</a:t>
                      </a:r>
                      <a:endParaRPr lang="en-US" sz="3200" b="1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 Tác dụng nhiệt: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 nghiệm: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tắc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K.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xảy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mảnh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………………………………………………………………………………….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tượng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đó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chứng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tỏ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hỏi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 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Nêu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ví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đời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sống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ứng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II. Tác dụng phát sáng.</a:t>
                      </a:r>
                      <a:endParaRPr lang="en-US" sz="24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Đóng công tắc K, quan sát đèn Led:...................................................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Đảo ngược hai đầu dây đèn Led, đóng công tắc K. Đèn Led có sáng không?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nl-NL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Câu hỏi: 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thí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nghiệm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rút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luận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gì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về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tác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dòng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………………………………………………………………………………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4834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555A6EE-1CAD-445B-B52A-DAC585D3FCC7}">
  <we:reference id="wa104380121" version="2.0.0.0" store="vi-VN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</TotalTime>
  <Words>1630</Words>
  <Application>Microsoft Office PowerPoint</Application>
  <PresentationFormat>Widescreen</PresentationFormat>
  <Paragraphs>248</Paragraphs>
  <Slides>26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Britannic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</cp:lastModifiedBy>
  <cp:revision>1</cp:revision>
  <dcterms:created xsi:type="dcterms:W3CDTF">2019-07-24T10:08:16Z</dcterms:created>
  <dcterms:modified xsi:type="dcterms:W3CDTF">2024-05-10T07:50:41Z</dcterms:modified>
</cp:coreProperties>
</file>