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64" r:id="rId3"/>
    <p:sldId id="268" r:id="rId4"/>
    <p:sldId id="265" r:id="rId5"/>
    <p:sldId id="257" r:id="rId6"/>
    <p:sldId id="258" r:id="rId7"/>
    <p:sldId id="259" r:id="rId8"/>
    <p:sldId id="269" r:id="rId9"/>
    <p:sldId id="267" r:id="rId10"/>
    <p:sldId id="266" r:id="rId11"/>
    <p:sldId id="261" r:id="rId12"/>
    <p:sldId id="276" r:id="rId13"/>
    <p:sldId id="277" r:id="rId14"/>
    <p:sldId id="270" r:id="rId15"/>
    <p:sldId id="262" r:id="rId16"/>
    <p:sldId id="260" r:id="rId17"/>
    <p:sldId id="271" r:id="rId18"/>
    <p:sldId id="273" r:id="rId19"/>
    <p:sldId id="272" r:id="rId20"/>
    <p:sldId id="278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B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>
      <p:cViewPr>
        <p:scale>
          <a:sx n="76" d="100"/>
          <a:sy n="76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D6BD4-3050-4305-A0FF-3E726325F93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4040-2B7C-4EE2-8A62-877D168D2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Vì</a:t>
            </a:r>
            <a:r>
              <a:rPr lang="en-US" dirty="0"/>
              <a:t>: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mặt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Trái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xạ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mặt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trái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ban </a:t>
            </a:r>
            <a:r>
              <a:rPr lang="en-US" dirty="0" err="1"/>
              <a:t>ngày</a:t>
            </a:r>
            <a:r>
              <a:rPr lang="en-US" dirty="0"/>
              <a:t> ta </a:t>
            </a:r>
            <a:r>
              <a:rPr lang="en-US" dirty="0" err="1"/>
              <a:t>nhìn</a:t>
            </a:r>
            <a:r>
              <a:rPr lang="en-US" dirty="0"/>
              <a:t> mặt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mờ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ban </a:t>
            </a:r>
            <a:r>
              <a:rPr lang="en-US" dirty="0" err="1"/>
              <a:t>đêm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4040-2B7C-4EE2-8A62-877D168D22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5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4040-2B7C-4EE2-8A62-877D168D22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0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95299-F27A-5815-7813-3C0421D8D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0C13B-5002-34B4-28D0-814503158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D9FFE-FCBD-0E27-D2CB-F9923AF7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6A51-2835-41A7-9831-54738245612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82839-2FD5-4B70-319F-2581EED2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8D193-1959-CC34-69C1-788BAC38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514-418A-4F33-BBCE-F243C45C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4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9C66-ADC5-648A-194F-4903D10F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CEDFC-E99A-E39E-9712-B5585CBB3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3F51B-2A1D-5F73-4476-4BAB570A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6A51-2835-41A7-9831-54738245612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4AA1-D429-E4A6-235C-BBE1FA56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9E88-1B42-4B84-D9DC-9F5B085E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514-418A-4F33-BBCE-F243C45C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2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46A4D3-A773-797C-FBD4-D3E186637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82A2E-D94C-4365-5755-9D87793AF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00B4A-C702-8786-1A6A-1967AC6F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6A51-2835-41A7-9831-54738245612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ED01-0171-E103-9178-7FF0E62A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2A92-E6A8-F21F-12CA-0CC90C4B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514-418A-4F33-BBCE-F243C45C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9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B6B06-7A25-B3D9-CD3F-7D34F351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8D335-569E-622C-D786-B44DC8F9E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329E-6BD5-448F-7492-9245F8C2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6A51-2835-41A7-9831-54738245612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042CC-CC1D-54F8-82CF-C9C4589A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5ED5E-5B69-06B8-24B2-F424F068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514-418A-4F33-BBCE-F243C45C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8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2A530-70EA-65AE-7C1B-310F7AC6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5B332-485A-9597-5375-0DED99B9A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DAA93-4481-61F7-4BA8-67B5D62C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6A51-2835-41A7-9831-54738245612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B923B-4C72-03F0-8507-12EFE784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2BE72-FC81-9DD9-3660-C109A8EB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514-418A-4F33-BBCE-F243C45C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06D1-31DC-387D-34D5-9A63F897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A0C4A-C9D0-7949-418F-3A5C5CAEE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A689F-1B93-227B-E644-24FB090D2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3F1DF-7F99-7261-C46A-491E4393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6A51-2835-41A7-9831-54738245612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EE199-8F0B-AB7D-51A9-79C527C5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A0191-338B-3CCC-9BD5-90E545BD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514-418A-4F33-BBCE-F243C45C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5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A91D-1A31-74EE-C5C0-C72E63D9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A7C0A-5CA1-A72C-A2A4-A4D015D9C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778B-F91F-5AF3-6476-35B8936BF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1DA4C-0E9C-DE6F-5CEF-3A10258B1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7C9B7-DDEF-4E43-460B-A0F2B9DDA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8EAF3-6FF6-E1F7-EC9D-4BD70FB9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6A51-2835-41A7-9831-54738245612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997FF2-FC13-C083-BE5C-56E5C52E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633F8-8CE3-36E7-9496-21C5461B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514-418A-4F33-BBCE-F243C45C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4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9D2A-62B8-525D-D93A-4973DA72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F9E36-A5CA-E5BD-C2F9-0F896A5F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6A51-2835-41A7-9831-54738245612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DC13A-903F-E649-8D99-547571EF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BB092-1B7B-EFC9-09B9-73BE9496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514-418A-4F33-BBCE-F243C45C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127AA-487D-FAC7-7860-98A7BABF8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6A51-2835-41A7-9831-54738245612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16C03-6227-175F-1BEF-38CEDB059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05BD8-89CA-A28D-6F81-1286EA71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514-418A-4F33-BBCE-F243C45C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CE40-96C2-6DFE-0142-C72D7CF0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6194-2E1F-7423-A0F4-66B9F11EA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6164C-9F33-C84B-CBEB-081C822A2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73627-F30E-A06E-1087-8A572170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6A51-2835-41A7-9831-54738245612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4AE7E-2E87-0525-8528-91A4D6A3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3A2C2-E35A-86A0-40BE-503392FB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514-418A-4F33-BBCE-F243C45C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5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A297-A2B0-1BF7-1E56-4D4954F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971E1-B797-A48A-1004-8E97E536A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31C91-6FCA-441B-1E08-2846EAF72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79DFF-87DE-A285-6081-5639758FA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6A51-2835-41A7-9831-54738245612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EB627-562D-B731-8CE2-5933988C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8A5CA-5E46-2929-5E94-09D5512C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514-418A-4F33-BBCE-F243C45C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3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F1C4B-5521-33E7-652E-DEF3911C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CAA9E-041C-C6C1-6F27-DBDAED0E1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6EBC5-9DF1-547D-5735-8C334B69D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6A51-2835-41A7-9831-54738245612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05E7C-7456-708F-656E-FF47CF2E6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9EC7-6266-301A-F880-3144646C5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A6514-418A-4F33-BBCE-F243C45C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3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B300E-1B0E-585A-3A65-13906B426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"/>
          <a:stretch/>
        </p:blipFill>
        <p:spPr>
          <a:xfrm>
            <a:off x="-1" y="792"/>
            <a:ext cx="12192000" cy="6857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9FA658-1829-3BBF-326E-8613429BA719}"/>
              </a:ext>
            </a:extLst>
          </p:cNvPr>
          <p:cNvSpPr txBox="1"/>
          <p:nvPr/>
        </p:nvSpPr>
        <p:spPr>
          <a:xfrm>
            <a:off x="3592946" y="524012"/>
            <a:ext cx="6474690" cy="7626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EB4247"/>
                </a:solidFill>
              </a:rPr>
              <a:t>KIỂM TRA BÀI CŨ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1EF6686-E0EB-7B02-4F4F-0037FA051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17164"/>
              </p:ext>
            </p:extLst>
          </p:nvPr>
        </p:nvGraphicFramePr>
        <p:xfrm>
          <a:off x="715819" y="1772098"/>
          <a:ext cx="10760361" cy="46004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10468">
                  <a:extLst>
                    <a:ext uri="{9D8B030D-6E8A-4147-A177-3AD203B41FA5}">
                      <a16:colId xmlns:a16="http://schemas.microsoft.com/office/drawing/2014/main" val="1714284567"/>
                    </a:ext>
                  </a:extLst>
                </a:gridCol>
                <a:gridCol w="1149402">
                  <a:extLst>
                    <a:ext uri="{9D8B030D-6E8A-4147-A177-3AD203B41FA5}">
                      <a16:colId xmlns:a16="http://schemas.microsoft.com/office/drawing/2014/main" val="1736724689"/>
                    </a:ext>
                  </a:extLst>
                </a:gridCol>
                <a:gridCol w="1100491">
                  <a:extLst>
                    <a:ext uri="{9D8B030D-6E8A-4147-A177-3AD203B41FA5}">
                      <a16:colId xmlns:a16="http://schemas.microsoft.com/office/drawing/2014/main" val="2243381457"/>
                    </a:ext>
                  </a:extLst>
                </a:gridCol>
              </a:tblGrid>
              <a:tr h="5625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dung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Đúng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Sai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3598625"/>
                  </a:ext>
                </a:extLst>
              </a:tr>
              <a:tr h="970956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Chuyển động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nhìn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thấy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là chuyển động chỉ có trong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cảm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giác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của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người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nhìn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không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có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thật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trong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thực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tế</a:t>
                      </a:r>
                      <a:endParaRPr lang="en-US" sz="24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241261"/>
                  </a:ext>
                </a:extLst>
              </a:tr>
              <a:tr h="970956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Chuyển động của Mặt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Trăng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quanh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Trái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đất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là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một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chuyển động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nhìn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thấy</a:t>
                      </a:r>
                      <a:endParaRPr lang="en-US" sz="24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106216"/>
                  </a:ext>
                </a:extLst>
              </a:tr>
              <a:tr h="562538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Có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ngày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và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đêm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là do Trái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đất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tự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quay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quanh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trục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của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nó</a:t>
                      </a:r>
                      <a:endParaRPr lang="en-US" sz="24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213557"/>
                  </a:ext>
                </a:extLst>
              </a:tr>
              <a:tr h="562538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Mặt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trời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luôn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chỉ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chiếu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sáng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một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nửa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Trái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đất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nên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có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ngày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và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đêm</a:t>
                      </a:r>
                      <a:endParaRPr lang="en-US" sz="24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9537733"/>
                  </a:ext>
                </a:extLst>
              </a:tr>
              <a:tr h="970956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Đứng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ở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Bắc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bán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cầu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thì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thấy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Trái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đất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quay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Tây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sang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Đông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đứng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ở Nam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bán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cầu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thì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thấy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ngược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</a:rPr>
                        <a:t>lại</a:t>
                      </a:r>
                      <a:endParaRPr lang="en-US" sz="24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74604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89C2B3-BC5F-86BD-0056-B601056923B6}"/>
              </a:ext>
            </a:extLst>
          </p:cNvPr>
          <p:cNvSpPr txBox="1"/>
          <p:nvPr/>
        </p:nvSpPr>
        <p:spPr>
          <a:xfrm>
            <a:off x="9550400" y="254923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7FE06-4420-83B6-C782-6580AC5F0E09}"/>
              </a:ext>
            </a:extLst>
          </p:cNvPr>
          <p:cNvSpPr txBox="1"/>
          <p:nvPr/>
        </p:nvSpPr>
        <p:spPr>
          <a:xfrm>
            <a:off x="10681855" y="354911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D1E49-DE85-BCE9-E886-A65DD5336F5A}"/>
              </a:ext>
            </a:extLst>
          </p:cNvPr>
          <p:cNvSpPr txBox="1"/>
          <p:nvPr/>
        </p:nvSpPr>
        <p:spPr>
          <a:xfrm>
            <a:off x="9550400" y="432054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0EBB3-B85F-E518-8410-6B43BA256B51}"/>
              </a:ext>
            </a:extLst>
          </p:cNvPr>
          <p:cNvSpPr txBox="1"/>
          <p:nvPr/>
        </p:nvSpPr>
        <p:spPr>
          <a:xfrm>
            <a:off x="10681855" y="490140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5CA5B-5D27-454F-AF7E-9EAC6CC56D4E}"/>
              </a:ext>
            </a:extLst>
          </p:cNvPr>
          <p:cNvSpPr txBox="1"/>
          <p:nvPr/>
        </p:nvSpPr>
        <p:spPr>
          <a:xfrm>
            <a:off x="10681855" y="563699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41C99B-4A18-CF9D-13D0-F0C8A6959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D1ACE-D2B9-BFB6-38AC-47D72D544B32}"/>
              </a:ext>
            </a:extLst>
          </p:cNvPr>
          <p:cNvSpPr txBox="1"/>
          <p:nvPr/>
        </p:nvSpPr>
        <p:spPr>
          <a:xfrm>
            <a:off x="2202058" y="376005"/>
            <a:ext cx="82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B4247"/>
                </a:solidFill>
              </a:rPr>
              <a:t>1. Mặt </a:t>
            </a:r>
            <a:r>
              <a:rPr lang="en-US" sz="3600" b="1" dirty="0" err="1">
                <a:solidFill>
                  <a:srgbClr val="EB4247"/>
                </a:solidFill>
              </a:rPr>
              <a:t>Trăng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và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các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dạng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nhìn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thấy</a:t>
            </a:r>
            <a:endParaRPr lang="en-US" sz="3600" b="1" dirty="0">
              <a:solidFill>
                <a:srgbClr val="EB424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C69EE-8993-A965-34B3-ECEDF76A4B21}"/>
              </a:ext>
            </a:extLst>
          </p:cNvPr>
          <p:cNvSpPr txBox="1"/>
          <p:nvPr/>
        </p:nvSpPr>
        <p:spPr>
          <a:xfrm>
            <a:off x="1401145" y="5705862"/>
            <a:ext cx="1121457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=&gt; Ta </a:t>
            </a:r>
            <a:r>
              <a:rPr lang="en-US" sz="2400" b="1" dirty="0" err="1">
                <a:solidFill>
                  <a:schemeClr val="bg1"/>
                </a:solidFill>
              </a:rPr>
              <a:t>nhìn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thấy</a:t>
            </a:r>
            <a:r>
              <a:rPr lang="en-US" sz="2400" b="1" dirty="0">
                <a:solidFill>
                  <a:schemeClr val="bg1"/>
                </a:solidFill>
              </a:rPr>
              <a:t> Mặt </a:t>
            </a:r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là </a:t>
            </a:r>
            <a:r>
              <a:rPr lang="en-US" sz="2400" b="1" dirty="0" err="1">
                <a:solidFill>
                  <a:schemeClr val="bg1"/>
                </a:solidFill>
              </a:rPr>
              <a:t>nhờ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phản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chiếu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ánh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sáng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từ</a:t>
            </a:r>
            <a:r>
              <a:rPr lang="en-US" sz="2400" b="1" dirty="0">
                <a:solidFill>
                  <a:schemeClr val="bg1"/>
                </a:solidFill>
              </a:rPr>
              <a:t> Mặt </a:t>
            </a:r>
            <a:r>
              <a:rPr lang="en-US" sz="2400" b="1" dirty="0" err="1">
                <a:solidFill>
                  <a:schemeClr val="bg1"/>
                </a:solidFill>
              </a:rPr>
              <a:t>Trời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chiếu</a:t>
            </a:r>
            <a:r>
              <a:rPr lang="en-US" sz="2400" b="1" dirty="0">
                <a:solidFill>
                  <a:schemeClr val="bg1"/>
                </a:solidFill>
              </a:rPr>
              <a:t> vào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4FA520-11F8-4E46-C830-4A382591B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92" b="45371"/>
          <a:stretch/>
        </p:blipFill>
        <p:spPr>
          <a:xfrm>
            <a:off x="0" y="1549400"/>
            <a:ext cx="12192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5AB4C3-6044-1837-BA82-0F6064D2D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"/>
          <a:stretch/>
        </p:blipFill>
        <p:spPr>
          <a:xfrm>
            <a:off x="0" y="792"/>
            <a:ext cx="12192000" cy="6857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35626B-13E8-6393-304F-1C486DACCD96}"/>
              </a:ext>
            </a:extLst>
          </p:cNvPr>
          <p:cNvSpPr txBox="1"/>
          <p:nvPr/>
        </p:nvSpPr>
        <p:spPr>
          <a:xfrm>
            <a:off x="489528" y="526473"/>
            <a:ext cx="82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B4247"/>
                </a:solidFill>
              </a:rPr>
              <a:t>1. Mặt </a:t>
            </a:r>
            <a:r>
              <a:rPr lang="en-US" sz="3600" b="1" dirty="0" err="1">
                <a:solidFill>
                  <a:srgbClr val="EB4247"/>
                </a:solidFill>
              </a:rPr>
              <a:t>Trăng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và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các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dạng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nhìn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thấy</a:t>
            </a:r>
            <a:endParaRPr lang="en-US" sz="3600" b="1" dirty="0">
              <a:solidFill>
                <a:srgbClr val="EB4247"/>
              </a:solidFill>
            </a:endParaRPr>
          </a:p>
        </p:txBody>
      </p:sp>
      <p:pic>
        <p:nvPicPr>
          <p:cNvPr id="4" name="Picture 3" descr="Cartoon Transparent Background Moon, HD Png Download , Transparent Png  Image - PNGitem">
            <a:extLst>
              <a:ext uri="{FF2B5EF4-FFF2-40B4-BE49-F238E27FC236}">
                <a16:creationId xmlns:a16="http://schemas.microsoft.com/office/drawing/2014/main" id="{31634147-6A3D-1D34-6067-A226C7B62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6353" r="5446" b="7357"/>
          <a:stretch/>
        </p:blipFill>
        <p:spPr bwMode="auto">
          <a:xfrm>
            <a:off x="8356600" y="1596885"/>
            <a:ext cx="3288144" cy="3255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8FAECA-BFAE-C42F-EE54-2BE1EF9269EB}"/>
              </a:ext>
            </a:extLst>
          </p:cNvPr>
          <p:cNvSpPr txBox="1"/>
          <p:nvPr/>
        </p:nvSpPr>
        <p:spPr>
          <a:xfrm>
            <a:off x="393122" y="1596885"/>
            <a:ext cx="7683500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Mặt </a:t>
            </a:r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là </a:t>
            </a:r>
            <a:r>
              <a:rPr lang="en-US" sz="2400" b="1" dirty="0" err="1">
                <a:solidFill>
                  <a:schemeClr val="bg1"/>
                </a:solidFill>
              </a:rPr>
              <a:t>một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cầu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nên</a:t>
            </a:r>
            <a:r>
              <a:rPr lang="en-US" sz="2400" b="1" dirty="0">
                <a:solidFill>
                  <a:schemeClr val="bg1"/>
                </a:solidFill>
              </a:rPr>
              <a:t> khi </a:t>
            </a:r>
            <a:r>
              <a:rPr lang="en-US" sz="2400" b="1" dirty="0" err="1">
                <a:solidFill>
                  <a:schemeClr val="bg1"/>
                </a:solidFill>
              </a:rPr>
              <a:t>đứng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trên</a:t>
            </a:r>
            <a:r>
              <a:rPr lang="en-US" sz="2400" b="1" dirty="0">
                <a:solidFill>
                  <a:schemeClr val="bg1"/>
                </a:solidFill>
              </a:rPr>
              <a:t> Trái </a:t>
            </a:r>
            <a:r>
              <a:rPr lang="en-US" sz="2400" b="1" dirty="0" err="1">
                <a:solidFill>
                  <a:schemeClr val="bg1"/>
                </a:solidFill>
              </a:rPr>
              <a:t>Đất</a:t>
            </a:r>
            <a:r>
              <a:rPr lang="en-US" sz="2400" b="1" dirty="0">
                <a:solidFill>
                  <a:schemeClr val="bg1"/>
                </a:solidFill>
              </a:rPr>
              <a:t> ta chỉ </a:t>
            </a:r>
            <a:r>
              <a:rPr lang="en-US" sz="2400" b="1" dirty="0" err="1">
                <a:solidFill>
                  <a:schemeClr val="bg1"/>
                </a:solidFill>
              </a:rPr>
              <a:t>quan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sát</a:t>
            </a:r>
            <a:r>
              <a:rPr lang="en-US" sz="2400" b="1" dirty="0">
                <a:solidFill>
                  <a:schemeClr val="bg1"/>
                </a:solidFill>
              </a:rPr>
              <a:t> được </a:t>
            </a:r>
            <a:r>
              <a:rPr lang="en-US" sz="2400" b="1" dirty="0" err="1">
                <a:solidFill>
                  <a:schemeClr val="bg1"/>
                </a:solidFill>
              </a:rPr>
              <a:t>một</a:t>
            </a:r>
            <a:r>
              <a:rPr lang="en-US" sz="2400" b="1" dirty="0">
                <a:solidFill>
                  <a:schemeClr val="bg1"/>
                </a:solidFill>
              </a:rPr>
              <a:t> mặt của Mặt </a:t>
            </a:r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được Mặt </a:t>
            </a:r>
            <a:r>
              <a:rPr lang="en-US" sz="2400" b="1" dirty="0" err="1">
                <a:solidFill>
                  <a:schemeClr val="bg1"/>
                </a:solidFill>
              </a:rPr>
              <a:t>Trời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chiếu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sáng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+ </a:t>
            </a:r>
            <a:r>
              <a:rPr lang="en-US" sz="2400" b="1" i="1" dirty="0" err="1">
                <a:solidFill>
                  <a:schemeClr val="bg1"/>
                </a:solidFill>
              </a:rPr>
              <a:t>Nửa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nhận</a:t>
            </a:r>
            <a:r>
              <a:rPr lang="en-US" sz="2400" b="1" i="1" dirty="0">
                <a:solidFill>
                  <a:schemeClr val="bg1"/>
                </a:solidFill>
              </a:rPr>
              <a:t> được </a:t>
            </a:r>
            <a:r>
              <a:rPr lang="en-US" sz="2400" b="1" i="1" dirty="0" err="1">
                <a:solidFill>
                  <a:schemeClr val="bg1"/>
                </a:solidFill>
              </a:rPr>
              <a:t>ánh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sáng</a:t>
            </a:r>
            <a:r>
              <a:rPr lang="en-US" sz="2400" b="1" i="1" dirty="0">
                <a:solidFill>
                  <a:schemeClr val="bg1"/>
                </a:solidFill>
              </a:rPr>
              <a:t> của Mặt </a:t>
            </a:r>
            <a:r>
              <a:rPr lang="en-US" sz="2400" b="1" i="1" dirty="0" err="1">
                <a:solidFill>
                  <a:schemeClr val="bg1"/>
                </a:solidFill>
              </a:rPr>
              <a:t>trời</a:t>
            </a:r>
            <a:r>
              <a:rPr lang="en-US" sz="2400" b="1" i="1" dirty="0">
                <a:solidFill>
                  <a:schemeClr val="bg1"/>
                </a:solidFill>
              </a:rPr>
              <a:t> gọi là “</a:t>
            </a:r>
            <a:r>
              <a:rPr lang="en-US" sz="2400" b="1" i="1" dirty="0" err="1">
                <a:solidFill>
                  <a:schemeClr val="bg1"/>
                </a:solidFill>
              </a:rPr>
              <a:t>nửa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nhìn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thấy</a:t>
            </a:r>
            <a:r>
              <a:rPr lang="en-US" sz="2400" b="1" i="1" dirty="0">
                <a:solidFill>
                  <a:schemeClr val="bg1"/>
                </a:solidFill>
              </a:rPr>
              <a:t>” </a:t>
            </a:r>
            <a:r>
              <a:rPr lang="en-US" sz="2400" b="1" i="1" dirty="0" err="1">
                <a:solidFill>
                  <a:schemeClr val="bg1"/>
                </a:solidFill>
              </a:rPr>
              <a:t>hoặc</a:t>
            </a:r>
            <a:r>
              <a:rPr lang="en-US" sz="2400" b="1" i="1" dirty="0">
                <a:solidFill>
                  <a:schemeClr val="bg1"/>
                </a:solidFill>
              </a:rPr>
              <a:t> “</a:t>
            </a:r>
            <a:r>
              <a:rPr lang="en-US" sz="2400" b="1" i="1" dirty="0" err="1">
                <a:solidFill>
                  <a:schemeClr val="bg1"/>
                </a:solidFill>
              </a:rPr>
              <a:t>nửa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sáng</a:t>
            </a:r>
            <a:r>
              <a:rPr lang="en-US" sz="2400" b="1" i="1" dirty="0">
                <a:solidFill>
                  <a:schemeClr val="bg1"/>
                </a:solidFill>
              </a:rPr>
              <a:t>”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+ </a:t>
            </a:r>
            <a:r>
              <a:rPr lang="en-US" sz="2400" b="1" i="1" dirty="0" err="1">
                <a:solidFill>
                  <a:schemeClr val="bg1"/>
                </a:solidFill>
              </a:rPr>
              <a:t>Nửa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không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nhận</a:t>
            </a:r>
            <a:r>
              <a:rPr lang="en-US" sz="2400" b="1" i="1" dirty="0">
                <a:solidFill>
                  <a:schemeClr val="bg1"/>
                </a:solidFill>
              </a:rPr>
              <a:t> được </a:t>
            </a:r>
            <a:r>
              <a:rPr lang="en-US" sz="2400" b="1" i="1" dirty="0" err="1">
                <a:solidFill>
                  <a:schemeClr val="bg1"/>
                </a:solidFill>
              </a:rPr>
              <a:t>ánh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sáng</a:t>
            </a:r>
            <a:r>
              <a:rPr lang="en-US" sz="2400" b="1" i="1" dirty="0">
                <a:solidFill>
                  <a:schemeClr val="bg1"/>
                </a:solidFill>
              </a:rPr>
              <a:t> của Mặt </a:t>
            </a:r>
            <a:r>
              <a:rPr lang="en-US" sz="2400" b="1" i="1" dirty="0" err="1">
                <a:solidFill>
                  <a:schemeClr val="bg1"/>
                </a:solidFill>
              </a:rPr>
              <a:t>trời</a:t>
            </a:r>
            <a:r>
              <a:rPr lang="en-US" sz="2400" b="1" i="1" dirty="0">
                <a:solidFill>
                  <a:schemeClr val="bg1"/>
                </a:solidFill>
              </a:rPr>
              <a:t> gọi là “</a:t>
            </a:r>
            <a:r>
              <a:rPr lang="en-US" sz="2400" b="1" i="1" dirty="0" err="1">
                <a:solidFill>
                  <a:schemeClr val="bg1"/>
                </a:solidFill>
              </a:rPr>
              <a:t>nửa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không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nhìn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thấy</a:t>
            </a:r>
            <a:r>
              <a:rPr lang="en-US" sz="2400" b="1" i="1" dirty="0">
                <a:solidFill>
                  <a:schemeClr val="bg1"/>
                </a:solidFill>
              </a:rPr>
              <a:t>” </a:t>
            </a:r>
            <a:r>
              <a:rPr lang="en-US" sz="2400" b="1" i="1" dirty="0" err="1">
                <a:solidFill>
                  <a:schemeClr val="bg1"/>
                </a:solidFill>
              </a:rPr>
              <a:t>hoặc</a:t>
            </a:r>
            <a:r>
              <a:rPr lang="en-US" sz="2400" b="1" i="1" dirty="0">
                <a:solidFill>
                  <a:schemeClr val="bg1"/>
                </a:solidFill>
              </a:rPr>
              <a:t> “</a:t>
            </a:r>
            <a:r>
              <a:rPr lang="en-US" sz="2400" b="1" i="1" dirty="0" err="1">
                <a:solidFill>
                  <a:schemeClr val="bg1"/>
                </a:solidFill>
              </a:rPr>
              <a:t>nửa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tối</a:t>
            </a:r>
            <a:r>
              <a:rPr lang="en-US" sz="2400" b="1" i="1" dirty="0">
                <a:solidFill>
                  <a:schemeClr val="bg1"/>
                </a:solidFill>
              </a:rPr>
              <a:t>”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99D1-6B11-3050-AB07-1A66F2507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"/>
          <a:stretch/>
        </p:blipFill>
        <p:spPr>
          <a:xfrm>
            <a:off x="0" y="-138908"/>
            <a:ext cx="12192000" cy="6857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E9B6F5-F9A9-3CBB-51E3-93C42BF81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604" y="2084815"/>
            <a:ext cx="3659407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1D0620-DA40-3450-FC8E-3414D8D24944}"/>
              </a:ext>
            </a:extLst>
          </p:cNvPr>
          <p:cNvSpPr txBox="1"/>
          <p:nvPr/>
        </p:nvSpPr>
        <p:spPr>
          <a:xfrm>
            <a:off x="489528" y="526473"/>
            <a:ext cx="82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B4247"/>
                </a:solidFill>
              </a:rPr>
              <a:t>1. Mặt </a:t>
            </a:r>
            <a:r>
              <a:rPr lang="en-US" sz="3600" b="1" dirty="0" err="1">
                <a:solidFill>
                  <a:srgbClr val="EB4247"/>
                </a:solidFill>
              </a:rPr>
              <a:t>Trăng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và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các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dạng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nhìn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thấy</a:t>
            </a:r>
            <a:endParaRPr lang="en-US" sz="3600" b="1" dirty="0">
              <a:solidFill>
                <a:srgbClr val="EB424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A5617-8822-4B0D-07D3-A2CCC059B599}"/>
              </a:ext>
            </a:extLst>
          </p:cNvPr>
          <p:cNvSpPr txBox="1"/>
          <p:nvPr/>
        </p:nvSpPr>
        <p:spPr>
          <a:xfrm>
            <a:off x="685511" y="1306901"/>
            <a:ext cx="1082097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Mặt </a:t>
            </a:r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có </a:t>
            </a:r>
            <a:r>
              <a:rPr lang="en-US" sz="2400" b="1" dirty="0" err="1">
                <a:solidFill>
                  <a:schemeClr val="bg1"/>
                </a:solidFill>
              </a:rPr>
              <a:t>hình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cầu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vì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sao</a:t>
            </a:r>
            <a:r>
              <a:rPr lang="en-US" sz="2400" b="1" dirty="0">
                <a:solidFill>
                  <a:schemeClr val="bg1"/>
                </a:solidFill>
              </a:rPr>
              <a:t> ta </a:t>
            </a:r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nhìn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toàn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bộ</a:t>
            </a:r>
            <a:r>
              <a:rPr lang="en-US" sz="2400" b="1" dirty="0">
                <a:solidFill>
                  <a:schemeClr val="bg1"/>
                </a:solidFill>
              </a:rPr>
              <a:t> Mặt </a:t>
            </a:r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từ</a:t>
            </a:r>
            <a:r>
              <a:rPr lang="en-US" sz="2400" b="1" dirty="0">
                <a:solidFill>
                  <a:schemeClr val="bg1"/>
                </a:solidFill>
              </a:rPr>
              <a:t> Trái </a:t>
            </a:r>
            <a:r>
              <a:rPr lang="en-US" sz="2400" b="1" dirty="0" err="1">
                <a:solidFill>
                  <a:schemeClr val="bg1"/>
                </a:solidFill>
              </a:rPr>
              <a:t>đất</a:t>
            </a:r>
            <a:r>
              <a:rPr lang="en-US" sz="2400" b="1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CB03B-5057-33E9-A9AE-ADCE7BAC28EE}"/>
              </a:ext>
            </a:extLst>
          </p:cNvPr>
          <p:cNvSpPr txBox="1"/>
          <p:nvPr/>
        </p:nvSpPr>
        <p:spPr>
          <a:xfrm>
            <a:off x="339052" y="2478913"/>
            <a:ext cx="76835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Do Mặt </a:t>
            </a:r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nằm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quỹ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đạo</a:t>
            </a:r>
            <a:r>
              <a:rPr lang="en-US" sz="2400" b="1" dirty="0">
                <a:solidFill>
                  <a:schemeClr val="bg1"/>
                </a:solidFill>
              </a:rPr>
              <a:t> quay </a:t>
            </a:r>
            <a:r>
              <a:rPr lang="en-US" sz="2400" b="1" dirty="0" err="1">
                <a:solidFill>
                  <a:schemeClr val="bg1"/>
                </a:solidFill>
              </a:rPr>
              <a:t>đồng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bộ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Trái </a:t>
            </a:r>
            <a:r>
              <a:rPr lang="en-US" sz="2400" b="1" dirty="0" err="1">
                <a:solidFill>
                  <a:schemeClr val="bg1"/>
                </a:solidFill>
              </a:rPr>
              <a:t>đất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tốc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độ</a:t>
            </a:r>
            <a:r>
              <a:rPr lang="en-US" sz="2400" b="1" dirty="0">
                <a:solidFill>
                  <a:schemeClr val="bg1"/>
                </a:solidFill>
              </a:rPr>
              <a:t> quay </a:t>
            </a:r>
            <a:r>
              <a:rPr lang="en-US" sz="2400" b="1" dirty="0" err="1">
                <a:solidFill>
                  <a:schemeClr val="bg1"/>
                </a:solidFill>
              </a:rPr>
              <a:t>quanh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trục</a:t>
            </a:r>
            <a:r>
              <a:rPr lang="en-US" sz="2400" b="1" dirty="0">
                <a:solidFill>
                  <a:schemeClr val="bg1"/>
                </a:solidFill>
              </a:rPr>
              <a:t> của Mặt </a:t>
            </a:r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tốc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độ</a:t>
            </a:r>
            <a:r>
              <a:rPr lang="en-US" sz="2400" b="1" dirty="0">
                <a:solidFill>
                  <a:schemeClr val="bg1"/>
                </a:solidFill>
              </a:rPr>
              <a:t> quay của </a:t>
            </a:r>
            <a:r>
              <a:rPr lang="en-US" sz="2400" b="1" dirty="0" err="1">
                <a:solidFill>
                  <a:schemeClr val="bg1"/>
                </a:solidFill>
              </a:rPr>
              <a:t>nó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quỹ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đạo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quanh</a:t>
            </a:r>
            <a:r>
              <a:rPr lang="en-US" sz="2400" b="1" dirty="0">
                <a:solidFill>
                  <a:schemeClr val="bg1"/>
                </a:solidFill>
              </a:rPr>
              <a:t> Trái </a:t>
            </a:r>
            <a:r>
              <a:rPr lang="en-US" sz="2400" b="1" dirty="0" err="1">
                <a:solidFill>
                  <a:schemeClr val="bg1"/>
                </a:solidFill>
              </a:rPr>
              <a:t>đất</a:t>
            </a:r>
            <a:r>
              <a:rPr lang="en-US" sz="2400" b="1" dirty="0">
                <a:solidFill>
                  <a:schemeClr val="bg1"/>
                </a:solidFill>
              </a:rPr>
              <a:t>. Do </a:t>
            </a:r>
            <a:r>
              <a:rPr lang="en-US" sz="2400" b="1" dirty="0" err="1">
                <a:solidFill>
                  <a:schemeClr val="bg1"/>
                </a:solidFill>
              </a:rPr>
              <a:t>đó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dù</a:t>
            </a:r>
            <a:r>
              <a:rPr lang="en-US" sz="2400" b="1" dirty="0">
                <a:solidFill>
                  <a:schemeClr val="bg1"/>
                </a:solidFill>
              </a:rPr>
              <a:t> di chuyển </a:t>
            </a:r>
            <a:r>
              <a:rPr lang="en-US" sz="2400" b="1" dirty="0" err="1">
                <a:solidFill>
                  <a:schemeClr val="bg1"/>
                </a:solidFill>
              </a:rPr>
              <a:t>đến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trí</a:t>
            </a:r>
            <a:r>
              <a:rPr lang="en-US" sz="2400" b="1" dirty="0">
                <a:solidFill>
                  <a:schemeClr val="bg1"/>
                </a:solidFill>
              </a:rPr>
              <a:t> nào so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Trái </a:t>
            </a:r>
            <a:r>
              <a:rPr lang="en-US" sz="2400" b="1" dirty="0" err="1">
                <a:solidFill>
                  <a:schemeClr val="bg1"/>
                </a:solidFill>
              </a:rPr>
              <a:t>đất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thì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cũng</a:t>
            </a:r>
            <a:r>
              <a:rPr lang="en-US" sz="2400" b="1" dirty="0">
                <a:solidFill>
                  <a:schemeClr val="bg1"/>
                </a:solidFill>
              </a:rPr>
              <a:t> chỉ có </a:t>
            </a:r>
            <a:r>
              <a:rPr lang="en-US" sz="2400" b="1" dirty="0" err="1">
                <a:solidFill>
                  <a:schemeClr val="bg1"/>
                </a:solidFill>
              </a:rPr>
              <a:t>một</a:t>
            </a:r>
            <a:r>
              <a:rPr lang="en-US" sz="2400" b="1" dirty="0">
                <a:solidFill>
                  <a:schemeClr val="bg1"/>
                </a:solidFill>
              </a:rPr>
              <a:t> mặt của </a:t>
            </a:r>
            <a:r>
              <a:rPr lang="en-US" sz="2400" b="1" dirty="0" err="1">
                <a:solidFill>
                  <a:schemeClr val="bg1"/>
                </a:solidFill>
              </a:rPr>
              <a:t>nó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hướng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về</a:t>
            </a:r>
            <a:r>
              <a:rPr lang="en-US" sz="2400" b="1" dirty="0">
                <a:solidFill>
                  <a:schemeClr val="bg1"/>
                </a:solidFill>
              </a:rPr>
              <a:t> Trái </a:t>
            </a:r>
            <a:r>
              <a:rPr lang="en-US" sz="2400" b="1" dirty="0" err="1">
                <a:solidFill>
                  <a:schemeClr val="bg1"/>
                </a:solidFill>
              </a:rPr>
              <a:t>đất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99D1-6B11-3050-AB07-1A66F2507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"/>
          <a:stretch/>
        </p:blipFill>
        <p:spPr>
          <a:xfrm>
            <a:off x="0" y="-138908"/>
            <a:ext cx="12192000" cy="6857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1D0620-DA40-3450-FC8E-3414D8D24944}"/>
              </a:ext>
            </a:extLst>
          </p:cNvPr>
          <p:cNvSpPr txBox="1"/>
          <p:nvPr/>
        </p:nvSpPr>
        <p:spPr>
          <a:xfrm>
            <a:off x="489528" y="526473"/>
            <a:ext cx="82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B4247"/>
                </a:solidFill>
              </a:rPr>
              <a:t>1. Mặt </a:t>
            </a:r>
            <a:r>
              <a:rPr lang="en-US" sz="3600" b="1" dirty="0" err="1">
                <a:solidFill>
                  <a:srgbClr val="EB4247"/>
                </a:solidFill>
              </a:rPr>
              <a:t>Trăng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và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các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dạng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nhìn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thấy</a:t>
            </a:r>
            <a:endParaRPr lang="en-US" sz="3600" b="1" dirty="0">
              <a:solidFill>
                <a:srgbClr val="EB424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CB03B-5057-33E9-A9AE-ADCE7BAC28EE}"/>
              </a:ext>
            </a:extLst>
          </p:cNvPr>
          <p:cNvSpPr txBox="1"/>
          <p:nvPr/>
        </p:nvSpPr>
        <p:spPr>
          <a:xfrm>
            <a:off x="5002707" y="2722713"/>
            <a:ext cx="647466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</a:rPr>
              <a:t>Hình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ảnh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phần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tối</a:t>
            </a:r>
            <a:r>
              <a:rPr lang="en-US" sz="2400" b="1" dirty="0">
                <a:solidFill>
                  <a:schemeClr val="bg1"/>
                </a:solidFill>
              </a:rPr>
              <a:t> của Mặt </a:t>
            </a:r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được </a:t>
            </a:r>
            <a:r>
              <a:rPr lang="en-US" sz="2400" b="1" dirty="0" err="1">
                <a:solidFill>
                  <a:schemeClr val="bg1"/>
                </a:solidFill>
              </a:rPr>
              <a:t>vệ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tinh</a:t>
            </a:r>
            <a:r>
              <a:rPr lang="en-US" sz="2400" b="1" dirty="0">
                <a:solidFill>
                  <a:schemeClr val="bg1"/>
                </a:solidFill>
              </a:rPr>
              <a:t> của </a:t>
            </a:r>
            <a:r>
              <a:rPr lang="en-US" sz="2400" b="1" dirty="0" err="1">
                <a:solidFill>
                  <a:schemeClr val="bg1"/>
                </a:solidFill>
              </a:rPr>
              <a:t>Xô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Viết</a:t>
            </a:r>
            <a:r>
              <a:rPr lang="en-US" sz="2400" b="1" dirty="0">
                <a:solidFill>
                  <a:schemeClr val="bg1"/>
                </a:solidFill>
              </a:rPr>
              <a:t> Luna 3 </a:t>
            </a:r>
            <a:r>
              <a:rPr lang="en-US" sz="2400" b="1" dirty="0" err="1">
                <a:solidFill>
                  <a:schemeClr val="bg1"/>
                </a:solidFill>
              </a:rPr>
              <a:t>chụp</a:t>
            </a:r>
            <a:r>
              <a:rPr lang="en-US" sz="2400" b="1" dirty="0">
                <a:solidFill>
                  <a:schemeClr val="bg1"/>
                </a:solidFill>
              </a:rPr>
              <a:t> vào </a:t>
            </a:r>
            <a:r>
              <a:rPr lang="en-US" sz="2400" b="1" dirty="0" err="1">
                <a:solidFill>
                  <a:schemeClr val="bg1"/>
                </a:solidFill>
              </a:rPr>
              <a:t>năm</a:t>
            </a:r>
            <a:r>
              <a:rPr lang="en-US" sz="2400" b="1" dirty="0">
                <a:solidFill>
                  <a:schemeClr val="bg1"/>
                </a:solidFill>
              </a:rPr>
              <a:t> 1959 </a:t>
            </a:r>
          </a:p>
        </p:txBody>
      </p:sp>
      <p:pic>
        <p:nvPicPr>
          <p:cNvPr id="6146" name="Picture 2" descr="Nửa không nhìn thấy được của Mặt Trăng – Wikipedia tiếng Việt">
            <a:extLst>
              <a:ext uri="{FF2B5EF4-FFF2-40B4-BE49-F238E27FC236}">
                <a16:creationId xmlns:a16="http://schemas.microsoft.com/office/drawing/2014/main" id="{CBE43D5E-AA0B-AC09-99A0-482FC308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8" y="1562100"/>
            <a:ext cx="4023651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2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ED213-2654-575C-9589-8679C000F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"/>
          <a:stretch/>
        </p:blipFill>
        <p:spPr>
          <a:xfrm>
            <a:off x="0" y="792"/>
            <a:ext cx="12192000" cy="6857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A7B7D0-7A80-4C56-2627-DE97AC2BD6A4}"/>
              </a:ext>
            </a:extLst>
          </p:cNvPr>
          <p:cNvSpPr txBox="1"/>
          <p:nvPr/>
        </p:nvSpPr>
        <p:spPr>
          <a:xfrm>
            <a:off x="489528" y="526473"/>
            <a:ext cx="82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B4247"/>
                </a:solidFill>
              </a:rPr>
              <a:t>1. Mặt </a:t>
            </a:r>
            <a:r>
              <a:rPr lang="en-US" sz="3600" b="1" dirty="0" err="1">
                <a:solidFill>
                  <a:srgbClr val="EB4247"/>
                </a:solidFill>
              </a:rPr>
              <a:t>Trăng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và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các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dạng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nhìn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thấy</a:t>
            </a:r>
            <a:endParaRPr lang="en-US" sz="3600" b="1" dirty="0">
              <a:solidFill>
                <a:srgbClr val="EB4247"/>
              </a:solidFill>
            </a:endParaRPr>
          </a:p>
        </p:txBody>
      </p:sp>
      <p:pic>
        <p:nvPicPr>
          <p:cNvPr id="3074" name="Picture 2" descr="Phát hiện 'Mặt trăng' mới quay quanh Trái đất, nhỏ cỡ xe hơi - Tuổi Trẻ  Online">
            <a:extLst>
              <a:ext uri="{FF2B5EF4-FFF2-40B4-BE49-F238E27FC236}">
                <a16:creationId xmlns:a16="http://schemas.microsoft.com/office/drawing/2014/main" id="{6EDDA99A-2F60-3E91-C4B7-B2580D800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4"/>
          <a:stretch/>
        </p:blipFill>
        <p:spPr bwMode="auto">
          <a:xfrm>
            <a:off x="336550" y="1463159"/>
            <a:ext cx="6096000" cy="447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94CC6D-1A1F-0DA5-3D13-CC539C6B076D}"/>
              </a:ext>
            </a:extLst>
          </p:cNvPr>
          <p:cNvSpPr txBox="1"/>
          <p:nvPr/>
        </p:nvSpPr>
        <p:spPr>
          <a:xfrm>
            <a:off x="6769100" y="1505213"/>
            <a:ext cx="5257800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+ Mặt </a:t>
            </a:r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có </a:t>
            </a:r>
            <a:r>
              <a:rPr lang="en-US" sz="2400" b="1" dirty="0" err="1">
                <a:solidFill>
                  <a:schemeClr val="bg1"/>
                </a:solidFill>
              </a:rPr>
              <a:t>kích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thước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bằng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khoảng</a:t>
            </a:r>
            <a:r>
              <a:rPr lang="en-US" sz="2400" b="1" dirty="0">
                <a:solidFill>
                  <a:schemeClr val="bg1"/>
                </a:solidFill>
              </a:rPr>
              <a:t> 27% so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Trái </a:t>
            </a:r>
            <a:r>
              <a:rPr lang="en-US" sz="2400" b="1" dirty="0" err="1">
                <a:solidFill>
                  <a:schemeClr val="bg1"/>
                </a:solidFill>
              </a:rPr>
              <a:t>Đất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+ Mặt </a:t>
            </a:r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có </a:t>
            </a:r>
            <a:r>
              <a:rPr lang="en-US" sz="2400" b="1" dirty="0" err="1">
                <a:solidFill>
                  <a:schemeClr val="bg1"/>
                </a:solidFill>
              </a:rPr>
              <a:t>lớp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quyển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mỏng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hầu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đáng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kể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+ </a:t>
            </a:r>
            <a:r>
              <a:rPr lang="en-US" sz="2400" b="1" dirty="0" err="1">
                <a:solidFill>
                  <a:schemeClr val="bg1"/>
                </a:solidFill>
              </a:rPr>
              <a:t>Sự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chênh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lệch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nhiệt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độ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giữa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ngày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đêm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trên</a:t>
            </a:r>
            <a:r>
              <a:rPr lang="en-US" sz="2400" b="1" dirty="0">
                <a:solidFill>
                  <a:schemeClr val="bg1"/>
                </a:solidFill>
              </a:rPr>
              <a:t> Mặt </a:t>
            </a:r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là </a:t>
            </a:r>
            <a:r>
              <a:rPr lang="en-US" sz="2400" b="1" dirty="0" err="1">
                <a:solidFill>
                  <a:schemeClr val="bg1"/>
                </a:solidFill>
              </a:rPr>
              <a:t>rất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lớn</a:t>
            </a:r>
            <a:r>
              <a:rPr lang="en-US" sz="2400" b="1" dirty="0">
                <a:solidFill>
                  <a:schemeClr val="bg1"/>
                </a:solidFill>
              </a:rPr>
              <a:t>: ban </a:t>
            </a:r>
            <a:r>
              <a:rPr lang="en-US" sz="2400" b="1" dirty="0" err="1">
                <a:solidFill>
                  <a:schemeClr val="bg1"/>
                </a:solidFill>
              </a:rPr>
              <a:t>ngày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nhiệt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độ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trung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bình</a:t>
            </a:r>
            <a:r>
              <a:rPr lang="en-US" sz="2400" b="1" dirty="0">
                <a:solidFill>
                  <a:schemeClr val="bg1"/>
                </a:solidFill>
              </a:rPr>
              <a:t> là 107</a:t>
            </a:r>
            <a:r>
              <a:rPr lang="en-US" sz="2400" b="1" baseline="30000" dirty="0">
                <a:solidFill>
                  <a:schemeClr val="bg1"/>
                </a:solidFill>
              </a:rPr>
              <a:t>o</a:t>
            </a:r>
            <a:r>
              <a:rPr lang="en-US" sz="2400" b="1" dirty="0">
                <a:solidFill>
                  <a:schemeClr val="bg1"/>
                </a:solidFill>
              </a:rPr>
              <a:t>C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ban </a:t>
            </a:r>
            <a:r>
              <a:rPr lang="en-US" sz="2400" b="1" dirty="0" err="1">
                <a:solidFill>
                  <a:schemeClr val="bg1"/>
                </a:solidFill>
              </a:rPr>
              <a:t>đêm</a:t>
            </a:r>
            <a:r>
              <a:rPr lang="en-US" sz="2400" b="1" dirty="0">
                <a:solidFill>
                  <a:schemeClr val="bg1"/>
                </a:solidFill>
              </a:rPr>
              <a:t> là -153</a:t>
            </a:r>
            <a:r>
              <a:rPr lang="en-US" sz="2400" b="1" baseline="30000" dirty="0">
                <a:solidFill>
                  <a:schemeClr val="bg1"/>
                </a:solidFill>
              </a:rPr>
              <a:t>o</a:t>
            </a:r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585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4AE133-B8CE-C044-D157-CD5C995B4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6"/>
          <a:stretch/>
        </p:blipFill>
        <p:spPr>
          <a:xfrm>
            <a:off x="0" y="0"/>
            <a:ext cx="12192000" cy="6857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F642A-B82C-597C-5D60-6FDE55BE8014}"/>
              </a:ext>
            </a:extLst>
          </p:cNvPr>
          <p:cNvSpPr txBox="1"/>
          <p:nvPr/>
        </p:nvSpPr>
        <p:spPr>
          <a:xfrm>
            <a:off x="489528" y="526473"/>
            <a:ext cx="82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B4247"/>
                </a:solidFill>
              </a:rPr>
              <a:t>1. Mặt </a:t>
            </a:r>
            <a:r>
              <a:rPr lang="en-US" sz="3600" b="1" dirty="0" err="1">
                <a:solidFill>
                  <a:srgbClr val="EB4247"/>
                </a:solidFill>
              </a:rPr>
              <a:t>Trăng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và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các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dạng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nhìn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thấy</a:t>
            </a:r>
            <a:endParaRPr lang="en-US" sz="3600" b="1" dirty="0">
              <a:solidFill>
                <a:srgbClr val="EB4247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999E0D-1E0E-C81F-5180-F8538AD4BB74}"/>
              </a:ext>
            </a:extLst>
          </p:cNvPr>
          <p:cNvGrpSpPr/>
          <p:nvPr/>
        </p:nvGrpSpPr>
        <p:grpSpPr>
          <a:xfrm>
            <a:off x="1346200" y="2891789"/>
            <a:ext cx="9740900" cy="3014592"/>
            <a:chOff x="1346200" y="1699277"/>
            <a:chExt cx="9740900" cy="30145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16D88D-E6B7-92C5-6F06-459ED997C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78" t="10546" r="54588" b="32234"/>
            <a:stretch/>
          </p:blipFill>
          <p:spPr>
            <a:xfrm>
              <a:off x="1346200" y="1699277"/>
              <a:ext cx="4318000" cy="2425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56A261-3189-A0B0-D3BE-B0D341924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760" t="10545" r="2906" b="32235"/>
            <a:stretch/>
          </p:blipFill>
          <p:spPr>
            <a:xfrm>
              <a:off x="6769100" y="1699277"/>
              <a:ext cx="4318000" cy="24257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D5C5BE-10F1-C1E0-47E7-B77916DD9814}"/>
                </a:ext>
              </a:extLst>
            </p:cNvPr>
            <p:cNvSpPr txBox="1"/>
            <p:nvPr/>
          </p:nvSpPr>
          <p:spPr>
            <a:xfrm>
              <a:off x="2586519" y="4124977"/>
              <a:ext cx="18373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Ban </a:t>
              </a:r>
              <a:r>
                <a:rPr lang="en-US" sz="3200" b="1" dirty="0" err="1">
                  <a:solidFill>
                    <a:schemeClr val="bg1"/>
                  </a:solidFill>
                </a:rPr>
                <a:t>ngày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8220B7-3C9C-0B43-CF4C-9FAB5F171F73}"/>
                </a:ext>
              </a:extLst>
            </p:cNvPr>
            <p:cNvSpPr txBox="1"/>
            <p:nvPr/>
          </p:nvSpPr>
          <p:spPr>
            <a:xfrm>
              <a:off x="8009419" y="4129094"/>
              <a:ext cx="1745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Ban </a:t>
              </a:r>
              <a:r>
                <a:rPr lang="en-US" sz="3200" b="1" dirty="0" err="1">
                  <a:solidFill>
                    <a:schemeClr val="bg1"/>
                  </a:solidFill>
                </a:rPr>
                <a:t>đêm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1BD4402-BD73-0A4F-3B55-C8B9E51621FC}"/>
              </a:ext>
            </a:extLst>
          </p:cNvPr>
          <p:cNvSpPr txBox="1"/>
          <p:nvPr/>
        </p:nvSpPr>
        <p:spPr>
          <a:xfrm>
            <a:off x="1587500" y="1352070"/>
            <a:ext cx="949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Có </a:t>
            </a:r>
            <a:r>
              <a:rPr lang="en-US" sz="3200" b="1" dirty="0" err="1">
                <a:solidFill>
                  <a:schemeClr val="bg1"/>
                </a:solidFill>
              </a:rPr>
              <a:t>người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nói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rằng</a:t>
            </a:r>
            <a:r>
              <a:rPr lang="en-US" sz="3200" b="1" dirty="0">
                <a:solidFill>
                  <a:schemeClr val="bg1"/>
                </a:solidFill>
              </a:rPr>
              <a:t>, Mặt </a:t>
            </a:r>
            <a:r>
              <a:rPr lang="en-US" sz="3200" b="1" dirty="0" err="1">
                <a:solidFill>
                  <a:schemeClr val="bg1"/>
                </a:solidFill>
              </a:rPr>
              <a:t>Trời</a:t>
            </a:r>
            <a:r>
              <a:rPr lang="en-US" sz="3200" b="1" dirty="0">
                <a:solidFill>
                  <a:schemeClr val="bg1"/>
                </a:solidFill>
              </a:rPr>
              <a:t> có vào ban </a:t>
            </a:r>
            <a:r>
              <a:rPr lang="en-US" sz="3200" b="1" dirty="0" err="1">
                <a:solidFill>
                  <a:schemeClr val="bg1"/>
                </a:solidFill>
              </a:rPr>
              <a:t>ngày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còn</a:t>
            </a:r>
            <a:r>
              <a:rPr lang="en-US" sz="3200" b="1" dirty="0">
                <a:solidFill>
                  <a:schemeClr val="bg1"/>
                </a:solidFill>
              </a:rPr>
              <a:t> Mặt </a:t>
            </a:r>
            <a:r>
              <a:rPr lang="en-US" sz="3200" b="1" dirty="0" err="1">
                <a:solidFill>
                  <a:schemeClr val="bg1"/>
                </a:solidFill>
              </a:rPr>
              <a:t>Trăng</a:t>
            </a:r>
            <a:r>
              <a:rPr lang="en-US" sz="3200" b="1" dirty="0">
                <a:solidFill>
                  <a:schemeClr val="bg1"/>
                </a:solidFill>
              </a:rPr>
              <a:t> có vào ban </a:t>
            </a:r>
            <a:r>
              <a:rPr lang="en-US" sz="3200" b="1" dirty="0" err="1">
                <a:solidFill>
                  <a:schemeClr val="bg1"/>
                </a:solidFill>
              </a:rPr>
              <a:t>đêm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đúng</a:t>
            </a:r>
            <a:r>
              <a:rPr lang="en-US" sz="3200" b="1" dirty="0">
                <a:solidFill>
                  <a:schemeClr val="bg1"/>
                </a:solidFill>
              </a:rPr>
              <a:t> hay </a:t>
            </a:r>
            <a:r>
              <a:rPr lang="en-US" sz="3200" b="1" dirty="0" err="1">
                <a:solidFill>
                  <a:schemeClr val="bg1"/>
                </a:solidFill>
              </a:rPr>
              <a:t>sai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3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745470-46A0-547A-89FA-BE2973799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"/>
          <a:stretch/>
        </p:blipFill>
        <p:spPr>
          <a:xfrm>
            <a:off x="0" y="0"/>
            <a:ext cx="12192000" cy="6857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B0E0C-742B-6227-33DC-1835B9E1CDE4}"/>
              </a:ext>
            </a:extLst>
          </p:cNvPr>
          <p:cNvSpPr txBox="1"/>
          <p:nvPr/>
        </p:nvSpPr>
        <p:spPr>
          <a:xfrm>
            <a:off x="489528" y="526473"/>
            <a:ext cx="82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B4247"/>
                </a:solidFill>
              </a:rPr>
              <a:t>1. Mặt </a:t>
            </a:r>
            <a:r>
              <a:rPr lang="en-US" sz="3600" b="1" dirty="0" err="1">
                <a:solidFill>
                  <a:srgbClr val="EB4247"/>
                </a:solidFill>
              </a:rPr>
              <a:t>Trăng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và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các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dạng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nhìn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thấy</a:t>
            </a:r>
            <a:endParaRPr lang="en-US" sz="3600" b="1" dirty="0">
              <a:solidFill>
                <a:srgbClr val="EB424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506DC-6D1E-7907-7C74-91373163D3E3}"/>
              </a:ext>
            </a:extLst>
          </p:cNvPr>
          <p:cNvSpPr txBox="1"/>
          <p:nvPr/>
        </p:nvSpPr>
        <p:spPr>
          <a:xfrm>
            <a:off x="730714" y="1733741"/>
            <a:ext cx="1040718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dạng</a:t>
            </a:r>
            <a:r>
              <a:rPr lang="en-US" sz="2800" b="1" dirty="0">
                <a:solidFill>
                  <a:schemeClr val="bg1"/>
                </a:solidFill>
              </a:rPr>
              <a:t> Mặt </a:t>
            </a:r>
            <a:r>
              <a:rPr lang="en-US" sz="2800" b="1" dirty="0" err="1">
                <a:solidFill>
                  <a:schemeClr val="bg1"/>
                </a:solidFill>
              </a:rPr>
              <a:t>Trăng</a:t>
            </a:r>
            <a:r>
              <a:rPr lang="en-US" sz="2800" b="1" dirty="0">
                <a:solidFill>
                  <a:schemeClr val="bg1"/>
                </a:solidFill>
              </a:rPr>
              <a:t> ta </a:t>
            </a:r>
            <a:r>
              <a:rPr lang="en-US" sz="2800" b="1" dirty="0" err="1">
                <a:solidFill>
                  <a:schemeClr val="bg1"/>
                </a:solidFill>
              </a:rPr>
              <a:t>nhìn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thấy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bầu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trời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thay</a:t>
            </a:r>
            <a:r>
              <a:rPr lang="en-US" sz="2800" b="1" dirty="0">
                <a:solidFill>
                  <a:schemeClr val="bg1"/>
                </a:solidFill>
              </a:rPr>
              <a:t> đổi </a:t>
            </a:r>
            <a:r>
              <a:rPr lang="en-US" sz="2800" b="1" dirty="0" err="1">
                <a:solidFill>
                  <a:schemeClr val="bg1"/>
                </a:solidFill>
              </a:rPr>
              <a:t>mỗi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và</a:t>
            </a:r>
            <a:r>
              <a:rPr lang="en-US" sz="2800" b="1" dirty="0">
                <a:solidFill>
                  <a:schemeClr val="bg1"/>
                </a:solidFill>
              </a:rPr>
              <a:t> được gọi là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pha</a:t>
            </a:r>
            <a:r>
              <a:rPr lang="en-US" sz="2800" b="1" dirty="0">
                <a:solidFill>
                  <a:schemeClr val="bg1"/>
                </a:solidFill>
              </a:rPr>
              <a:t> của Mặt </a:t>
            </a:r>
            <a:r>
              <a:rPr lang="en-US" sz="2800" b="1" dirty="0" err="1">
                <a:solidFill>
                  <a:schemeClr val="bg1"/>
                </a:solidFill>
              </a:rPr>
              <a:t>Trăng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0D6A95-B0B6-5753-1923-14AFD7CA2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23" y="3869779"/>
            <a:ext cx="11488753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8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55E8D4-2BEF-858E-1EC0-F0EF42CDC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194" y="0"/>
            <a:ext cx="743361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B0A1BB-9652-E84D-7C2D-FC379F0F4CA3}"/>
              </a:ext>
            </a:extLst>
          </p:cNvPr>
          <p:cNvSpPr txBox="1"/>
          <p:nvPr/>
        </p:nvSpPr>
        <p:spPr>
          <a:xfrm>
            <a:off x="783119" y="2967335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5D79A-6234-0A4B-DBB8-D9BC3E5C35FC}"/>
              </a:ext>
            </a:extLst>
          </p:cNvPr>
          <p:cNvSpPr txBox="1"/>
          <p:nvPr/>
        </p:nvSpPr>
        <p:spPr>
          <a:xfrm>
            <a:off x="1151419" y="4912667"/>
            <a:ext cx="2223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lưỡi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liềm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87EBFA-6EAF-1C6E-FA98-4DA62FC5EEA0}"/>
              </a:ext>
            </a:extLst>
          </p:cNvPr>
          <p:cNvSpPr txBox="1"/>
          <p:nvPr/>
        </p:nvSpPr>
        <p:spPr>
          <a:xfrm>
            <a:off x="4770919" y="6271567"/>
            <a:ext cx="252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bán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nguyệt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0A9D3-CD66-DFDC-8083-A73F3CB24C7C}"/>
              </a:ext>
            </a:extLst>
          </p:cNvPr>
          <p:cNvSpPr txBox="1"/>
          <p:nvPr/>
        </p:nvSpPr>
        <p:spPr>
          <a:xfrm>
            <a:off x="8339619" y="4912667"/>
            <a:ext cx="1966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khuyết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4BB39-A373-1B75-2C12-2B158E07BCEB}"/>
              </a:ext>
            </a:extLst>
          </p:cNvPr>
          <p:cNvSpPr txBox="1"/>
          <p:nvPr/>
        </p:nvSpPr>
        <p:spPr>
          <a:xfrm>
            <a:off x="9215919" y="2967335"/>
            <a:ext cx="1623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tròn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ED9ED-D6F2-2F6D-CBC0-FC4F3B795A25}"/>
              </a:ext>
            </a:extLst>
          </p:cNvPr>
          <p:cNvSpPr txBox="1"/>
          <p:nvPr/>
        </p:nvSpPr>
        <p:spPr>
          <a:xfrm>
            <a:off x="1151419" y="1252834"/>
            <a:ext cx="2223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lưỡi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liềm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3459E-F523-0BA6-6C49-9BF83598BC81}"/>
              </a:ext>
            </a:extLst>
          </p:cNvPr>
          <p:cNvSpPr txBox="1"/>
          <p:nvPr/>
        </p:nvSpPr>
        <p:spPr>
          <a:xfrm>
            <a:off x="8339619" y="1252834"/>
            <a:ext cx="1966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khuyết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22B572-99C2-77FC-5A4B-6129FE286698}"/>
              </a:ext>
            </a:extLst>
          </p:cNvPr>
          <p:cNvSpPr txBox="1"/>
          <p:nvPr/>
        </p:nvSpPr>
        <p:spPr>
          <a:xfrm>
            <a:off x="4643919" y="-106065"/>
            <a:ext cx="252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bán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nguyệt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259571-CCD1-CB66-0403-58EC70A3B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9" t="7095" r="18749" b="6944"/>
          <a:stretch/>
        </p:blipFill>
        <p:spPr>
          <a:xfrm>
            <a:off x="1155700" y="0"/>
            <a:ext cx="9898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56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5C2D4B-E8DA-71DA-C686-F3ABF45A6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"/>
          <a:stretch/>
        </p:blipFill>
        <p:spPr>
          <a:xfrm>
            <a:off x="0" y="0"/>
            <a:ext cx="12192000" cy="6857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B767B4-335E-EDAA-181E-9D7DD1CFAA8F}"/>
              </a:ext>
            </a:extLst>
          </p:cNvPr>
          <p:cNvSpPr txBox="1"/>
          <p:nvPr/>
        </p:nvSpPr>
        <p:spPr>
          <a:xfrm>
            <a:off x="489528" y="526473"/>
            <a:ext cx="82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B4247"/>
                </a:solidFill>
              </a:rPr>
              <a:t>1. Mặt </a:t>
            </a:r>
            <a:r>
              <a:rPr lang="en-US" sz="3600" b="1" dirty="0" err="1">
                <a:solidFill>
                  <a:srgbClr val="EB4247"/>
                </a:solidFill>
              </a:rPr>
              <a:t>Trăng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và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các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dạng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nhìn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thấy</a:t>
            </a:r>
            <a:endParaRPr lang="en-US" sz="3600" b="1" dirty="0">
              <a:solidFill>
                <a:srgbClr val="EB424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B68FE-18BB-9B50-189D-2BF50CE51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717" y="2143132"/>
            <a:ext cx="6102565" cy="4093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8FB24F-87A6-825A-5C92-286B0B6E64D6}"/>
              </a:ext>
            </a:extLst>
          </p:cNvPr>
          <p:cNvSpPr txBox="1"/>
          <p:nvPr/>
        </p:nvSpPr>
        <p:spPr>
          <a:xfrm>
            <a:off x="711200" y="1396358"/>
            <a:ext cx="11313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?1 </a:t>
            </a:r>
            <a:r>
              <a:rPr lang="en-US" sz="2800" b="1" dirty="0" err="1">
                <a:solidFill>
                  <a:schemeClr val="bg1"/>
                </a:solidFill>
              </a:rPr>
              <a:t>Em</a:t>
            </a:r>
            <a:r>
              <a:rPr lang="en-US" sz="2800" b="1" dirty="0">
                <a:solidFill>
                  <a:schemeClr val="bg1"/>
                </a:solidFill>
              </a:rPr>
              <a:t> có </a:t>
            </a:r>
            <a:r>
              <a:rPr lang="en-US" sz="2800" b="1" dirty="0" err="1">
                <a:solidFill>
                  <a:schemeClr val="bg1"/>
                </a:solidFill>
              </a:rPr>
              <a:t>nhận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xét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gì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về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Trăng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khuyết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nửa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đầu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và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nửa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cuối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004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B300E-1B0E-585A-3A65-13906B426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"/>
          <a:stretch/>
        </p:blipFill>
        <p:spPr>
          <a:xfrm>
            <a:off x="0" y="792"/>
            <a:ext cx="12192000" cy="6857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EF3256-AA12-91D4-462B-8ED99ED55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93" t="13065" r="27540" b="15822"/>
          <a:stretch/>
        </p:blipFill>
        <p:spPr>
          <a:xfrm>
            <a:off x="4209805" y="665019"/>
            <a:ext cx="3602881" cy="3509818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C3BF34-F3F1-A297-FC61-BACC67A94EA7}"/>
              </a:ext>
            </a:extLst>
          </p:cNvPr>
          <p:cNvSpPr txBox="1"/>
          <p:nvPr/>
        </p:nvSpPr>
        <p:spPr>
          <a:xfrm>
            <a:off x="2202211" y="4581237"/>
            <a:ext cx="838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Mặt </a:t>
            </a:r>
            <a:r>
              <a:rPr lang="en-US" sz="2800" b="1" dirty="0" err="1">
                <a:solidFill>
                  <a:schemeClr val="bg1"/>
                </a:solidFill>
              </a:rPr>
              <a:t>Trăng</a:t>
            </a:r>
            <a:r>
              <a:rPr lang="en-US" sz="2800" b="1" dirty="0">
                <a:solidFill>
                  <a:schemeClr val="bg1"/>
                </a:solidFill>
              </a:rPr>
              <a:t> là </a:t>
            </a:r>
            <a:r>
              <a:rPr lang="en-US" sz="2800" b="1" dirty="0" err="1">
                <a:solidFill>
                  <a:schemeClr val="bg1"/>
                </a:solidFill>
              </a:rPr>
              <a:t>vệ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tự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nhiên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duy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nhất</a:t>
            </a:r>
            <a:r>
              <a:rPr lang="en-US" sz="2800" b="1" dirty="0">
                <a:solidFill>
                  <a:schemeClr val="bg1"/>
                </a:solidFill>
              </a:rPr>
              <a:t> của Trái </a:t>
            </a:r>
            <a:r>
              <a:rPr lang="en-US" sz="2800" b="1" dirty="0" err="1">
                <a:solidFill>
                  <a:schemeClr val="bg1"/>
                </a:solidFill>
              </a:rPr>
              <a:t>đất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và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không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thể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tự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phát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sáng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2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5C2D4B-E8DA-71DA-C686-F3ABF45A6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"/>
          <a:stretch/>
        </p:blipFill>
        <p:spPr>
          <a:xfrm>
            <a:off x="0" y="0"/>
            <a:ext cx="12192000" cy="6857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B767B4-335E-EDAA-181E-9D7DD1CFAA8F}"/>
              </a:ext>
            </a:extLst>
          </p:cNvPr>
          <p:cNvSpPr txBox="1"/>
          <p:nvPr/>
        </p:nvSpPr>
        <p:spPr>
          <a:xfrm>
            <a:off x="489528" y="526473"/>
            <a:ext cx="82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B4247"/>
                </a:solidFill>
              </a:rPr>
              <a:t>1. Mặt </a:t>
            </a:r>
            <a:r>
              <a:rPr lang="en-US" sz="3600" b="1" dirty="0" err="1">
                <a:solidFill>
                  <a:srgbClr val="EB4247"/>
                </a:solidFill>
              </a:rPr>
              <a:t>Trăng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và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các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dạng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nhìn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thấy</a:t>
            </a:r>
            <a:endParaRPr lang="en-US" sz="3600" b="1" dirty="0">
              <a:solidFill>
                <a:srgbClr val="EB424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B68FE-18BB-9B50-189D-2BF50CE51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52" t="2744" b="48421"/>
          <a:stretch/>
        </p:blipFill>
        <p:spPr>
          <a:xfrm>
            <a:off x="2597316" y="2181874"/>
            <a:ext cx="3093688" cy="3867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8FB24F-87A6-825A-5C92-286B0B6E64D6}"/>
              </a:ext>
            </a:extLst>
          </p:cNvPr>
          <p:cNvSpPr txBox="1"/>
          <p:nvPr/>
        </p:nvSpPr>
        <p:spPr>
          <a:xfrm>
            <a:off x="711200" y="1396358"/>
            <a:ext cx="11313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?1 </a:t>
            </a:r>
            <a:r>
              <a:rPr lang="en-US" sz="2800" b="1" dirty="0" err="1">
                <a:solidFill>
                  <a:schemeClr val="bg1"/>
                </a:solidFill>
              </a:rPr>
              <a:t>Em</a:t>
            </a:r>
            <a:r>
              <a:rPr lang="en-US" sz="2800" b="1" dirty="0">
                <a:solidFill>
                  <a:schemeClr val="bg1"/>
                </a:solidFill>
              </a:rPr>
              <a:t> có </a:t>
            </a:r>
            <a:r>
              <a:rPr lang="en-US" sz="2800" b="1" dirty="0" err="1">
                <a:solidFill>
                  <a:schemeClr val="bg1"/>
                </a:solidFill>
              </a:rPr>
              <a:t>nhận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xét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gì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về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Trăng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khuyết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nửa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đầu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và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nửa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cuối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DC745C-9B10-FF14-68D1-D60752A02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52" t="51748" r="-100" b="178"/>
          <a:stretch/>
        </p:blipFill>
        <p:spPr>
          <a:xfrm>
            <a:off x="6513698" y="2181874"/>
            <a:ext cx="3093687" cy="386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72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59661C-EB04-2135-EB96-F07440525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1" r="-2" b="-977"/>
          <a:stretch/>
        </p:blipFill>
        <p:spPr>
          <a:xfrm>
            <a:off x="398584" y="0"/>
            <a:ext cx="11394831" cy="679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04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7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B27D8-F5A1-6AC2-5CB0-C63F23264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71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8F344D-B049-C915-3541-020B26AC4C24}"/>
              </a:ext>
            </a:extLst>
          </p:cNvPr>
          <p:cNvSpPr txBox="1"/>
          <p:nvPr/>
        </p:nvSpPr>
        <p:spPr>
          <a:xfrm>
            <a:off x="3676073" y="535711"/>
            <a:ext cx="5624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Mặt </a:t>
            </a:r>
            <a:r>
              <a:rPr lang="en-US" sz="2800" b="1" dirty="0" err="1">
                <a:solidFill>
                  <a:schemeClr val="bg1"/>
                </a:solidFill>
              </a:rPr>
              <a:t>Trăng</a:t>
            </a:r>
            <a:r>
              <a:rPr lang="en-US" sz="2800" b="1" dirty="0">
                <a:solidFill>
                  <a:schemeClr val="bg1"/>
                </a:solidFill>
              </a:rPr>
              <a:t> là </a:t>
            </a:r>
            <a:r>
              <a:rPr lang="en-US" sz="2800" b="1" dirty="0" err="1">
                <a:solidFill>
                  <a:schemeClr val="bg1"/>
                </a:solidFill>
              </a:rPr>
              <a:t>thiên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thể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duy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nhất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mà</a:t>
            </a:r>
            <a:r>
              <a:rPr lang="en-US" sz="2800" b="1" dirty="0">
                <a:solidFill>
                  <a:schemeClr val="bg1"/>
                </a:solidFill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</a:rPr>
              <a:t>người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từng</a:t>
            </a:r>
            <a:r>
              <a:rPr lang="en-US" sz="2800" b="1" dirty="0">
                <a:solidFill>
                  <a:schemeClr val="bg1"/>
                </a:solidFill>
              </a:rPr>
              <a:t> đặt </a:t>
            </a:r>
            <a:r>
              <a:rPr lang="en-US" sz="2800" b="1" dirty="0" err="1">
                <a:solidFill>
                  <a:schemeClr val="bg1"/>
                </a:solidFill>
              </a:rPr>
              <a:t>chân</a:t>
            </a:r>
            <a:r>
              <a:rPr lang="en-US" sz="2800" b="1" dirty="0">
                <a:solidFill>
                  <a:schemeClr val="bg1"/>
                </a:solidFill>
              </a:rPr>
              <a:t> lên</a:t>
            </a:r>
          </a:p>
        </p:txBody>
      </p:sp>
    </p:spTree>
    <p:extLst>
      <p:ext uri="{BB962C8B-B14F-4D97-AF65-F5344CB8AC3E}">
        <p14:creationId xmlns:p14="http://schemas.microsoft.com/office/powerpoint/2010/main" val="389370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B300E-1B0E-585A-3A65-13906B426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"/>
          <a:stretch/>
        </p:blipFill>
        <p:spPr>
          <a:xfrm>
            <a:off x="0" y="792"/>
            <a:ext cx="12192000" cy="6857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316CAD-E759-DF0B-35ED-2A99008AA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67" y="1114852"/>
            <a:ext cx="5146948" cy="4214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D555DA-1AC6-C5F6-CD2A-7E1BDD554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848" y="1114851"/>
            <a:ext cx="5391085" cy="4214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7E2D08-5DD1-FD66-E5A4-02CFA81AE329}"/>
              </a:ext>
            </a:extLst>
          </p:cNvPr>
          <p:cNvSpPr txBox="1"/>
          <p:nvPr/>
        </p:nvSpPr>
        <p:spPr>
          <a:xfrm>
            <a:off x="1634837" y="5458691"/>
            <a:ext cx="305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Trăng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tròn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9AC78-4F68-7AA5-C977-BBDC8379F291}"/>
              </a:ext>
            </a:extLst>
          </p:cNvPr>
          <p:cNvSpPr txBox="1"/>
          <p:nvPr/>
        </p:nvSpPr>
        <p:spPr>
          <a:xfrm>
            <a:off x="7790874" y="5458691"/>
            <a:ext cx="368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Trăng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khuyết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0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286A3-667B-B5A0-1813-355EE69B0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4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B789D-41A6-2CB4-49EE-AF67B2B5E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5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163141-C26E-A251-EA74-781718BB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9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B300E-1B0E-585A-3A65-13906B426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"/>
          <a:stretch/>
        </p:blipFill>
        <p:spPr>
          <a:xfrm>
            <a:off x="0" y="792"/>
            <a:ext cx="12192000" cy="6857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D1ACE-D2B9-BFB6-38AC-47D72D544B32}"/>
              </a:ext>
            </a:extLst>
          </p:cNvPr>
          <p:cNvSpPr txBox="1"/>
          <p:nvPr/>
        </p:nvSpPr>
        <p:spPr>
          <a:xfrm>
            <a:off x="489528" y="526473"/>
            <a:ext cx="82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B4247"/>
                </a:solidFill>
              </a:rPr>
              <a:t>1. Mặt </a:t>
            </a:r>
            <a:r>
              <a:rPr lang="en-US" sz="3600" b="1" dirty="0" err="1">
                <a:solidFill>
                  <a:srgbClr val="EB4247"/>
                </a:solidFill>
              </a:rPr>
              <a:t>Trăng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và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các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dạng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nhìn</a:t>
            </a:r>
            <a:r>
              <a:rPr lang="en-US" sz="3600" b="1" dirty="0">
                <a:solidFill>
                  <a:srgbClr val="EB4247"/>
                </a:solidFill>
              </a:rPr>
              <a:t> </a:t>
            </a:r>
            <a:r>
              <a:rPr lang="en-US" sz="3600" b="1" dirty="0" err="1">
                <a:solidFill>
                  <a:srgbClr val="EB4247"/>
                </a:solidFill>
              </a:rPr>
              <a:t>thấy</a:t>
            </a:r>
            <a:endParaRPr lang="en-US" sz="3600" b="1" dirty="0">
              <a:solidFill>
                <a:srgbClr val="EB424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C69EE-8993-A965-34B3-ECEDF76A4B21}"/>
              </a:ext>
            </a:extLst>
          </p:cNvPr>
          <p:cNvSpPr txBox="1"/>
          <p:nvPr/>
        </p:nvSpPr>
        <p:spPr>
          <a:xfrm>
            <a:off x="83127" y="4019858"/>
            <a:ext cx="6973454" cy="2373595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Mặt </a:t>
            </a:r>
            <a:r>
              <a:rPr lang="en-US" sz="2400" b="1" dirty="0" err="1">
                <a:solidFill>
                  <a:schemeClr val="bg1"/>
                </a:solidFill>
              </a:rPr>
              <a:t>Trăng</a:t>
            </a:r>
            <a:r>
              <a:rPr lang="en-US" sz="2400" b="1" dirty="0">
                <a:solidFill>
                  <a:schemeClr val="bg1"/>
                </a:solidFill>
              </a:rPr>
              <a:t> được con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phát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hiện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từ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tiền</a:t>
            </a:r>
            <a:r>
              <a:rPr lang="en-US" sz="2400" b="1" dirty="0">
                <a:solidFill>
                  <a:schemeClr val="bg1"/>
                </a:solidFill>
              </a:rPr>
              <a:t> sử </a:t>
            </a:r>
            <a:r>
              <a:rPr lang="en-US" sz="2400" b="1" dirty="0" err="1">
                <a:solidFill>
                  <a:schemeClr val="bg1"/>
                </a:solidFill>
              </a:rPr>
              <a:t>vì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sáng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nhì</a:t>
            </a:r>
            <a:r>
              <a:rPr lang="en-US" sz="2400" b="1" dirty="0">
                <a:solidFill>
                  <a:schemeClr val="bg1"/>
                </a:solidFill>
              </a:rPr>
              <a:t> chỉ </a:t>
            </a:r>
            <a:r>
              <a:rPr lang="en-US" sz="2400" b="1" dirty="0" err="1">
                <a:solidFill>
                  <a:schemeClr val="bg1"/>
                </a:solidFill>
              </a:rPr>
              <a:t>sau</a:t>
            </a:r>
            <a:r>
              <a:rPr lang="en-US" sz="2400" b="1" dirty="0">
                <a:solidFill>
                  <a:schemeClr val="bg1"/>
                </a:solidFill>
              </a:rPr>
              <a:t> Mặt </a:t>
            </a:r>
            <a:r>
              <a:rPr lang="en-US" sz="2400" b="1" dirty="0" err="1">
                <a:solidFill>
                  <a:schemeClr val="bg1"/>
                </a:solidFill>
              </a:rPr>
              <a:t>Trời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Realistic sun 3D model - TurboSquid 1398273">
            <a:extLst>
              <a:ext uri="{FF2B5EF4-FFF2-40B4-BE49-F238E27FC236}">
                <a16:creationId xmlns:a16="http://schemas.microsoft.com/office/drawing/2014/main" id="{105D6D8B-401F-9C71-5952-C9D3E6A6D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9" t="12525" r="9730" b="10169"/>
          <a:stretch/>
        </p:blipFill>
        <p:spPr bwMode="auto">
          <a:xfrm>
            <a:off x="6855122" y="1147373"/>
            <a:ext cx="4780960" cy="47561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Transparent Background Moon, HD Png Download , Transparent Png  Image - PNGitem">
            <a:extLst>
              <a:ext uri="{FF2B5EF4-FFF2-40B4-BE49-F238E27FC236}">
                <a16:creationId xmlns:a16="http://schemas.microsoft.com/office/drawing/2014/main" id="{D72085B8-5499-C2C9-3CF5-F2281C4D8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6353" r="5446" b="7357"/>
          <a:stretch/>
        </p:blipFill>
        <p:spPr bwMode="auto">
          <a:xfrm>
            <a:off x="2447636" y="1892764"/>
            <a:ext cx="2244436" cy="22224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2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B300E-1B0E-585A-3A65-13906B426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"/>
          <a:stretch/>
        </p:blipFill>
        <p:spPr>
          <a:xfrm>
            <a:off x="0" y="792"/>
            <a:ext cx="12192000" cy="6857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FFDC96-FD7F-D48A-90D9-D9C1E47C3A41}"/>
              </a:ext>
            </a:extLst>
          </p:cNvPr>
          <p:cNvSpPr txBox="1"/>
          <p:nvPr/>
        </p:nvSpPr>
        <p:spPr>
          <a:xfrm>
            <a:off x="591128" y="4471936"/>
            <a:ext cx="11508508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Ta </a:t>
            </a:r>
            <a:r>
              <a:rPr lang="en-US" sz="2400" b="1" dirty="0" err="1">
                <a:solidFill>
                  <a:schemeClr val="bg1"/>
                </a:solidFill>
              </a:rPr>
              <a:t>nhìn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thấy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một</a:t>
            </a:r>
            <a:r>
              <a:rPr lang="en-US" sz="2400" b="1" dirty="0">
                <a:solidFill>
                  <a:schemeClr val="bg1"/>
                </a:solidFill>
              </a:rPr>
              <a:t> vật khi có </a:t>
            </a:r>
            <a:r>
              <a:rPr lang="en-US" sz="2400" b="1" dirty="0" err="1">
                <a:solidFill>
                  <a:srgbClr val="EB4247"/>
                </a:solidFill>
              </a:rPr>
              <a:t>ánh</a:t>
            </a:r>
            <a:r>
              <a:rPr lang="en-US" sz="2400" b="1" dirty="0">
                <a:solidFill>
                  <a:srgbClr val="EB4247"/>
                </a:solidFill>
              </a:rPr>
              <a:t> </a:t>
            </a:r>
            <a:r>
              <a:rPr lang="en-US" sz="2400" b="1" dirty="0" err="1">
                <a:solidFill>
                  <a:srgbClr val="EB4247"/>
                </a:solidFill>
              </a:rPr>
              <a:t>sáng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từ</a:t>
            </a:r>
            <a:r>
              <a:rPr lang="en-US" sz="2400" b="1" dirty="0">
                <a:solidFill>
                  <a:schemeClr val="bg1"/>
                </a:solidFill>
              </a:rPr>
              <a:t> vật </a:t>
            </a:r>
            <a:r>
              <a:rPr lang="en-US" sz="2400" b="1" dirty="0" err="1">
                <a:solidFill>
                  <a:schemeClr val="bg1"/>
                </a:solidFill>
              </a:rPr>
              <a:t>đó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rgbClr val="EB4247"/>
                </a:solidFill>
              </a:rPr>
              <a:t>truyền</a:t>
            </a:r>
            <a:r>
              <a:rPr lang="en-US" sz="2400" b="1" dirty="0">
                <a:solidFill>
                  <a:srgbClr val="EB4247"/>
                </a:solidFill>
              </a:rPr>
              <a:t> vào </a:t>
            </a:r>
            <a:r>
              <a:rPr lang="en-US" sz="2400" b="1" dirty="0" err="1">
                <a:solidFill>
                  <a:srgbClr val="EB4247"/>
                </a:solidFill>
              </a:rPr>
              <a:t>mắt</a:t>
            </a:r>
            <a:r>
              <a:rPr lang="en-US" sz="2400" b="1" dirty="0">
                <a:solidFill>
                  <a:srgbClr val="EB4247"/>
                </a:solidFill>
              </a:rPr>
              <a:t> ta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b="1" i="1" u="sng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Ví</a:t>
            </a:r>
            <a:r>
              <a:rPr lang="en-US" sz="2400" b="1" i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i="1" u="sng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dụ</a:t>
            </a:r>
            <a:r>
              <a:rPr lang="en-US" sz="2400" b="1" i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Vào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buổi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tối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ở trong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phòng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kín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nếu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không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bật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đèn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thì</a:t>
            </a:r>
            <a:endParaRPr lang="en-US" sz="24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ta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sẽ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không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thấy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vật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bên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trong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phòng</a:t>
            </a:r>
            <a:endParaRPr lang="en-US" sz="24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187EB-4218-6BFA-6D7C-98A35FA58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10" b="18519"/>
          <a:stretch/>
        </p:blipFill>
        <p:spPr>
          <a:xfrm>
            <a:off x="3136930" y="162800"/>
            <a:ext cx="5493267" cy="41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691</Words>
  <Application>Microsoft Office PowerPoint</Application>
  <PresentationFormat>Widescreen</PresentationFormat>
  <Paragraphs>59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ansoo kwang</dc:creator>
  <cp:lastModifiedBy>ansoo kwang</cp:lastModifiedBy>
  <cp:revision>1</cp:revision>
  <dcterms:created xsi:type="dcterms:W3CDTF">2022-05-10T16:13:42Z</dcterms:created>
  <dcterms:modified xsi:type="dcterms:W3CDTF">2022-05-10T18:51:48Z</dcterms:modified>
</cp:coreProperties>
</file>