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258" r:id="rId3"/>
    <p:sldId id="256" r:id="rId4"/>
    <p:sldId id="257" r:id="rId5"/>
    <p:sldId id="259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8" r:id="rId23"/>
    <p:sldId id="281" r:id="rId24"/>
    <p:sldId id="280" r:id="rId25"/>
    <p:sldId id="279" r:id="rId26"/>
    <p:sldId id="277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59C"/>
    <a:srgbClr val="F22E6B"/>
    <a:srgbClr val="54597F"/>
    <a:srgbClr val="F6B855"/>
    <a:srgbClr val="B4C7E7"/>
    <a:srgbClr val="788F75"/>
    <a:srgbClr val="F87C36"/>
    <a:srgbClr val="83BCD9"/>
    <a:srgbClr val="9A5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1635" autoAdjust="0"/>
  </p:normalViewPr>
  <p:slideViewPr>
    <p:cSldViewPr snapToGrid="0">
      <p:cViewPr varScale="1">
        <p:scale>
          <a:sx n="101" d="100"/>
          <a:sy n="101" d="100"/>
        </p:scale>
        <p:origin x="10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2BA85-598C-4C17-95EF-98E34014F72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565D2-CB0F-4A7A-87B5-15DA4AED4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0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Trong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ta có </a:t>
            </a:r>
            <a:r>
              <a:rPr lang="en-US" dirty="0" err="1"/>
              <a:t>thể</a:t>
            </a:r>
            <a:r>
              <a:rPr lang="en-US" dirty="0"/>
              <a:t> sử dụng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để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trừu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,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sử dụng để </a:t>
            </a:r>
            <a:r>
              <a:rPr lang="en-US" dirty="0" err="1"/>
              <a:t>diễn</a:t>
            </a:r>
            <a:r>
              <a:rPr lang="en-US" dirty="0"/>
              <a:t> ta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</a:p>
          <a:p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lực </a:t>
            </a:r>
            <a:r>
              <a:rPr lang="en-US" dirty="0" err="1"/>
              <a:t>cũng</a:t>
            </a:r>
            <a:r>
              <a:rPr lang="en-US" dirty="0"/>
              <a:t> là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mắt</a:t>
            </a:r>
            <a:r>
              <a:rPr lang="en-US" dirty="0"/>
              <a:t> được,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nào để ta có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565D2-CB0F-4A7A-87B5-15DA4AED44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6291-32F0-4195-9038-DD756D69E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F84D6-DF71-42D8-9E15-BA7FFAD5D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B4525-C357-4E91-B9C8-6C37A8E0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56B6-4EA4-4EDC-9B26-06122D1B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E9FA4-727C-4027-BF97-570F980C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7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3173-1ED4-4E3D-BA1E-22A20AC37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6BCA1-A7EC-4B0F-9E84-D1967381F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1ACD-ED28-489E-911F-A63832C6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3499-EB77-48D7-9593-B61CE964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0CC5E-DC27-4DD7-BF5B-01959311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2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B2DE1-4A88-4312-BC8D-3673AD7DF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A00B0-BC24-4F46-AD44-02E0165C9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84385-EFDC-4356-870C-2B02C645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DFC1C-097A-4643-A64F-391ADE3A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E6CD-B6C5-4FB9-B9EC-C97D73F4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9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7E28-C52C-4E15-9276-81E5DB91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B39B-C711-4ADB-87E8-FF65AB948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D0233-B827-44ED-82FC-448EB2C2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FF71E-B058-4833-AF7F-A6968362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A0E81-529C-4626-81B9-FB117816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0367-2B09-4B44-8CBF-17A03AEC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6BF4F-0541-4168-A472-3997CF4B3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1E721-DC62-4C46-BD0D-C1EB5F67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1207-FA7E-4097-837D-3E7FA965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F7E9-0717-45C2-A7BC-9BCA9716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4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F57A-C363-4B86-906B-D8112763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0CE5E-6758-4436-8B60-44669AEA6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686F8-EF91-4016-8E9C-08E4091BA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90B32-856E-41AF-979B-42809547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84AC5-F5E7-4BD1-B54A-E1816E2F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6C13E-9073-41C5-9168-ED4CB5F3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1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3F30-EA5B-41AF-84D2-B4FFFFC7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CF68-D73E-44D2-B942-F18E0C3B2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064A8-4C57-42E8-B31B-9F8366AD1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3BE92-2620-43BE-93B8-6744A8A59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3A10E-07D8-4210-AB5C-64291F4EC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29A2A-9D40-4CB0-971C-92B58339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E6B3F-AC10-475D-A588-7C34210B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99065-402A-46D1-A954-9930CD87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BD45-FA9E-4667-9560-D9D7F424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2CCC9-5D2A-413A-9468-B3932F79A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976FD-7C18-479D-A06E-DAF2F7D2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E5F49-9799-40D5-8E14-8F70F785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F344D-B30A-4E19-9812-3BD30F02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F67CF-F52B-4BAC-89B0-9A72CB8B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E1765-4C96-4D44-87DA-4B346849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8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83B9-BBBE-4455-AAF7-2A6E24B9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7D7A-2728-4C16-8337-BCDCDA2F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68A20-C4A9-47EC-BA94-6BD53EF67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99809-6DC1-42B2-B7CC-8ED1AE3E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DACE4-2807-4995-8B74-8571FC74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F85C7-6709-4EF8-A14F-2AE29276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8A05-E356-4749-B601-8707357A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D2A32-B5DA-4D2B-B274-66E3293BD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76571-31DB-462C-9973-2D24EC75E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D7759-3146-44F9-AB90-1E1633F4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0B1B-79F4-4670-AB70-4F29192AC4D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B921B-55B6-46E7-995E-2BB7BA3C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9AA57-6D0E-4743-A9FF-4C47C8CF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0A10A-E9EF-4BDB-8BB6-DD61588F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A4DB0-46A4-4D7C-86FE-C10DF8490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39EA5-3EE4-4053-8BE5-2D152B46C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0B1B-79F4-4670-AB70-4F29192AC4D2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80FDC-C12F-4124-94A3-C9646A88E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B5AA0-9BA3-44A0-95FF-C345847EF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B73D-21DF-4A50-B1C8-D320BF7D8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DC9A1A-B71E-4608-8D80-2C6C1F18F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D887D9-2B6D-4DDD-8A28-EDDAF1FDDD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529" b="41279"/>
          <a:stretch/>
        </p:blipFill>
        <p:spPr>
          <a:xfrm>
            <a:off x="1346199" y="2370280"/>
            <a:ext cx="10262938" cy="19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2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5131B-7D3E-450E-81A2-66B8442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D728-75A0-458E-8203-3DE7B7F65114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B3-E063-44B9-BE30-AD705CD40D00}"/>
              </a:ext>
            </a:extLst>
          </p:cNvPr>
          <p:cNvSpPr txBox="1"/>
          <p:nvPr/>
        </p:nvSpPr>
        <p:spPr>
          <a:xfrm>
            <a:off x="1402933" y="971509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2. </a:t>
            </a:r>
            <a:r>
              <a:rPr lang="en-US" sz="3200" b="1" dirty="0" err="1">
                <a:solidFill>
                  <a:srgbClr val="F87C36"/>
                </a:solidFill>
              </a:rPr>
              <a:t>Đơn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vị</a:t>
            </a:r>
            <a:r>
              <a:rPr lang="en-US" sz="3200" b="1" dirty="0">
                <a:solidFill>
                  <a:srgbClr val="F87C36"/>
                </a:solidFill>
              </a:rPr>
              <a:t> của lực </a:t>
            </a:r>
            <a:r>
              <a:rPr lang="en-US" sz="3200" b="1" dirty="0" err="1">
                <a:solidFill>
                  <a:srgbClr val="F87C36"/>
                </a:solidFill>
              </a:rPr>
              <a:t>và</a:t>
            </a:r>
            <a:r>
              <a:rPr lang="en-US" sz="3200" b="1" dirty="0">
                <a:solidFill>
                  <a:srgbClr val="F87C36"/>
                </a:solidFill>
              </a:rPr>
              <a:t> dụng </a:t>
            </a:r>
            <a:r>
              <a:rPr lang="en-US" sz="3200" b="1" dirty="0" err="1">
                <a:solidFill>
                  <a:srgbClr val="F87C36"/>
                </a:solidFill>
              </a:rPr>
              <a:t>cụ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đo</a:t>
            </a:r>
            <a:r>
              <a:rPr lang="en-US" sz="3200" b="1" dirty="0">
                <a:solidFill>
                  <a:srgbClr val="F87C36"/>
                </a:solidFill>
              </a:rPr>
              <a:t> lực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46B69-AE68-4F6A-8519-E0C59BEC2778}"/>
              </a:ext>
            </a:extLst>
          </p:cNvPr>
          <p:cNvSpPr txBox="1"/>
          <p:nvPr/>
        </p:nvSpPr>
        <p:spPr>
          <a:xfrm>
            <a:off x="1170942" y="1801057"/>
            <a:ext cx="1090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 </a:t>
            </a:r>
            <a:r>
              <a:rPr lang="en-US" sz="2400" b="1" dirty="0">
                <a:solidFill>
                  <a:srgbClr val="C00000"/>
                </a:solidFill>
              </a:rPr>
              <a:t>Trong </a:t>
            </a:r>
            <a:r>
              <a:rPr lang="en-US" sz="2400" b="1" dirty="0" err="1">
                <a:solidFill>
                  <a:srgbClr val="C00000"/>
                </a:solidFill>
              </a:rPr>
              <a:t>hệ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lường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hợp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pháp</a:t>
            </a:r>
            <a:r>
              <a:rPr lang="en-US" sz="2400" b="1" dirty="0">
                <a:solidFill>
                  <a:srgbClr val="C00000"/>
                </a:solidFill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</a:rPr>
              <a:t>nước</a:t>
            </a:r>
            <a:r>
              <a:rPr lang="en-US" sz="2400" b="1" dirty="0">
                <a:solidFill>
                  <a:srgbClr val="C00000"/>
                </a:solidFill>
              </a:rPr>
              <a:t> ta, </a:t>
            </a:r>
            <a:r>
              <a:rPr lang="en-US" sz="2400" b="1" dirty="0" err="1">
                <a:solidFill>
                  <a:srgbClr val="C00000"/>
                </a:solidFill>
              </a:rPr>
              <a:t>đơn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vị</a:t>
            </a:r>
            <a:r>
              <a:rPr lang="en-US" sz="2400" b="1" dirty="0">
                <a:solidFill>
                  <a:srgbClr val="C00000"/>
                </a:solidFill>
              </a:rPr>
              <a:t> của lực là </a:t>
            </a:r>
            <a:r>
              <a:rPr lang="en-US" sz="2400" b="1" dirty="0" err="1">
                <a:solidFill>
                  <a:srgbClr val="0070C0"/>
                </a:solidFill>
              </a:rPr>
              <a:t>Niuton</a:t>
            </a:r>
            <a:r>
              <a:rPr lang="en-US" sz="2400" b="1" dirty="0">
                <a:solidFill>
                  <a:srgbClr val="C00000"/>
                </a:solidFill>
              </a:rPr>
              <a:t>. 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 </a:t>
            </a:r>
            <a:r>
              <a:rPr lang="en-US" sz="2400" b="1" dirty="0" err="1">
                <a:solidFill>
                  <a:srgbClr val="C00000"/>
                </a:solidFill>
              </a:rPr>
              <a:t>Kí</a:t>
            </a:r>
            <a:r>
              <a:rPr lang="en-US" sz="2400" b="1" dirty="0">
                <a:solidFill>
                  <a:srgbClr val="C00000"/>
                </a:solidFill>
              </a:rPr>
              <a:t> hiệu là </a:t>
            </a:r>
            <a:r>
              <a:rPr lang="en-US" sz="2400" b="1" dirty="0">
                <a:solidFill>
                  <a:srgbClr val="0070C0"/>
                </a:solidFill>
              </a:rPr>
              <a:t>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B1369-F330-4D06-9D71-27845FA17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932" y="2797197"/>
            <a:ext cx="3810000" cy="2857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ADE7D-5082-4B78-9EE8-4E6B04474BFB}"/>
              </a:ext>
            </a:extLst>
          </p:cNvPr>
          <p:cNvSpPr txBox="1"/>
          <p:nvPr/>
        </p:nvSpPr>
        <p:spPr>
          <a:xfrm>
            <a:off x="1637932" y="5686436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Issac</a:t>
            </a:r>
            <a:r>
              <a:rPr lang="en-US" sz="2000" b="1" dirty="0">
                <a:solidFill>
                  <a:srgbClr val="002060"/>
                </a:solidFill>
              </a:rPr>
              <a:t> Newton (1642-1727)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2FAC1DCE-8A3A-4BBF-8340-BAEC9479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310" y="2958916"/>
            <a:ext cx="560473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Ông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đầu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tiên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phát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biểu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định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luật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vạn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vật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hấp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dẫn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(…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sự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rơi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vật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lực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hút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giữa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các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hành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tinh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…), 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đầu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tiên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chứng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minh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đưa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ra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định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luật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rằng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lực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nguyên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nhân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thay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đổi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vận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tốc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của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vật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Định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luật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này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còn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gọi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định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luật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II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Niu-tơn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Ông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người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đặt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nền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móng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ngành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CƠ</a:t>
            </a:r>
            <a:r>
              <a:rPr lang="en-US" altLang="en-US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HỌC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77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AC586-23AA-4622-AC58-EF2409A4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7377D7-0F0D-4344-8F5F-03C7FBA68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03" y="1145078"/>
            <a:ext cx="10931593" cy="36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AC586-23AA-4622-AC58-EF2409A4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34F2A-F80A-4707-9022-109420A2B2E1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26056-71A4-47BB-BF0E-D5343399277F}"/>
              </a:ext>
            </a:extLst>
          </p:cNvPr>
          <p:cNvSpPr txBox="1"/>
          <p:nvPr/>
        </p:nvSpPr>
        <p:spPr>
          <a:xfrm>
            <a:off x="1402933" y="971509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2. </a:t>
            </a:r>
            <a:r>
              <a:rPr lang="en-US" sz="3200" b="1" dirty="0" err="1">
                <a:solidFill>
                  <a:srgbClr val="F87C36"/>
                </a:solidFill>
              </a:rPr>
              <a:t>Đơn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vị</a:t>
            </a:r>
            <a:r>
              <a:rPr lang="en-US" sz="3200" b="1" dirty="0">
                <a:solidFill>
                  <a:srgbClr val="F87C36"/>
                </a:solidFill>
              </a:rPr>
              <a:t> của lực </a:t>
            </a:r>
            <a:r>
              <a:rPr lang="en-US" sz="3200" b="1" dirty="0" err="1">
                <a:solidFill>
                  <a:srgbClr val="F87C36"/>
                </a:solidFill>
              </a:rPr>
              <a:t>và</a:t>
            </a:r>
            <a:r>
              <a:rPr lang="en-US" sz="3200" b="1" dirty="0">
                <a:solidFill>
                  <a:srgbClr val="F87C36"/>
                </a:solidFill>
              </a:rPr>
              <a:t> dụng </a:t>
            </a:r>
            <a:r>
              <a:rPr lang="en-US" sz="3200" b="1" dirty="0" err="1">
                <a:solidFill>
                  <a:srgbClr val="F87C36"/>
                </a:solidFill>
              </a:rPr>
              <a:t>cụ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đo</a:t>
            </a:r>
            <a:r>
              <a:rPr lang="en-US" sz="3200" b="1" dirty="0">
                <a:solidFill>
                  <a:srgbClr val="F87C36"/>
                </a:solidFill>
              </a:rPr>
              <a:t> lực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CECA4-E04C-4D2F-BD9A-9FA7816E79DD}"/>
              </a:ext>
            </a:extLst>
          </p:cNvPr>
          <p:cNvSpPr txBox="1"/>
          <p:nvPr/>
        </p:nvSpPr>
        <p:spPr>
          <a:xfrm>
            <a:off x="1170942" y="1801057"/>
            <a:ext cx="1090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 </a:t>
            </a:r>
            <a:r>
              <a:rPr lang="en-US" sz="2400" b="1" dirty="0">
                <a:solidFill>
                  <a:srgbClr val="C00000"/>
                </a:solidFill>
              </a:rPr>
              <a:t>Dụng </a:t>
            </a:r>
            <a:r>
              <a:rPr lang="en-US" sz="2400" b="1" dirty="0" err="1">
                <a:solidFill>
                  <a:srgbClr val="C00000"/>
                </a:solidFill>
              </a:rPr>
              <a:t>cụ</a:t>
            </a:r>
            <a:r>
              <a:rPr lang="en-US" sz="2400" b="1" dirty="0">
                <a:solidFill>
                  <a:srgbClr val="C00000"/>
                </a:solidFill>
              </a:rPr>
              <a:t> để </a:t>
            </a:r>
            <a:r>
              <a:rPr lang="en-US" sz="2400" b="1" dirty="0" err="1">
                <a:solidFill>
                  <a:srgbClr val="C00000"/>
                </a:solidFill>
              </a:rPr>
              <a:t>đo</a:t>
            </a:r>
            <a:r>
              <a:rPr lang="en-US" sz="2400" b="1" dirty="0">
                <a:solidFill>
                  <a:srgbClr val="C00000"/>
                </a:solidFill>
              </a:rPr>
              <a:t> lực là </a:t>
            </a:r>
            <a:r>
              <a:rPr lang="en-US" sz="2400" b="1" dirty="0">
                <a:solidFill>
                  <a:srgbClr val="0070C0"/>
                </a:solidFill>
              </a:rPr>
              <a:t>Lực </a:t>
            </a:r>
            <a:r>
              <a:rPr lang="en-US" sz="2400" b="1" dirty="0" err="1">
                <a:solidFill>
                  <a:srgbClr val="0070C0"/>
                </a:solidFill>
              </a:rPr>
              <a:t>kế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4" descr="Lực kế lò xo dùng trong thí nghiệm cơ học, giới hạn đo 10N | Shopee Việt Nam">
            <a:extLst>
              <a:ext uri="{FF2B5EF4-FFF2-40B4-BE49-F238E27FC236}">
                <a16:creationId xmlns:a16="http://schemas.microsoft.com/office/drawing/2014/main" id="{626DBD35-D4B3-4E88-A40A-2B47233AC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6667" r="14518" b="11556"/>
          <a:stretch/>
        </p:blipFill>
        <p:spPr bwMode="auto">
          <a:xfrm>
            <a:off x="3456871" y="2527793"/>
            <a:ext cx="2870768" cy="31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ân lò xo N Newton chuyên dụng cho các thí nghiệm vật lý | Shopee Việt Nam">
            <a:extLst>
              <a:ext uri="{FF2B5EF4-FFF2-40B4-BE49-F238E27FC236}">
                <a16:creationId xmlns:a16="http://schemas.microsoft.com/office/drawing/2014/main" id="{2081567E-091D-4FC4-A7BE-10408E59A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r="27037"/>
          <a:stretch/>
        </p:blipFill>
        <p:spPr bwMode="auto">
          <a:xfrm>
            <a:off x="1605726" y="2415452"/>
            <a:ext cx="1707629" cy="382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400B35-2656-4799-A761-2838B0806ACF}"/>
              </a:ext>
            </a:extLst>
          </p:cNvPr>
          <p:cNvSpPr txBox="1"/>
          <p:nvPr/>
        </p:nvSpPr>
        <p:spPr>
          <a:xfrm>
            <a:off x="2757470" y="6126742"/>
            <a:ext cx="219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ym typeface="Wingdings" panose="05000000000000000000" pitchFamily="2" charset="2"/>
              </a:rPr>
              <a:t>Lực </a:t>
            </a:r>
            <a:r>
              <a:rPr lang="en-US" sz="2400" b="1" dirty="0" err="1">
                <a:sym typeface="Wingdings" panose="05000000000000000000" pitchFamily="2" charset="2"/>
              </a:rPr>
              <a:t>kế</a:t>
            </a: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lò</a:t>
            </a:r>
            <a:r>
              <a:rPr lang="en-US" sz="2400" b="1" dirty="0">
                <a:sym typeface="Wingdings" panose="05000000000000000000" pitchFamily="2" charset="2"/>
              </a:rPr>
              <a:t> xo</a:t>
            </a:r>
            <a:endParaRPr lang="en-US" sz="2400" b="1" dirty="0"/>
          </a:p>
        </p:txBody>
      </p:sp>
      <p:pic>
        <p:nvPicPr>
          <p:cNvPr id="2050" name="Picture 2" descr="Các kiểu Cảm biến lực (Load cells) ứng dụng trong Cân điện tử | Kala Scale  - Nhà cung cấp các dịch vụ kỹ thuật tự động hóa Ngành cân điện tử.">
            <a:extLst>
              <a:ext uri="{FF2B5EF4-FFF2-40B4-BE49-F238E27FC236}">
                <a16:creationId xmlns:a16="http://schemas.microsoft.com/office/drawing/2014/main" id="{86C74637-D20D-4439-8C23-491D65174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24" y="2630604"/>
            <a:ext cx="3171363" cy="317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15C427-2277-41A2-AA92-D33AC86332BB}"/>
              </a:ext>
            </a:extLst>
          </p:cNvPr>
          <p:cNvSpPr txBox="1"/>
          <p:nvPr/>
        </p:nvSpPr>
        <p:spPr>
          <a:xfrm>
            <a:off x="7402161" y="6014017"/>
            <a:ext cx="219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ym typeface="Wingdings" panose="05000000000000000000" pitchFamily="2" charset="2"/>
              </a:rPr>
              <a:t>Lực </a:t>
            </a:r>
            <a:r>
              <a:rPr lang="en-US" sz="2400" b="1" dirty="0" err="1">
                <a:sym typeface="Wingdings" panose="05000000000000000000" pitchFamily="2" charset="2"/>
              </a:rPr>
              <a:t>kế</a:t>
            </a:r>
            <a:r>
              <a:rPr lang="en-US" sz="2400" b="1" dirty="0">
                <a:sym typeface="Wingdings" panose="05000000000000000000" pitchFamily="2" charset="2"/>
              </a:rPr>
              <a:t> điện </a:t>
            </a:r>
            <a:r>
              <a:rPr lang="en-US" sz="2400" b="1" dirty="0" err="1">
                <a:sym typeface="Wingdings" panose="05000000000000000000" pitchFamily="2" charset="2"/>
              </a:rPr>
              <a:t>tử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94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AC586-23AA-4622-AC58-EF2409A4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34F2A-F80A-4707-9022-109420A2B2E1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26056-71A4-47BB-BF0E-D5343399277F}"/>
              </a:ext>
            </a:extLst>
          </p:cNvPr>
          <p:cNvSpPr txBox="1"/>
          <p:nvPr/>
        </p:nvSpPr>
        <p:spPr>
          <a:xfrm>
            <a:off x="1402933" y="971509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2. </a:t>
            </a:r>
            <a:r>
              <a:rPr lang="en-US" sz="3200" b="1" dirty="0" err="1">
                <a:solidFill>
                  <a:srgbClr val="F87C36"/>
                </a:solidFill>
              </a:rPr>
              <a:t>Đơn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vị</a:t>
            </a:r>
            <a:r>
              <a:rPr lang="en-US" sz="3200" b="1" dirty="0">
                <a:solidFill>
                  <a:srgbClr val="F87C36"/>
                </a:solidFill>
              </a:rPr>
              <a:t> của lực </a:t>
            </a:r>
            <a:r>
              <a:rPr lang="en-US" sz="3200" b="1" dirty="0" err="1">
                <a:solidFill>
                  <a:srgbClr val="F87C36"/>
                </a:solidFill>
              </a:rPr>
              <a:t>và</a:t>
            </a:r>
            <a:r>
              <a:rPr lang="en-US" sz="3200" b="1" dirty="0">
                <a:solidFill>
                  <a:srgbClr val="F87C36"/>
                </a:solidFill>
              </a:rPr>
              <a:t> dụng </a:t>
            </a:r>
            <a:r>
              <a:rPr lang="en-US" sz="3200" b="1" dirty="0" err="1">
                <a:solidFill>
                  <a:srgbClr val="F87C36"/>
                </a:solidFill>
              </a:rPr>
              <a:t>cụ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đo</a:t>
            </a:r>
            <a:r>
              <a:rPr lang="en-US" sz="3200" b="1" dirty="0">
                <a:solidFill>
                  <a:srgbClr val="F87C36"/>
                </a:solidFill>
              </a:rPr>
              <a:t> lực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CECA4-E04C-4D2F-BD9A-9FA7816E79DD}"/>
              </a:ext>
            </a:extLst>
          </p:cNvPr>
          <p:cNvSpPr txBox="1"/>
          <p:nvPr/>
        </p:nvSpPr>
        <p:spPr>
          <a:xfrm>
            <a:off x="896821" y="1668261"/>
            <a:ext cx="5348192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@"/>
            </a:pPr>
            <a:r>
              <a:rPr lang="en-US" sz="2400" b="1" dirty="0" err="1">
                <a:solidFill>
                  <a:srgbClr val="C00000"/>
                </a:solidFill>
              </a:rPr>
              <a:t>Cách</a:t>
            </a:r>
            <a:r>
              <a:rPr lang="en-US" sz="2400" b="1" dirty="0">
                <a:solidFill>
                  <a:srgbClr val="C00000"/>
                </a:solidFill>
              </a:rPr>
              <a:t> sử dụng lực </a:t>
            </a:r>
            <a:r>
              <a:rPr lang="en-US" sz="2400" b="1" dirty="0" err="1">
                <a:solidFill>
                  <a:srgbClr val="C00000"/>
                </a:solidFill>
              </a:rPr>
              <a:t>kế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lò</a:t>
            </a:r>
            <a:r>
              <a:rPr lang="en-US" sz="2400" b="1" dirty="0">
                <a:solidFill>
                  <a:srgbClr val="C00000"/>
                </a:solidFill>
              </a:rPr>
              <a:t> xo: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</a:rPr>
              <a:t>Cấu</a:t>
            </a:r>
            <a:r>
              <a:rPr lang="en-US" sz="2400" b="1" dirty="0">
                <a:solidFill>
                  <a:srgbClr val="C00000"/>
                </a:solidFill>
              </a:rPr>
              <a:t> tạo: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vỏ</a:t>
            </a:r>
            <a:r>
              <a:rPr lang="en-US" sz="2400" b="1" dirty="0">
                <a:solidFill>
                  <a:srgbClr val="0070C0"/>
                </a:solidFill>
              </a:rPr>
              <a:t> lực </a:t>
            </a:r>
            <a:r>
              <a:rPr lang="en-US" sz="2400" b="1" dirty="0" err="1">
                <a:solidFill>
                  <a:srgbClr val="0070C0"/>
                </a:solidFill>
              </a:rPr>
              <a:t>kế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lò</a:t>
            </a:r>
            <a:r>
              <a:rPr lang="en-US" sz="2400" b="1" dirty="0">
                <a:solidFill>
                  <a:srgbClr val="0070C0"/>
                </a:solidFill>
              </a:rPr>
              <a:t> xo, </a:t>
            </a:r>
            <a:r>
              <a:rPr lang="en-US" sz="2400" b="1" dirty="0" err="1">
                <a:solidFill>
                  <a:srgbClr val="0070C0"/>
                </a:solidFill>
              </a:rPr>
              <a:t>kim</a:t>
            </a:r>
            <a:r>
              <a:rPr lang="en-US" sz="2400" b="1" dirty="0">
                <a:solidFill>
                  <a:srgbClr val="0070C0"/>
                </a:solidFill>
              </a:rPr>
              <a:t> chỉ </a:t>
            </a:r>
            <a:r>
              <a:rPr lang="en-US" sz="2400" b="1" dirty="0" err="1">
                <a:solidFill>
                  <a:srgbClr val="0070C0"/>
                </a:solidFill>
              </a:rPr>
              <a:t>thị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bảng</a:t>
            </a:r>
            <a:r>
              <a:rPr lang="en-US" sz="2400" b="1" dirty="0">
                <a:solidFill>
                  <a:srgbClr val="0070C0"/>
                </a:solidFill>
              </a:rPr>
              <a:t> chia </a:t>
            </a:r>
            <a:r>
              <a:rPr lang="en-US" sz="2400" b="1" dirty="0" err="1">
                <a:solidFill>
                  <a:srgbClr val="0070C0"/>
                </a:solidFill>
              </a:rPr>
              <a:t>độ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móc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treo</a:t>
            </a:r>
            <a:endParaRPr lang="en-US" sz="2400" b="1" dirty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C00000"/>
                </a:solidFill>
              </a:rPr>
              <a:t>Mỗi</a:t>
            </a:r>
            <a:r>
              <a:rPr lang="en-US" sz="2400" b="1" dirty="0">
                <a:solidFill>
                  <a:srgbClr val="C00000"/>
                </a:solidFill>
              </a:rPr>
              <a:t> lực </a:t>
            </a:r>
            <a:r>
              <a:rPr lang="en-US" sz="2400" b="1" dirty="0" err="1">
                <a:solidFill>
                  <a:srgbClr val="C00000"/>
                </a:solidFill>
              </a:rPr>
              <a:t>kế</a:t>
            </a:r>
            <a:r>
              <a:rPr lang="en-US" sz="2400" b="1" dirty="0">
                <a:solidFill>
                  <a:srgbClr val="C00000"/>
                </a:solidFill>
              </a:rPr>
              <a:t> có 1 GHĐ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ĐCNN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9CA06F-F4BB-420B-9A69-5E3BA220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510" y="329317"/>
            <a:ext cx="5265319" cy="62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CCFA9-51A7-4E16-ADDF-434ECCE5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Lực kế phép đo lực trọng lượng và khối lượng - Vật lý 6">
            <a:extLst>
              <a:ext uri="{FF2B5EF4-FFF2-40B4-BE49-F238E27FC236}">
                <a16:creationId xmlns:a16="http://schemas.microsoft.com/office/drawing/2014/main" id="{622D560A-DC33-44DD-8B2E-4074BBCE7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5" r="34130"/>
          <a:stretch/>
        </p:blipFill>
        <p:spPr bwMode="auto">
          <a:xfrm>
            <a:off x="2608730" y="-8100"/>
            <a:ext cx="3221915" cy="67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EF1333-3F57-4FB3-A918-125995716A03}"/>
              </a:ext>
            </a:extLst>
          </p:cNvPr>
          <p:cNvSpPr txBox="1"/>
          <p:nvPr/>
        </p:nvSpPr>
        <p:spPr>
          <a:xfrm>
            <a:off x="1097280" y="5185186"/>
            <a:ext cx="190410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hạn</a:t>
            </a:r>
            <a:r>
              <a:rPr lang="en-US" sz="2400" b="1" dirty="0"/>
              <a:t> </a:t>
            </a:r>
            <a:r>
              <a:rPr lang="en-US" sz="2400" b="1" dirty="0" err="1"/>
              <a:t>đo</a:t>
            </a:r>
            <a:r>
              <a:rPr lang="en-US" sz="2400" b="1" dirty="0"/>
              <a:t> là 10N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16F13-4A97-4B22-80D0-04C8AE01DBFF}"/>
              </a:ext>
            </a:extLst>
          </p:cNvPr>
          <p:cNvSpPr txBox="1"/>
          <p:nvPr/>
        </p:nvSpPr>
        <p:spPr>
          <a:xfrm>
            <a:off x="696558" y="2265815"/>
            <a:ext cx="246350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Độ</a:t>
            </a:r>
            <a:r>
              <a:rPr lang="en-US" sz="2400" b="1" dirty="0"/>
              <a:t> chia </a:t>
            </a:r>
            <a:r>
              <a:rPr lang="en-US" sz="2400" b="1" dirty="0" err="1"/>
              <a:t>nhỏ</a:t>
            </a:r>
            <a:r>
              <a:rPr lang="en-US" sz="2400" b="1" dirty="0"/>
              <a:t> </a:t>
            </a:r>
            <a:r>
              <a:rPr lang="en-US" sz="2400" b="1" dirty="0" err="1"/>
              <a:t>nhất</a:t>
            </a:r>
            <a:r>
              <a:rPr lang="en-US" sz="2400" b="1" dirty="0"/>
              <a:t> là 0,2N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230A4D-2A6B-4483-AE4A-E6BB45456C8D}"/>
              </a:ext>
            </a:extLst>
          </p:cNvPr>
          <p:cNvCxnSpPr>
            <a:stCxn id="3" idx="3"/>
          </p:cNvCxnSpPr>
          <p:nvPr/>
        </p:nvCxnSpPr>
        <p:spPr>
          <a:xfrm flipV="1">
            <a:off x="3001384" y="5421854"/>
            <a:ext cx="914400" cy="1788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C548FA-56A6-4C1A-8F65-06575E75255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160060" y="2681314"/>
            <a:ext cx="937259" cy="1613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1ACB2CC-0B08-43F9-89EA-CD1C93076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045"/>
          <a:stretch/>
        </p:blipFill>
        <p:spPr>
          <a:xfrm>
            <a:off x="5241665" y="452561"/>
            <a:ext cx="5526269" cy="87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E83FF-9E97-43A3-8D81-A563D33023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505"/>
          <a:stretch/>
        </p:blipFill>
        <p:spPr>
          <a:xfrm>
            <a:off x="5536604" y="1575501"/>
            <a:ext cx="1608267" cy="46209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126076-7570-45F9-B594-E8379E119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526" y="2384149"/>
            <a:ext cx="5047129" cy="25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5131B-7D3E-450E-81A2-66B8442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D728-75A0-458E-8203-3DE7B7F65114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B3-E063-44B9-BE30-AD705CD40D00}"/>
              </a:ext>
            </a:extLst>
          </p:cNvPr>
          <p:cNvSpPr txBox="1"/>
          <p:nvPr/>
        </p:nvSpPr>
        <p:spPr>
          <a:xfrm>
            <a:off x="1402933" y="971509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3. </a:t>
            </a:r>
            <a:r>
              <a:rPr lang="en-US" sz="3200" b="1" dirty="0" err="1">
                <a:solidFill>
                  <a:srgbClr val="F87C36"/>
                </a:solidFill>
              </a:rPr>
              <a:t>Phương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và</a:t>
            </a:r>
            <a:r>
              <a:rPr lang="en-US" sz="3200" b="1" dirty="0">
                <a:solidFill>
                  <a:srgbClr val="F87C36"/>
                </a:solidFill>
              </a:rPr>
              <a:t> chiều của lực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46B69-AE68-4F6A-8519-E0C59BEC2778}"/>
              </a:ext>
            </a:extLst>
          </p:cNvPr>
          <p:cNvSpPr txBox="1"/>
          <p:nvPr/>
        </p:nvSpPr>
        <p:spPr>
          <a:xfrm>
            <a:off x="767324" y="4813859"/>
            <a:ext cx="10909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Trong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quá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co,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sợi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dây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luôn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nằm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ngang</a:t>
            </a:r>
            <a:endParaRPr lang="en-US" sz="24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342900" indent="-342900" algn="ctr"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Hai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đội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theo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ngang</a:t>
            </a:r>
            <a:endParaRPr lang="en-US" sz="24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342900" indent="-342900" algn="ctr"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Lực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hai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đội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có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nằm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ngang</a:t>
            </a:r>
            <a:endParaRPr lang="en-US" sz="2400" b="1" dirty="0">
              <a:solidFill>
                <a:srgbClr val="54597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6B3DAB-65E0-4538-8084-BDEA7678F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57"/>
          <a:stretch/>
        </p:blipFill>
        <p:spPr>
          <a:xfrm>
            <a:off x="2176792" y="1636682"/>
            <a:ext cx="7838416" cy="309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5131B-7D3E-450E-81A2-66B8442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D728-75A0-458E-8203-3DE7B7F65114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B3-E063-44B9-BE30-AD705CD40D00}"/>
              </a:ext>
            </a:extLst>
          </p:cNvPr>
          <p:cNvSpPr txBox="1"/>
          <p:nvPr/>
        </p:nvSpPr>
        <p:spPr>
          <a:xfrm>
            <a:off x="1402933" y="971509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3. </a:t>
            </a:r>
            <a:r>
              <a:rPr lang="en-US" sz="3200" b="1" dirty="0" err="1">
                <a:solidFill>
                  <a:srgbClr val="F87C36"/>
                </a:solidFill>
              </a:rPr>
              <a:t>Phương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và</a:t>
            </a:r>
            <a:r>
              <a:rPr lang="en-US" sz="3200" b="1" dirty="0">
                <a:solidFill>
                  <a:srgbClr val="F87C36"/>
                </a:solidFill>
              </a:rPr>
              <a:t> chiều của lực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46B69-AE68-4F6A-8519-E0C59BEC2778}"/>
              </a:ext>
            </a:extLst>
          </p:cNvPr>
          <p:cNvSpPr txBox="1"/>
          <p:nvPr/>
        </p:nvSpPr>
        <p:spPr>
          <a:xfrm>
            <a:off x="641053" y="4686162"/>
            <a:ext cx="10909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Cùng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theo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ngang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nhưng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đội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vàng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kèo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về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bên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trái, </a:t>
            </a:r>
          </a:p>
          <a:p>
            <a:pPr algn="ctr"/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đội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xanh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về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bên</a:t>
            </a:r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phải</a:t>
            </a:r>
            <a:endParaRPr lang="en-US" sz="24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342900" indent="-342900" algn="ctr"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Lực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hai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đội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ngược</a:t>
            </a:r>
            <a:r>
              <a:rPr lang="en-US" sz="2400" b="1" dirty="0">
                <a:solidFill>
                  <a:srgbClr val="54597F"/>
                </a:solidFill>
                <a:sym typeface="Wingdings" panose="05000000000000000000" pitchFamily="2" charset="2"/>
              </a:rPr>
              <a:t> chiều </a:t>
            </a:r>
            <a:r>
              <a:rPr lang="en-US" sz="2400" b="1" dirty="0" err="1">
                <a:solidFill>
                  <a:srgbClr val="54597F"/>
                </a:solidFill>
                <a:sym typeface="Wingdings" panose="05000000000000000000" pitchFamily="2" charset="2"/>
              </a:rPr>
              <a:t>nhau</a:t>
            </a:r>
            <a:endParaRPr lang="en-US" sz="2400" b="1" dirty="0">
              <a:solidFill>
                <a:srgbClr val="54597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8BE13-8790-4596-864F-173F33240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950"/>
          <a:stretch/>
        </p:blipFill>
        <p:spPr>
          <a:xfrm>
            <a:off x="2497062" y="1698245"/>
            <a:ext cx="7432667" cy="26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2A17A-4370-4E8C-934B-CCBDAF5C3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81BB5-10B8-4F85-9C90-73E34C5A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03" y="1721755"/>
            <a:ext cx="9768861" cy="31405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885990-78CA-4C7A-B3BB-237EBD09D3C7}"/>
              </a:ext>
            </a:extLst>
          </p:cNvPr>
          <p:cNvSpPr txBox="1"/>
          <p:nvPr/>
        </p:nvSpPr>
        <p:spPr>
          <a:xfrm>
            <a:off x="1771448" y="968043"/>
            <a:ext cx="934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22E6B"/>
                </a:solidFill>
              </a:rPr>
              <a:t>Hãy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mô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tả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phương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và</a:t>
            </a:r>
            <a:r>
              <a:rPr lang="en-US" sz="2400" b="1" dirty="0">
                <a:solidFill>
                  <a:srgbClr val="F22E6B"/>
                </a:solidFill>
              </a:rPr>
              <a:t> chiều của lực trong </a:t>
            </a:r>
            <a:r>
              <a:rPr lang="en-US" sz="2400" b="1" dirty="0" err="1">
                <a:solidFill>
                  <a:srgbClr val="F22E6B"/>
                </a:solidFill>
              </a:rPr>
              <a:t>các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trường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hợp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sau</a:t>
            </a:r>
            <a:r>
              <a:rPr lang="en-US" sz="2400" b="1" dirty="0">
                <a:solidFill>
                  <a:srgbClr val="F22E6B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50680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1E420C-8FE8-4F97-A264-621E7735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0E6EE5-3355-4D7E-A0A0-A505FC37FE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4" y="971615"/>
            <a:ext cx="5181596" cy="491477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67BAB49-AAC0-4783-B1F4-60E042E4D02F}"/>
              </a:ext>
            </a:extLst>
          </p:cNvPr>
          <p:cNvSpPr/>
          <p:nvPr/>
        </p:nvSpPr>
        <p:spPr>
          <a:xfrm>
            <a:off x="6321633" y="114898"/>
            <a:ext cx="4008074" cy="2881745"/>
          </a:xfrm>
          <a:prstGeom prst="cloudCallout">
            <a:avLst>
              <a:gd name="adj1" fmla="val -53954"/>
              <a:gd name="adj2" fmla="val 75492"/>
            </a:avLst>
          </a:prstGeom>
          <a:solidFill>
            <a:srgbClr val="83B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Lực có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trưng</a:t>
            </a:r>
            <a:r>
              <a:rPr lang="en-US" sz="2800" b="1" dirty="0">
                <a:solidFill>
                  <a:srgbClr val="002060"/>
                </a:solidFill>
              </a:rPr>
              <a:t> là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05589-8D67-4A56-BC1C-E4EEA426AAB5}"/>
              </a:ext>
            </a:extLst>
          </p:cNvPr>
          <p:cNvSpPr txBox="1"/>
          <p:nvPr/>
        </p:nvSpPr>
        <p:spPr>
          <a:xfrm>
            <a:off x="7326469" y="3670439"/>
            <a:ext cx="6977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87C36"/>
                </a:solidFill>
              </a:rPr>
              <a:t>Điểm</a:t>
            </a:r>
            <a:r>
              <a:rPr lang="en-US" sz="2800" b="1" dirty="0">
                <a:solidFill>
                  <a:srgbClr val="F87C36"/>
                </a:solidFill>
              </a:rPr>
              <a:t> đặt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87C36"/>
                </a:solidFill>
              </a:rPr>
              <a:t>Phương</a:t>
            </a:r>
            <a:r>
              <a:rPr lang="en-US" sz="2800" b="1" dirty="0">
                <a:solidFill>
                  <a:srgbClr val="F87C36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87C36"/>
                </a:solidFill>
              </a:rPr>
              <a:t>Chiều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87C36"/>
                </a:solidFill>
              </a:rPr>
              <a:t>Độ</a:t>
            </a:r>
            <a:r>
              <a:rPr lang="en-US" sz="2800" b="1" dirty="0">
                <a:solidFill>
                  <a:srgbClr val="F87C36"/>
                </a:solidFill>
              </a:rPr>
              <a:t> </a:t>
            </a:r>
            <a:r>
              <a:rPr lang="en-US" sz="2800" b="1" dirty="0" err="1">
                <a:solidFill>
                  <a:srgbClr val="F87C36"/>
                </a:solidFill>
              </a:rPr>
              <a:t>lớn</a:t>
            </a:r>
            <a:endParaRPr lang="en-US" sz="2800" b="1" dirty="0">
              <a:solidFill>
                <a:srgbClr val="F87C3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94E5C-D38E-4DD1-9661-32479A128686}"/>
              </a:ext>
            </a:extLst>
          </p:cNvPr>
          <p:cNvSpPr txBox="1"/>
          <p:nvPr/>
        </p:nvSpPr>
        <p:spPr>
          <a:xfrm>
            <a:off x="1119016" y="268231"/>
            <a:ext cx="4377432" cy="7033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KIỂM TRA BÀI CŨ</a:t>
            </a:r>
            <a:endParaRPr lang="en-US" sz="6600" b="1" dirty="0">
              <a:solidFill>
                <a:srgbClr val="9A5C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3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AF34B-0BBF-4B94-B34F-E9D1B65F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A7120-6FEE-4FCB-A17C-7969F8CF64DD}"/>
              </a:ext>
            </a:extLst>
          </p:cNvPr>
          <p:cNvSpPr txBox="1"/>
          <p:nvPr/>
        </p:nvSpPr>
        <p:spPr>
          <a:xfrm>
            <a:off x="756567" y="139850"/>
            <a:ext cx="5730295" cy="8283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II. </a:t>
            </a:r>
            <a:r>
              <a:rPr lang="en-US" sz="6600" b="1" dirty="0" err="1">
                <a:solidFill>
                  <a:srgbClr val="54597F"/>
                </a:solidFill>
              </a:rPr>
              <a:t>Biểu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diễn</a:t>
            </a:r>
            <a:r>
              <a:rPr lang="en-US" sz="6600" b="1" dirty="0">
                <a:solidFill>
                  <a:srgbClr val="54597F"/>
                </a:solidFill>
              </a:rPr>
              <a:t>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6A61C-FA32-44D8-A4E6-F002B02D8E4D}"/>
              </a:ext>
            </a:extLst>
          </p:cNvPr>
          <p:cNvSpPr txBox="1"/>
          <p:nvPr/>
        </p:nvSpPr>
        <p:spPr>
          <a:xfrm>
            <a:off x="7307553" y="1613117"/>
            <a:ext cx="6977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87C36"/>
                </a:solidFill>
              </a:rPr>
              <a:t>Điểm</a:t>
            </a:r>
            <a:r>
              <a:rPr lang="en-US" sz="2800" b="1" dirty="0">
                <a:solidFill>
                  <a:srgbClr val="F87C36"/>
                </a:solidFill>
              </a:rPr>
              <a:t> đặt </a:t>
            </a:r>
          </a:p>
          <a:p>
            <a:r>
              <a:rPr lang="en-US" sz="2800" b="1" dirty="0" err="1">
                <a:solidFill>
                  <a:srgbClr val="F87C36"/>
                </a:solidFill>
              </a:rPr>
              <a:t>Phương</a:t>
            </a:r>
            <a:r>
              <a:rPr lang="en-US" sz="2800" b="1" dirty="0">
                <a:solidFill>
                  <a:srgbClr val="F87C36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F87C36"/>
                </a:solidFill>
              </a:rPr>
              <a:t>Chiều</a:t>
            </a:r>
          </a:p>
          <a:p>
            <a:r>
              <a:rPr lang="en-US" sz="2800" b="1" dirty="0" err="1">
                <a:solidFill>
                  <a:srgbClr val="F87C36"/>
                </a:solidFill>
              </a:rPr>
              <a:t>Độ</a:t>
            </a:r>
            <a:r>
              <a:rPr lang="en-US" sz="2800" b="1" dirty="0">
                <a:solidFill>
                  <a:srgbClr val="F87C36"/>
                </a:solidFill>
              </a:rPr>
              <a:t> </a:t>
            </a:r>
            <a:r>
              <a:rPr lang="en-US" sz="2800" b="1" dirty="0" err="1">
                <a:solidFill>
                  <a:srgbClr val="F87C36"/>
                </a:solidFill>
              </a:rPr>
              <a:t>lớn</a:t>
            </a:r>
            <a:endParaRPr lang="en-US" sz="2800" b="1" dirty="0">
              <a:solidFill>
                <a:srgbClr val="F87C3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5ABE1-2B7B-4906-A599-C57C3C4B1930}"/>
              </a:ext>
            </a:extLst>
          </p:cNvPr>
          <p:cNvSpPr/>
          <p:nvPr/>
        </p:nvSpPr>
        <p:spPr>
          <a:xfrm>
            <a:off x="1760223" y="2249753"/>
            <a:ext cx="3637872" cy="542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Đặc</a:t>
            </a:r>
            <a:r>
              <a:rPr lang="en-US" sz="3200" dirty="0"/>
              <a:t> </a:t>
            </a:r>
            <a:r>
              <a:rPr lang="en-US" sz="3200" dirty="0" err="1"/>
              <a:t>trưng</a:t>
            </a:r>
            <a:r>
              <a:rPr lang="en-US" sz="3200" dirty="0"/>
              <a:t> của lực: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6EA527-9AE0-47A1-8888-2FE99713CDB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398095" y="1919235"/>
            <a:ext cx="1859264" cy="601824"/>
          </a:xfrm>
          <a:prstGeom prst="straightConnector1">
            <a:avLst/>
          </a:prstGeom>
          <a:ln w="19050">
            <a:solidFill>
              <a:srgbClr val="F87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0DED36-EE70-4729-9016-6C4F38A3C015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398095" y="2351314"/>
            <a:ext cx="1859264" cy="169745"/>
          </a:xfrm>
          <a:prstGeom prst="straightConnector1">
            <a:avLst/>
          </a:prstGeom>
          <a:ln w="19050">
            <a:solidFill>
              <a:srgbClr val="F87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94E92F-65E8-4914-8A38-64901D074F8D}"/>
              </a:ext>
            </a:extLst>
          </p:cNvPr>
          <p:cNvCxnSpPr>
            <a:stCxn id="5" idx="3"/>
          </p:cNvCxnSpPr>
          <p:nvPr/>
        </p:nvCxnSpPr>
        <p:spPr>
          <a:xfrm>
            <a:off x="5398095" y="2521059"/>
            <a:ext cx="1909458" cy="271305"/>
          </a:xfrm>
          <a:prstGeom prst="straightConnector1">
            <a:avLst/>
          </a:prstGeom>
          <a:ln w="19050">
            <a:solidFill>
              <a:srgbClr val="F87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B56BFC-5B03-4F72-BB00-DE50B5443BDE}"/>
              </a:ext>
            </a:extLst>
          </p:cNvPr>
          <p:cNvCxnSpPr/>
          <p:nvPr/>
        </p:nvCxnSpPr>
        <p:spPr>
          <a:xfrm>
            <a:off x="5398095" y="2547037"/>
            <a:ext cx="1909458" cy="677406"/>
          </a:xfrm>
          <a:prstGeom prst="straightConnector1">
            <a:avLst/>
          </a:prstGeom>
          <a:ln w="19050">
            <a:solidFill>
              <a:srgbClr val="F87C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A971BA2-FEE3-4967-BD2E-E3D28E4F9F10}"/>
              </a:ext>
            </a:extLst>
          </p:cNvPr>
          <p:cNvSpPr/>
          <p:nvPr/>
        </p:nvSpPr>
        <p:spPr>
          <a:xfrm>
            <a:off x="1760223" y="4452495"/>
            <a:ext cx="9009248" cy="1009322"/>
          </a:xfrm>
          <a:prstGeom prst="rect">
            <a:avLst/>
          </a:prstGeom>
          <a:solidFill>
            <a:srgbClr val="F6B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  </a:t>
            </a:r>
            <a:r>
              <a:rPr lang="en-US" sz="2800" b="1" dirty="0">
                <a:solidFill>
                  <a:srgbClr val="002060"/>
                </a:solidFill>
              </a:rPr>
              <a:t>Trong vật </a:t>
            </a:r>
            <a:r>
              <a:rPr lang="en-US" sz="2800" b="1" dirty="0" err="1">
                <a:solidFill>
                  <a:srgbClr val="002060"/>
                </a:solidFill>
              </a:rPr>
              <a:t>lý</a:t>
            </a:r>
            <a:r>
              <a:rPr lang="en-US" sz="2800" b="1" dirty="0">
                <a:solidFill>
                  <a:srgbClr val="002060"/>
                </a:solidFill>
              </a:rPr>
              <a:t> , </a:t>
            </a:r>
            <a:r>
              <a:rPr lang="en-US" sz="2800" b="1" dirty="0" err="1">
                <a:solidFill>
                  <a:srgbClr val="002060"/>
                </a:solidFill>
              </a:rPr>
              <a:t>người</a:t>
            </a:r>
            <a:r>
              <a:rPr lang="en-US" sz="2800" b="1" dirty="0">
                <a:solidFill>
                  <a:srgbClr val="002060"/>
                </a:solidFill>
              </a:rPr>
              <a:t> ta sử dụng </a:t>
            </a:r>
            <a:r>
              <a:rPr lang="en-US" sz="2800" b="1" dirty="0" err="1">
                <a:solidFill>
                  <a:srgbClr val="002060"/>
                </a:solidFill>
              </a:rPr>
              <a:t>mũi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tên</a:t>
            </a:r>
            <a:r>
              <a:rPr lang="en-US" sz="2800" b="1" dirty="0">
                <a:solidFill>
                  <a:srgbClr val="002060"/>
                </a:solidFill>
              </a:rPr>
              <a:t> để </a:t>
            </a:r>
            <a:r>
              <a:rPr lang="en-US" sz="2800" b="1" dirty="0" err="1">
                <a:solidFill>
                  <a:srgbClr val="002060"/>
                </a:solidFill>
              </a:rPr>
              <a:t>biểu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diễn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trưng</a:t>
            </a:r>
            <a:r>
              <a:rPr lang="en-US" sz="2800" b="1" dirty="0">
                <a:solidFill>
                  <a:srgbClr val="002060"/>
                </a:solidFill>
              </a:rPr>
              <a:t> của lực: </a:t>
            </a:r>
            <a:r>
              <a:rPr lang="en-US" sz="2800" b="1" dirty="0" err="1">
                <a:solidFill>
                  <a:srgbClr val="C00000"/>
                </a:solidFill>
              </a:rPr>
              <a:t>điểm</a:t>
            </a:r>
            <a:r>
              <a:rPr lang="en-US" sz="2800" b="1" dirty="0">
                <a:solidFill>
                  <a:srgbClr val="C00000"/>
                </a:solidFill>
              </a:rPr>
              <a:t> đặt, </a:t>
            </a:r>
            <a:r>
              <a:rPr lang="en-US" sz="2800" b="1" dirty="0" err="1">
                <a:solidFill>
                  <a:srgbClr val="C00000"/>
                </a:solidFill>
              </a:rPr>
              <a:t>phương</a:t>
            </a:r>
            <a:r>
              <a:rPr lang="en-US" sz="2800" b="1" dirty="0">
                <a:solidFill>
                  <a:srgbClr val="C00000"/>
                </a:solidFill>
              </a:rPr>
              <a:t>, chiều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độ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lớn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7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424F3-7F27-4BCB-85AE-8C80272E1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B0289D-F874-483B-A298-08396A8ABF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304" y="531437"/>
            <a:ext cx="4345243" cy="4121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67AE9-A99D-4D4A-9675-BC0FAF4434A3}"/>
              </a:ext>
            </a:extLst>
          </p:cNvPr>
          <p:cNvSpPr txBox="1"/>
          <p:nvPr/>
        </p:nvSpPr>
        <p:spPr>
          <a:xfrm>
            <a:off x="1409228" y="4801353"/>
            <a:ext cx="3920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Cậu</a:t>
            </a:r>
            <a:r>
              <a:rPr lang="en-US" sz="2800" b="1" dirty="0"/>
              <a:t> </a:t>
            </a:r>
            <a:r>
              <a:rPr lang="en-US" sz="2800" b="1" dirty="0" err="1"/>
              <a:t>bé</a:t>
            </a:r>
            <a:r>
              <a:rPr lang="en-US" sz="2800" b="1" dirty="0"/>
              <a:t> tác dụng lực </a:t>
            </a:r>
            <a:r>
              <a:rPr lang="en-US" sz="2800" b="1" dirty="0" err="1"/>
              <a:t>kéo</a:t>
            </a:r>
            <a:r>
              <a:rPr lang="en-US" sz="2800" b="1" dirty="0"/>
              <a:t> lên </a:t>
            </a:r>
            <a:r>
              <a:rPr lang="en-US" sz="2800" b="1" dirty="0" err="1"/>
              <a:t>thùng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endParaRPr lang="en-US" sz="2800" b="1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C79697D-DA8D-4794-B714-5D57199100F3}"/>
              </a:ext>
            </a:extLst>
          </p:cNvPr>
          <p:cNvSpPr/>
          <p:nvPr/>
        </p:nvSpPr>
        <p:spPr>
          <a:xfrm>
            <a:off x="5929746" y="64655"/>
            <a:ext cx="5551055" cy="2881745"/>
          </a:xfrm>
          <a:prstGeom prst="cloudCallout">
            <a:avLst>
              <a:gd name="adj1" fmla="val -53954"/>
              <a:gd name="adj2" fmla="val 75492"/>
            </a:avLst>
          </a:prstGeom>
          <a:solidFill>
            <a:srgbClr val="83BC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thế</a:t>
            </a:r>
            <a:r>
              <a:rPr lang="en-US" sz="2800" b="1" dirty="0">
                <a:solidFill>
                  <a:srgbClr val="002060"/>
                </a:solidFill>
              </a:rPr>
              <a:t> nào để </a:t>
            </a:r>
            <a:r>
              <a:rPr lang="en-US" sz="2800" b="1" dirty="0" err="1">
                <a:solidFill>
                  <a:srgbClr val="002060"/>
                </a:solidFill>
              </a:rPr>
              <a:t>biểu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diễn</a:t>
            </a:r>
            <a:r>
              <a:rPr lang="en-US" sz="2800" b="1" dirty="0">
                <a:solidFill>
                  <a:srgbClr val="002060"/>
                </a:solidFill>
              </a:rPr>
              <a:t> lực </a:t>
            </a:r>
            <a:r>
              <a:rPr lang="en-US" sz="2800" b="1" dirty="0" err="1">
                <a:solidFill>
                  <a:srgbClr val="002060"/>
                </a:solidFill>
              </a:rPr>
              <a:t>kéo</a:t>
            </a:r>
            <a:r>
              <a:rPr lang="en-US" sz="2800" b="1" dirty="0">
                <a:solidFill>
                  <a:srgbClr val="002060"/>
                </a:solidFill>
              </a:rPr>
              <a:t> của </a:t>
            </a:r>
            <a:r>
              <a:rPr lang="en-US" sz="2800" b="1" dirty="0" err="1">
                <a:solidFill>
                  <a:srgbClr val="002060"/>
                </a:solidFill>
              </a:rPr>
              <a:t>cậu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lên </a:t>
            </a:r>
            <a:r>
              <a:rPr lang="en-US" sz="2800" b="1" dirty="0" err="1">
                <a:solidFill>
                  <a:srgbClr val="002060"/>
                </a:solidFill>
              </a:rPr>
              <a:t>thùng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hàng</a:t>
            </a:r>
            <a:r>
              <a:rPr lang="en-US" sz="2800" b="1" dirty="0">
                <a:solidFill>
                  <a:srgbClr val="002060"/>
                </a:solidFill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34285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AF34B-0BBF-4B94-B34F-E9D1B65F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165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A7120-6FEE-4FCB-A17C-7969F8CF64DD}"/>
              </a:ext>
            </a:extLst>
          </p:cNvPr>
          <p:cNvSpPr txBox="1"/>
          <p:nvPr/>
        </p:nvSpPr>
        <p:spPr>
          <a:xfrm>
            <a:off x="726423" y="76721"/>
            <a:ext cx="5001138" cy="71213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II. </a:t>
            </a:r>
            <a:r>
              <a:rPr lang="en-US" sz="6600" b="1" dirty="0" err="1">
                <a:solidFill>
                  <a:srgbClr val="54597F"/>
                </a:solidFill>
              </a:rPr>
              <a:t>Biểu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diễn</a:t>
            </a:r>
            <a:r>
              <a:rPr lang="en-US" sz="6600" b="1" dirty="0">
                <a:solidFill>
                  <a:srgbClr val="54597F"/>
                </a:solidFill>
              </a:rPr>
              <a:t>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971BA2-FEE3-4967-BD2E-E3D28E4F9F10}"/>
              </a:ext>
            </a:extLst>
          </p:cNvPr>
          <p:cNvSpPr/>
          <p:nvPr/>
        </p:nvSpPr>
        <p:spPr>
          <a:xfrm>
            <a:off x="726423" y="1009069"/>
            <a:ext cx="6640198" cy="481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 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Lực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được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mũi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tên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0A7225-ECAD-49F6-8ACA-417EBB052EC0}"/>
              </a:ext>
            </a:extLst>
          </p:cNvPr>
          <p:cNvSpPr/>
          <p:nvPr/>
        </p:nvSpPr>
        <p:spPr>
          <a:xfrm>
            <a:off x="986500" y="3293552"/>
            <a:ext cx="7293342" cy="4812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Gốc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có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đặt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vật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chịu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tác dụng lực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A18D26-D1DE-4F89-8DBF-04665F172C6D}"/>
              </a:ext>
            </a:extLst>
          </p:cNvPr>
          <p:cNvSpPr/>
          <p:nvPr/>
        </p:nvSpPr>
        <p:spPr>
          <a:xfrm>
            <a:off x="986500" y="4125294"/>
            <a:ext cx="5504735" cy="481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là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lực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9760A8-9A64-47ED-AA52-617AA4E22155}"/>
              </a:ext>
            </a:extLst>
          </p:cNvPr>
          <p:cNvSpPr/>
          <p:nvPr/>
        </p:nvSpPr>
        <p:spPr>
          <a:xfrm>
            <a:off x="986500" y="5079014"/>
            <a:ext cx="4891786" cy="481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Chiều của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là chiều của lực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9C0C7E-B8B3-4729-B79E-E6A0ABD181FF}"/>
              </a:ext>
            </a:extLst>
          </p:cNvPr>
          <p:cNvSpPr/>
          <p:nvPr/>
        </p:nvSpPr>
        <p:spPr>
          <a:xfrm>
            <a:off x="986499" y="5986214"/>
            <a:ext cx="7665131" cy="4812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dài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biểu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diễn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lực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theo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tỉ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xích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8D5EED-9CE3-4BD2-BC23-5817C932A81E}"/>
              </a:ext>
            </a:extLst>
          </p:cNvPr>
          <p:cNvCxnSpPr/>
          <p:nvPr/>
        </p:nvCxnSpPr>
        <p:spPr>
          <a:xfrm>
            <a:off x="4054511" y="2270928"/>
            <a:ext cx="3346100" cy="0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2C7BD9-0E7E-4212-AE89-706E0CF25B38}"/>
              </a:ext>
            </a:extLst>
          </p:cNvPr>
          <p:cNvSpPr txBox="1"/>
          <p:nvPr/>
        </p:nvSpPr>
        <p:spPr>
          <a:xfrm>
            <a:off x="2102386" y="1914622"/>
            <a:ext cx="1390124" cy="830997"/>
          </a:xfrm>
          <a:prstGeom prst="rect">
            <a:avLst/>
          </a:prstGeom>
          <a:noFill/>
          <a:ln>
            <a:solidFill>
              <a:srgbClr val="F6B85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</a:rPr>
              <a:t>Điểm</a:t>
            </a:r>
            <a:r>
              <a:rPr lang="en-US" sz="2400" b="1" dirty="0">
                <a:solidFill>
                  <a:srgbClr val="0070C0"/>
                </a:solidFill>
              </a:rPr>
              <a:t> đặt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lực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EE066D-3027-4B37-9A19-D4181684CAB9}"/>
              </a:ext>
            </a:extLst>
          </p:cNvPr>
          <p:cNvSpPr txBox="1"/>
          <p:nvPr/>
        </p:nvSpPr>
        <p:spPr>
          <a:xfrm>
            <a:off x="4605298" y="1700699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Phương</a:t>
            </a:r>
            <a:r>
              <a:rPr lang="en-US" sz="2400" b="1" dirty="0">
                <a:solidFill>
                  <a:srgbClr val="0070C0"/>
                </a:solidFill>
              </a:rPr>
              <a:t> của lực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8A6626-2FC2-4159-9B26-07191D286828}"/>
              </a:ext>
            </a:extLst>
          </p:cNvPr>
          <p:cNvSpPr txBox="1"/>
          <p:nvPr/>
        </p:nvSpPr>
        <p:spPr>
          <a:xfrm>
            <a:off x="7793665" y="1356846"/>
            <a:ext cx="1510350" cy="830997"/>
          </a:xfrm>
          <a:prstGeom prst="rect">
            <a:avLst/>
          </a:prstGeom>
          <a:noFill/>
          <a:ln>
            <a:solidFill>
              <a:srgbClr val="F6B85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Chiều của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lực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613E930-6D1E-4121-AC72-168CB6DFC510}"/>
              </a:ext>
            </a:extLst>
          </p:cNvPr>
          <p:cNvSpPr/>
          <p:nvPr/>
        </p:nvSpPr>
        <p:spPr>
          <a:xfrm>
            <a:off x="4131750" y="1700699"/>
            <a:ext cx="3022675" cy="972164"/>
          </a:xfrm>
          <a:prstGeom prst="arc">
            <a:avLst>
              <a:gd name="adj1" fmla="val 148261"/>
              <a:gd name="adj2" fmla="val 10576117"/>
            </a:avLst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6F78A-1268-46C7-9F6F-94BAEF33F76E}"/>
              </a:ext>
            </a:extLst>
          </p:cNvPr>
          <p:cNvSpPr txBox="1"/>
          <p:nvPr/>
        </p:nvSpPr>
        <p:spPr>
          <a:xfrm>
            <a:off x="4633171" y="2388077"/>
            <a:ext cx="208582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Độ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lớn</a:t>
            </a:r>
            <a:r>
              <a:rPr lang="en-US" sz="2400" b="1" dirty="0">
                <a:solidFill>
                  <a:srgbClr val="0070C0"/>
                </a:solidFill>
              </a:rPr>
              <a:t> của lực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74DCD20-FA77-45F2-B226-C0585483EDEB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92510" y="2270928"/>
            <a:ext cx="554012" cy="591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D2BF298-05D8-4D0B-9F8B-78D2DAA969A7}"/>
              </a:ext>
            </a:extLst>
          </p:cNvPr>
          <p:cNvCxnSpPr>
            <a:cxnSpLocks/>
          </p:cNvCxnSpPr>
          <p:nvPr/>
        </p:nvCxnSpPr>
        <p:spPr>
          <a:xfrm flipH="1">
            <a:off x="7239653" y="1775368"/>
            <a:ext cx="531553" cy="495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9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12" grpId="0" animBg="1"/>
      <p:bldP spid="13" grpId="0" animBg="1"/>
      <p:bldP spid="15" grpId="0" animBg="1"/>
      <p:bldP spid="10" grpId="0" animBg="1"/>
      <p:bldP spid="19" grpId="0"/>
      <p:bldP spid="20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51C9D9-7166-4803-B376-FDC812F7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5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FAFF74-476F-4374-8CE1-2E94FD6ED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808" y="1610907"/>
            <a:ext cx="4995192" cy="41062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6B7D79-F9A7-450D-8C6E-A31A46EB0239}"/>
              </a:ext>
            </a:extLst>
          </p:cNvPr>
          <p:cNvSpPr/>
          <p:nvPr/>
        </p:nvSpPr>
        <p:spPr>
          <a:xfrm>
            <a:off x="726627" y="183278"/>
            <a:ext cx="1073874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  <a:sym typeface="Wingdings" panose="05000000000000000000" pitchFamily="2" charset="2"/>
              </a:rPr>
              <a:t>Ví</a:t>
            </a:r>
            <a:r>
              <a:rPr lang="en-US" sz="2800" b="1" u="sng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sym typeface="Wingdings" panose="05000000000000000000" pitchFamily="2" charset="2"/>
              </a:rPr>
              <a:t>dụ</a:t>
            </a:r>
            <a:r>
              <a:rPr lang="en-US" sz="2800" b="1" u="sng" dirty="0">
                <a:solidFill>
                  <a:srgbClr val="C00000"/>
                </a:solidFill>
                <a:sym typeface="Wingdings" panose="05000000000000000000" pitchFamily="2" charset="2"/>
              </a:rPr>
              <a:t>: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Biểu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diễn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lực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đẩy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của: Một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mẹ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đẩy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xe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nôi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lực 30N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theo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nằm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ngang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từ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trái sang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phải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như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B01202-E4CC-4C8A-AFA5-E4B534CAF441}"/>
              </a:ext>
            </a:extLst>
          </p:cNvPr>
          <p:cNvSpPr/>
          <p:nvPr/>
        </p:nvSpPr>
        <p:spPr>
          <a:xfrm>
            <a:off x="638662" y="1903488"/>
            <a:ext cx="6147830" cy="4812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Gốc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nằm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xe,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tại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trí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tay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tiếp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xúc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xe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67496F-27D3-4F67-BAA6-92262B5A439F}"/>
              </a:ext>
            </a:extLst>
          </p:cNvPr>
          <p:cNvSpPr/>
          <p:nvPr/>
        </p:nvSpPr>
        <p:spPr>
          <a:xfrm>
            <a:off x="638662" y="2715352"/>
            <a:ext cx="2954129" cy="481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nằm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ngang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F7AF8D-BC82-43E3-99C9-177752FC2CF7}"/>
              </a:ext>
            </a:extLst>
          </p:cNvPr>
          <p:cNvSpPr/>
          <p:nvPr/>
        </p:nvSpPr>
        <p:spPr>
          <a:xfrm>
            <a:off x="638662" y="3592124"/>
            <a:ext cx="3511307" cy="481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Chiều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từ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trái sang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phải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80CCD-FB13-4406-ACD2-FF0DDCE9B603}"/>
              </a:ext>
            </a:extLst>
          </p:cNvPr>
          <p:cNvSpPr/>
          <p:nvPr/>
        </p:nvSpPr>
        <p:spPr>
          <a:xfrm>
            <a:off x="638662" y="4468896"/>
            <a:ext cx="6558146" cy="11731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dài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nếu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quy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ước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cm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dài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của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ứng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10N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thì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mũi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tên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đó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sẽ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dài</a:t>
            </a:r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 30:10=3cm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06C0A9-75A7-4F01-9402-8BE3BA1418CE}"/>
              </a:ext>
            </a:extLst>
          </p:cNvPr>
          <p:cNvSpPr/>
          <p:nvPr/>
        </p:nvSpPr>
        <p:spPr>
          <a:xfrm>
            <a:off x="392478" y="1306317"/>
            <a:ext cx="6640198" cy="481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Lực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đẩy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của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mẹ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có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đặc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điểm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6650BE-DFE3-4C99-A8F2-8556AA7CC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808" y="1610907"/>
            <a:ext cx="4995192" cy="41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8BF0C4-193E-4664-8A34-BE7922AB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E7556-A14D-4B52-80AC-65CFFE75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85" y="1017793"/>
            <a:ext cx="10850532" cy="32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5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F342E8-B583-484B-8BD3-677604B6A471}"/>
              </a:ext>
            </a:extLst>
          </p:cNvPr>
          <p:cNvSpPr/>
          <p:nvPr/>
        </p:nvSpPr>
        <p:spPr>
          <a:xfrm>
            <a:off x="904944" y="221948"/>
            <a:ext cx="10861675" cy="481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Bài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tập: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lực trong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các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sau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tỉ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xích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tùy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chọn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B6BCD-9A96-4219-BED6-2266070E750C}"/>
              </a:ext>
            </a:extLst>
          </p:cNvPr>
          <p:cNvSpPr/>
          <p:nvPr/>
        </p:nvSpPr>
        <p:spPr>
          <a:xfrm>
            <a:off x="-108857" y="1181755"/>
            <a:ext cx="12409714" cy="481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Đẩy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1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thùng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hàng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theo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nằm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ngang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 chiều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phải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sang trái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với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lực có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độ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lớn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40N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D29AD9-901A-4D95-BECF-3DC9C2D65CCA}"/>
              </a:ext>
            </a:extLst>
          </p:cNvPr>
          <p:cNvGrpSpPr/>
          <p:nvPr/>
        </p:nvGrpSpPr>
        <p:grpSpPr>
          <a:xfrm>
            <a:off x="7306284" y="3429000"/>
            <a:ext cx="2902841" cy="956120"/>
            <a:chOff x="7387212" y="1763421"/>
            <a:chExt cx="4220308" cy="126609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A455B83-98B8-42DF-9F08-C33ADC899763}"/>
                </a:ext>
              </a:extLst>
            </p:cNvPr>
            <p:cNvCxnSpPr/>
            <p:nvPr/>
          </p:nvCxnSpPr>
          <p:spPr>
            <a:xfrm>
              <a:off x="7387212" y="3029514"/>
              <a:ext cx="422030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D24A32-1BCF-4863-8464-58B1262A8F0B}"/>
                </a:ext>
              </a:extLst>
            </p:cNvPr>
            <p:cNvSpPr/>
            <p:nvPr/>
          </p:nvSpPr>
          <p:spPr>
            <a:xfrm>
              <a:off x="8412144" y="1763421"/>
              <a:ext cx="2250830" cy="1215851"/>
            </a:xfrm>
            <a:prstGeom prst="rect">
              <a:avLst/>
            </a:prstGeom>
            <a:noFill/>
            <a:ln w="57150">
              <a:solidFill>
                <a:srgbClr val="F22E6B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08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F342E8-B583-484B-8BD3-677604B6A471}"/>
              </a:ext>
            </a:extLst>
          </p:cNvPr>
          <p:cNvSpPr/>
          <p:nvPr/>
        </p:nvSpPr>
        <p:spPr>
          <a:xfrm>
            <a:off x="904944" y="221948"/>
            <a:ext cx="10861675" cy="481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Bài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tập: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lực trong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các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sau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tỉ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xích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tùy</a:t>
            </a:r>
            <a:r>
              <a:rPr 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chọn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95BFD-7E72-4E39-890F-C4C5C6C6DF86}"/>
              </a:ext>
            </a:extLst>
          </p:cNvPr>
          <p:cNvSpPr/>
          <p:nvPr/>
        </p:nvSpPr>
        <p:spPr>
          <a:xfrm>
            <a:off x="-100483" y="1365057"/>
            <a:ext cx="12439860" cy="481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Kéo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1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quả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cầu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theo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phương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thẳng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đứng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 chiều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dưới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lên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trên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với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lực có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độ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lớn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15N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5257CA-578F-4793-83AB-AC503CFA31A6}"/>
              </a:ext>
            </a:extLst>
          </p:cNvPr>
          <p:cNvGrpSpPr/>
          <p:nvPr/>
        </p:nvGrpSpPr>
        <p:grpSpPr>
          <a:xfrm>
            <a:off x="8052163" y="3926479"/>
            <a:ext cx="2902841" cy="1138667"/>
            <a:chOff x="8052163" y="3926479"/>
            <a:chExt cx="2902841" cy="113866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1C9A02-07D0-4C66-A96F-AC312D89A975}"/>
                </a:ext>
              </a:extLst>
            </p:cNvPr>
            <p:cNvSpPr/>
            <p:nvPr/>
          </p:nvSpPr>
          <p:spPr>
            <a:xfrm>
              <a:off x="8963755" y="3926479"/>
              <a:ext cx="1155561" cy="1085220"/>
            </a:xfrm>
            <a:prstGeom prst="ellipse">
              <a:avLst/>
            </a:prstGeom>
            <a:solidFill>
              <a:srgbClr val="F6759C"/>
            </a:solidFill>
            <a:ln w="38100">
              <a:solidFill>
                <a:srgbClr val="F22E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8D83AD-617B-48DA-9270-E6CA4980BE6E}"/>
                </a:ext>
              </a:extLst>
            </p:cNvPr>
            <p:cNvCxnSpPr/>
            <p:nvPr/>
          </p:nvCxnSpPr>
          <p:spPr>
            <a:xfrm>
              <a:off x="8052163" y="5065146"/>
              <a:ext cx="290284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27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7B8FC7-3339-466B-A17C-0B3542AC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5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52C5D8-7F02-4E46-BB1C-2927DEA83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338" y="0"/>
            <a:ext cx="8389141" cy="2645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791FFA-8D81-4911-9BCF-05D8CE64D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29" y="2520044"/>
            <a:ext cx="7529958" cy="41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78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792861-1C11-42B8-BF3C-DC76101FD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165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8DCB5-004E-44D6-93A9-0B4EF74AC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325" y="448238"/>
            <a:ext cx="8640381" cy="2553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2C97F2-3B47-4CA2-A884-BD72E2DD5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325" y="3001294"/>
            <a:ext cx="9183382" cy="275310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822B662-AD03-D003-0B38-BF39A616910F}"/>
              </a:ext>
            </a:extLst>
          </p:cNvPr>
          <p:cNvSpPr/>
          <p:nvPr/>
        </p:nvSpPr>
        <p:spPr>
          <a:xfrm>
            <a:off x="7010400" y="2654091"/>
            <a:ext cx="438150" cy="4476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717CC859-EDBA-49EA-102F-A696F6C5E40F}"/>
                  </a:ext>
                </a:extLst>
              </p:cNvPr>
              <p:cNvSpPr/>
              <p:nvPr/>
            </p:nvSpPr>
            <p:spPr>
              <a:xfrm>
                <a:off x="0" y="923925"/>
                <a:ext cx="12191999" cy="46863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</a:rPr>
                  <a:t>Bài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tập</a:t>
                </a:r>
                <a:r>
                  <a:rPr lang="en-US" sz="3200" dirty="0">
                    <a:solidFill>
                      <a:srgbClr val="FF0000"/>
                    </a:solidFill>
                  </a:rPr>
                  <a:t>: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</a:rPr>
                  <a:t>Biều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diễn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các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lực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sau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tỉ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xích</a:t>
                </a:r>
                <a:r>
                  <a:rPr lang="en-US" sz="3200" dirty="0">
                    <a:solidFill>
                      <a:srgbClr val="FF0000"/>
                    </a:solidFill>
                  </a:rPr>
                  <a:t> 1cm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ứng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sz="3200" dirty="0">
                    <a:solidFill>
                      <a:srgbClr val="FF0000"/>
                    </a:solidFill>
                  </a:rPr>
                  <a:t> 2 N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a,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Lực</a:t>
                </a:r>
                <a:r>
                  <a:rPr lang="en-US" sz="3200" dirty="0">
                    <a:solidFill>
                      <a:schemeClr val="tx1"/>
                    </a:solidFill>
                  </a:rPr>
                  <a:t> F1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ngang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sang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phải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độ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lớn</a:t>
                </a:r>
                <a:r>
                  <a:rPr lang="en-US" sz="3200" dirty="0">
                    <a:solidFill>
                      <a:schemeClr val="tx1"/>
                    </a:solidFill>
                  </a:rPr>
                  <a:t> 4N.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b,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Lực</a:t>
                </a:r>
                <a:r>
                  <a:rPr lang="en-US" sz="3200" dirty="0">
                    <a:solidFill>
                      <a:schemeClr val="tx1"/>
                    </a:solidFill>
                  </a:rPr>
                  <a:t> F2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thẳng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đứng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trên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xuống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dưới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độ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lớn</a:t>
                </a:r>
                <a:r>
                  <a:rPr lang="en-US" sz="3200" dirty="0">
                    <a:solidFill>
                      <a:schemeClr val="tx1"/>
                    </a:solidFill>
                  </a:rPr>
                  <a:t> 2N.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c,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Lực</a:t>
                </a:r>
                <a:r>
                  <a:rPr lang="en-US" sz="3200" dirty="0">
                    <a:solidFill>
                      <a:schemeClr val="tx1"/>
                    </a:solidFill>
                  </a:rPr>
                  <a:t> F3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hợp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phương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ngang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góc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</a:rPr>
                          <m:t>45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trái</a:t>
                </a:r>
                <a:r>
                  <a:rPr lang="en-US" sz="3200" dirty="0">
                    <a:solidFill>
                      <a:schemeClr val="tx1"/>
                    </a:solidFill>
                  </a:rPr>
                  <a:t> sang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phải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hướng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lên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trên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độ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lớn</a:t>
                </a:r>
                <a:r>
                  <a:rPr lang="en-US" sz="3200" dirty="0">
                    <a:solidFill>
                      <a:schemeClr val="tx1"/>
                    </a:solidFill>
                  </a:rPr>
                  <a:t> 6N.</a:t>
                </a:r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717CC859-EDBA-49EA-102F-A696F6C5E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23925"/>
                <a:ext cx="12191999" cy="46863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94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DBA74-E616-4264-B551-96296C253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E18CFA-BDAD-47FB-9094-6434F1E6300A}"/>
              </a:ext>
            </a:extLst>
          </p:cNvPr>
          <p:cNvSpPr txBox="1"/>
          <p:nvPr/>
        </p:nvSpPr>
        <p:spPr>
          <a:xfrm>
            <a:off x="5006110" y="1570182"/>
            <a:ext cx="6105236" cy="287180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BÀI 41: </a:t>
            </a:r>
          </a:p>
          <a:p>
            <a:pPr algn="ctr"/>
            <a:r>
              <a:rPr lang="en-US" sz="6600" b="1" dirty="0">
                <a:solidFill>
                  <a:srgbClr val="9A5C94"/>
                </a:solidFill>
              </a:rPr>
              <a:t>BIỂU DIỄN LỰC</a:t>
            </a:r>
          </a:p>
        </p:txBody>
      </p:sp>
    </p:spTree>
    <p:extLst>
      <p:ext uri="{BB962C8B-B14F-4D97-AF65-F5344CB8AC3E}">
        <p14:creationId xmlns:p14="http://schemas.microsoft.com/office/powerpoint/2010/main" val="287582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DBB94-C87C-474B-B7DD-5DFA4C28E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AA08F-D65F-496D-8FBC-0E171156F25F}"/>
              </a:ext>
            </a:extLst>
          </p:cNvPr>
          <p:cNvSpPr txBox="1"/>
          <p:nvPr/>
        </p:nvSpPr>
        <p:spPr>
          <a:xfrm>
            <a:off x="3043382" y="489527"/>
            <a:ext cx="6105236" cy="8767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NỘI DUNG BÀI HỌC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CA1B3-C702-4FE2-95B3-096EF863967C}"/>
              </a:ext>
            </a:extLst>
          </p:cNvPr>
          <p:cNvSpPr txBox="1"/>
          <p:nvPr/>
        </p:nvSpPr>
        <p:spPr>
          <a:xfrm>
            <a:off x="3870036" y="2336800"/>
            <a:ext cx="423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02252-D13A-4CB1-9DFD-308B5BBAF927}"/>
              </a:ext>
            </a:extLst>
          </p:cNvPr>
          <p:cNvSpPr txBox="1"/>
          <p:nvPr/>
        </p:nvSpPr>
        <p:spPr>
          <a:xfrm>
            <a:off x="7832405" y="2336800"/>
            <a:ext cx="662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D95B4-D5B8-4BF4-ADCF-2A1A28DD6D92}"/>
              </a:ext>
            </a:extLst>
          </p:cNvPr>
          <p:cNvSpPr txBox="1"/>
          <p:nvPr/>
        </p:nvSpPr>
        <p:spPr>
          <a:xfrm>
            <a:off x="2417747" y="3690204"/>
            <a:ext cx="33280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CÁC ĐẶC TRƯNG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CỦA LỰC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AFDF7-55A6-4E15-98FD-92FE1385964C}"/>
              </a:ext>
            </a:extLst>
          </p:cNvPr>
          <p:cNvSpPr txBox="1"/>
          <p:nvPr/>
        </p:nvSpPr>
        <p:spPr>
          <a:xfrm>
            <a:off x="6559805" y="3690204"/>
            <a:ext cx="2922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BIỂU DIỄN LỰC</a:t>
            </a:r>
          </a:p>
        </p:txBody>
      </p:sp>
    </p:spTree>
    <p:extLst>
      <p:ext uri="{BB962C8B-B14F-4D97-AF65-F5344CB8AC3E}">
        <p14:creationId xmlns:p14="http://schemas.microsoft.com/office/powerpoint/2010/main" val="94685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5131B-7D3E-450E-81A2-66B8442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263435-104E-48B6-BE9E-1DE0A39B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494" y="2192889"/>
            <a:ext cx="5022566" cy="3733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D728-75A0-458E-8203-3DE7B7F65114}"/>
              </a:ext>
            </a:extLst>
          </p:cNvPr>
          <p:cNvSpPr txBox="1"/>
          <p:nvPr/>
        </p:nvSpPr>
        <p:spPr>
          <a:xfrm>
            <a:off x="1186873" y="508000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B3-E063-44B9-BE30-AD705CD40D00}"/>
              </a:ext>
            </a:extLst>
          </p:cNvPr>
          <p:cNvSpPr txBox="1"/>
          <p:nvPr/>
        </p:nvSpPr>
        <p:spPr>
          <a:xfrm>
            <a:off x="1723304" y="1433215"/>
            <a:ext cx="345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1. </a:t>
            </a:r>
            <a:r>
              <a:rPr lang="en-US" sz="3200" b="1" dirty="0" err="1">
                <a:solidFill>
                  <a:srgbClr val="F87C36"/>
                </a:solidFill>
              </a:rPr>
              <a:t>Độ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lớn</a:t>
            </a:r>
            <a:r>
              <a:rPr lang="en-US" sz="3200" b="1" dirty="0">
                <a:solidFill>
                  <a:srgbClr val="F87C36"/>
                </a:solidFill>
              </a:rPr>
              <a:t> của lực</a:t>
            </a:r>
          </a:p>
        </p:txBody>
      </p:sp>
    </p:spTree>
    <p:extLst>
      <p:ext uri="{BB962C8B-B14F-4D97-AF65-F5344CB8AC3E}">
        <p14:creationId xmlns:p14="http://schemas.microsoft.com/office/powerpoint/2010/main" val="296296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5131B-7D3E-450E-81A2-66B8442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D728-75A0-458E-8203-3DE7B7F65114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B3-E063-44B9-BE30-AD705CD40D00}"/>
              </a:ext>
            </a:extLst>
          </p:cNvPr>
          <p:cNvSpPr txBox="1"/>
          <p:nvPr/>
        </p:nvSpPr>
        <p:spPr>
          <a:xfrm>
            <a:off x="1402933" y="971509"/>
            <a:ext cx="345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1. </a:t>
            </a:r>
            <a:r>
              <a:rPr lang="en-US" sz="3200" b="1" dirty="0" err="1">
                <a:solidFill>
                  <a:srgbClr val="F87C36"/>
                </a:solidFill>
              </a:rPr>
              <a:t>Độ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lớn</a:t>
            </a:r>
            <a:r>
              <a:rPr lang="en-US" sz="3200" b="1" dirty="0">
                <a:solidFill>
                  <a:srgbClr val="F87C36"/>
                </a:solidFill>
              </a:rPr>
              <a:t> của lực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5F2AC9-6B97-43ED-AB83-3E3F7FD4A2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21" b="14353"/>
          <a:stretch/>
        </p:blipFill>
        <p:spPr>
          <a:xfrm>
            <a:off x="2316617" y="1596171"/>
            <a:ext cx="2560867" cy="2039053"/>
          </a:xfrm>
          <a:prstGeom prst="rect">
            <a:avLst/>
          </a:prstGeom>
        </p:spPr>
      </p:pic>
      <p:pic>
        <p:nvPicPr>
          <p:cNvPr id="1026" name="Picture 2" descr="Lifting Box Wood - Free vector graphic on Pixabay">
            <a:extLst>
              <a:ext uri="{FF2B5EF4-FFF2-40B4-BE49-F238E27FC236}">
                <a16:creationId xmlns:a16="http://schemas.microsoft.com/office/drawing/2014/main" id="{FD89397B-4B49-48F0-894B-9F72FCB8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17" y="689464"/>
            <a:ext cx="2539520" cy="28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AE0043-1E51-40E4-AF49-30213E093EE0}"/>
              </a:ext>
            </a:extLst>
          </p:cNvPr>
          <p:cNvSpPr txBox="1"/>
          <p:nvPr/>
        </p:nvSpPr>
        <p:spPr>
          <a:xfrm>
            <a:off x="1905763" y="3824077"/>
            <a:ext cx="345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Em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bé</a:t>
            </a:r>
            <a:r>
              <a:rPr lang="en-US" sz="2400" b="1" dirty="0">
                <a:solidFill>
                  <a:srgbClr val="002060"/>
                </a:solidFill>
              </a:rPr>
              <a:t> tác dụng lực </a:t>
            </a:r>
            <a:r>
              <a:rPr lang="en-US" sz="2400" b="1" dirty="0" err="1">
                <a:solidFill>
                  <a:srgbClr val="002060"/>
                </a:solidFill>
              </a:rPr>
              <a:t>đẩy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chiếc</a:t>
            </a:r>
            <a:r>
              <a:rPr lang="en-US" sz="2400" b="1" dirty="0">
                <a:solidFill>
                  <a:srgbClr val="002060"/>
                </a:solidFill>
              </a:rPr>
              <a:t> ô tô </a:t>
            </a:r>
            <a:r>
              <a:rPr lang="en-US" sz="2400" b="1" dirty="0" err="1">
                <a:solidFill>
                  <a:srgbClr val="002060"/>
                </a:solidFill>
              </a:rPr>
              <a:t>đồ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chơi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1A8FBD-A234-4357-B134-39C015D492B7}"/>
              </a:ext>
            </a:extLst>
          </p:cNvPr>
          <p:cNvSpPr txBox="1"/>
          <p:nvPr/>
        </p:nvSpPr>
        <p:spPr>
          <a:xfrm>
            <a:off x="6654592" y="3824077"/>
            <a:ext cx="345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Chàng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trai</a:t>
            </a:r>
            <a:r>
              <a:rPr lang="en-US" sz="2400" b="1" dirty="0">
                <a:solidFill>
                  <a:srgbClr val="002060"/>
                </a:solidFill>
              </a:rPr>
              <a:t> tác dụng lực </a:t>
            </a:r>
            <a:r>
              <a:rPr lang="en-US" sz="2400" b="1" dirty="0" err="1">
                <a:solidFill>
                  <a:srgbClr val="002060"/>
                </a:solidFill>
              </a:rPr>
              <a:t>bê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thùng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hàng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rất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nặng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46B69-AE68-4F6A-8519-E0C59BEC2778}"/>
              </a:ext>
            </a:extLst>
          </p:cNvPr>
          <p:cNvSpPr txBox="1"/>
          <p:nvPr/>
        </p:nvSpPr>
        <p:spPr>
          <a:xfrm>
            <a:off x="955790" y="4846330"/>
            <a:ext cx="1090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=&gt; Lực </a:t>
            </a:r>
            <a:r>
              <a:rPr lang="en-US" sz="2400" b="1" dirty="0" err="1">
                <a:solidFill>
                  <a:srgbClr val="C00000"/>
                </a:solidFill>
              </a:rPr>
              <a:t>mà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em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bé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chàng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trai</a:t>
            </a:r>
            <a:r>
              <a:rPr lang="en-US" sz="2400" b="1" dirty="0">
                <a:solidFill>
                  <a:srgbClr val="C00000"/>
                </a:solidFill>
              </a:rPr>
              <a:t> tác dụng lên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vật là </a:t>
            </a:r>
            <a:r>
              <a:rPr lang="en-US" sz="2400" b="1" dirty="0" err="1">
                <a:solidFill>
                  <a:srgbClr val="C00000"/>
                </a:solidFill>
              </a:rPr>
              <a:t>khác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nhau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Độ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mạnh</a:t>
            </a:r>
            <a:r>
              <a:rPr lang="en-US" sz="2400" b="1" dirty="0">
                <a:solidFill>
                  <a:srgbClr val="C00000"/>
                </a:solidFill>
              </a:rPr>
              <a:t> hay </a:t>
            </a:r>
            <a:r>
              <a:rPr lang="en-US" sz="2400" b="1" dirty="0" err="1">
                <a:solidFill>
                  <a:srgbClr val="C00000"/>
                </a:solidFill>
              </a:rPr>
              <a:t>yếu</a:t>
            </a:r>
            <a:r>
              <a:rPr lang="en-US" sz="2400" b="1" dirty="0">
                <a:solidFill>
                  <a:srgbClr val="C00000"/>
                </a:solidFill>
              </a:rPr>
              <a:t> của lực tác dụng lên vật là </a:t>
            </a:r>
            <a:r>
              <a:rPr lang="en-US" sz="2400" b="1" dirty="0" err="1">
                <a:solidFill>
                  <a:srgbClr val="C00000"/>
                </a:solidFill>
              </a:rPr>
              <a:t>một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đặc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trưng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dễ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nhận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thấy</a:t>
            </a:r>
            <a:r>
              <a:rPr lang="en-US" sz="2400" b="1" dirty="0">
                <a:solidFill>
                  <a:srgbClr val="C00000"/>
                </a:solidFill>
              </a:rPr>
              <a:t> của lực.</a:t>
            </a:r>
          </a:p>
        </p:txBody>
      </p:sp>
    </p:spTree>
    <p:extLst>
      <p:ext uri="{BB962C8B-B14F-4D97-AF65-F5344CB8AC3E}">
        <p14:creationId xmlns:p14="http://schemas.microsoft.com/office/powerpoint/2010/main" val="40598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5131B-7D3E-450E-81A2-66B84427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D728-75A0-458E-8203-3DE7B7F65114}"/>
              </a:ext>
            </a:extLst>
          </p:cNvPr>
          <p:cNvSpPr txBox="1"/>
          <p:nvPr/>
        </p:nvSpPr>
        <p:spPr>
          <a:xfrm>
            <a:off x="767324" y="248362"/>
            <a:ext cx="6562436" cy="5811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54597F"/>
                </a:solidFill>
              </a:rPr>
              <a:t>I. </a:t>
            </a:r>
            <a:r>
              <a:rPr lang="en-US" sz="6600" b="1" dirty="0" err="1">
                <a:solidFill>
                  <a:srgbClr val="54597F"/>
                </a:solidFill>
              </a:rPr>
              <a:t>Các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đặc</a:t>
            </a:r>
            <a:r>
              <a:rPr lang="en-US" sz="6600" b="1" dirty="0">
                <a:solidFill>
                  <a:srgbClr val="54597F"/>
                </a:solidFill>
              </a:rPr>
              <a:t> </a:t>
            </a:r>
            <a:r>
              <a:rPr lang="en-US" sz="6600" b="1" dirty="0" err="1">
                <a:solidFill>
                  <a:srgbClr val="54597F"/>
                </a:solidFill>
              </a:rPr>
              <a:t>trưng</a:t>
            </a:r>
            <a:r>
              <a:rPr lang="en-US" sz="6600" b="1" dirty="0">
                <a:solidFill>
                  <a:srgbClr val="54597F"/>
                </a:solidFill>
              </a:rPr>
              <a:t> của lực</a:t>
            </a:r>
            <a:endParaRPr lang="en-US" sz="6600" b="1" dirty="0">
              <a:solidFill>
                <a:srgbClr val="9A5C9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2BFB3-E063-44B9-BE30-AD705CD40D00}"/>
              </a:ext>
            </a:extLst>
          </p:cNvPr>
          <p:cNvSpPr txBox="1"/>
          <p:nvPr/>
        </p:nvSpPr>
        <p:spPr>
          <a:xfrm>
            <a:off x="1402933" y="971509"/>
            <a:ext cx="345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87C36"/>
                </a:solidFill>
              </a:rPr>
              <a:t>1. </a:t>
            </a:r>
            <a:r>
              <a:rPr lang="en-US" sz="3200" b="1" dirty="0" err="1">
                <a:solidFill>
                  <a:srgbClr val="F87C36"/>
                </a:solidFill>
              </a:rPr>
              <a:t>Độ</a:t>
            </a:r>
            <a:r>
              <a:rPr lang="en-US" sz="3200" b="1" dirty="0">
                <a:solidFill>
                  <a:srgbClr val="F87C36"/>
                </a:solidFill>
              </a:rPr>
              <a:t> </a:t>
            </a:r>
            <a:r>
              <a:rPr lang="en-US" sz="3200" b="1" dirty="0" err="1">
                <a:solidFill>
                  <a:srgbClr val="F87C36"/>
                </a:solidFill>
              </a:rPr>
              <a:t>lớn</a:t>
            </a:r>
            <a:r>
              <a:rPr lang="en-US" sz="3200" b="1" dirty="0">
                <a:solidFill>
                  <a:srgbClr val="F87C36"/>
                </a:solidFill>
              </a:rPr>
              <a:t> của lực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46B69-AE68-4F6A-8519-E0C59BEC2778}"/>
              </a:ext>
            </a:extLst>
          </p:cNvPr>
          <p:cNvSpPr txBox="1"/>
          <p:nvPr/>
        </p:nvSpPr>
        <p:spPr>
          <a:xfrm>
            <a:off x="1232723" y="5118751"/>
            <a:ext cx="972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 </a:t>
            </a:r>
            <a:r>
              <a:rPr lang="en-US" sz="2800" b="1" dirty="0" err="1">
                <a:solidFill>
                  <a:srgbClr val="54597F"/>
                </a:solidFill>
              </a:rPr>
              <a:t>Độ</a:t>
            </a:r>
            <a:r>
              <a:rPr lang="en-US" sz="2800" b="1" dirty="0">
                <a:solidFill>
                  <a:srgbClr val="54597F"/>
                </a:solidFill>
              </a:rPr>
              <a:t> </a:t>
            </a:r>
            <a:r>
              <a:rPr lang="en-US" sz="2800" b="1" dirty="0" err="1">
                <a:solidFill>
                  <a:srgbClr val="54597F"/>
                </a:solidFill>
              </a:rPr>
              <a:t>mạnh</a:t>
            </a:r>
            <a:r>
              <a:rPr lang="en-US" sz="2800" b="1" dirty="0">
                <a:solidFill>
                  <a:srgbClr val="54597F"/>
                </a:solidFill>
              </a:rPr>
              <a:t> hay </a:t>
            </a:r>
            <a:r>
              <a:rPr lang="en-US" sz="2800" b="1" dirty="0" err="1">
                <a:solidFill>
                  <a:srgbClr val="54597F"/>
                </a:solidFill>
              </a:rPr>
              <a:t>yếu</a:t>
            </a:r>
            <a:r>
              <a:rPr lang="en-US" sz="2800" b="1" dirty="0">
                <a:solidFill>
                  <a:srgbClr val="54597F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của </a:t>
            </a:r>
            <a:r>
              <a:rPr lang="en-US" sz="2800" b="1" dirty="0" err="1">
                <a:solidFill>
                  <a:srgbClr val="C00000"/>
                </a:solidFill>
              </a:rPr>
              <a:t>một</a:t>
            </a:r>
            <a:r>
              <a:rPr lang="en-US" sz="2800" b="1" dirty="0">
                <a:solidFill>
                  <a:srgbClr val="C00000"/>
                </a:solidFill>
              </a:rPr>
              <a:t> lực được gọi là </a:t>
            </a:r>
            <a:r>
              <a:rPr lang="en-US" sz="2800" b="1" dirty="0" err="1">
                <a:solidFill>
                  <a:srgbClr val="54597F"/>
                </a:solidFill>
              </a:rPr>
              <a:t>độ</a:t>
            </a:r>
            <a:r>
              <a:rPr lang="en-US" sz="2800" b="1" dirty="0">
                <a:solidFill>
                  <a:srgbClr val="54597F"/>
                </a:solidFill>
              </a:rPr>
              <a:t> </a:t>
            </a:r>
            <a:r>
              <a:rPr lang="en-US" sz="2800" b="1" dirty="0" err="1">
                <a:solidFill>
                  <a:srgbClr val="54597F"/>
                </a:solidFill>
              </a:rPr>
              <a:t>lớn</a:t>
            </a:r>
            <a:r>
              <a:rPr lang="en-US" sz="2800" b="1" dirty="0">
                <a:solidFill>
                  <a:srgbClr val="54597F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của lực.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2750E6-2875-43C7-8083-947938359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21" b="14353"/>
          <a:stretch/>
        </p:blipFill>
        <p:spPr>
          <a:xfrm>
            <a:off x="2316617" y="1596171"/>
            <a:ext cx="2560867" cy="2039053"/>
          </a:xfrm>
          <a:prstGeom prst="rect">
            <a:avLst/>
          </a:prstGeom>
        </p:spPr>
      </p:pic>
      <p:pic>
        <p:nvPicPr>
          <p:cNvPr id="12" name="Picture 2" descr="Lifting Box Wood - Free vector graphic on Pixabay">
            <a:extLst>
              <a:ext uri="{FF2B5EF4-FFF2-40B4-BE49-F238E27FC236}">
                <a16:creationId xmlns:a16="http://schemas.microsoft.com/office/drawing/2014/main" id="{C927B107-6FF7-4CC5-BF6E-FAFEC612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17" y="689464"/>
            <a:ext cx="2539520" cy="28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AB6A1C-8946-48C1-BFE0-70E41FC99C15}"/>
              </a:ext>
            </a:extLst>
          </p:cNvPr>
          <p:cNvSpPr txBox="1"/>
          <p:nvPr/>
        </p:nvSpPr>
        <p:spPr>
          <a:xfrm>
            <a:off x="1905763" y="3824077"/>
            <a:ext cx="345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Em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bé</a:t>
            </a:r>
            <a:r>
              <a:rPr lang="en-US" sz="2400" b="1" dirty="0">
                <a:solidFill>
                  <a:srgbClr val="002060"/>
                </a:solidFill>
              </a:rPr>
              <a:t> tác dụng lực </a:t>
            </a:r>
            <a:r>
              <a:rPr lang="en-US" sz="2400" b="1" dirty="0" err="1">
                <a:solidFill>
                  <a:srgbClr val="002060"/>
                </a:solidFill>
              </a:rPr>
              <a:t>đẩy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chiếc</a:t>
            </a:r>
            <a:r>
              <a:rPr lang="en-US" sz="2400" b="1" dirty="0">
                <a:solidFill>
                  <a:srgbClr val="002060"/>
                </a:solidFill>
              </a:rPr>
              <a:t> ô tô </a:t>
            </a:r>
            <a:r>
              <a:rPr lang="en-US" sz="2400" b="1" dirty="0" err="1">
                <a:solidFill>
                  <a:srgbClr val="002060"/>
                </a:solidFill>
              </a:rPr>
              <a:t>đồ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chơi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ECBD6-D12A-4060-8050-268D23FB4CE8}"/>
              </a:ext>
            </a:extLst>
          </p:cNvPr>
          <p:cNvSpPr txBox="1"/>
          <p:nvPr/>
        </p:nvSpPr>
        <p:spPr>
          <a:xfrm>
            <a:off x="6654592" y="3824077"/>
            <a:ext cx="345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Chàng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trai</a:t>
            </a:r>
            <a:r>
              <a:rPr lang="en-US" sz="2400" b="1" dirty="0">
                <a:solidFill>
                  <a:srgbClr val="002060"/>
                </a:solidFill>
              </a:rPr>
              <a:t> tác dụng lực </a:t>
            </a:r>
            <a:r>
              <a:rPr lang="en-US" sz="2400" b="1" dirty="0" err="1">
                <a:solidFill>
                  <a:srgbClr val="002060"/>
                </a:solidFill>
              </a:rPr>
              <a:t>bê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thùng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hàng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rất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nặng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A2A17A-4370-4E8C-934B-CCBDAF5C3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5A42F1C-F97A-4064-B002-B7FCE38DFA35}"/>
              </a:ext>
            </a:extLst>
          </p:cNvPr>
          <p:cNvGrpSpPr/>
          <p:nvPr/>
        </p:nvGrpSpPr>
        <p:grpSpPr>
          <a:xfrm>
            <a:off x="1439763" y="1252263"/>
            <a:ext cx="10058371" cy="3334939"/>
            <a:chOff x="1418248" y="1553477"/>
            <a:chExt cx="10058371" cy="333493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457F2B-07FD-4F62-B706-AE53ED1D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8822" y="1553477"/>
              <a:ext cx="2242355" cy="21148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3AE08E-B405-4F62-8F50-C281AAFB9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0445" y="1553477"/>
              <a:ext cx="2242355" cy="211487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F83597-AFC8-4978-A70D-852F51995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2068" y="1553477"/>
              <a:ext cx="2242355" cy="211487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ECC18A-F45B-4AF6-BB2D-748AB33E8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23691" y="1553477"/>
              <a:ext cx="2242355" cy="21148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D26939-BDC6-470A-9C7D-83ACFB62C42B}"/>
                </a:ext>
              </a:extLst>
            </p:cNvPr>
            <p:cNvSpPr txBox="1"/>
            <p:nvPr/>
          </p:nvSpPr>
          <p:spPr>
            <a:xfrm>
              <a:off x="1418248" y="3872753"/>
              <a:ext cx="2463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a. Lực của </a:t>
              </a:r>
              <a:r>
                <a:rPr lang="en-US" sz="2000" b="1" dirty="0" err="1"/>
                <a:t>người</a:t>
              </a:r>
              <a:r>
                <a:rPr lang="en-US" sz="2000" b="1" dirty="0"/>
                <a:t> </a:t>
              </a:r>
              <a:r>
                <a:rPr lang="en-US" sz="2000" b="1" dirty="0" err="1"/>
                <a:t>đẩy</a:t>
              </a:r>
              <a:r>
                <a:rPr lang="en-US" sz="2000" b="1" dirty="0"/>
                <a:t> xe ô tô </a:t>
              </a:r>
              <a:r>
                <a:rPr lang="en-US" sz="2000" b="1" dirty="0" err="1"/>
                <a:t>chết</a:t>
              </a:r>
              <a:r>
                <a:rPr lang="en-US" sz="2000" b="1" dirty="0"/>
                <a:t> </a:t>
              </a:r>
              <a:r>
                <a:rPr lang="en-US" sz="2000" b="1" dirty="0" err="1"/>
                <a:t>máy</a:t>
              </a:r>
              <a:endParaRPr lang="en-US" sz="20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F5F708-B14C-4186-95D2-9487B843C82C}"/>
                </a:ext>
              </a:extLst>
            </p:cNvPr>
            <p:cNvSpPr txBox="1"/>
            <p:nvPr/>
          </p:nvSpPr>
          <p:spPr>
            <a:xfrm>
              <a:off x="3949871" y="3872753"/>
              <a:ext cx="24635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b. Lực của </a:t>
              </a:r>
              <a:r>
                <a:rPr lang="en-US" sz="2000" b="1" dirty="0" err="1"/>
                <a:t>người</a:t>
              </a:r>
              <a:r>
                <a:rPr lang="en-US" sz="2000" b="1" dirty="0"/>
                <a:t> </a:t>
              </a:r>
              <a:r>
                <a:rPr lang="en-US" sz="2000" b="1" dirty="0" err="1"/>
                <a:t>bảo</a:t>
              </a:r>
              <a:r>
                <a:rPr lang="en-US" sz="2000" b="1" dirty="0"/>
                <a:t> </a:t>
              </a:r>
              <a:r>
                <a:rPr lang="en-US" sz="2000" b="1" dirty="0" err="1"/>
                <a:t>vệ</a:t>
              </a:r>
              <a:r>
                <a:rPr lang="en-US" sz="2000" b="1" dirty="0"/>
                <a:t> </a:t>
              </a:r>
              <a:r>
                <a:rPr lang="en-US" sz="2000" b="1" dirty="0" err="1"/>
                <a:t>đẩy</a:t>
              </a:r>
              <a:r>
                <a:rPr lang="en-US" sz="2000" b="1" dirty="0"/>
                <a:t> </a:t>
              </a:r>
              <a:r>
                <a:rPr lang="en-US" sz="2000" b="1" dirty="0" err="1"/>
                <a:t>cánh</a:t>
              </a:r>
              <a:r>
                <a:rPr lang="en-US" sz="2000" b="1" dirty="0"/>
                <a:t> </a:t>
              </a:r>
              <a:r>
                <a:rPr lang="en-US" sz="2000" b="1" dirty="0" err="1"/>
                <a:t>cổng</a:t>
              </a:r>
              <a:r>
                <a:rPr lang="en-US" sz="2000" b="1" dirty="0"/>
                <a:t> </a:t>
              </a:r>
              <a:r>
                <a:rPr lang="en-US" sz="2000" b="1" dirty="0" err="1"/>
                <a:t>sắt</a:t>
              </a:r>
              <a:endParaRPr lang="en-US" sz="20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7F8333-79D8-474C-89D2-231E48593543}"/>
                </a:ext>
              </a:extLst>
            </p:cNvPr>
            <p:cNvSpPr txBox="1"/>
            <p:nvPr/>
          </p:nvSpPr>
          <p:spPr>
            <a:xfrm>
              <a:off x="6481494" y="3872753"/>
              <a:ext cx="2463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c. Lực của </a:t>
              </a:r>
              <a:r>
                <a:rPr lang="en-US" sz="2000" b="1" dirty="0" err="1"/>
                <a:t>em</a:t>
              </a:r>
              <a:r>
                <a:rPr lang="en-US" sz="2000" b="1" dirty="0"/>
                <a:t> </a:t>
              </a:r>
              <a:r>
                <a:rPr lang="en-US" sz="2000" b="1" dirty="0" err="1"/>
                <a:t>bé</a:t>
              </a:r>
              <a:r>
                <a:rPr lang="en-US" sz="2000" b="1" dirty="0"/>
                <a:t> </a:t>
              </a:r>
              <a:r>
                <a:rPr lang="en-US" sz="2000" b="1" dirty="0" err="1"/>
                <a:t>ấn</a:t>
              </a:r>
              <a:r>
                <a:rPr lang="en-US" sz="2000" b="1" dirty="0"/>
                <a:t> </a:t>
              </a:r>
              <a:r>
                <a:rPr lang="en-US" sz="2000" b="1" dirty="0" err="1"/>
                <a:t>chuông</a:t>
              </a:r>
              <a:r>
                <a:rPr lang="en-US" sz="2000" b="1" dirty="0"/>
                <a:t> </a:t>
              </a:r>
              <a:r>
                <a:rPr lang="en-US" sz="2000" b="1" dirty="0" err="1"/>
                <a:t>cửa</a:t>
              </a:r>
              <a:endParaRPr lang="en-US" sz="20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CE3018-5B9B-4C54-B9FB-E2279B28ED3F}"/>
                </a:ext>
              </a:extLst>
            </p:cNvPr>
            <p:cNvSpPr txBox="1"/>
            <p:nvPr/>
          </p:nvSpPr>
          <p:spPr>
            <a:xfrm>
              <a:off x="9013117" y="3872753"/>
              <a:ext cx="24635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d. Lực của </a:t>
              </a:r>
              <a:r>
                <a:rPr lang="en-US" sz="2000" b="1" dirty="0" err="1"/>
                <a:t>người</a:t>
              </a:r>
              <a:r>
                <a:rPr lang="en-US" sz="2000" b="1" dirty="0"/>
                <a:t> </a:t>
              </a:r>
              <a:r>
                <a:rPr lang="en-US" sz="2000" b="1" dirty="0" err="1"/>
                <a:t>mẹ</a:t>
              </a:r>
              <a:r>
                <a:rPr lang="en-US" sz="2000" b="1" dirty="0"/>
                <a:t> </a:t>
              </a:r>
              <a:r>
                <a:rPr lang="en-US" sz="2000" b="1" dirty="0" err="1"/>
                <a:t>kéo</a:t>
              </a:r>
              <a:r>
                <a:rPr lang="en-US" sz="2000" b="1" dirty="0"/>
                <a:t> </a:t>
              </a:r>
              <a:r>
                <a:rPr lang="en-US" sz="2000" b="1" dirty="0" err="1"/>
                <a:t>cánh</a:t>
              </a:r>
              <a:r>
                <a:rPr lang="en-US" sz="2000" b="1" dirty="0"/>
                <a:t> </a:t>
              </a:r>
              <a:r>
                <a:rPr lang="en-US" sz="2000" b="1" dirty="0" err="1"/>
                <a:t>cửa</a:t>
              </a:r>
              <a:endParaRPr lang="en-US" sz="2000" b="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3122CFB-D873-4EC6-8D91-2BE531CE878B}"/>
              </a:ext>
            </a:extLst>
          </p:cNvPr>
          <p:cNvSpPr txBox="1"/>
          <p:nvPr/>
        </p:nvSpPr>
        <p:spPr>
          <a:xfrm>
            <a:off x="1760690" y="4679431"/>
            <a:ext cx="9348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2E6B"/>
                </a:solidFill>
              </a:rPr>
              <a:t>Trong </a:t>
            </a:r>
            <a:r>
              <a:rPr lang="en-US" sz="2400" b="1" dirty="0" err="1">
                <a:solidFill>
                  <a:srgbClr val="F22E6B"/>
                </a:solidFill>
              </a:rPr>
              <a:t>những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hình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trên</a:t>
            </a:r>
            <a:r>
              <a:rPr lang="en-US" sz="2400" b="1" dirty="0">
                <a:solidFill>
                  <a:srgbClr val="F22E6B"/>
                </a:solidFill>
              </a:rPr>
              <a:t>, lực nào có </a:t>
            </a:r>
            <a:r>
              <a:rPr lang="en-US" sz="2400" b="1" dirty="0" err="1">
                <a:solidFill>
                  <a:srgbClr val="F22E6B"/>
                </a:solidFill>
              </a:rPr>
              <a:t>độ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lớn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mạnh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nhất</a:t>
            </a:r>
            <a:r>
              <a:rPr lang="en-US" sz="2400" b="1" dirty="0">
                <a:solidFill>
                  <a:srgbClr val="F22E6B"/>
                </a:solidFill>
              </a:rPr>
              <a:t>, </a:t>
            </a:r>
            <a:r>
              <a:rPr lang="en-US" sz="2400" b="1" dirty="0" err="1">
                <a:solidFill>
                  <a:srgbClr val="F22E6B"/>
                </a:solidFill>
              </a:rPr>
              <a:t>yếu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nhất</a:t>
            </a:r>
            <a:r>
              <a:rPr lang="en-US" sz="2400" b="1" dirty="0">
                <a:solidFill>
                  <a:srgbClr val="F22E6B"/>
                </a:solidFill>
              </a:rPr>
              <a:t>? </a:t>
            </a:r>
          </a:p>
          <a:p>
            <a:pPr algn="ctr"/>
            <a:r>
              <a:rPr lang="en-US" sz="2400" b="1" dirty="0" err="1">
                <a:solidFill>
                  <a:srgbClr val="F22E6B"/>
                </a:solidFill>
              </a:rPr>
              <a:t>Sắp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xếp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theo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thứ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tự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độ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lớn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tăng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dần</a:t>
            </a:r>
            <a:r>
              <a:rPr lang="en-US" sz="2400" b="1" dirty="0">
                <a:solidFill>
                  <a:srgbClr val="F22E6B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932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2331B-8D4C-469C-A731-F17ACBA9D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338421-B18D-4A07-AD95-AB86420CD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41" y="258182"/>
            <a:ext cx="6311722" cy="3170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2EF89-CE42-4A51-A387-D46613435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841" y="3687182"/>
            <a:ext cx="6173601" cy="2970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BB8F2E-B256-4C45-889A-4281EBC81E57}"/>
              </a:ext>
            </a:extLst>
          </p:cNvPr>
          <p:cNvSpPr txBox="1"/>
          <p:nvPr/>
        </p:nvSpPr>
        <p:spPr>
          <a:xfrm>
            <a:off x="7698912" y="769246"/>
            <a:ext cx="394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2E6B"/>
                </a:solidFill>
              </a:rPr>
              <a:t>So </a:t>
            </a:r>
            <a:r>
              <a:rPr lang="en-US" sz="2400" b="1" dirty="0" err="1">
                <a:solidFill>
                  <a:srgbClr val="F22E6B"/>
                </a:solidFill>
              </a:rPr>
              <a:t>sánh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độ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lớn</a:t>
            </a:r>
            <a:r>
              <a:rPr lang="en-US" sz="2400" b="1" dirty="0">
                <a:solidFill>
                  <a:srgbClr val="F22E6B"/>
                </a:solidFill>
              </a:rPr>
              <a:t> lực </a:t>
            </a:r>
            <a:r>
              <a:rPr lang="en-US" sz="2400" b="1" dirty="0" err="1">
                <a:solidFill>
                  <a:srgbClr val="F22E6B"/>
                </a:solidFill>
              </a:rPr>
              <a:t>kéo</a:t>
            </a:r>
            <a:r>
              <a:rPr lang="en-US" sz="2400" b="1" dirty="0">
                <a:solidFill>
                  <a:srgbClr val="F22E6B"/>
                </a:solidFill>
              </a:rPr>
              <a:t> của 2 </a:t>
            </a:r>
            <a:r>
              <a:rPr lang="en-US" sz="2400" b="1" dirty="0" err="1">
                <a:solidFill>
                  <a:srgbClr val="F22E6B"/>
                </a:solidFill>
              </a:rPr>
              <a:t>đội</a:t>
            </a:r>
            <a:r>
              <a:rPr lang="en-US" sz="2400" b="1" dirty="0">
                <a:solidFill>
                  <a:srgbClr val="F22E6B"/>
                </a:solidFill>
              </a:rPr>
              <a:t> trong </a:t>
            </a:r>
            <a:r>
              <a:rPr lang="en-US" sz="2400" b="1" dirty="0" err="1">
                <a:solidFill>
                  <a:srgbClr val="F22E6B"/>
                </a:solidFill>
              </a:rPr>
              <a:t>hai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hình</a:t>
            </a:r>
            <a:r>
              <a:rPr lang="en-US" sz="2400" b="1" dirty="0">
                <a:solidFill>
                  <a:srgbClr val="F22E6B"/>
                </a:solidFill>
              </a:rPr>
              <a:t> a </a:t>
            </a:r>
            <a:r>
              <a:rPr lang="en-US" sz="2400" b="1" dirty="0" err="1">
                <a:solidFill>
                  <a:srgbClr val="F22E6B"/>
                </a:solidFill>
              </a:rPr>
              <a:t>và</a:t>
            </a:r>
            <a:r>
              <a:rPr lang="en-US" sz="2400" b="1" dirty="0">
                <a:solidFill>
                  <a:srgbClr val="F22E6B"/>
                </a:solidFill>
              </a:rPr>
              <a:t> b?</a:t>
            </a:r>
          </a:p>
          <a:p>
            <a:pPr algn="ctr"/>
            <a:r>
              <a:rPr lang="en-US" sz="2400" b="1" dirty="0" err="1">
                <a:solidFill>
                  <a:srgbClr val="F22E6B"/>
                </a:solidFill>
              </a:rPr>
              <a:t>Giải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thích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vì</a:t>
            </a:r>
            <a:r>
              <a:rPr lang="en-US" sz="2400" b="1" dirty="0">
                <a:solidFill>
                  <a:srgbClr val="F22E6B"/>
                </a:solidFill>
              </a:rPr>
              <a:t> </a:t>
            </a:r>
            <a:r>
              <a:rPr lang="en-US" sz="2400" b="1" dirty="0" err="1">
                <a:solidFill>
                  <a:srgbClr val="F22E6B"/>
                </a:solidFill>
              </a:rPr>
              <a:t>sao</a:t>
            </a:r>
            <a:r>
              <a:rPr lang="en-US" sz="2400" b="1" dirty="0">
                <a:solidFill>
                  <a:srgbClr val="F22E6B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9105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1038</Words>
  <Application>Microsoft Office PowerPoint</Application>
  <PresentationFormat>Widescreen</PresentationFormat>
  <Paragraphs>106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ansoo kwang</dc:creator>
  <cp:lastModifiedBy>Huyen Sam</cp:lastModifiedBy>
  <cp:revision>9</cp:revision>
  <dcterms:created xsi:type="dcterms:W3CDTF">2022-03-18T15:08:18Z</dcterms:created>
  <dcterms:modified xsi:type="dcterms:W3CDTF">2024-03-20T16:00:49Z</dcterms:modified>
</cp:coreProperties>
</file>