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6" r:id="rId2"/>
    <p:sldId id="308" r:id="rId3"/>
    <p:sldId id="345" r:id="rId4"/>
    <p:sldId id="328" r:id="rId5"/>
    <p:sldId id="329" r:id="rId6"/>
    <p:sldId id="351" r:id="rId7"/>
    <p:sldId id="332" r:id="rId8"/>
    <p:sldId id="333" r:id="rId9"/>
    <p:sldId id="348" r:id="rId10"/>
    <p:sldId id="349" r:id="rId11"/>
    <p:sldId id="339" r:id="rId12"/>
    <p:sldId id="350" r:id="rId13"/>
    <p:sldId id="3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C210D-D367-4E0C-8CB6-05EF6FD8581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F39F0-9532-4345-9104-27204461C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4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4AEDF37-8FC5-4335-A70F-5EC12C4789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1C105814-8A58-40B7-A8A5-201418A99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B0345BB4-B3B0-47EF-A11F-1A01A98A54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182727-79BF-47D9-8B37-AFB42071043D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2B65CCE3-96F0-4CA0-817F-52D2748FD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7A4B6B23-8525-4508-A624-1608942B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3183155-80D3-436B-8CFB-FBD0FE4B3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4DB1A0-EEC2-40F0-B479-DD1EACCAD98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B70D-6D4E-45E0-A944-E1DB5D318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D4AE0-8399-4284-BF80-F1B013EC9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BC81C-1DCE-49E0-A186-5B49E527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4268-0637-4467-BD96-FF53849D46F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1DFDF-AD8E-4434-BEF2-6869A944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73E39-C113-4191-9815-0762AB34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859-7140-4C6C-B4CE-D415CBC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1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6A493-4E32-4FF2-B435-00E50BFC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42291-3BDF-4870-9804-8A0F97CB4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E9A4A-EAD9-4E07-9DA2-2DA6A76D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4268-0637-4467-BD96-FF53849D46F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8E80B-A2B1-41E1-874F-8FCC6FE7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BD3CF-F153-4AED-ACEA-62BC188B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859-7140-4C6C-B4CE-D415CBC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21AB3C-B840-4A89-BA87-E51CA6CDE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62036-7172-49CB-B51E-C07FF2D1F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F963A-8267-449A-9FFC-0923E36D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4268-0637-4467-BD96-FF53849D46F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010A8-E643-40F1-AD9D-967F1743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22E0D-50CA-4E7E-AD4C-27D89B74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859-7140-4C6C-B4CE-D415CBC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61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63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64CA12-2A34-4869-87C0-FA4F803C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9F75E7-D469-436E-89C4-23D207AD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F12A02-8593-4D11-9BB4-99647405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BF23-8BAC-438C-AEB8-621927991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03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F433-C708-40CE-A1B8-BC1C3F17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7231-A9AE-4A9C-ACE5-DF37C55F6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4B411-D930-4249-A502-FD12BB39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4268-0637-4467-BD96-FF53849D46F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D164-E12B-425E-B1A5-2D0783A9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E9DD7-B0F8-4BE7-B297-48283EE7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859-7140-4C6C-B4CE-D415CBC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0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A2E2-BA82-437C-85AA-8E342A08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B2815-9B15-48D1-9AC6-D762272EA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C523A-BA0F-4A29-AE20-1C47AF68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4268-0637-4467-BD96-FF53849D46F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C3D7B-A576-4924-83A5-FD8DE110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E683B-E1DC-4AC3-876B-3329F5F9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859-7140-4C6C-B4CE-D415CBC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9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5680-2C07-4428-A40E-FF3E6F46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B27D-07D8-4A43-946E-354CEE9E5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B9B1C-EE8C-4DF3-9B40-FF535124C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631CD-9B54-454F-98D6-B44DCAD6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4268-0637-4467-BD96-FF53849D46F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D5987-CFB8-46D7-9AF7-9087F7D7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2723D-4664-40D4-B663-434195D2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859-7140-4C6C-B4CE-D415CBC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A7BD-482B-4B14-A607-06BAE333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5ECC2-E71F-4921-8E0D-DA2E61C7A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75BD2-E4FE-43BE-9A1C-1076AAF3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F7A99-1A48-4104-AF66-BB179D989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759372-8331-46AA-82BF-7110E201A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EF814-E96F-4B8A-8814-530C9A35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4268-0637-4467-BD96-FF53849D46F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31CCF6-2601-4668-AF4A-31AD2213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24B8C-BE04-4FCC-9D20-3E087AB8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859-7140-4C6C-B4CE-D415CBC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249E-F2F8-4A1B-8EC8-E0FAE652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C8DFD-230F-4F57-A23D-A45A5DBD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4268-0637-4467-BD96-FF53849D46F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3F243-24E3-4BC6-98F1-6AB273C0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1100B-2792-4AA7-9712-C9B877BD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859-7140-4C6C-B4CE-D415CBC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7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20C41-8EDC-4DF1-A766-772AB95E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4268-0637-4467-BD96-FF53849D46F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C1D5A-CE11-4F7B-94A1-15E3CE5F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6B15C-CD1B-49A8-99B1-23D462E0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859-7140-4C6C-B4CE-D415CBC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FA98-407F-4CFD-AD1D-4595C188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A4007-092A-4E28-BA45-A3562AAD2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E397C-04C7-41D9-8196-DE378783F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255D0-2F8E-4DFC-91D8-7FFAF6AB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4268-0637-4467-BD96-FF53849D46F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A77DE-71D8-41B0-BE6C-79EF65EF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90F6D-E0A4-4909-BCF8-989F6D10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859-7140-4C6C-B4CE-D415CBC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0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46C0-FBA6-49C7-8D9C-FE825CFD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B0BEB-422A-4211-AC3B-962B7B012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22D26-A2E1-4B9F-BB95-FBBDF5C04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F905E-2FC0-465C-ABC4-1F9D1149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4268-0637-4467-BD96-FF53849D46F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611C8-69B3-4275-A5EB-BF37A2131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94B64-7A76-4DF0-8FF3-A39CC088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859-7140-4C6C-B4CE-D415CBC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6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DCC4F0-E45B-4C0E-8C83-A98921BA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FAC30-839B-440B-B91A-5DEC44617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40E78-61B6-4135-8693-8BC7EFC0E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4268-0637-4467-BD96-FF53849D46F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94256-73EC-42CD-A657-DEC5EF387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5DE4D-8CB3-460A-ABEB-9C8468ECC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FE859-7140-4C6C-B4CE-D415CBCD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800170F-C7B9-4752-80C0-E346D1C78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85800"/>
            <a:ext cx="6858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ÀO TẠO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LÂM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------------o0o-----------</a:t>
            </a:r>
          </a:p>
        </p:txBody>
      </p:sp>
      <p:sp>
        <p:nvSpPr>
          <p:cNvPr id="21507" name="Rectangle 7">
            <a:extLst>
              <a:ext uri="{FF2B5EF4-FFF2-40B4-BE49-F238E27FC236}">
                <a16:creationId xmlns:a16="http://schemas.microsoft.com/office/drawing/2014/main" id="{EDD3C29A-9340-4EB0-A396-2EE4DFC41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4384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HÓA HỌC 9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98EE6B4-CE3F-4E5E-8C87-C6257532C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724400"/>
            <a:ext cx="68580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KHOA HỌC TỰ NHIÊN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THANH HƯƠNG</a:t>
            </a:r>
          </a:p>
        </p:txBody>
      </p:sp>
    </p:spTree>
  </p:cSld>
  <p:clrMapOvr>
    <a:masterClrMapping/>
  </p:clrMapOvr>
  <p:transition spd="slow" advTm="35621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>
            <a:extLst>
              <a:ext uri="{FF2B5EF4-FFF2-40B4-BE49-F238E27FC236}">
                <a16:creationId xmlns:a16="http://schemas.microsoft.com/office/drawing/2014/main" id="{A54837C1-3CDE-4AAA-81C1-DC35E9A15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2417764"/>
            <a:ext cx="1625600" cy="18700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25147FF3-6AF5-40A8-9A97-34AFBCE4B9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5164" y="3281364"/>
            <a:ext cx="782637" cy="476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A6DD6850-A8B3-4A66-99C6-0F64BFD0E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7864" y="3821114"/>
            <a:ext cx="769937" cy="21224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000"/>
          </a:p>
        </p:txBody>
      </p:sp>
      <p:sp>
        <p:nvSpPr>
          <p:cNvPr id="12" name="AutoShape 14">
            <a:extLst>
              <a:ext uri="{FF2B5EF4-FFF2-40B4-BE49-F238E27FC236}">
                <a16:creationId xmlns:a16="http://schemas.microsoft.com/office/drawing/2014/main" id="{6A72968B-3906-4279-A4F5-F1517FF3F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981" y="631141"/>
            <a:ext cx="2743200" cy="1046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CA7406B6-463F-4FEC-9C0C-6CEE282D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2624139"/>
            <a:ext cx="2459038" cy="1196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BAEC3478-183D-4F3D-BB4C-90A6A41F1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6" y="5108576"/>
            <a:ext cx="3089275" cy="15970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AB0506F6-3CDB-4ACD-A274-C503872C7A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3576" y="1343026"/>
            <a:ext cx="530225" cy="16097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9" descr="C:\Users\HueCd.Com\Desktop\tải xuống.jpg">
            <a:extLst>
              <a:ext uri="{FF2B5EF4-FFF2-40B4-BE49-F238E27FC236}">
                <a16:creationId xmlns:a16="http://schemas.microsoft.com/office/drawing/2014/main" id="{B52EF954-5F67-4B1E-9AAE-58CCF2CC9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1438"/>
            <a:ext cx="32004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C:\Users\HueCd.Com\Desktop\images (1).jpg">
            <a:extLst>
              <a:ext uri="{FF2B5EF4-FFF2-40B4-BE49-F238E27FC236}">
                <a16:creationId xmlns:a16="http://schemas.microsoft.com/office/drawing/2014/main" id="{70B5D890-DD30-4598-92F3-BC043F9E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2417763"/>
            <a:ext cx="32051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C:\Users\HueCd.Com\Desktop\tải xuống (1).jpg">
            <a:extLst>
              <a:ext uri="{FF2B5EF4-FFF2-40B4-BE49-F238E27FC236}">
                <a16:creationId xmlns:a16="http://schemas.microsoft.com/office/drawing/2014/main" id="{6B68FD14-9F39-43DE-8C0E-B68BB7FDA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4" y="4519613"/>
            <a:ext cx="268763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0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thuoc">
            <a:extLst>
              <a:ext uri="{FF2B5EF4-FFF2-40B4-BE49-F238E27FC236}">
                <a16:creationId xmlns:a16="http://schemas.microsoft.com/office/drawing/2014/main" id="{E3D126BB-C0C8-4621-8401-BB547A2BE76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4357688"/>
            <a:ext cx="19812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7" descr="pic_tyre">
            <a:extLst>
              <a:ext uri="{FF2B5EF4-FFF2-40B4-BE49-F238E27FC236}">
                <a16:creationId xmlns:a16="http://schemas.microsoft.com/office/drawing/2014/main" id="{C3130759-5FE6-44AE-BDB0-631548BF653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57700"/>
            <a:ext cx="2057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l_fi" descr="http://images7.dantri.com.vn/Uploaded/quangcao/quaPNVN5_171008.JPG">
            <a:extLst>
              <a:ext uri="{FF2B5EF4-FFF2-40B4-BE49-F238E27FC236}">
                <a16:creationId xmlns:a16="http://schemas.microsoft.com/office/drawing/2014/main" id="{9F3F6C79-0312-45CD-A637-3C99A929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9330" y="4497145"/>
            <a:ext cx="1897209" cy="1403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27" name="il_fi" descr="http://www.24h.com.vn/upload/3-2010/images/2010-08-04/1280902525-khach-mua-xang-sinh-hoc.jpg">
            <a:extLst>
              <a:ext uri="{FF2B5EF4-FFF2-40B4-BE49-F238E27FC236}">
                <a16:creationId xmlns:a16="http://schemas.microsoft.com/office/drawing/2014/main" id="{ECC32BB8-0905-4A18-96E2-B76F52CC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3484" y="2084475"/>
            <a:ext cx="2118684" cy="1669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26" name="Picture 2" descr="0015-0603-0910-5039_photo_science_and_education_concept_chemistry_lab_flasks_still_life[1]">
            <a:extLst>
              <a:ext uri="{FF2B5EF4-FFF2-40B4-BE49-F238E27FC236}">
                <a16:creationId xmlns:a16="http://schemas.microsoft.com/office/drawing/2014/main" id="{ABD84A3D-5609-499F-AEE6-EE3270C8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000" contrast="-24000"/>
          </a:blip>
          <a:srcRect/>
          <a:stretch>
            <a:fillRect/>
          </a:stretch>
        </p:blipFill>
        <p:spPr bwMode="auto">
          <a:xfrm>
            <a:off x="3851049" y="2079249"/>
            <a:ext cx="1970179" cy="1677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1306905_vai">
            <a:extLst>
              <a:ext uri="{FF2B5EF4-FFF2-40B4-BE49-F238E27FC236}">
                <a16:creationId xmlns:a16="http://schemas.microsoft.com/office/drawing/2014/main" id="{DCE17FCB-00CD-4DB6-8126-4EB9FA7BD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1248" y="2035175"/>
            <a:ext cx="1973098" cy="1677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800" name="Picture 2" descr="http://t1.gstatic.com/images?q=tbn:ANd9GcT93m2BKOldjtXwllk3Mp8K5ivgiRpzIAoU7fHKrPDEY0VuX-c&amp;t=1&amp;h=192&amp;w=193&amp;usg=__iP9JOHd0x9oIE27Nrb7Fylvaqe4=">
            <a:extLst>
              <a:ext uri="{FF2B5EF4-FFF2-40B4-BE49-F238E27FC236}">
                <a16:creationId xmlns:a16="http://schemas.microsoft.com/office/drawing/2014/main" id="{64178B7C-FD02-455D-B076-6753A340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57700"/>
            <a:ext cx="2514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8" descr="http://www.ecvn.com/ROOT/offerUpload/44fffdfffd6b326b21fffdfffdfffd3cfffd3929721.jpg">
            <a:extLst>
              <a:ext uri="{FF2B5EF4-FFF2-40B4-BE49-F238E27FC236}">
                <a16:creationId xmlns:a16="http://schemas.microsoft.com/office/drawing/2014/main" id="{7951A134-E0A7-4ABF-9249-8148DE89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035175"/>
            <a:ext cx="2209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10">
            <a:extLst>
              <a:ext uri="{FF2B5EF4-FFF2-40B4-BE49-F238E27FC236}">
                <a16:creationId xmlns:a16="http://schemas.microsoft.com/office/drawing/2014/main" id="{50E16F07-9AA9-4F2C-A6B5-CA81D99FE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1577975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</a:p>
        </p:txBody>
      </p:sp>
      <p:sp>
        <p:nvSpPr>
          <p:cNvPr id="33803" name="TextBox 12">
            <a:extLst>
              <a:ext uri="{FF2B5EF4-FFF2-40B4-BE49-F238E27FC236}">
                <a16:creationId xmlns:a16="http://schemas.microsoft.com/office/drawing/2014/main" id="{21107B9F-0682-4FB9-9B59-CF7E4B491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8862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altLang="en-US" sz="32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4" name="AutoShape 10" descr="data:image/jpg;base64,/9j/4AAQSkZJRgABAQAAAQABAAD/2wCEAAkGBhQSEBQUEhQVFBUUFxUUFxgXFRQXGBgVFxUWFBgWFBoXGyYeFxkkGRQVHy8gIygqLC0sFiAxNTAqNSYrLCkBCQoKDgwOGg8PGjQkHyQtMSotKiosLCopKSwqMSwpLCw0KSkvKiwpKSwsLTUsLSkpKS8wNCwpLCwxKSwsKSwsLv/AABEIAH8AoAMBIgACEQEDEQH/xAAbAAACAgMBAAAAAAAAAAAAAAAFBgIEAQMHAP/EAEUQAAIBAgUBBAYFCAgHAQAAAAECAwARBAUSITEGEyJBUTJhcYGRsSNSocHRBxUzQlNikvAUQ3KDorLS4RdUY4KjwtMW/8QAGwEAAgMBAQEAAAAAAAAAAAAAAAQBAgMFBgf/xAAvEQABBAECAwYGAgMAAAAAAAABAAIDESEEMQUSQRMiUWFxkRQyUoGh0RXwM7HB/9oADAMBAAIRAxEAPwB/rIrAqQqiqsWr1qlXqEKNq9apWr1qEKJFQIrYRUGoQtajvCraDeqq81vGMUc3qQVKuRj+fhW5Voeubxj61bkziI+dSSoV0Cl3r9JDgJRCbSEx6Sf7Yv8AZejyY+M8Gh3UUymA2IPeX281FoXHEzvHQ/pItY81q7h+uU4kRkPrFNLKDzvVPEZVG47yD4VkhV8PnkMnouPeRVuOYFtiKD4ro+I7r3T6qFjpmVJAFla3topSnVp1HJHxqvLm0S8uPiKEJ0sT6UjH31Yj6Ti8bmhQuhAVKsWqVaIWLV61SFeoU0vWrBFZr1CKUTUDWw1AihFLU1TTAahubVFqW/ykdVy4HBiSDSHeRYwWFwo0sxNjsTZbe+jF0pTbH08p8TW5elR4E1w7C/lQzewIaE3uQGWFTtvwSD4UYwH5Uc0vaQwg7WtEjXHBPdlHjRhHKV1eXp1gDY3pVxUTKxV7gryDS/8A8WMwXTeKBgxUfopV9JlUd4SEeNO+aFZcUAb2tY28SCw+6qPcBQRylATUSab4sPEvESe0i/zq1G4HCoPYi/hU8tqKSLeqrA9oNj8K6cuIPq+ArYJz50cqhc8tUrU/TxK4s6q3tApCYbn2mgikBMwrNYFZvVlKzXq9XqFK9Xq9XqEL1QapXqLUWhVsWO49/qt8NJpN/KPhNeCwZKl40ngaTTY/RiMgnvW2NwLnz3pxxrfRv/Zb5GqmZx3gXewXSSbngL42G9K6mbsWmTwWkTA51EpA/wD2MLYuCYozFHcn6XD2VHfW7KpdiW06EsSBYEi16zgeokSSEdk5McGJBYQdpqeSV2gjJi1fRqH1Eje4HlTL9H+0iBI1A30m3mL1dws3AE0Z8rSm58BsG34rkv4u3o33v9LoDRt+tKWBxquMFh1ilWQy4ftHkgddQ1SzTFHdbhr6EJJ7yjgU44VvpE9l/jc0RhVlRtW55AuxB299B0xao4PkBsNvC3w2rTSas6p3NQAAxRu0tLGIxV2mNDVmOheGzVWAIB+w1bTNB+98RXZY4JUoggNb1FDkzhfJviK3LnA+q3xrRUV4LSFJ6R9p+Zo7mvWKwkKU3YEi7W8beVKjZvGSTfkk8+ZvVHEIpMJzuMeNROfx0u4DLpJidFu7a92A58vOjWD6U/aG/qBCj47k0nNrYojT3AFatjLtltPUiVcyvMBM4Fiq7nUQbeweupR5WFGlUQD2XPvJJq5LmEmjQYiwGw0mP7O8LVizimnO7grGFyJrl0VvTJ94/Chk2XTdpZADHcAOSBsfV42qhg5plkLmNyttl1Ixvfmwb76KnqKS20EhP92v2ltqs3iemcLLwPuoMTvBZbKN7GYevu7+7eqedYB0VTBrlJNmFhxa99uPKgOBbMTKDOiBCxJCOC2nwB23PFMkXUxXuiCS/qQAe8s1SziOmfffArzCkwuCVpsXMrKsqugYhdwRztsfPej+Iw5Kgc28zvxbeqOaYfFTz67RrGANKlgWvtctba/lapRy4pfSg1jwKSJe3rDW3pKfW6SZpjc/B81o2N7chRmwEp9DSux5TV8iNuazDls43tDe437Ijb1WNwa3pmzD0oZU9qg/5WNWos68Aj3/ALDfhSY0OhIxL/padtL4LSmBnJsSliCD3GvuCLjf2ULTpMS4uTtGJSMRrYXUMdAJJtvbcbUwPmMlriJyfIlF+0t91C8mxMpaQyjS0jF7bXAvpANvZTOj+FgJbE+7VHl78uCN4XJIVAFgAPV+NXo8sh8r/D8KW8dnqwkazp1Gw53Ni1tvUpNbML1Ar+gdVtjY8H17U4eJ6ZnzX60aWfYvIsJoXLox+qPgK2DAx/VFAFzj1Gt8ebeo/ZUfzWj+v8FHYP8ABbs56VwuJW0sYJF7MCQy3+qQdq411N042ExBiuWU95G8SpuN/WCLV1Rs5mKq2mMCQkLvIx2JtqAAHh50p9WBnkjZyrHR+qpUWuDbdifE11CQ9thY7HKzlcOkt7B86GyZ5M2PmgR1WOGPtCezVmuAtxuRyWopADFcykKDsL+fNLbZPIZcYwlw9sWNFyzkol97LpsTa3jXm3xw/FSmah3QBYvJIz9haca2QsaWgnOVfhz/ABBELdwtNIVEQUEaAdzrB52pqjUhe9YnzG219qWvzEinCCKVNGGvcNe7E76hta997VNMJiQr2xKXcq19RJBC6SAdG2o2YfVtbeuNqIoZT3HAD0I6/pdOc91pDc1mkzW+de/38aBRYfEh0JxKlRu4sN2t4d3Zdht4c1AYDGeGKXlbEgHbSb37u41cjx24tSfwjL/yD8/pK8zvpKYPw8698ORQbK8unSW7zBozqJT0jqPmSo1eBvtbjwrenUELNpDHUb6Rp3bS/Ztp8zq8Obb8Vk/THmqM8w8QgOxkUiV/v8axq/m9CR1TB3Tdhq7MDubntRqTa99xvW6LOomR3BOiMEs2nYWFyPMmxHxqDpJm7tKnnb4oiT/N6wPd4+NDpc7jUkNqWxAN19FtBkCmx9Iotx7RUD1HELelYhWB0ixDxtMpBv8AURjbna1SNJMdmo52+KLKfZ4eNDJ8UVxwUfsFP/kkq1gMesqllvsQCCLEHSrj4qyn30PmkU4/T4iBD7tb01w5pj1FOGQFDzbcLbnOVriCupmGnVsptfUNJubXG1xcfWNQhyp12Sd1FybaUIuWZjyPWPhVHNcXLHMFE0Q7VisaODckC+kED76iuOx6/wBTC/scrTErZiSA4ctmr9fMLcRYw4e6MDBTnjEW2/ZId9t+fOjMCmwvudt/OlbDZ9imBth0bSSraZlOkixIO+xsb2NW8PnGLdQyYZCpFwwmVgR5gjYj10hLp5XfNWPMK3YEdR7o3FAWggIFwqlz/it86C9RR3dPUvzphwcgGHiU7FoBbb9y5+dDcygu3uFfSoxUbR5BcF26zmOBV1AYXAN6oDKIvqfafxoziuKpyOFUs2wUFj7FGon4A14njbnDVkA7gLp6aRwjwVz7O/yg4fC4iSBsM7GNtN1kWx2B8tqd8DCkkaOFsHVXAve2pQ1r+PNcEzbGRTRPK2sYmTESSG4OkxOBYKfNWB/irp/QGfu+TvoGubCrIirzewLx7eOxt/203xLhojgY6PBsA5PXF+lqsepe5xBKdlwQ8vmamMMPKuCZV1UHkdsdLjGLW0vDNpKHe50HY+zaifVObMuEwUmHxUrEiWKRg8i6ijhl1qT3W0yb+7msXcBkDg0v361jx3UfFYXauzArnnV2dyYTGQQwYVZEYpKLq7FpDIWPZG/cILH3sfDagefJisDh8JjIMXOwmVNayOWAdk7S3kUI1bHy9dDOrOpJJZcPNHJLGJ4kd0Ej6RIHaN9IvYDuX99McP4YY5Ofm5mmx1GQqSS8wo4K7C3T8G30Ysui27baBpQix2IGwPND+o4f6Ngp3ggDtot2feKkMQpYqDv3d7jfbmuf/lNxcsOZp2Mki6hHJp7R9OvUR6JNgO6NqK9QdMTYXBYueXFSSyt2TBgzppfWQ4Fm3B1W91ZR6Tl7J8kthxFNznIxv+VJfuANkd6HkbF4YS4mEB9dgSGs6qAFcq3J3K39VMAyiHYCNbCwHPkyW/hdhbyauPdqxyLtS8msYoqG1v6LILg77juiq+a4KU5ThsTJPI15GiSO/dVBrN/WxZTz4UzJw0ySFwk5QXVWfxlUEtDZdyw2GWMaVUKPIfM/ZS9M4GaPc79jH8De1WOhsQz5dhmclmMe5JuTZmUXPsA+FAMzkP56fy7CEfP8a5ehhLdVIxx2Bz40QmC7ughUuqcYHxIYnQ0DqYydVhpk1MTa19QCj3Uto8iSAJKxD9ra0jjS5SwZnFtVnuwUjw5NdUkQMLMAR6wD86H4rp+Jh3YY7332t8vGn4+JMj7hGPstyIHDLaPklTJpZQ/0szlS07yFHZO0ZkQRkgb+kpv7au9OYiaGSEySt2cYUMgkJUqIXVwEGxvIVPuoynSic9jHe/m3+ur6dLxLGzNGg0o5tZjwpOxL7VWTXxuBbjONgrhulHR3umsCywbnaD/0QG+/NRaO9bJDuo8obf5BzU1G1evHyhcI7qjmOKCKSeBbilDrHPGfByx4eN3klXs9tICqfSJufq3HvpkxID7Hg7GhaDCFwgdtRZl54KsIzfyGo2F+a8txRobqmy8t0L9l09IYTGWyGjfRAhFA+Tph5IHLpDpC6V1iax7yG+3eN+eKUuioMXhDiFaGVVnhdNS2ukgBMbjfaxNrjwNdU/N2GuPpOePpF32v8jU48rw54e9rE98bX4vtSEfEixr2llhxvNpp0WldVEilzfPpHxOGKSZYoxTBQZ0KKL3F37vid7g7b0udRZH/AEXA4dGP0jSyu/kt0jVVB8T3d67h+Z4Lel/iHP8AJpX636AkxgjWB4kVLsTI7FiTtYALa1hTmj4s0Pax3dbdm7/7fssZoYAwlhJPRJea4vFY7B4TDrAI0iVO+ZF75CFFa3IFtW255qpn3Tzk4dMOupYIlQsXjGty7OzKNV9Op7D2V07JOhkSCNMSqtJGAupHexC+idwLHn+TWyfpmBWsICQLWIktyRJYAkWAYVdvFo2v5Ithfob67oEMNd67XPetIpcbjUmii0hUj2aSK5IJc2s3G9qaOss6/pWBeKNO/JpJu8YCAMCSTffddO1EZMnw6bjDkf3qjYC54b6t6l+ZIiSI8Nq1gA6ZBuTZitr+FYu1DHmOm/J8v9tWDYBd3lc4ODl/Nv8AQyqBu3M2rtVtYILrbm+/yrfjsPLLluHwYVA0Mhct2q2a+rSAo3v9JXSG6PJFzgTtci8o3vYMBY33VfsqD5Amuy4PURwdYHBHHjyKcfrHNItmbv7+6zDIOloV0z1AMNhIoJQA8KlDZtjy4PHk3FV4Je2zOd+O5ELeXdG1N+F6OQp3sMoPFr6traR9lqV42WHN8SrqURxGFYghNQQXBPhSkTLle8MIJBOdtxstHSxNaAxFMZjhEAWvYkjw++pw5rH5keHon5i9b8XhpAwKBStiSDe5PhY+XNVkiv8ApMPa/NtJ921ISQct87T/AH1WJdexV6HNIj+uv21ZlxStDLpYGyOD/CR99UEwkP7Nhfwsw9VWmRFhk0qVGne9xyQPGlOyZzigdwizSv4XEM7KWtcqy+iRsJlta/qXmisXFAcHqIstzt6tryObHTsthp3o9EtgAa+k9FzFVlyg3unw/wB6ET5FiQ+uOHBlr6tTBw1+Qbg802g1K9JT6aKU28LRriNkmDI8aTcxYD2/TXFWY8lxvGnAja1tM528vSFNgNSpY8P0/wBKt2jvFKpyTGH/AJLx/Um/11hMjxlh3sGCP+lOfm9NN6wTUfx2m+hHaO8UujJ8aeZsN7oJf/pWjEdMYh/SlwxO3OGY8bDmWmnVUWNS3h+macMCO0ceqXMu6TPad+SEgA7Jh1Qm4tsxc2FrjijS5GsB1xJtve3O9vwrEuDDNqDFW4JG9/aDtVWaaSJ1Zn1pYi2kCx8z50xHpYWd4Nyql7vFHI3a3oWobm5ERDi25s3AOokW3qzFmykXt86H5rlkeIszg32KkEi1uCBe16Ze0HoqAq/hGkI9XrIqtmOWo20iq4bm4BqpFhplO0ikfvIb++zWNXLH9Y3Pst8KHAOGVIwUHHTSr+hlki/d2dP4X491qx+bMQP1oX9qvGfsLCjBr1UDRsrWULTDTD+riP8AeH/RW5YJjysQ95b7NIq/XqAxl4A9lGVojhP6zXt4AaV+AqZNTNazW6qv/9k=">
            <a:extLst>
              <a:ext uri="{FF2B5EF4-FFF2-40B4-BE49-F238E27FC236}">
                <a16:creationId xmlns:a16="http://schemas.microsoft.com/office/drawing/2014/main" id="{9E8C001E-A9C9-4002-AA24-8998510B6E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8463" y="422275"/>
            <a:ext cx="152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5" name="AutoShape 12" descr="data:image/jpg;base64,/9j/4AAQSkZJRgABAQAAAQABAAD/2wCEAAkGBhQSEBQUEhQVFBUUFxUUFxgXFRQXGBgVFxUWFBgWFBoXGyYeFxkkGRQVHy8gIygqLC0sFiAxNTAqNSYrLCkBCQoKDgwOGg8PGjQkHyQtMSotKiosLCopKSwqMSwpLCw0KSkvKiwpKSwsLTUsLSkpKS8wNCwpLCwxKSwsKSwsLv/AABEIAH8AoAMBIgACEQEDEQH/xAAbAAACAgMBAAAAAAAAAAAAAAAFBgIEAQMHAP/EAEUQAAIBAgUBBAYFCAgHAQAAAAECAwARBAUSITEGEyJBUTJhcYGRsSNSocHRBxUzQlNikvAUQ3KDorLS4RdUY4KjwtMW/8QAGwEAAgMBAQEAAAAAAAAAAAAAAAQBAgMFBgf/xAAvEQABBAECAwYGAgMAAAAAAAABAAIDESEEMQUSQRMiUWFxkRQyUoGh0RXwM7HB/9oADAMBAAIRAxEAPwB/rIrAqQqiqsWr1qlXqEKNq9apWr1qEKJFQIrYRUGoQtajvCraDeqq81vGMUc3qQVKuRj+fhW5Voeubxj61bkziI+dSSoV0Cl3r9JDgJRCbSEx6Sf7Yv8AZejyY+M8Gh3UUymA2IPeX281FoXHEzvHQ/pItY81q7h+uU4kRkPrFNLKDzvVPEZVG47yD4VkhV8PnkMnouPeRVuOYFtiKD4ro+I7r3T6qFjpmVJAFla3topSnVp1HJHxqvLm0S8uPiKEJ0sT6UjH31Yj6Ti8bmhQuhAVKsWqVaIWLV61SFeoU0vWrBFZr1CKUTUDWw1AihFLU1TTAahubVFqW/ykdVy4HBiSDSHeRYwWFwo0sxNjsTZbe+jF0pTbH08p8TW5elR4E1w7C/lQzewIaE3uQGWFTtvwSD4UYwH5Uc0vaQwg7WtEjXHBPdlHjRhHKV1eXp1gDY3pVxUTKxV7gryDS/8A8WMwXTeKBgxUfopV9JlUd4SEeNO+aFZcUAb2tY28SCw+6qPcBQRylATUSab4sPEvESe0i/zq1G4HCoPYi/hU8tqKSLeqrA9oNj8K6cuIPq+ArYJz50cqhc8tUrU/TxK4s6q3tApCYbn2mgikBMwrNYFZvVlKzXq9XqFK9Xq9XqEL1QapXqLUWhVsWO49/qt8NJpN/KPhNeCwZKl40ngaTTY/RiMgnvW2NwLnz3pxxrfRv/Zb5GqmZx3gXewXSSbngL42G9K6mbsWmTwWkTA51EpA/wD2MLYuCYozFHcn6XD2VHfW7KpdiW06EsSBYEi16zgeokSSEdk5McGJBYQdpqeSV2gjJi1fRqH1Eje4HlTL9H+0iBI1A30m3mL1dws3AE0Z8rSm58BsG34rkv4u3o33v9LoDRt+tKWBxquMFh1ilWQy4ftHkgddQ1SzTFHdbhr6EJJ7yjgU44VvpE9l/jc0RhVlRtW55AuxB299B0xao4PkBsNvC3w2rTSas6p3NQAAxRu0tLGIxV2mNDVmOheGzVWAIB+w1bTNB+98RXZY4JUoggNb1FDkzhfJviK3LnA+q3xrRUV4LSFJ6R9p+Zo7mvWKwkKU3YEi7W8beVKjZvGSTfkk8+ZvVHEIpMJzuMeNROfx0u4DLpJidFu7a92A58vOjWD6U/aG/qBCj47k0nNrYojT3AFatjLtltPUiVcyvMBM4Fiq7nUQbeweupR5WFGlUQD2XPvJJq5LmEmjQYiwGw0mP7O8LVizimnO7grGFyJrl0VvTJ94/Chk2XTdpZADHcAOSBsfV42qhg5plkLmNyttl1Ixvfmwb76KnqKS20EhP92v2ltqs3iemcLLwPuoMTvBZbKN7GYevu7+7eqedYB0VTBrlJNmFhxa99uPKgOBbMTKDOiBCxJCOC2nwB23PFMkXUxXuiCS/qQAe8s1SziOmfffArzCkwuCVpsXMrKsqugYhdwRztsfPej+Iw5Kgc28zvxbeqOaYfFTz67RrGANKlgWvtctba/lapRy4pfSg1jwKSJe3rDW3pKfW6SZpjc/B81o2N7chRmwEp9DSux5TV8iNuazDls43tDe437Ijb1WNwa3pmzD0oZU9qg/5WNWos68Aj3/ALDfhSY0OhIxL/padtL4LSmBnJsSliCD3GvuCLjf2ULTpMS4uTtGJSMRrYXUMdAJJtvbcbUwPmMlriJyfIlF+0t91C8mxMpaQyjS0jF7bXAvpANvZTOj+FgJbE+7VHl78uCN4XJIVAFgAPV+NXo8sh8r/D8KW8dnqwkazp1Gw53Ni1tvUpNbML1Ar+gdVtjY8H17U4eJ6ZnzX60aWfYvIsJoXLox+qPgK2DAx/VFAFzj1Gt8ebeo/ZUfzWj+v8FHYP8ABbs56VwuJW0sYJF7MCQy3+qQdq411N042ExBiuWU95G8SpuN/WCLV1Rs5mKq2mMCQkLvIx2JtqAAHh50p9WBnkjZyrHR+qpUWuDbdifE11CQ9thY7HKzlcOkt7B86GyZ5M2PmgR1WOGPtCezVmuAtxuRyWopADFcykKDsL+fNLbZPIZcYwlw9sWNFyzkol97LpsTa3jXm3xw/FSmah3QBYvJIz9haca2QsaWgnOVfhz/ABBELdwtNIVEQUEaAdzrB52pqjUhe9YnzG219qWvzEinCCKVNGGvcNe7E76hta997VNMJiQr2xKXcq19RJBC6SAdG2o2YfVtbeuNqIoZT3HAD0I6/pdOc91pDc1mkzW+de/38aBRYfEh0JxKlRu4sN2t4d3Zdht4c1AYDGeGKXlbEgHbSb37u41cjx24tSfwjL/yD8/pK8zvpKYPw8698ORQbK8unSW7zBozqJT0jqPmSo1eBvtbjwrenUELNpDHUb6Rp3bS/Ztp8zq8Obb8Vk/THmqM8w8QgOxkUiV/v8axq/m9CR1TB3Tdhq7MDubntRqTa99xvW6LOomR3BOiMEs2nYWFyPMmxHxqDpJm7tKnnb4oiT/N6wPd4+NDpc7jUkNqWxAN19FtBkCmx9Iotx7RUD1HELelYhWB0ixDxtMpBv8AURjbna1SNJMdmo52+KLKfZ4eNDJ8UVxwUfsFP/kkq1gMesqllvsQCCLEHSrj4qyn30PmkU4/T4iBD7tb01w5pj1FOGQFDzbcLbnOVriCupmGnVsptfUNJubXG1xcfWNQhyp12Sd1FybaUIuWZjyPWPhVHNcXLHMFE0Q7VisaODckC+kED76iuOx6/wBTC/scrTErZiSA4ctmr9fMLcRYw4e6MDBTnjEW2/ZId9t+fOjMCmwvudt/OlbDZ9imBth0bSSraZlOkixIO+xsb2NW8PnGLdQyYZCpFwwmVgR5gjYj10hLp5XfNWPMK3YEdR7o3FAWggIFwqlz/it86C9RR3dPUvzphwcgGHiU7FoBbb9y5+dDcygu3uFfSoxUbR5BcF26zmOBV1AYXAN6oDKIvqfafxoziuKpyOFUs2wUFj7FGon4A14njbnDVkA7gLp6aRwjwVz7O/yg4fC4iSBsM7GNtN1kWx2B8tqd8DCkkaOFsHVXAve2pQ1r+PNcEzbGRTRPK2sYmTESSG4OkxOBYKfNWB/irp/QGfu+TvoGubCrIirzewLx7eOxt/203xLhojgY6PBsA5PXF+lqsepe5xBKdlwQ8vmamMMPKuCZV1UHkdsdLjGLW0vDNpKHe50HY+zaifVObMuEwUmHxUrEiWKRg8i6ijhl1qT3W0yb+7msXcBkDg0v361jx3UfFYXauzArnnV2dyYTGQQwYVZEYpKLq7FpDIWPZG/cILH3sfDagefJisDh8JjIMXOwmVNayOWAdk7S3kUI1bHy9dDOrOpJJZcPNHJLGJ4kd0Ej6RIHaN9IvYDuX99McP4YY5Ofm5mmx1GQqSS8wo4K7C3T8G30Ysui27baBpQix2IGwPND+o4f6Ngp3ggDtot2feKkMQpYqDv3d7jfbmuf/lNxcsOZp2Mki6hHJp7R9OvUR6JNgO6NqK9QdMTYXBYueXFSSyt2TBgzppfWQ4Fm3B1W91ZR6Tl7J8kthxFNznIxv+VJfuANkd6HkbF4YS4mEB9dgSGs6qAFcq3J3K39VMAyiHYCNbCwHPkyW/hdhbyauPdqxyLtS8msYoqG1v6LILg77juiq+a4KU5ThsTJPI15GiSO/dVBrN/WxZTz4UzJw0ySFwk5QXVWfxlUEtDZdyw2GWMaVUKPIfM/ZS9M4GaPc79jH8De1WOhsQz5dhmclmMe5JuTZmUXPsA+FAMzkP56fy7CEfP8a5ehhLdVIxx2Bz40QmC7ughUuqcYHxIYnQ0DqYydVhpk1MTa19QCj3Uto8iSAJKxD9ra0jjS5SwZnFtVnuwUjw5NdUkQMLMAR6wD86H4rp+Jh3YY7332t8vGn4+JMj7hGPstyIHDLaPklTJpZQ/0szlS07yFHZO0ZkQRkgb+kpv7au9OYiaGSEySt2cYUMgkJUqIXVwEGxvIVPuoynSic9jHe/m3+ur6dLxLGzNGg0o5tZjwpOxL7VWTXxuBbjONgrhulHR3umsCywbnaD/0QG+/NRaO9bJDuo8obf5BzU1G1evHyhcI7qjmOKCKSeBbilDrHPGfByx4eN3klXs9tICqfSJufq3HvpkxID7Hg7GhaDCFwgdtRZl54KsIzfyGo2F+a8txRobqmy8t0L9l09IYTGWyGjfRAhFA+Tph5IHLpDpC6V1iax7yG+3eN+eKUuioMXhDiFaGVVnhdNS2ukgBMbjfaxNrjwNdU/N2GuPpOePpF32v8jU48rw54e9rE98bX4vtSEfEixr2llhxvNpp0WldVEilzfPpHxOGKSZYoxTBQZ0KKL3F37vid7g7b0udRZH/AEXA4dGP0jSyu/kt0jVVB8T3d67h+Z4Lel/iHP8AJpX636AkxgjWB4kVLsTI7FiTtYALa1hTmj4s0Pax3dbdm7/7fssZoYAwlhJPRJea4vFY7B4TDrAI0iVO+ZF75CFFa3IFtW255qpn3Tzk4dMOupYIlQsXjGty7OzKNV9Op7D2V07JOhkSCNMSqtJGAupHexC+idwLHn+TWyfpmBWsICQLWIktyRJYAkWAYVdvFo2v5Ithfob67oEMNd67XPetIpcbjUmii0hUj2aSK5IJc2s3G9qaOss6/pWBeKNO/JpJu8YCAMCSTffddO1EZMnw6bjDkf3qjYC54b6t6l+ZIiSI8Nq1gA6ZBuTZitr+FYu1DHmOm/J8v9tWDYBd3lc4ODl/Nv8AQyqBu3M2rtVtYILrbm+/yrfjsPLLluHwYVA0Mhct2q2a+rSAo3v9JXSG6PJFzgTtci8o3vYMBY33VfsqD5Amuy4PURwdYHBHHjyKcfrHNItmbv7+6zDIOloV0z1AMNhIoJQA8KlDZtjy4PHk3FV4Je2zOd+O5ELeXdG1N+F6OQp3sMoPFr6traR9lqV42WHN8SrqURxGFYghNQQXBPhSkTLle8MIJBOdtxstHSxNaAxFMZjhEAWvYkjw++pw5rH5keHon5i9b8XhpAwKBStiSDe5PhY+XNVkiv8ApMPa/NtJ921ISQct87T/AH1WJdexV6HNIj+uv21ZlxStDLpYGyOD/CR99UEwkP7Nhfwsw9VWmRFhk0qVGne9xyQPGlOyZzigdwizSv4XEM7KWtcqy+iRsJlta/qXmisXFAcHqIstzt6tryObHTsthp3o9EtgAa+k9FzFVlyg3unw/wB6ET5FiQ+uOHBlr6tTBw1+Qbg802g1K9JT6aKU28LRriNkmDI8aTcxYD2/TXFWY8lxvGnAja1tM528vSFNgNSpY8P0/wBKt2jvFKpyTGH/AJLx/Um/11hMjxlh3sGCP+lOfm9NN6wTUfx2m+hHaO8UujJ8aeZsN7oJf/pWjEdMYh/SlwxO3OGY8bDmWmnVUWNS3h+macMCO0ceqXMu6TPad+SEgA7Jh1Qm4tsxc2FrjijS5GsB1xJtve3O9vwrEuDDNqDFW4JG9/aDtVWaaSJ1Zn1pYi2kCx8z50xHpYWd4Nyql7vFHI3a3oWobm5ERDi25s3AOokW3qzFmykXt86H5rlkeIszg32KkEi1uCBe16Ze0HoqAq/hGkI9XrIqtmOWo20iq4bm4BqpFhplO0ikfvIb++zWNXLH9Y3Pst8KHAOGVIwUHHTSr+hlki/d2dP4X491qx+bMQP1oX9qvGfsLCjBr1UDRsrWULTDTD+riP8AeH/RW5YJjysQ95b7NIq/XqAxl4A9lGVojhP6zXt4AaV+AqZNTNazW6qv/9k=">
            <a:extLst>
              <a:ext uri="{FF2B5EF4-FFF2-40B4-BE49-F238E27FC236}">
                <a16:creationId xmlns:a16="http://schemas.microsoft.com/office/drawing/2014/main" id="{C769FAAC-8D17-482F-B7BA-6002939DC2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8463" y="422275"/>
            <a:ext cx="152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6" name="TextBox 10">
            <a:extLst>
              <a:ext uri="{FF2B5EF4-FFF2-40B4-BE49-F238E27FC236}">
                <a16:creationId xmlns:a16="http://schemas.microsoft.com/office/drawing/2014/main" id="{80F230A3-DB42-4545-B41F-D9891C6F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43051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</a:p>
        </p:txBody>
      </p:sp>
      <p:sp>
        <p:nvSpPr>
          <p:cNvPr id="33807" name="TextBox 10">
            <a:extLst>
              <a:ext uri="{FF2B5EF4-FFF2-40B4-BE49-F238E27FC236}">
                <a16:creationId xmlns:a16="http://schemas.microsoft.com/office/drawing/2014/main" id="{1A892C6B-D6BC-4295-B888-1260A21FB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577975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ĂN</a:t>
            </a:r>
          </a:p>
        </p:txBody>
      </p:sp>
      <p:sp>
        <p:nvSpPr>
          <p:cNvPr id="33808" name="TextBox 10">
            <a:extLst>
              <a:ext uri="{FF2B5EF4-FFF2-40B4-BE49-F238E27FC236}">
                <a16:creationId xmlns:a16="http://schemas.microsoft.com/office/drawing/2014/main" id="{57901E8C-67F5-4418-872D-DB9227E5F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600201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</a:p>
        </p:txBody>
      </p:sp>
      <p:sp>
        <p:nvSpPr>
          <p:cNvPr id="33809" name="TextBox 12">
            <a:extLst>
              <a:ext uri="{FF2B5EF4-FFF2-40B4-BE49-F238E27FC236}">
                <a16:creationId xmlns:a16="http://schemas.microsoft.com/office/drawing/2014/main" id="{EA46A583-C6C1-4B63-BC28-A45A06F77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962401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HOA</a:t>
            </a:r>
            <a:endParaRPr lang="en-US" altLang="en-US" sz="28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10" name="TextBox 12">
            <a:extLst>
              <a:ext uri="{FF2B5EF4-FFF2-40B4-BE49-F238E27FC236}">
                <a16:creationId xmlns:a16="http://schemas.microsoft.com/office/drawing/2014/main" id="{C1EDACD0-F123-4221-9767-31D953A8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962401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altLang="en-US" sz="28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11" name="TextBox 12">
            <a:extLst>
              <a:ext uri="{FF2B5EF4-FFF2-40B4-BE49-F238E27FC236}">
                <a16:creationId xmlns:a16="http://schemas.microsoft.com/office/drawing/2014/main" id="{F7E22632-B0BF-4969-8D30-1C0CBD99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1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LỐP XE</a:t>
            </a:r>
            <a:endParaRPr lang="en-US" altLang="en-US" sz="28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12" name="Rectangle 33">
            <a:extLst>
              <a:ext uri="{FF2B5EF4-FFF2-40B4-BE49-F238E27FC236}">
                <a16:creationId xmlns:a16="http://schemas.microsoft.com/office/drawing/2014/main" id="{5D1F0D23-5ABF-4E63-804A-C443AC733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171451"/>
            <a:ext cx="8610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 số hình ảnh về sản phẩm của ngành hóa học hữu cơ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endParaRPr lang="en-US" altLang="en-US" sz="2800" b="1" i="1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995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1">
            <a:extLst>
              <a:ext uri="{FF2B5EF4-FFF2-40B4-BE49-F238E27FC236}">
                <a16:creationId xmlns:a16="http://schemas.microsoft.com/office/drawing/2014/main" id="{D5BE5E07-B9D8-4CC4-AC5C-34645E68D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8" y="71439"/>
            <a:ext cx="2138362" cy="765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vi-VN" altLang="en-US" sz="2400">
              <a:solidFill>
                <a:srgbClr val="000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WordArt 12">
            <a:extLst>
              <a:ext uri="{FF2B5EF4-FFF2-40B4-BE49-F238E27FC236}">
                <a16:creationId xmlns:a16="http://schemas.microsoft.com/office/drawing/2014/main" id="{35E91652-966E-4071-A10C-2987FEBB0D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68276"/>
            <a:ext cx="18176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ea typeface="+mn-lt"/>
                <a:cs typeface="+mn-lt"/>
              </a:rPr>
              <a:t>Tổng kết</a:t>
            </a:r>
          </a:p>
        </p:txBody>
      </p:sp>
      <p:pic>
        <p:nvPicPr>
          <p:cNvPr id="34820" name="Picture 9" descr="Cover">
            <a:extLst>
              <a:ext uri="{FF2B5EF4-FFF2-40B4-BE49-F238E27FC236}">
                <a16:creationId xmlns:a16="http://schemas.microsoft.com/office/drawing/2014/main" id="{233F4657-865F-4D5C-8BB5-3B3BF1F60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4" y="346076"/>
            <a:ext cx="863123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Cover">
            <a:extLst>
              <a:ext uri="{FF2B5EF4-FFF2-40B4-BE49-F238E27FC236}">
                <a16:creationId xmlns:a16="http://schemas.microsoft.com/office/drawing/2014/main" id="{D062AD7D-7E63-45AD-8ED9-E25B426D3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2881313"/>
            <a:ext cx="519271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Cover">
            <a:extLst>
              <a:ext uri="{FF2B5EF4-FFF2-40B4-BE49-F238E27FC236}">
                <a16:creationId xmlns:a16="http://schemas.microsoft.com/office/drawing/2014/main" id="{754250DF-2A8F-4845-9E9A-175F12E5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6" y="1885951"/>
            <a:ext cx="519271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6" descr="Cover">
            <a:extLst>
              <a:ext uri="{FF2B5EF4-FFF2-40B4-BE49-F238E27FC236}">
                <a16:creationId xmlns:a16="http://schemas.microsoft.com/office/drawing/2014/main" id="{66AE33C2-7A84-4AA6-9E4A-06DF2CE10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506664"/>
            <a:ext cx="35004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5" descr="Cover">
            <a:extLst>
              <a:ext uri="{FF2B5EF4-FFF2-40B4-BE49-F238E27FC236}">
                <a16:creationId xmlns:a16="http://schemas.microsoft.com/office/drawing/2014/main" id="{53C4C1D1-F2AD-4258-953C-B476EFF3A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586163"/>
            <a:ext cx="836295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4" descr="Cover">
            <a:extLst>
              <a:ext uri="{FF2B5EF4-FFF2-40B4-BE49-F238E27FC236}">
                <a16:creationId xmlns:a16="http://schemas.microsoft.com/office/drawing/2014/main" id="{529DD7B4-F023-4DD6-B036-06AE98F74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44876"/>
            <a:ext cx="28384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145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>
            <a:extLst>
              <a:ext uri="{FF2B5EF4-FFF2-40B4-BE49-F238E27FC236}">
                <a16:creationId xmlns:a16="http://schemas.microsoft.com/office/drawing/2014/main" id="{7430D9F0-3DCC-4833-9933-9B83E6E211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42875"/>
            <a:ext cx="12192000" cy="2333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US" sz="4000" dirty="0" err="1"/>
              <a:t>Dặn</a:t>
            </a:r>
            <a:r>
              <a:rPr lang="en-US" sz="4000" dirty="0"/>
              <a:t> </a:t>
            </a:r>
            <a:r>
              <a:rPr lang="en-US" sz="4000" dirty="0" err="1"/>
              <a:t>dò</a:t>
            </a:r>
            <a:r>
              <a:rPr lang="en-US" sz="4000" dirty="0"/>
              <a:t>:</a:t>
            </a:r>
          </a:p>
          <a:p>
            <a:pPr marL="0" indent="0">
              <a:buNone/>
            </a:pPr>
            <a:r>
              <a:rPr lang="en-US" sz="4000" dirty="0"/>
              <a:t>- 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hoàn</a:t>
            </a:r>
            <a:r>
              <a:rPr lang="en-US" sz="4000" dirty="0"/>
              <a:t> </a:t>
            </a:r>
            <a:r>
              <a:rPr lang="en-US" sz="4000" dirty="0" err="1"/>
              <a:t>thành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tập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sgk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-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trước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‘ </a:t>
            </a:r>
            <a:r>
              <a:rPr lang="en-US" sz="4000" dirty="0" err="1"/>
              <a:t>Cấu</a:t>
            </a:r>
            <a:r>
              <a:rPr lang="en-US" sz="4000" dirty="0"/>
              <a:t> </a:t>
            </a:r>
            <a:r>
              <a:rPr lang="en-US" sz="4000" dirty="0" err="1"/>
              <a:t>tạo</a:t>
            </a:r>
            <a:r>
              <a:rPr lang="en-US" sz="4000" dirty="0"/>
              <a:t> PTHCHC’</a:t>
            </a: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5C545DDA-022F-46F4-877A-8EF076A29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429000"/>
            <a:ext cx="6096000" cy="2333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CHÚC CÁC CON HỌC TỐT</a:t>
            </a:r>
          </a:p>
        </p:txBody>
      </p:sp>
    </p:spTree>
    <p:extLst>
      <p:ext uri="{BB962C8B-B14F-4D97-AF65-F5344CB8AC3E}">
        <p14:creationId xmlns:p14="http://schemas.microsoft.com/office/powerpoint/2010/main" val="67752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7">
            <a:extLst>
              <a:ext uri="{FF2B5EF4-FFF2-40B4-BE49-F238E27FC236}">
                <a16:creationId xmlns:a16="http://schemas.microsoft.com/office/drawing/2014/main" id="{4B12A367-0D87-4F10-B070-97AD6F05FE94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447800" y="1"/>
            <a:ext cx="93726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TIẾT 41 - BÀI 34, 35: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KHÁI NIỆM VỀ HỢP CHẤT HỮU CƠ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 HÓA HỌC HỮU CƠ -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CẤU TẠO PHÂN TỬ HỢP CHẤT HỮU CƠ</a:t>
            </a:r>
          </a:p>
        </p:txBody>
      </p:sp>
      <p:grpSp>
        <p:nvGrpSpPr>
          <p:cNvPr id="22531" name="Group 18">
            <a:extLst>
              <a:ext uri="{FF2B5EF4-FFF2-40B4-BE49-F238E27FC236}">
                <a16:creationId xmlns:a16="http://schemas.microsoft.com/office/drawing/2014/main" id="{87230913-2C0A-45AB-9FEE-FE865A2474AF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3276600"/>
            <a:ext cx="3352800" cy="2590800"/>
            <a:chOff x="1729" y="1392"/>
            <a:chExt cx="2441" cy="2496"/>
          </a:xfrm>
        </p:grpSpPr>
        <p:pic>
          <p:nvPicPr>
            <p:cNvPr id="22535" name="Picture 19" descr="ANH ch4">
              <a:extLst>
                <a:ext uri="{FF2B5EF4-FFF2-40B4-BE49-F238E27FC236}">
                  <a16:creationId xmlns:a16="http://schemas.microsoft.com/office/drawing/2014/main" id="{3B134E38-08F4-47A1-8828-65D308EF7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9" t="14999" r="24780" b="7500"/>
            <a:stretch>
              <a:fillRect/>
            </a:stretch>
          </p:blipFill>
          <p:spPr bwMode="auto">
            <a:xfrm>
              <a:off x="1729" y="1392"/>
              <a:ext cx="2400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20">
              <a:extLst>
                <a:ext uri="{FF2B5EF4-FFF2-40B4-BE49-F238E27FC236}">
                  <a16:creationId xmlns:a16="http://schemas.microsoft.com/office/drawing/2014/main" id="{2595CD0E-FF1B-4C13-8778-169BCC710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496"/>
              <a:ext cx="48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chemeClr val="bg1"/>
                  </a:solidFill>
                  <a:latin typeface=".VnAvantH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2537" name="Text Box 21">
              <a:extLst>
                <a:ext uri="{FF2B5EF4-FFF2-40B4-BE49-F238E27FC236}">
                  <a16:creationId xmlns:a16="http://schemas.microsoft.com/office/drawing/2014/main" id="{2B556DA5-CB1A-438E-A7AC-F2D6214F5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0" y="2593"/>
              <a:ext cx="48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66FF"/>
                  </a:solidFill>
                  <a:latin typeface=".VnAvantH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2538" name="Text Box 22">
              <a:extLst>
                <a:ext uri="{FF2B5EF4-FFF2-40B4-BE49-F238E27FC236}">
                  <a16:creationId xmlns:a16="http://schemas.microsoft.com/office/drawing/2014/main" id="{FC1FEDD5-65EB-47AB-9CEC-695F7277A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585"/>
              <a:ext cx="48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66FF"/>
                  </a:solidFill>
                  <a:latin typeface=".VnAvantH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2539" name="Text Box 23">
              <a:extLst>
                <a:ext uri="{FF2B5EF4-FFF2-40B4-BE49-F238E27FC236}">
                  <a16:creationId xmlns:a16="http://schemas.microsoft.com/office/drawing/2014/main" id="{ADF4935C-0170-4BB3-B97F-02C785971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505"/>
              <a:ext cx="480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66FF"/>
                  </a:solidFill>
                  <a:latin typeface=".VnAvantH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2540" name="Text Box 24">
              <a:extLst>
                <a:ext uri="{FF2B5EF4-FFF2-40B4-BE49-F238E27FC236}">
                  <a16:creationId xmlns:a16="http://schemas.microsoft.com/office/drawing/2014/main" id="{4B458422-BFB8-4C3F-BD9C-4A852819A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264"/>
              <a:ext cx="48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66FF"/>
                  </a:solidFill>
                  <a:latin typeface=".VnAvantH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pic>
        <p:nvPicPr>
          <p:cNvPr id="22532" name="Picture 13" descr="Friedrich Wöhler Stich.jpg">
            <a:extLst>
              <a:ext uri="{FF2B5EF4-FFF2-40B4-BE49-F238E27FC236}">
                <a16:creationId xmlns:a16="http://schemas.microsoft.com/office/drawing/2014/main" id="{C00AB44F-3C63-41AB-B49A-BAD82C10A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1" y="2517775"/>
            <a:ext cx="24288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1">
            <a:extLst>
              <a:ext uri="{FF2B5EF4-FFF2-40B4-BE49-F238E27FC236}">
                <a16:creationId xmlns:a16="http://schemas.microsoft.com/office/drawing/2014/main" id="{6DDFB714-2870-4F57-9FE3-7049D9C48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6" y="5867401"/>
            <a:ext cx="32226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b="1" dirty="0">
                <a:solidFill>
                  <a:srgbClr val="222222"/>
                </a:solidFill>
                <a:cs typeface="Times New Roman" panose="02020603050405020304" pitchFamily="18" charset="0"/>
              </a:rPr>
              <a:t>Friedrich Wöhler</a:t>
            </a:r>
            <a:r>
              <a:rPr lang="vi-VN" dirty="0">
                <a:solidFill>
                  <a:srgbClr val="222222"/>
                </a:solidFill>
                <a:cs typeface="Times New Roman" panose="02020603050405020304" pitchFamily="18" charset="0"/>
              </a:rPr>
              <a:t> (1800-1882) là nhà hóa học</a:t>
            </a:r>
            <a:r>
              <a:rPr lang="en-US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cs typeface="Times New Roman" panose="02020603050405020304" pitchFamily="18" charset="0"/>
              </a:rPr>
              <a:t>Đức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Picture 3" descr="Friedrich_woehler.jpg">
            <a:extLst>
              <a:ext uri="{FF2B5EF4-FFF2-40B4-BE49-F238E27FC236}">
                <a16:creationId xmlns:a16="http://schemas.microsoft.com/office/drawing/2014/main" id="{AC82802F-78E3-4CB1-92F6-B7572A119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9" y="2517775"/>
            <a:ext cx="26447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35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A72B7080-4A8A-4240-8029-7C201DAD1427}"/>
              </a:ext>
            </a:extLst>
          </p:cNvPr>
          <p:cNvSpPr/>
          <p:nvPr/>
        </p:nvSpPr>
        <p:spPr>
          <a:xfrm>
            <a:off x="2209800" y="4157663"/>
            <a:ext cx="1917700" cy="10350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NỘI DUNG</a:t>
            </a:r>
            <a:endParaRPr lang="vi-VN" sz="2000" b="1" dirty="0">
              <a:cs typeface="Times New Roman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2549B6F-FE5A-4307-BB54-5832026F49A1}"/>
              </a:ext>
            </a:extLst>
          </p:cNvPr>
          <p:cNvSpPr/>
          <p:nvPr/>
        </p:nvSpPr>
        <p:spPr>
          <a:xfrm>
            <a:off x="4935539" y="3613151"/>
            <a:ext cx="5119687" cy="809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E606AC1-7B19-445F-BCE5-63ED82E51D5D}"/>
              </a:ext>
            </a:extLst>
          </p:cNvPr>
          <p:cNvSpPr/>
          <p:nvPr/>
        </p:nvSpPr>
        <p:spPr>
          <a:xfrm>
            <a:off x="4987925" y="5102226"/>
            <a:ext cx="5099050" cy="7842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FAAC41-7EC6-4205-AC92-4B907929F0A8}"/>
              </a:ext>
            </a:extLst>
          </p:cNvPr>
          <p:cNvCxnSpPr/>
          <p:nvPr/>
        </p:nvCxnSpPr>
        <p:spPr>
          <a:xfrm flipV="1">
            <a:off x="4017964" y="3927475"/>
            <a:ext cx="917575" cy="495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105682-3A27-439E-BBED-1F911F5176FA}"/>
              </a:ext>
            </a:extLst>
          </p:cNvPr>
          <p:cNvCxnSpPr>
            <a:stCxn id="14" idx="5"/>
            <a:endCxn id="17" idx="1"/>
          </p:cNvCxnSpPr>
          <p:nvPr/>
        </p:nvCxnSpPr>
        <p:spPr>
          <a:xfrm>
            <a:off x="3846513" y="5041900"/>
            <a:ext cx="1141412" cy="452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CFCEA2-8818-489A-AA66-B1ADAEF337FA}"/>
              </a:ext>
            </a:extLst>
          </p:cNvPr>
          <p:cNvSpPr/>
          <p:nvPr/>
        </p:nvSpPr>
        <p:spPr>
          <a:xfrm>
            <a:off x="2738438" y="2168526"/>
            <a:ext cx="7091362" cy="11525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KHÁI NIỆM VỀ HỢP CHẤT HỮU CƠ VÀ HÓA HỌC HỮU CƠ.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1BB40CCA-1F56-4CC6-88C8-7A0B5CD22F6A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143000" y="-207963"/>
            <a:ext cx="9372600" cy="251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TIẾT 41 - BÀI 34, 35: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KHÁI NIỆM VỀ HỢP CHẤT HỮU CƠ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 HÓA HỌC HỮU CƠ -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CẤU TẠO PHÂN TỬ HỢP CHẤT HỮU CƠ</a:t>
            </a:r>
          </a:p>
        </p:txBody>
      </p:sp>
    </p:spTree>
    <p:custDataLst>
      <p:tags r:id="rId1"/>
    </p:custDataLst>
  </p:cSld>
  <p:clrMapOvr>
    <a:masterClrMapping/>
  </p:clrMapOvr>
  <p:transition spd="slow" advTm="15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>
            <a:extLst>
              <a:ext uri="{FF2B5EF4-FFF2-40B4-BE49-F238E27FC236}">
                <a16:creationId xmlns:a16="http://schemas.microsoft.com/office/drawing/2014/main" id="{41FACFA2-6C15-4AE8-97D2-104B7BC5E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066801"/>
            <a:ext cx="46418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về hợp chất hữu cơ</a:t>
            </a:r>
            <a:endParaRPr lang="en-US" altLang="en-US" sz="2400" b="1">
              <a:solidFill>
                <a:srgbClr val="FF0000"/>
              </a:solidFill>
              <a:latin typeface=".VnSouthern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E5D2BACE-539E-42FB-AA7B-005647F3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192339"/>
            <a:ext cx="3725863" cy="2003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8627A9-27DA-4732-9F30-6CA3970918C2}"/>
              </a:ext>
            </a:extLst>
          </p:cNvPr>
          <p:cNvSpPr txBox="1"/>
          <p:nvPr/>
        </p:nvSpPr>
        <p:spPr>
          <a:xfrm>
            <a:off x="1828800" y="1600201"/>
            <a:ext cx="41100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0F7300-AFC3-4B92-B6B0-CBE7E64602AC}"/>
              </a:ext>
            </a:extLst>
          </p:cNvPr>
          <p:cNvCxnSpPr/>
          <p:nvPr/>
        </p:nvCxnSpPr>
        <p:spPr>
          <a:xfrm rot="5400000">
            <a:off x="3721101" y="3668714"/>
            <a:ext cx="4291013" cy="15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BD6867-C579-4C90-8A1A-B055958D543F}"/>
              </a:ext>
            </a:extLst>
          </p:cNvPr>
          <p:cNvGrpSpPr>
            <a:grpSpLocks/>
          </p:cNvGrpSpPr>
          <p:nvPr/>
        </p:nvGrpSpPr>
        <p:grpSpPr bwMode="auto">
          <a:xfrm>
            <a:off x="6019801" y="2062164"/>
            <a:ext cx="3324225" cy="2147887"/>
            <a:chOff x="5181600" y="819150"/>
            <a:chExt cx="3657600" cy="3352800"/>
          </a:xfrm>
        </p:grpSpPr>
        <p:pic>
          <p:nvPicPr>
            <p:cNvPr id="24596" name="Picture 11">
              <a:extLst>
                <a:ext uri="{FF2B5EF4-FFF2-40B4-BE49-F238E27FC236}">
                  <a16:creationId xmlns:a16="http://schemas.microsoft.com/office/drawing/2014/main" id="{A0B2A108-0D3E-46E9-BDA8-FC32334C5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419350"/>
              <a:ext cx="3657600" cy="1752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97" name="Picture 12">
              <a:extLst>
                <a:ext uri="{FF2B5EF4-FFF2-40B4-BE49-F238E27FC236}">
                  <a16:creationId xmlns:a16="http://schemas.microsoft.com/office/drawing/2014/main" id="{69152662-D0CE-4436-AC19-32ABE50E9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819150"/>
              <a:ext cx="3657600" cy="1676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3DE8F4-B7C4-4ED9-A271-E9A62096943B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4470400"/>
            <a:ext cx="3722688" cy="1778000"/>
            <a:chOff x="4876800" y="737086"/>
            <a:chExt cx="4038600" cy="3358664"/>
          </a:xfrm>
        </p:grpSpPr>
        <p:pic>
          <p:nvPicPr>
            <p:cNvPr id="24592" name="Picture 9">
              <a:extLst>
                <a:ext uri="{FF2B5EF4-FFF2-40B4-BE49-F238E27FC236}">
                  <a16:creationId xmlns:a16="http://schemas.microsoft.com/office/drawing/2014/main" id="{9D76543D-E394-4874-BB9A-7E68A6E8B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749275"/>
              <a:ext cx="2176272" cy="16700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93" name="Picture 5">
              <a:extLst>
                <a:ext uri="{FF2B5EF4-FFF2-40B4-BE49-F238E27FC236}">
                  <a16:creationId xmlns:a16="http://schemas.microsoft.com/office/drawing/2014/main" id="{A3A9BA32-1C14-47C4-BCFE-6D404F782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737086"/>
              <a:ext cx="1903413" cy="1828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94" name="Picture 21" descr="tải xuống.jpg">
              <a:extLst>
                <a:ext uri="{FF2B5EF4-FFF2-40B4-BE49-F238E27FC236}">
                  <a16:creationId xmlns:a16="http://schemas.microsoft.com/office/drawing/2014/main" id="{1C00FA58-A471-40AE-8FEC-11D149B7A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428852"/>
              <a:ext cx="2209800" cy="1666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5" name="Picture 22" descr="tải xuống (1).jpg">
              <a:extLst>
                <a:ext uri="{FF2B5EF4-FFF2-40B4-BE49-F238E27FC236}">
                  <a16:creationId xmlns:a16="http://schemas.microsoft.com/office/drawing/2014/main" id="{E5362F31-8C64-47B7-B7C8-E10629F73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184" y="2495550"/>
              <a:ext cx="1829216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4" descr="tải xuống (2).jpg">
            <a:extLst>
              <a:ext uri="{FF2B5EF4-FFF2-40B4-BE49-F238E27FC236}">
                <a16:creationId xmlns:a16="http://schemas.microsoft.com/office/drawing/2014/main" id="{F35AADE9-E930-458C-80B3-BE7829FE1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9" y="4279900"/>
            <a:ext cx="334803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2DE7E77-838F-4DD0-A039-8FAFAF088628}"/>
              </a:ext>
            </a:extLst>
          </p:cNvPr>
          <p:cNvSpPr/>
          <p:nvPr/>
        </p:nvSpPr>
        <p:spPr>
          <a:xfrm>
            <a:off x="2063750" y="152401"/>
            <a:ext cx="7913688" cy="873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KHÁI NIỆM VỀ HỢP CHÁT HỮU CƠ VÀ HÓA HỌC HỮU CƠ.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F71691-40C1-47FF-BB5E-6B8162B45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4" y="6419851"/>
            <a:ext cx="4651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altLang="en-US" sz="2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owchart: Sequential Access Storage 2">
            <a:extLst>
              <a:ext uri="{FF2B5EF4-FFF2-40B4-BE49-F238E27FC236}">
                <a16:creationId xmlns:a16="http://schemas.microsoft.com/office/drawing/2014/main" id="{A1E02391-06DE-4E79-B827-D7F5FBF95FEA}"/>
              </a:ext>
            </a:extLst>
          </p:cNvPr>
          <p:cNvSpPr/>
          <p:nvPr/>
        </p:nvSpPr>
        <p:spPr>
          <a:xfrm>
            <a:off x="1692275" y="2159000"/>
            <a:ext cx="3352800" cy="782638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Sequential Access Storage 22">
            <a:extLst>
              <a:ext uri="{FF2B5EF4-FFF2-40B4-BE49-F238E27FC236}">
                <a16:creationId xmlns:a16="http://schemas.microsoft.com/office/drawing/2014/main" id="{35740F4F-3647-4FE2-A10C-F2554124A5F4}"/>
              </a:ext>
            </a:extLst>
          </p:cNvPr>
          <p:cNvSpPr/>
          <p:nvPr/>
        </p:nvSpPr>
        <p:spPr>
          <a:xfrm rot="20727328">
            <a:off x="1227137" y="5805489"/>
            <a:ext cx="3900488" cy="782637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200" dirty="0">
                <a:solidFill>
                  <a:srgbClr val="237C98"/>
                </a:solidFill>
                <a:latin typeface="Times" panose="020B0500000000000000" pitchFamily="34" charset="0"/>
                <a:cs typeface="Times" panose="020B0500000000000000" pitchFamily="34" charset="0"/>
              </a:rPr>
              <a:t>- </a:t>
            </a:r>
          </a:p>
          <a:p>
            <a:pPr eaLnBrk="1" hangingPunct="1">
              <a:defRPr/>
            </a:pPr>
            <a:r>
              <a:rPr lang="en-US" altLang="en-US" sz="2200" dirty="0">
                <a:solidFill>
                  <a:srgbClr val="237C98"/>
                </a:solidFill>
                <a:latin typeface="Times" panose="020B0500000000000000" pitchFamily="34" charset="0"/>
                <a:cs typeface="Times" panose="020B0500000000000000" pitchFamily="34" charset="0"/>
              </a:rPr>
              <a:t>- </a:t>
            </a:r>
            <a:r>
              <a:rPr lang="en-US" altLang="en-US" sz="2200" dirty="0" err="1">
                <a:solidFill>
                  <a:srgbClr val="237C98"/>
                </a:solidFill>
                <a:latin typeface="Times" panose="020B0500000000000000" pitchFamily="34" charset="0"/>
                <a:cs typeface="Times" panose="020B0500000000000000" pitchFamily="34" charset="0"/>
              </a:rPr>
              <a:t>Trong</a:t>
            </a:r>
            <a:r>
              <a:rPr lang="en-US" altLang="en-US" sz="2200" dirty="0">
                <a:solidFill>
                  <a:srgbClr val="237C98"/>
                </a:solidFill>
                <a:latin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200" dirty="0" err="1">
                <a:solidFill>
                  <a:srgbClr val="237C98"/>
                </a:solidFill>
                <a:latin typeface="Times" panose="020B0500000000000000" pitchFamily="34" charset="0"/>
                <a:cs typeface="Times" panose="020B0500000000000000" pitchFamily="34" charset="0"/>
              </a:rPr>
              <a:t>cơ</a:t>
            </a:r>
            <a:r>
              <a:rPr lang="en-US" altLang="en-US" sz="2200" dirty="0">
                <a:solidFill>
                  <a:srgbClr val="237C98"/>
                </a:solidFill>
                <a:latin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200" dirty="0" err="1">
                <a:solidFill>
                  <a:srgbClr val="237C98"/>
                </a:solidFill>
                <a:latin typeface="Times" panose="020B0500000000000000" pitchFamily="34" charset="0"/>
                <a:cs typeface="Times" panose="020B0500000000000000" pitchFamily="34" charset="0"/>
              </a:rPr>
              <a:t>thể</a:t>
            </a:r>
            <a:r>
              <a:rPr lang="en-US" altLang="en-US" sz="2200" dirty="0">
                <a:solidFill>
                  <a:srgbClr val="237C98"/>
                </a:solidFill>
                <a:latin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200" dirty="0" err="1">
                <a:solidFill>
                  <a:srgbClr val="237C98"/>
                </a:solidFill>
                <a:latin typeface="Times" panose="020B0500000000000000" pitchFamily="34" charset="0"/>
                <a:cs typeface="Times" panose="020B0500000000000000" pitchFamily="34" charset="0"/>
              </a:rPr>
              <a:t>sinh</a:t>
            </a:r>
            <a:r>
              <a:rPr lang="en-US" altLang="en-US" sz="2200" dirty="0">
                <a:solidFill>
                  <a:srgbClr val="237C98"/>
                </a:solidFill>
                <a:latin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200" dirty="0" err="1">
                <a:solidFill>
                  <a:srgbClr val="237C98"/>
                </a:solidFill>
                <a:latin typeface="Times" panose="020B0500000000000000" pitchFamily="34" charset="0"/>
                <a:cs typeface="Times" panose="020B0500000000000000" pitchFamily="34" charset="0"/>
              </a:rPr>
              <a:t>vật</a:t>
            </a:r>
            <a:endParaRPr lang="en-US" altLang="en-US" sz="2200" dirty="0">
              <a:solidFill>
                <a:srgbClr val="237C98"/>
              </a:solidFill>
              <a:latin typeface="Times" panose="020B0500000000000000" pitchFamily="34" charset="0"/>
              <a:cs typeface="Times" panose="020B0500000000000000" pitchFamily="34" charset="0"/>
            </a:endParaRPr>
          </a:p>
          <a:p>
            <a:pPr eaLnBrk="1" hangingPunct="1">
              <a:defRPr/>
            </a:pPr>
            <a:endParaRPr lang="en-US" altLang="en-US" sz="2200" dirty="0">
              <a:solidFill>
                <a:srgbClr val="237C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27E2318-1567-4EBC-95ED-5E222A855752}"/>
              </a:ext>
            </a:extLst>
          </p:cNvPr>
          <p:cNvSpPr/>
          <p:nvPr/>
        </p:nvSpPr>
        <p:spPr>
          <a:xfrm>
            <a:off x="6705600" y="1301750"/>
            <a:ext cx="3352800" cy="7493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9932447-93AB-4D67-9942-607E2FF12D5F}"/>
              </a:ext>
            </a:extLst>
          </p:cNvPr>
          <p:cNvSpPr/>
          <p:nvPr/>
        </p:nvSpPr>
        <p:spPr>
          <a:xfrm>
            <a:off x="6400800" y="5486400"/>
            <a:ext cx="4044950" cy="7493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1" name="Audio 11">
            <a:hlinkClick r:id="" action="ppaction://media"/>
            <a:extLst>
              <a:ext uri="{FF2B5EF4-FFF2-40B4-BE49-F238E27FC236}">
                <a16:creationId xmlns:a16="http://schemas.microsoft.com/office/drawing/2014/main" id="{DB4BE9DE-3570-42CB-9801-24F309EE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58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3" grpId="0" animBg="1"/>
      <p:bldP spid="23" grpId="0" animBg="1"/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1">
            <a:extLst>
              <a:ext uri="{FF2B5EF4-FFF2-40B4-BE49-F238E27FC236}">
                <a16:creationId xmlns:a16="http://schemas.microsoft.com/office/drawing/2014/main" id="{8795CE03-6539-48DF-A4D8-D4737B68D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360364"/>
            <a:ext cx="57896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về hợp chất hữu cơ</a:t>
            </a:r>
            <a:endParaRPr lang="en-US" altLang="en-US" sz="2800" b="1">
              <a:solidFill>
                <a:srgbClr val="FF0000"/>
              </a:solidFill>
              <a:latin typeface=".VnSouthern" pitchFamily="34" charset="0"/>
              <a:cs typeface="Arial" panose="020B0604020202020204" pitchFamily="34" charset="0"/>
            </a:endParaRP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A6E60216-F55D-402E-AC9E-662D982B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919164"/>
            <a:ext cx="5021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Hợp chất hữu cơ có ở đâu?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84C3C-8FA5-4748-B3E8-3246EB8D8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9" y="1636714"/>
            <a:ext cx="4492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Hợp chất hữu cơ là gì?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936CCD-50DC-4187-822D-9D94E573C95F}"/>
              </a:ext>
            </a:extLst>
          </p:cNvPr>
          <p:cNvCxnSpPr/>
          <p:nvPr/>
        </p:nvCxnSpPr>
        <p:spPr>
          <a:xfrm rot="5400000">
            <a:off x="3568701" y="3646489"/>
            <a:ext cx="4291013" cy="15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23" descr="hinh 4-2">
            <a:extLst>
              <a:ext uri="{FF2B5EF4-FFF2-40B4-BE49-F238E27FC236}">
                <a16:creationId xmlns:a16="http://schemas.microsoft.com/office/drawing/2014/main" id="{199425E5-6C6D-4431-B7F5-C03CE1326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3"/>
          <a:stretch>
            <a:fillRect/>
          </a:stretch>
        </p:blipFill>
        <p:spPr bwMode="auto">
          <a:xfrm>
            <a:off x="5878513" y="1573214"/>
            <a:ext cx="4724400" cy="17033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2E6119-9523-4E54-AF7A-F4A2E1511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1" y="3609975"/>
            <a:ext cx="5326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tượng: Nước vôi trong vẩn đục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PTHH: CO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Ca(OH)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→CaCO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55E2E5-48A7-4CD6-80B8-EB7A43B2D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359276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=&gt; Khi bông cháy tạo ra khí CO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CAB58C-AE6D-4FF3-899B-089462D84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185989"/>
            <a:ext cx="51863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Hợp chất hữu cơ là hợp chất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endParaRPr lang="en-US" altLang="en-US" sz="2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1545D-CDCD-4AA7-AEE0-3DA2DB2CC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4" y="4799013"/>
            <a:ext cx="4884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Tượng tự, đốt cháy các hợp chất hữu cơ  khác như cồn, nến, dầu hỏa,... đều tạo ra khí CO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8EE68E-7F68-46DD-9CDE-82EDF2CCD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9" y="3044825"/>
            <a:ext cx="4124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(trừ một số hợp chất như CO, CO</a:t>
            </a:r>
            <a:r>
              <a:rPr lang="en-US" altLang="en-US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các muối cacbonat kim loại,...)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5D55E5-5CE7-4E15-8B29-E0E7A0E03BDB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286000"/>
            <a:ext cx="3505200" cy="1384300"/>
            <a:chOff x="4267200" y="666750"/>
            <a:chExt cx="3505200" cy="13849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B64DE6-6C01-416F-BBE8-DB807748A37A}"/>
                </a:ext>
              </a:extLst>
            </p:cNvPr>
            <p:cNvSpPr txBox="1"/>
            <p:nvPr/>
          </p:nvSpPr>
          <p:spPr>
            <a:xfrm>
              <a:off x="4267200" y="666750"/>
              <a:ext cx="3505200" cy="13849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cacbon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hữu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25615" name="Picture 17" descr="tải xuống.jpg">
              <a:extLst>
                <a:ext uri="{FF2B5EF4-FFF2-40B4-BE49-F238E27FC236}">
                  <a16:creationId xmlns:a16="http://schemas.microsoft.com/office/drawing/2014/main" id="{E6348664-5873-4BEE-95DA-65C13A870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74295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F43570A-23EC-4A52-A294-07E6DB1C1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3849689"/>
            <a:ext cx="6032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altLang="en-US" sz="36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9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12" grpId="0"/>
      <p:bldP spid="12" grpId="1"/>
      <p:bldP spid="13" grpId="0"/>
      <p:bldP spid="15" grpId="0"/>
      <p:bldP spid="15" grpId="1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TextBox 3">
            <a:extLst>
              <a:ext uri="{FF2B5EF4-FFF2-40B4-BE49-F238E27FC236}">
                <a16:creationId xmlns:a16="http://schemas.microsoft.com/office/drawing/2014/main" id="{D839ED68-DCF6-472A-8192-7C9D15969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2888"/>
            <a:ext cx="86106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tập 1: Cho các chất: C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CaCO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 CH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CO, C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O, KCl, CH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NaHCO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C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Na, CCl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4,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</a:t>
            </a:r>
            <a:r>
              <a:rPr lang="en-US" altLang="en-US" sz="2800" b="1" baseline="-250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Chất nào là hợp chất hữu cơ, chất nào là hợp chất vô cơ ?</a:t>
            </a:r>
            <a:endParaRPr lang="en-US" altLang="en-US" sz="2800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oup 97">
            <a:extLst>
              <a:ext uri="{FF2B5EF4-FFF2-40B4-BE49-F238E27FC236}">
                <a16:creationId xmlns:a16="http://schemas.microsoft.com/office/drawing/2014/main" id="{225A6E0B-3938-4E0F-97AB-8F1104094D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0" y="1952626"/>
          <a:ext cx="7620000" cy="444817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85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7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2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 CHẤT HỮU CƠ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0" marR="91400" marT="45711" marB="45711"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 CHẤT VÔ CƠ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0" marR="91400" marT="45711" marB="45711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0" marR="91400" marT="45711" marB="4571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CaCO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0" marR="91400" marT="45711" marB="45711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0" marR="91400" marT="45711" marB="4571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0" marR="91400" marT="45711" marB="45711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0" marR="91400" marT="45711" marB="4571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KCl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0" marR="91400" marT="45711" marB="45711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0" marR="91400" marT="45711" marB="4571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NaHCO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0" marR="91400" marT="45711" marB="45711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0" marR="91400" marT="45711" marB="4571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0" marR="91400" marT="45711" marB="45711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CCl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0" marR="91400" marT="45711" marB="45711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0" marR="91400" marT="45711" marB="45711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74753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2AB4FA-A8A5-4A75-98EB-BD17A189E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8476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Các hợp chất hữu cơ được phân loại như thế nào?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BD820F1-1DE1-469D-B57D-29EAB26BDAE3}"/>
              </a:ext>
            </a:extLst>
          </p:cNvPr>
          <p:cNvSpPr/>
          <p:nvPr/>
        </p:nvSpPr>
        <p:spPr>
          <a:xfrm>
            <a:off x="3865564" y="1316039"/>
            <a:ext cx="4460875" cy="644525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D6053D0-E7D5-4067-B8FB-2DE89AFE7BA1}"/>
              </a:ext>
            </a:extLst>
          </p:cNvPr>
          <p:cNvSpPr/>
          <p:nvPr/>
        </p:nvSpPr>
        <p:spPr>
          <a:xfrm>
            <a:off x="6054726" y="2733676"/>
            <a:ext cx="4460875" cy="3362325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O, N, Cl,..)</a:t>
            </a: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8FB873C-D36E-48DF-BF09-6579A8D249E2}"/>
              </a:ext>
            </a:extLst>
          </p:cNvPr>
          <p:cNvSpPr/>
          <p:nvPr/>
        </p:nvSpPr>
        <p:spPr>
          <a:xfrm>
            <a:off x="1676400" y="2760664"/>
            <a:ext cx="4267200" cy="3362325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H)</a:t>
            </a: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.....</a:t>
            </a:r>
          </a:p>
          <a:p>
            <a:pPr algn="ctr">
              <a:defRPr/>
            </a:pPr>
            <a:endParaRPr lang="en-US" sz="22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B8128B-6BD2-4298-8B72-0DAD2086070D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4419600" y="1960564"/>
            <a:ext cx="1676400" cy="706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C41552-363C-465E-B6E6-A0D72CD396F0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096000" y="1960564"/>
            <a:ext cx="1447800" cy="706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560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97">
            <a:extLst>
              <a:ext uri="{FF2B5EF4-FFF2-40B4-BE49-F238E27FC236}">
                <a16:creationId xmlns:a16="http://schemas.microsoft.com/office/drawing/2014/main" id="{0796D4CD-2402-40F5-8837-1E2A1D88D9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41526" y="1676401"/>
          <a:ext cx="6797675" cy="441960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67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6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 CHẤT HỮU CƠ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PHÂN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CCl</a:t>
                      </a:r>
                      <a:r>
                        <a:rPr lang="en-US" sz="2000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757" name="TextBox 3">
            <a:extLst>
              <a:ext uri="{FF2B5EF4-FFF2-40B4-BE49-F238E27FC236}">
                <a16:creationId xmlns:a16="http://schemas.microsoft.com/office/drawing/2014/main" id="{8ABFB8FE-1F60-41E2-911A-8E56FB9C9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1"/>
            <a:ext cx="883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tập2: Hãy phân loại các hợp chất hữu cơ trong bài tập 1?</a:t>
            </a:r>
            <a:endParaRPr lang="en-US" altLang="en-US" sz="3200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61">
            <a:extLst>
              <a:ext uri="{FF2B5EF4-FFF2-40B4-BE49-F238E27FC236}">
                <a16:creationId xmlns:a16="http://schemas.microsoft.com/office/drawing/2014/main" id="{9F94F1B1-01EE-478B-851A-29D0D2C83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576" y="2879725"/>
            <a:ext cx="2225675" cy="369888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0000B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HIĐROCACBON</a:t>
            </a:r>
          </a:p>
        </p:txBody>
      </p:sp>
      <p:sp>
        <p:nvSpPr>
          <p:cNvPr id="21" name="Text Box 62">
            <a:extLst>
              <a:ext uri="{FF2B5EF4-FFF2-40B4-BE49-F238E27FC236}">
                <a16:creationId xmlns:a16="http://schemas.microsoft.com/office/drawing/2014/main" id="{DA5A74C6-C16D-4449-B889-F1AECCF57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575" y="4953001"/>
            <a:ext cx="2057400" cy="646113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0000B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DẪN XUẤT CỦA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B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HIĐROCACBON</a:t>
            </a:r>
          </a:p>
        </p:txBody>
      </p:sp>
      <p:sp>
        <p:nvSpPr>
          <p:cNvPr id="22" name="AutoShape 65">
            <a:extLst>
              <a:ext uri="{FF2B5EF4-FFF2-40B4-BE49-F238E27FC236}">
                <a16:creationId xmlns:a16="http://schemas.microsoft.com/office/drawing/2014/main" id="{32CAC109-41B8-4156-8FBC-A42CECEA24C4}"/>
              </a:ext>
            </a:extLst>
          </p:cNvPr>
          <p:cNvSpPr>
            <a:spLocks/>
          </p:cNvSpPr>
          <p:nvPr/>
        </p:nvSpPr>
        <p:spPr bwMode="auto">
          <a:xfrm>
            <a:off x="4876800" y="2667000"/>
            <a:ext cx="304800" cy="1143000"/>
          </a:xfrm>
          <a:prstGeom prst="rightBrace">
            <a:avLst>
              <a:gd name="adj1" fmla="val 117188"/>
              <a:gd name="adj2" fmla="val 50000"/>
            </a:avLst>
          </a:prstGeom>
          <a:noFill/>
          <a:ln w="28575">
            <a:solidFill>
              <a:srgbClr val="0000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B8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AutoShape 64">
            <a:extLst>
              <a:ext uri="{FF2B5EF4-FFF2-40B4-BE49-F238E27FC236}">
                <a16:creationId xmlns:a16="http://schemas.microsoft.com/office/drawing/2014/main" id="{D0B5F36B-8219-4C69-930C-525357F4A9EC}"/>
              </a:ext>
            </a:extLst>
          </p:cNvPr>
          <p:cNvSpPr>
            <a:spLocks/>
          </p:cNvSpPr>
          <p:nvPr/>
        </p:nvSpPr>
        <p:spPr bwMode="auto">
          <a:xfrm>
            <a:off x="4724400" y="3810000"/>
            <a:ext cx="698500" cy="2286000"/>
          </a:xfrm>
          <a:prstGeom prst="rightBrace">
            <a:avLst>
              <a:gd name="adj1" fmla="val 191879"/>
              <a:gd name="adj2" fmla="val 56495"/>
            </a:avLst>
          </a:prstGeom>
          <a:noFill/>
          <a:ln w="28575">
            <a:solidFill>
              <a:srgbClr val="0000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B8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5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7" grpId="0"/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5BAA97-D896-49D4-BD92-497BFB18394E}"/>
              </a:ext>
            </a:extLst>
          </p:cNvPr>
          <p:cNvCxnSpPr/>
          <p:nvPr/>
        </p:nvCxnSpPr>
        <p:spPr>
          <a:xfrm rot="5400000">
            <a:off x="3738563" y="3665538"/>
            <a:ext cx="4341813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43629FB-63A5-41D1-8B72-02172E2F1F43}"/>
              </a:ext>
            </a:extLst>
          </p:cNvPr>
          <p:cNvSpPr/>
          <p:nvPr/>
        </p:nvSpPr>
        <p:spPr>
          <a:xfrm>
            <a:off x="2751138" y="304801"/>
            <a:ext cx="6769100" cy="873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altLang="en-US" sz="3600" b="1" dirty="0">
              <a:solidFill>
                <a:schemeClr val="tx1"/>
              </a:solidFill>
              <a:latin typeface=".VnSouthern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09FC5DA8-3B02-483A-A63D-CCE628779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577975"/>
            <a:ext cx="44053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Hóa học hữu cơ là ngành hóa học chuyên nghiên cứu về </a:t>
            </a:r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các hợp chất hữu cơ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những chuyển đổi của chúng.</a:t>
            </a:r>
            <a:endParaRPr lang="en-US" altLang="en-US" sz="2800" u="sng">
              <a:latin typeface=".VnSouthern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43E452B9-478A-4DE3-B5CA-D4BF80E23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1685925"/>
            <a:ext cx="457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Friedrich Wöhler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(1800-1882) là nhà hóa học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người Đức.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Ông là một trong những người đi tiên phong trong việc thay đổi quan niệm của người đương thời về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hóa học hữu cơ.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Năm 1828,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ông đã tiến hành thí nghiệm tổng hợp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urea (chất có trong nước tiểu) từ các chất vô cơ.</a:t>
            </a:r>
            <a:endParaRPr lang="en-US" altLang="en-US" sz="2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3" descr="Friedrich_woehler.jpg">
            <a:extLst>
              <a:ext uri="{FF2B5EF4-FFF2-40B4-BE49-F238E27FC236}">
                <a16:creationId xmlns:a16="http://schemas.microsoft.com/office/drawing/2014/main" id="{2FD03BAA-C5DA-4BD2-85B7-B5354B3DD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9" y="3930650"/>
            <a:ext cx="233838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2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|1.4|22.7|6.9|5.6|1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8.2|35.8|20.2|5.9|8.1|5.8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2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4|2.9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|26.3|1.4|19.5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2|6.9|0.9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676</Words>
  <Application>Microsoft Office PowerPoint</Application>
  <PresentationFormat>Widescreen</PresentationFormat>
  <Paragraphs>107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.VnAvantH</vt:lpstr>
      <vt:lpstr>.VnSouthern</vt:lpstr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2022-03-02T08:39:28Z</dcterms:created>
  <dcterms:modified xsi:type="dcterms:W3CDTF">2022-03-02T08:45:06Z</dcterms:modified>
</cp:coreProperties>
</file>