
<file path=[Content_Types].xml><?xml version="1.0" encoding="utf-8"?>
<Types xmlns="http://schemas.openxmlformats.org/package/2006/content-types">
  <Default Extension="jpeg" ContentType="image/jpeg"/>
  <Default Extension="JPG" ContentType="image/.jpg"/>
  <Default Extension="vml" ContentType="application/vnd.openxmlformats-officedocument.vmlDrawing"/>
  <Default Extension="bin" ContentType="application/vnd.openxmlformats-officedocument.oleObject"/>
  <Default Extension="wmf" ContentType="image/x-wmf"/>
  <Default Extension="gif" ContentType="image/gif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ink/ink1.xml" ContentType="application/inkml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3"/>
    <p:sldMasterId id="2147483674" r:id="rId4"/>
  </p:sldMasterIdLst>
  <p:notesMasterIdLst>
    <p:notesMasterId r:id="rId20"/>
  </p:notesMasterIdLst>
  <p:sldIdLst>
    <p:sldId id="329" r:id="rId5"/>
    <p:sldId id="286" r:id="rId6"/>
    <p:sldId id="315" r:id="rId7"/>
    <p:sldId id="316" r:id="rId8"/>
    <p:sldId id="317" r:id="rId9"/>
    <p:sldId id="303" r:id="rId10"/>
    <p:sldId id="323" r:id="rId11"/>
    <p:sldId id="324" r:id="rId12"/>
    <p:sldId id="368" r:id="rId13"/>
    <p:sldId id="370" r:id="rId14"/>
    <p:sldId id="372" r:id="rId15"/>
    <p:sldId id="325" r:id="rId16"/>
    <p:sldId id="287" r:id="rId17"/>
    <p:sldId id="288" r:id="rId18"/>
    <p:sldId id="327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71" d="100"/>
          <a:sy n="71" d="100"/>
        </p:scale>
        <p:origin x="696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5.xml"/><Relationship Id="rId8" Type="http://schemas.openxmlformats.org/officeDocument/2006/relationships/slide" Target="slides/slide4.xml"/><Relationship Id="rId7" Type="http://schemas.openxmlformats.org/officeDocument/2006/relationships/slide" Target="slides/slide3.xml"/><Relationship Id="rId6" Type="http://schemas.openxmlformats.org/officeDocument/2006/relationships/slide" Target="slides/slide2.xml"/><Relationship Id="rId5" Type="http://schemas.openxmlformats.org/officeDocument/2006/relationships/slide" Target="slides/slide1.xml"/><Relationship Id="rId4" Type="http://schemas.openxmlformats.org/officeDocument/2006/relationships/slideMaster" Target="slideMasters/slideMaster3.xml"/><Relationship Id="rId3" Type="http://schemas.openxmlformats.org/officeDocument/2006/relationships/slideMaster" Target="slideMasters/slideMaster2.xml"/><Relationship Id="rId23" Type="http://schemas.openxmlformats.org/officeDocument/2006/relationships/tableStyles" Target="tableStyles.xml"/><Relationship Id="rId22" Type="http://schemas.openxmlformats.org/officeDocument/2006/relationships/viewProps" Target="viewProps.xml"/><Relationship Id="rId21" Type="http://schemas.openxmlformats.org/officeDocument/2006/relationships/presProps" Target="presProps.xml"/><Relationship Id="rId20" Type="http://schemas.openxmlformats.org/officeDocument/2006/relationships/notesMaster" Target="notesMasters/notesMaster1.xml"/><Relationship Id="rId2" Type="http://schemas.openxmlformats.org/officeDocument/2006/relationships/theme" Target="theme/theme1.xml"/><Relationship Id="rId19" Type="http://schemas.openxmlformats.org/officeDocument/2006/relationships/slide" Target="slides/slide15.xml"/><Relationship Id="rId18" Type="http://schemas.openxmlformats.org/officeDocument/2006/relationships/slide" Target="slides/slide14.xml"/><Relationship Id="rId17" Type="http://schemas.openxmlformats.org/officeDocument/2006/relationships/slide" Target="slides/slide13.xml"/><Relationship Id="rId16" Type="http://schemas.openxmlformats.org/officeDocument/2006/relationships/slide" Target="slides/slide12.xml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" Type="http://schemas.openxmlformats.org/officeDocument/2006/relationships/slideMaster" Target="slideMasters/slideMaster1.xml"/></Relationships>
</file>

<file path=ppt/drawings/_rels/vmlDrawing1.vml.rels><?xml version="1.0" encoding="UTF-8" standalone="yes"?>
<Relationships xmlns="http://schemas.openxmlformats.org/package/2006/relationships"><Relationship Id="rId9" Type="http://schemas.openxmlformats.org/officeDocument/2006/relationships/image" Target="../media/image16.wmf"/><Relationship Id="rId8" Type="http://schemas.openxmlformats.org/officeDocument/2006/relationships/image" Target="../media/image15.wmf"/><Relationship Id="rId7" Type="http://schemas.openxmlformats.org/officeDocument/2006/relationships/image" Target="../media/image14.wmf"/><Relationship Id="rId6" Type="http://schemas.openxmlformats.org/officeDocument/2006/relationships/image" Target="../media/image13.wmf"/><Relationship Id="rId5" Type="http://schemas.openxmlformats.org/officeDocument/2006/relationships/image" Target="../media/image12.wmf"/><Relationship Id="rId4" Type="http://schemas.openxmlformats.org/officeDocument/2006/relationships/image" Target="../media/image11.wmf"/><Relationship Id="rId3" Type="http://schemas.openxmlformats.org/officeDocument/2006/relationships/image" Target="../media/image10.wmf"/><Relationship Id="rId2" Type="http://schemas.openxmlformats.org/officeDocument/2006/relationships/image" Target="../media/image9.wmf"/><Relationship Id="rId10" Type="http://schemas.openxmlformats.org/officeDocument/2006/relationships/image" Target="../media/image17.wmf"/><Relationship Id="rId1" Type="http://schemas.openxmlformats.org/officeDocument/2006/relationships/image" Target="../media/image8.wmf"/></Relationships>
</file>

<file path=ppt/drawings/_rels/vmlDrawing2.vml.rels><?xml version="1.0" encoding="UTF-8" standalone="yes"?>
<Relationships xmlns="http://schemas.openxmlformats.org/package/2006/relationships"><Relationship Id="rId6" Type="http://schemas.openxmlformats.org/officeDocument/2006/relationships/image" Target="../media/image21.wmf"/><Relationship Id="rId5" Type="http://schemas.openxmlformats.org/officeDocument/2006/relationships/image" Target="../media/image20.wmf"/><Relationship Id="rId4" Type="http://schemas.openxmlformats.org/officeDocument/2006/relationships/image" Target="../media/image19.wmf"/><Relationship Id="rId3" Type="http://schemas.openxmlformats.org/officeDocument/2006/relationships/image" Target="../media/image18.wmf"/><Relationship Id="rId2" Type="http://schemas.openxmlformats.org/officeDocument/2006/relationships/image" Target="../media/image9.wmf"/><Relationship Id="rId1" Type="http://schemas.openxmlformats.org/officeDocument/2006/relationships/image" Target="../media/image8.wmf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  <inkml:channel name="T" type="integer" max="2147480000" units="dev"/>
        </inkml:traceFormat>
        <inkml:channelProperties>
          <inkml:channelProperty channel="X" name="resolution" value="39.7093" units="1/cm"/>
          <inkml:channelProperty channel="Y" name="resolution" value="39.79275" units="1/cm"/>
          <inkml:channelProperty channel="T" name="resolution" value="1" units="1/dev"/>
        </inkml:channelProperties>
      </inkml:inkSource>
      <inkml:timestamp xml:id="ts0" timeString="2021-10-10T02:36:56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28153 15304 0,'-24'0'16,"-1"0"15,0 0 31,0 25 17,0 0-48,25 0-16,-25-25 1,25 25-16,0 0 16,-24 24-16,24-24 15,-25 0-15,25 0 16,0-1-16,-25 1 0,25 25 16,0-25-16,-25-1 0,25 1 15,-25-25-15,25 25 16,0 0-16,0 0 15,-24-25-15,24 24 16,0-48 15,0-1-15,0 0 0,24 25-16,-24-25 15,0 0-15,25 25 0,-25-24 16</inkml:trace>
  <inkml:trace contextRef="#ctx0" brushRef="#br0">28129 15230 0,'0'25'15,"24"0"1,-24-1 0,0 1-16,25 0 15,-25 0-15,25-25 16,-25 50-16,0-26 0,0 1 15,25 25-15,0-1 16,-25-24-16,0 0 16,24 25-16,-24-26 15,25 1 1,-25 0-16,0 0 0,0 0 16,0-1-16,-25-24 31,25-24 0,-24 24-31,24-25 0,-25 0 16,25 0-1</inkml:trace>
  <inkml:trace contextRef="#ctx0" brushRef="#br0">27980 15602 0,'-25'0'0,"0"0"0,50 0 16,-25-25-1,25 25-15,-1 0 16,1 0 0,0 0-16,0 0 15,0 0-15,0 0 0,-1 0 16,1 0-16,0 0 16,0 0-1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4E7C43D-D6B4-4FEC-AF58-59AC5C99F5D4}" type="datetimeFigureOut">
              <a:rPr lang="en-US" smtClean="0"/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1141510-0F17-47B2-9133-93F9E2366315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CA4DC1-FFEA-43EE-B4B0-E3BA510DB85C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37AEE1-3BB2-46F5-A855-BFF9887E74E6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CA4DC1-FFEA-43EE-B4B0-E3BA510DB85C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37AEE1-3BB2-46F5-A855-BFF9887E74E6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CA4DC1-FFEA-43EE-B4B0-E3BA510DB85C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37AEE1-3BB2-46F5-A855-BFF9887E74E6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A4E28BC-C76D-4619-8784-535C745B8F0D}" type="datetimeFigureOut">
              <a:rPr lang="en-US">
                <a:solidFill>
                  <a:srgbClr val="000000"/>
                </a:solidFill>
              </a:rPr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A757B34-DD22-4AA8-8794-CE6F9DF1C58C}" type="slidenum">
              <a:rPr lang="en-US">
                <a:solidFill>
                  <a:srgbClr val="000000"/>
                </a:solidFill>
              </a:rPr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9483634-6F99-4A09-8837-B406BD21AF7C}" type="datetimeFigureOut">
              <a:rPr lang="en-US">
                <a:solidFill>
                  <a:srgbClr val="000000"/>
                </a:solidFill>
              </a:rPr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35ABCEB-B445-435C-916B-D228530223CE}" type="slidenum">
              <a:rPr lang="en-US">
                <a:solidFill>
                  <a:srgbClr val="000000"/>
                </a:solidFill>
              </a:rPr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39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4BD054F-E089-45CB-8F8C-7B9954FA5419}" type="datetimeFigureOut">
              <a:rPr lang="en-US">
                <a:solidFill>
                  <a:srgbClr val="000000"/>
                </a:solidFill>
              </a:rPr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1A9A8DC-1CD1-4FE0-A3BD-44B2F2DB3D78}" type="slidenum">
              <a:rPr lang="en-US">
                <a:solidFill>
                  <a:srgbClr val="000000"/>
                </a:solidFill>
              </a:rPr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0004C8D-FEFA-4E0D-A4EA-A8C3F309FA6F}" type="datetimeFigureOut">
              <a:rPr lang="en-US">
                <a:solidFill>
                  <a:srgbClr val="000000"/>
                </a:solidFill>
              </a:rPr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157891A-47BF-49F9-BCF0-1ACAF96C8907}" type="slidenum">
              <a:rPr lang="en-US">
                <a:solidFill>
                  <a:srgbClr val="000000"/>
                </a:solidFill>
              </a:rPr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7" y="365126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0318" y="1681163"/>
            <a:ext cx="5158316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40318" y="2505075"/>
            <a:ext cx="5158316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71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71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24ACFA2-B11C-47C3-8FDF-CE677D9B4FA2}" type="datetimeFigureOut">
              <a:rPr lang="en-US">
                <a:solidFill>
                  <a:srgbClr val="000000"/>
                </a:solidFill>
              </a:rPr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AA580C9-2437-49EF-A880-DC5DEC0A4B75}" type="slidenum">
              <a:rPr lang="en-US">
                <a:solidFill>
                  <a:srgbClr val="000000"/>
                </a:solidFill>
              </a:rPr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93AD89D-BFF8-4EA9-A34B-F4FC16C69DDA}" type="datetimeFigureOut">
              <a:rPr lang="en-US">
                <a:solidFill>
                  <a:srgbClr val="000000"/>
                </a:solidFill>
              </a:rPr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91DB9B5-E9BB-4F69-B06A-E5084668BAC1}" type="slidenum">
              <a:rPr lang="en-US">
                <a:solidFill>
                  <a:srgbClr val="000000"/>
                </a:solidFill>
              </a:rPr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FAD7656-8C49-41A1-9CE8-72B732F873F0}" type="datetimeFigureOut">
              <a:rPr lang="en-US">
                <a:solidFill>
                  <a:srgbClr val="000000"/>
                </a:solidFill>
              </a:rPr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DAA3DE3-61A4-40C6-B2C0-25B499D6C73F}" type="slidenum">
              <a:rPr lang="en-US">
                <a:solidFill>
                  <a:srgbClr val="000000"/>
                </a:solidFill>
              </a:rPr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7BAF02E-5D80-49C3-BB46-D0B07E27CC85}" type="datetimeFigureOut">
              <a:rPr lang="en-US">
                <a:solidFill>
                  <a:srgbClr val="000000"/>
                </a:solidFill>
              </a:rPr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0DE9510-D742-4331-B1B3-4C90B3DF1F21}" type="slidenum">
              <a:rPr lang="en-US">
                <a:solidFill>
                  <a:srgbClr val="000000"/>
                </a:solidFill>
              </a:rPr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CA4DC1-FFEA-43EE-B4B0-E3BA510DB85C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37AEE1-3BB2-46F5-A855-BFF9887E74E6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EAC7175-5BB4-477A-9FB6-409A9B62D6F4}" type="datetimeFigureOut">
              <a:rPr lang="en-US">
                <a:solidFill>
                  <a:srgbClr val="000000"/>
                </a:solidFill>
              </a:rPr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A8CE543-ECD4-4EC2-8297-42323E16FC14}" type="slidenum">
              <a:rPr lang="en-US">
                <a:solidFill>
                  <a:srgbClr val="000000"/>
                </a:solidFill>
              </a:rPr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FC67A8B-F201-49E0-8CF6-908BC2BA2F81}" type="datetimeFigureOut">
              <a:rPr lang="en-US">
                <a:solidFill>
                  <a:srgbClr val="000000"/>
                </a:solidFill>
              </a:rPr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79E98E1-BF15-4D2A-B5EF-6E1DC42D7541}" type="slidenum">
              <a:rPr lang="en-US">
                <a:solidFill>
                  <a:srgbClr val="000000"/>
                </a:solidFill>
              </a:rPr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43D6922-9561-422F-9322-B074A62403A9}" type="datetimeFigureOut">
              <a:rPr lang="en-US">
                <a:solidFill>
                  <a:srgbClr val="000000"/>
                </a:solidFill>
              </a:rPr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BF0E51B-BBAC-4E77-AD2C-7F2C83E46543}" type="slidenum">
              <a:rPr lang="en-US">
                <a:solidFill>
                  <a:srgbClr val="000000"/>
                </a:solidFill>
              </a:rPr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09600" y="274639"/>
            <a:ext cx="10972800" cy="58515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09600" y="6245225"/>
            <a:ext cx="2844800" cy="476250"/>
          </a:xfrm>
        </p:spPr>
        <p:txBody>
          <a:bodyPr/>
          <a:lstStyle>
            <a:lvl1pPr>
              <a:defRPr/>
            </a:lvl1pPr>
          </a:lstStyle>
          <a:p>
            <a:fld id="{FB4BC128-94D8-40F0-91B4-412EDFA132F5}" type="datetimeFigureOut">
              <a:rPr lang="en-US">
                <a:solidFill>
                  <a:srgbClr val="000000"/>
                </a:solidFill>
              </a:rPr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165600" y="6245225"/>
            <a:ext cx="3860800" cy="476250"/>
          </a:xfr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737600" y="6245225"/>
            <a:ext cx="2844800" cy="476250"/>
          </a:xfrm>
        </p:spPr>
        <p:txBody>
          <a:bodyPr/>
          <a:lstStyle>
            <a:lvl1pPr>
              <a:defRPr/>
            </a:lvl1pPr>
          </a:lstStyle>
          <a:p>
            <a:fld id="{912CB346-68F9-4191-B675-6C4BBD7A6534}" type="slidenum">
              <a:rPr lang="en-US">
                <a:solidFill>
                  <a:srgbClr val="000000"/>
                </a:solidFill>
              </a:rPr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09600" y="1600200"/>
            <a:ext cx="5384800" cy="21859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6197600" y="1600200"/>
            <a:ext cx="5384800" cy="21859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09600" y="3938589"/>
            <a:ext cx="5384800" cy="2187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7600" y="3938589"/>
            <a:ext cx="5384800" cy="2187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09600" y="6245225"/>
            <a:ext cx="2844800" cy="476250"/>
          </a:xfrm>
        </p:spPr>
        <p:txBody>
          <a:bodyPr/>
          <a:lstStyle>
            <a:lvl1pPr>
              <a:defRPr/>
            </a:lvl1pPr>
          </a:lstStyle>
          <a:p>
            <a:fld id="{C51D04C8-E67A-4D83-878F-A02533AE46B8}" type="datetimeFigureOut">
              <a:rPr lang="en-US">
                <a:solidFill>
                  <a:srgbClr val="000000"/>
                </a:solidFill>
              </a:rPr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165600" y="6245225"/>
            <a:ext cx="3860800" cy="476250"/>
          </a:xfr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737600" y="6245225"/>
            <a:ext cx="2844800" cy="476250"/>
          </a:xfrm>
        </p:spPr>
        <p:txBody>
          <a:bodyPr/>
          <a:lstStyle>
            <a:lvl1pPr>
              <a:defRPr/>
            </a:lvl1pPr>
          </a:lstStyle>
          <a:p>
            <a:fld id="{FCD3D1E4-E959-4323-B59C-DFC8E7D2D071}" type="slidenum">
              <a:rPr lang="en-US">
                <a:solidFill>
                  <a:srgbClr val="000000"/>
                </a:solidFill>
              </a:rPr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D88438-47A9-4939-A192-A57547E1E30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8235BA-5276-403E-B3F1-55A270A4D3C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D88438-47A9-4939-A192-A57547E1E30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8235BA-5276-403E-B3F1-55A270A4D3C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D88438-47A9-4939-A192-A57547E1E30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8235BA-5276-403E-B3F1-55A270A4D3C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D88438-47A9-4939-A192-A57547E1E30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8235BA-5276-403E-B3F1-55A270A4D3C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D88438-47A9-4939-A192-A57547E1E30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8235BA-5276-403E-B3F1-55A270A4D3C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CA4DC1-FFEA-43EE-B4B0-E3BA510DB85C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37AEE1-3BB2-46F5-A855-BFF9887E74E6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D88438-47A9-4939-A192-A57547E1E30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8235BA-5276-403E-B3F1-55A270A4D3C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D88438-47A9-4939-A192-A57547E1E30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8235BA-5276-403E-B3F1-55A270A4D3C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D88438-47A9-4939-A192-A57547E1E30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8235BA-5276-403E-B3F1-55A270A4D3C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D88438-47A9-4939-A192-A57547E1E30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8235BA-5276-403E-B3F1-55A270A4D3C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D88438-47A9-4939-A192-A57547E1E30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8235BA-5276-403E-B3F1-55A270A4D3C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D88438-47A9-4939-A192-A57547E1E30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8235BA-5276-403E-B3F1-55A270A4D3C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9600" y="6245225"/>
            <a:ext cx="28448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prstClr val="black">
                    <a:tint val="75000"/>
                  </a:prstClr>
                </a:solidFill>
              </a:rPr>
              <a:t>GV: Phan Thị Quỳnh Nga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737600" y="6245225"/>
            <a:ext cx="28448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105FD8A-CF7F-43BE-91A8-0C34A890D018}" type="slidenum">
              <a:rPr lang="ar-SA">
                <a:solidFill>
                  <a:prstClr val="black">
                    <a:tint val="75000"/>
                  </a:prstClr>
                </a:solidFill>
              </a:rPr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07485" y="273050"/>
            <a:ext cx="10968567" cy="58229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07485" y="6242051"/>
            <a:ext cx="2840567" cy="474663"/>
          </a:xfr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165600" y="6242051"/>
            <a:ext cx="3860800" cy="474663"/>
          </a:xfr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737601" y="6242051"/>
            <a:ext cx="2840567" cy="474663"/>
          </a:xfrm>
        </p:spPr>
        <p:txBody>
          <a:bodyPr/>
          <a:lstStyle>
            <a:lvl1pPr>
              <a:defRPr/>
            </a:lvl1pPr>
          </a:lstStyle>
          <a:p>
            <a:fld id="{1C76AD1A-BBE2-4031-923D-671963CDFD2D}" type="slidenum">
              <a:rPr lang="en-US">
                <a:solidFill>
                  <a:prstClr val="black">
                    <a:tint val="75000"/>
                  </a:prstClr>
                </a:solidFill>
              </a:rPr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607485" y="273050"/>
            <a:ext cx="10968567" cy="1143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07484" y="1598613"/>
            <a:ext cx="5382683" cy="21717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6193367" y="1598613"/>
            <a:ext cx="5382684" cy="21717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07484" y="3922714"/>
            <a:ext cx="5382683" cy="217328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7" y="3922714"/>
            <a:ext cx="5382684" cy="217328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7" name="Rectangle 68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Rectangle 69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Rectangle 70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3B48EC-C788-4B6A-9E38-056802219165}" type="slidenum">
              <a:rPr lang="en-US">
                <a:solidFill>
                  <a:prstClr val="black">
                    <a:tint val="75000"/>
                  </a:prstClr>
                </a:solidFill>
              </a:rPr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CA4DC1-FFEA-43EE-B4B0-E3BA510DB85C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37AEE1-3BB2-46F5-A855-BFF9887E74E6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CA4DC1-FFEA-43EE-B4B0-E3BA510DB85C}" type="datetimeFigureOut">
              <a:rPr lang="en-US" smtClean="0"/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37AEE1-3BB2-46F5-A855-BFF9887E74E6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CA4DC1-FFEA-43EE-B4B0-E3BA510DB85C}" type="datetimeFigureOut">
              <a:rPr lang="en-US" smtClean="0"/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37AEE1-3BB2-46F5-A855-BFF9887E74E6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CA4DC1-FFEA-43EE-B4B0-E3BA510DB85C}" type="datetimeFigureOut">
              <a:rPr lang="en-US" smtClean="0"/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37AEE1-3BB2-46F5-A855-BFF9887E74E6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CA4DC1-FFEA-43EE-B4B0-E3BA510DB85C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37AEE1-3BB2-46F5-A855-BFF9887E74E6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CA4DC1-FFEA-43EE-B4B0-E3BA510DB85C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37AEE1-3BB2-46F5-A855-BFF9887E74E6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0.xml"/><Relationship Id="rId8" Type="http://schemas.openxmlformats.org/officeDocument/2006/relationships/slideLayout" Target="../slideLayouts/slideLayout19.xml"/><Relationship Id="rId7" Type="http://schemas.openxmlformats.org/officeDocument/2006/relationships/slideLayout" Target="../slideLayouts/slideLayout18.xml"/><Relationship Id="rId6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5.xml"/><Relationship Id="rId3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3.xml"/><Relationship Id="rId14" Type="http://schemas.openxmlformats.org/officeDocument/2006/relationships/theme" Target="../theme/theme2.xml"/><Relationship Id="rId13" Type="http://schemas.openxmlformats.org/officeDocument/2006/relationships/slideLayout" Target="../slideLayouts/slideLayout24.xml"/><Relationship Id="rId12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1.xml"/><Relationship Id="rId1" Type="http://schemas.openxmlformats.org/officeDocument/2006/relationships/slideLayout" Target="../slideLayouts/slideLayout12.xml"/></Relationships>
</file>

<file path=ppt/slideMasters/_rels/slideMaster3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33.xml"/><Relationship Id="rId8" Type="http://schemas.openxmlformats.org/officeDocument/2006/relationships/slideLayout" Target="../slideLayouts/slideLayout32.xml"/><Relationship Id="rId7" Type="http://schemas.openxmlformats.org/officeDocument/2006/relationships/slideLayout" Target="../slideLayouts/slideLayout31.xml"/><Relationship Id="rId6" Type="http://schemas.openxmlformats.org/officeDocument/2006/relationships/slideLayout" Target="../slideLayouts/slideLayout30.xml"/><Relationship Id="rId5" Type="http://schemas.openxmlformats.org/officeDocument/2006/relationships/slideLayout" Target="../slideLayouts/slideLayout29.xml"/><Relationship Id="rId4" Type="http://schemas.openxmlformats.org/officeDocument/2006/relationships/slideLayout" Target="../slideLayouts/slideLayout28.xml"/><Relationship Id="rId3" Type="http://schemas.openxmlformats.org/officeDocument/2006/relationships/slideLayout" Target="../slideLayouts/slideLayout27.xml"/><Relationship Id="rId2" Type="http://schemas.openxmlformats.org/officeDocument/2006/relationships/slideLayout" Target="../slideLayouts/slideLayout26.xml"/><Relationship Id="rId15" Type="http://schemas.openxmlformats.org/officeDocument/2006/relationships/theme" Target="../theme/theme3.xml"/><Relationship Id="rId14" Type="http://schemas.openxmlformats.org/officeDocument/2006/relationships/slideLayout" Target="../slideLayouts/slideLayout38.xml"/><Relationship Id="rId13" Type="http://schemas.openxmlformats.org/officeDocument/2006/relationships/slideLayout" Target="../slideLayouts/slideLayout37.xml"/><Relationship Id="rId12" Type="http://schemas.openxmlformats.org/officeDocument/2006/relationships/slideLayout" Target="../slideLayouts/slideLayout36.xml"/><Relationship Id="rId11" Type="http://schemas.openxmlformats.org/officeDocument/2006/relationships/slideLayout" Target="../slideLayouts/slideLayout35.xml"/><Relationship Id="rId10" Type="http://schemas.openxmlformats.org/officeDocument/2006/relationships/slideLayout" Target="../slideLayouts/slideLayout34.xml"/><Relationship Id="rId1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CA4DC1-FFEA-43EE-B4B0-E3BA510DB85C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37AEE1-3BB2-46F5-A855-BFF9887E74E6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665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2665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32666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E37F3E7B-D271-45DC-A954-089329316EA6}" type="datetimeFigureOut">
              <a:rPr lang="en-US" smtClean="0">
                <a:solidFill>
                  <a:srgbClr val="000000"/>
                </a:solidFill>
              </a:rPr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32666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ct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2666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560129BF-F3B8-4C17-A1BA-7FB6D94D5A64}" type="slidenum">
              <a:rPr lang="en-US" smtClean="0">
                <a:solidFill>
                  <a:srgbClr val="000000"/>
                </a:solidFill>
              </a:rPr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D88438-47A9-4939-A192-A57547E1E30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8235BA-5276-403E-B3F1-55A270A4D3C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  <p:sldLayoutId id="2147483687" r:id="rId13"/>
    <p:sldLayoutId id="2147483688" r:id="rId14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3.GIF"/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7.xml"/><Relationship Id="rId1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7.xml"/><Relationship Id="rId1" Type="http://schemas.openxmlformats.org/officeDocument/2006/relationships/image" Target="../media/image7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1.xml"/><Relationship Id="rId1" Type="http://schemas.openxmlformats.org/officeDocument/2006/relationships/image" Target="../media/image5.jpeg"/></Relationships>
</file>

<file path=ppt/slides/_rels/slide13.xml.rels><?xml version="1.0" encoding="UTF-8" standalone="yes"?>
<Relationships xmlns="http://schemas.openxmlformats.org/package/2006/relationships"><Relationship Id="rId9" Type="http://schemas.openxmlformats.org/officeDocument/2006/relationships/image" Target="../media/image11.wmf"/><Relationship Id="rId8" Type="http://schemas.openxmlformats.org/officeDocument/2006/relationships/oleObject" Target="../embeddings/oleObject5.bin"/><Relationship Id="rId7" Type="http://schemas.openxmlformats.org/officeDocument/2006/relationships/image" Target="../media/image10.wmf"/><Relationship Id="rId6" Type="http://schemas.openxmlformats.org/officeDocument/2006/relationships/oleObject" Target="../embeddings/oleObject4.bin"/><Relationship Id="rId5" Type="http://schemas.openxmlformats.org/officeDocument/2006/relationships/image" Target="../media/image9.wmf"/><Relationship Id="rId4" Type="http://schemas.openxmlformats.org/officeDocument/2006/relationships/oleObject" Target="../embeddings/oleObject3.bin"/><Relationship Id="rId3" Type="http://schemas.openxmlformats.org/officeDocument/2006/relationships/oleObject" Target="../embeddings/oleObject2.bin"/><Relationship Id="rId27" Type="http://schemas.openxmlformats.org/officeDocument/2006/relationships/vmlDrawing" Target="../drawings/vmlDrawing1.vml"/><Relationship Id="rId26" Type="http://schemas.openxmlformats.org/officeDocument/2006/relationships/slideLayout" Target="../slideLayouts/slideLayout24.xml"/><Relationship Id="rId25" Type="http://schemas.openxmlformats.org/officeDocument/2006/relationships/image" Target="../media/image17.wmf"/><Relationship Id="rId24" Type="http://schemas.openxmlformats.org/officeDocument/2006/relationships/oleObject" Target="../embeddings/oleObject15.bin"/><Relationship Id="rId23" Type="http://schemas.openxmlformats.org/officeDocument/2006/relationships/image" Target="../media/image16.wmf"/><Relationship Id="rId22" Type="http://schemas.openxmlformats.org/officeDocument/2006/relationships/oleObject" Target="../embeddings/oleObject14.bin"/><Relationship Id="rId21" Type="http://schemas.openxmlformats.org/officeDocument/2006/relationships/image" Target="../media/image15.wmf"/><Relationship Id="rId20" Type="http://schemas.openxmlformats.org/officeDocument/2006/relationships/oleObject" Target="../embeddings/oleObject13.bin"/><Relationship Id="rId2" Type="http://schemas.openxmlformats.org/officeDocument/2006/relationships/image" Target="../media/image8.wmf"/><Relationship Id="rId19" Type="http://schemas.openxmlformats.org/officeDocument/2006/relationships/oleObject" Target="../embeddings/oleObject12.bin"/><Relationship Id="rId18" Type="http://schemas.openxmlformats.org/officeDocument/2006/relationships/oleObject" Target="../embeddings/oleObject11.bin"/><Relationship Id="rId17" Type="http://schemas.openxmlformats.org/officeDocument/2006/relationships/oleObject" Target="../embeddings/oleObject10.bin"/><Relationship Id="rId16" Type="http://schemas.openxmlformats.org/officeDocument/2006/relationships/oleObject" Target="../embeddings/oleObject9.bin"/><Relationship Id="rId15" Type="http://schemas.openxmlformats.org/officeDocument/2006/relationships/image" Target="../media/image14.wmf"/><Relationship Id="rId14" Type="http://schemas.openxmlformats.org/officeDocument/2006/relationships/oleObject" Target="../embeddings/oleObject8.bin"/><Relationship Id="rId13" Type="http://schemas.openxmlformats.org/officeDocument/2006/relationships/image" Target="../media/image13.wmf"/><Relationship Id="rId12" Type="http://schemas.openxmlformats.org/officeDocument/2006/relationships/oleObject" Target="../embeddings/oleObject7.bin"/><Relationship Id="rId11" Type="http://schemas.openxmlformats.org/officeDocument/2006/relationships/image" Target="../media/image12.wmf"/><Relationship Id="rId10" Type="http://schemas.openxmlformats.org/officeDocument/2006/relationships/oleObject" Target="../embeddings/oleObject6.bin"/><Relationship Id="rId1" Type="http://schemas.openxmlformats.org/officeDocument/2006/relationships/oleObject" Target="../embeddings/oleObject1.bin"/></Relationships>
</file>

<file path=ppt/slides/_rels/slide14.xml.rels><?xml version="1.0" encoding="UTF-8" standalone="yes"?>
<Relationships xmlns="http://schemas.openxmlformats.org/package/2006/relationships"><Relationship Id="rId9" Type="http://schemas.openxmlformats.org/officeDocument/2006/relationships/oleObject" Target="../embeddings/oleObject21.bin"/><Relationship Id="rId8" Type="http://schemas.openxmlformats.org/officeDocument/2006/relationships/image" Target="../media/image18.wmf"/><Relationship Id="rId7" Type="http://schemas.openxmlformats.org/officeDocument/2006/relationships/oleObject" Target="../embeddings/oleObject20.bin"/><Relationship Id="rId6" Type="http://schemas.openxmlformats.org/officeDocument/2006/relationships/oleObject" Target="../embeddings/oleObject19.bin"/><Relationship Id="rId5" Type="http://schemas.openxmlformats.org/officeDocument/2006/relationships/image" Target="../media/image9.wmf"/><Relationship Id="rId4" Type="http://schemas.openxmlformats.org/officeDocument/2006/relationships/oleObject" Target="../embeddings/oleObject18.bin"/><Relationship Id="rId3" Type="http://schemas.openxmlformats.org/officeDocument/2006/relationships/oleObject" Target="../embeddings/oleObject17.bin"/><Relationship Id="rId2" Type="http://schemas.openxmlformats.org/officeDocument/2006/relationships/image" Target="../media/image8.wmf"/><Relationship Id="rId19" Type="http://schemas.openxmlformats.org/officeDocument/2006/relationships/vmlDrawing" Target="../drawings/vmlDrawing2.vml"/><Relationship Id="rId18" Type="http://schemas.openxmlformats.org/officeDocument/2006/relationships/slideLayout" Target="../slideLayouts/slideLayout24.xml"/><Relationship Id="rId17" Type="http://schemas.openxmlformats.org/officeDocument/2006/relationships/oleObject" Target="../embeddings/oleObject26.bin"/><Relationship Id="rId16" Type="http://schemas.openxmlformats.org/officeDocument/2006/relationships/image" Target="../media/image21.wmf"/><Relationship Id="rId15" Type="http://schemas.openxmlformats.org/officeDocument/2006/relationships/oleObject" Target="../embeddings/oleObject25.bin"/><Relationship Id="rId14" Type="http://schemas.openxmlformats.org/officeDocument/2006/relationships/image" Target="../media/image20.wmf"/><Relationship Id="rId13" Type="http://schemas.openxmlformats.org/officeDocument/2006/relationships/oleObject" Target="../embeddings/oleObject24.bin"/><Relationship Id="rId12" Type="http://schemas.openxmlformats.org/officeDocument/2006/relationships/oleObject" Target="../embeddings/oleObject23.bin"/><Relationship Id="rId11" Type="http://schemas.openxmlformats.org/officeDocument/2006/relationships/image" Target="../media/image19.wmf"/><Relationship Id="rId10" Type="http://schemas.openxmlformats.org/officeDocument/2006/relationships/oleObject" Target="../embeddings/oleObject22.bin"/><Relationship Id="rId1" Type="http://schemas.openxmlformats.org/officeDocument/2006/relationships/oleObject" Target="../embeddings/oleObject16.bin"/></Relationships>
</file>

<file path=ppt/slides/_rels/slide15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3.xml"/><Relationship Id="rId3" Type="http://schemas.openxmlformats.org/officeDocument/2006/relationships/image" Target="../media/image3.GIF"/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6.xml"/><Relationship Id="rId1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1.xml"/><Relationship Id="rId1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1.xml"/><Relationship Id="rId2" Type="http://schemas.openxmlformats.org/officeDocument/2006/relationships/image" Target="../media/image6.png"/><Relationship Id="rId1" Type="http://schemas.openxmlformats.org/officeDocument/2006/relationships/customXml" Target="../ink/ink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7.xml"/><Relationship Id="rId1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2"/>
          <p:cNvSpPr>
            <a:spLocks noChangeArrowheads="1"/>
          </p:cNvSpPr>
          <p:nvPr/>
        </p:nvSpPr>
        <p:spPr bwMode="auto">
          <a:xfrm>
            <a:off x="2819400" y="533400"/>
            <a:ext cx="6324600" cy="838200"/>
          </a:xfrm>
          <a:prstGeom prst="rect">
            <a:avLst/>
          </a:prstGeom>
          <a:solidFill>
            <a:srgbClr val="00B050"/>
          </a:solidFill>
          <a:ln w="9525" algn="ctr">
            <a:solidFill>
              <a:schemeClr val="bg1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spcBef>
                <a:spcPct val="50000"/>
              </a:spcBef>
            </a:pPr>
            <a:r>
              <a:rPr lang="en-US" altLang="en-US" sz="36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altLang="en-US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THCS NGỌC LÂM</a:t>
            </a:r>
            <a:endParaRPr lang="en-US" altLang="en-US" sz="36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7283" name="WordArt 3"/>
          <p:cNvSpPr>
            <a:spLocks noChangeArrowheads="1" noChangeShapeType="1" noTextEdit="1"/>
          </p:cNvSpPr>
          <p:nvPr/>
        </p:nvSpPr>
        <p:spPr bwMode="auto">
          <a:xfrm rot="391031">
            <a:off x="4257676" y="1752600"/>
            <a:ext cx="6029325" cy="2667000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32056"/>
              </a:avLst>
            </a:prstTxWarp>
          </a:bodyPr>
          <a:lstStyle/>
          <a:p>
            <a:pPr algn="ctr"/>
            <a:r>
              <a:rPr lang="en-US" sz="3200" b="1" kern="10" dirty="0">
                <a:ln w="9525">
                  <a:solidFill>
                    <a:srgbClr val="FF0066"/>
                  </a:solidFill>
                  <a:round/>
                </a:ln>
                <a:blipFill dpi="0" rotWithShape="0">
                  <a:blip r:embed="rId1"/>
                  <a:srcRect/>
                  <a:stretch>
                    <a:fillRect/>
                  </a:stretch>
                </a:blipFill>
                <a:effectLst>
                  <a:outerShdw dist="53882" dir="2700000" algn="ctr" rotWithShape="0">
                    <a:srgbClr val="9999FF">
                      <a:alpha val="8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CHÀO MỪNG QUÝ THẦY CÔ</a:t>
            </a:r>
            <a:endParaRPr lang="en-US" sz="3200" b="1" kern="10" dirty="0">
              <a:ln w="9525">
                <a:solidFill>
                  <a:srgbClr val="FF0066"/>
                </a:solidFill>
                <a:round/>
              </a:ln>
              <a:blipFill dpi="0" rotWithShape="0">
                <a:blip r:embed="rId1"/>
                <a:srcRect/>
                <a:stretch>
                  <a:fillRect/>
                </a:stretch>
              </a:blipFill>
              <a:effectLst>
                <a:outerShdw dist="53882" dir="2700000" algn="ctr" rotWithShape="0">
                  <a:srgbClr val="9999FF">
                    <a:alpha val="80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3200" b="1" kern="10" dirty="0">
                <a:ln w="9525">
                  <a:solidFill>
                    <a:srgbClr val="FF0066"/>
                  </a:solidFill>
                  <a:round/>
                </a:ln>
                <a:blipFill dpi="0" rotWithShape="0">
                  <a:blip r:embed="rId1"/>
                  <a:srcRect/>
                  <a:stretch>
                    <a:fillRect/>
                  </a:stretch>
                </a:blipFill>
                <a:effectLst>
                  <a:outerShdw dist="53882" dir="2700000" algn="ctr" rotWithShape="0">
                    <a:srgbClr val="9999FF">
                      <a:alpha val="8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CÙNG CÁC EM HỌC SINH</a:t>
            </a:r>
            <a:endParaRPr lang="en-US" sz="3200" b="1" kern="10" dirty="0">
              <a:ln w="9525">
                <a:solidFill>
                  <a:srgbClr val="FF0066"/>
                </a:solidFill>
                <a:round/>
              </a:ln>
              <a:blipFill dpi="0" rotWithShape="0">
                <a:blip r:embed="rId1"/>
                <a:srcRect/>
                <a:stretch>
                  <a:fillRect/>
                </a:stretch>
              </a:blipFill>
              <a:effectLst>
                <a:outerShdw dist="53882" dir="2700000" algn="ctr" rotWithShape="0">
                  <a:srgbClr val="9999FF">
                    <a:alpha val="80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728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2514600"/>
            <a:ext cx="2514600" cy="43434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</p:pic>
      <p:pic>
        <p:nvPicPr>
          <p:cNvPr id="97285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4343400"/>
            <a:ext cx="3048000" cy="2514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wedg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1"/>
            <a:srcRect/>
            <a:tile tx="0" ty="0" sx="40000" sy="4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174812" y="124391"/>
            <a:ext cx="11362763" cy="21891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</a:rPr>
              <a:t>2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</a:rPr>
              <a:t>. </a:t>
            </a:r>
            <a:r>
              <a:rPr lang="en-US" sz="24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</a:rPr>
              <a:t>Nguyên</a:t>
            </a:r>
            <a:r>
              <a:rPr lang="en-US" sz="24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</a:rPr>
              <a:t>tố</a:t>
            </a:r>
            <a:r>
              <a:rPr lang="en-US" sz="24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</a:rPr>
              <a:t> R </a:t>
            </a:r>
            <a:r>
              <a:rPr lang="en-US" sz="24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</a:rPr>
              <a:t>tạo</a:t>
            </a:r>
            <a:r>
              <a:rPr lang="en-US" sz="24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</a:rPr>
              <a:t>hợp</a:t>
            </a:r>
            <a:r>
              <a:rPr lang="en-US" sz="24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</a:rPr>
              <a:t>chất</a:t>
            </a:r>
            <a:r>
              <a:rPr lang="en-US" sz="24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</a:rPr>
              <a:t>khí</a:t>
            </a:r>
            <a:r>
              <a:rPr lang="en-US" sz="24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</a:rPr>
              <a:t>với</a:t>
            </a:r>
            <a:r>
              <a:rPr lang="en-US" sz="24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</a:rPr>
              <a:t>hidro</a:t>
            </a:r>
            <a:r>
              <a:rPr lang="en-US" sz="24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</a:rPr>
              <a:t>có</a:t>
            </a:r>
            <a:r>
              <a:rPr lang="en-US" sz="24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</a:rPr>
              <a:t>công</a:t>
            </a:r>
            <a:r>
              <a:rPr lang="en-US" sz="24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</a:rPr>
              <a:t>thức</a:t>
            </a:r>
            <a:r>
              <a:rPr lang="en-US" sz="24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</a:rPr>
              <a:t>chung</a:t>
            </a:r>
            <a:r>
              <a:rPr lang="en-US" sz="24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</a:rPr>
              <a:t> RH</a:t>
            </a:r>
            <a:r>
              <a:rPr lang="en-US" sz="2400" b="1" baseline="-250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</a:rPr>
              <a:t>4</a:t>
            </a:r>
            <a:r>
              <a:rPr lang="en-US" sz="24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</a:rPr>
              <a:t>. </a:t>
            </a:r>
            <a:r>
              <a:rPr lang="en-US" sz="24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</a:rPr>
              <a:t>Trong</a:t>
            </a:r>
            <a:r>
              <a:rPr lang="en-US" sz="24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</a:rPr>
              <a:t>hợp</a:t>
            </a:r>
            <a:r>
              <a:rPr lang="en-US" sz="24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</a:rPr>
              <a:t>chất</a:t>
            </a:r>
            <a:r>
              <a:rPr lang="en-US" sz="24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</a:rPr>
              <a:t>có</a:t>
            </a:r>
            <a:r>
              <a:rPr lang="en-US" sz="24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</a:rPr>
              <a:t>hóa</a:t>
            </a:r>
            <a:r>
              <a:rPr lang="en-US" sz="24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</a:rPr>
              <a:t>trị</a:t>
            </a:r>
            <a:r>
              <a:rPr lang="en-US" sz="24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</a:rPr>
              <a:t>cao</a:t>
            </a:r>
            <a:r>
              <a:rPr lang="en-US" sz="24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</a:rPr>
              <a:t>nhất</a:t>
            </a:r>
            <a:r>
              <a:rPr lang="en-US" sz="24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</a:rPr>
              <a:t>với</a:t>
            </a:r>
            <a:r>
              <a:rPr lang="en-US" sz="24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</a:rPr>
              <a:t>oxi</a:t>
            </a:r>
            <a:r>
              <a:rPr lang="en-US" sz="24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</a:rPr>
              <a:t>thì</a:t>
            </a:r>
            <a:r>
              <a:rPr lang="en-US" sz="24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</a:rPr>
              <a:t> O </a:t>
            </a:r>
            <a:r>
              <a:rPr lang="en-US" sz="24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</a:rPr>
              <a:t>chiếm</a:t>
            </a:r>
            <a:r>
              <a:rPr lang="en-US" sz="24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</a:rPr>
              <a:t> 72,73% </a:t>
            </a:r>
            <a:r>
              <a:rPr lang="en-US" sz="24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</a:rPr>
              <a:t>khối</a:t>
            </a:r>
            <a:r>
              <a:rPr lang="en-US" sz="24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</a:rPr>
              <a:t>lượng</a:t>
            </a:r>
            <a:r>
              <a:rPr lang="en-US" sz="24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</a:rPr>
              <a:t>.</a:t>
            </a:r>
            <a:endParaRPr lang="en-US" b="1" dirty="0">
              <a:solidFill>
                <a:schemeClr val="bg1"/>
              </a:solidFill>
              <a:effectLst/>
              <a:latin typeface="Calibri" panose="020F0502020204030204" charset="0"/>
              <a:ea typeface="Calibri" panose="020F050202020403020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4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</a:rPr>
              <a:t>a) </a:t>
            </a:r>
            <a:r>
              <a:rPr lang="en-US" sz="24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</a:rPr>
              <a:t>Xác</a:t>
            </a:r>
            <a:r>
              <a:rPr lang="en-US" sz="24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</a:rPr>
              <a:t>định</a:t>
            </a:r>
            <a:r>
              <a:rPr lang="en-US" sz="24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</a:rPr>
              <a:t> R </a:t>
            </a:r>
            <a:r>
              <a:rPr lang="en-US" sz="24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</a:rPr>
              <a:t>là</a:t>
            </a:r>
            <a:r>
              <a:rPr lang="en-US" sz="24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</a:rPr>
              <a:t>nguyên</a:t>
            </a:r>
            <a:r>
              <a:rPr lang="en-US" sz="24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</a:rPr>
              <a:t>tố</a:t>
            </a:r>
            <a:r>
              <a:rPr lang="en-US" sz="24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</a:rPr>
              <a:t>nào</a:t>
            </a:r>
            <a:r>
              <a:rPr lang="en-US" sz="24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</a:rPr>
              <a:t>? </a:t>
            </a:r>
            <a:endParaRPr lang="en-US" b="1" dirty="0">
              <a:solidFill>
                <a:schemeClr val="bg1"/>
              </a:solidFill>
              <a:effectLst/>
              <a:latin typeface="Calibri" panose="020F0502020204030204" charset="0"/>
              <a:ea typeface="Calibri" panose="020F050202020403020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4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</a:rPr>
              <a:t>b) </a:t>
            </a:r>
            <a:r>
              <a:rPr lang="en-US" sz="24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</a:rPr>
              <a:t>Viết</a:t>
            </a:r>
            <a:r>
              <a:rPr lang="en-US" sz="24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</a:rPr>
              <a:t> CTHH </a:t>
            </a:r>
            <a:r>
              <a:rPr lang="en-US" sz="24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</a:rPr>
              <a:t>các</a:t>
            </a:r>
            <a:r>
              <a:rPr lang="en-US" sz="24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</a:rPr>
              <a:t>hợp</a:t>
            </a:r>
            <a:r>
              <a:rPr lang="en-US" sz="24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</a:rPr>
              <a:t>chất</a:t>
            </a:r>
            <a:r>
              <a:rPr lang="en-US" sz="24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</a:rPr>
              <a:t>của</a:t>
            </a:r>
            <a:r>
              <a:rPr lang="en-US" sz="24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</a:rPr>
              <a:t> R </a:t>
            </a:r>
            <a:r>
              <a:rPr lang="en-US" sz="24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</a:rPr>
              <a:t>với</a:t>
            </a:r>
            <a:r>
              <a:rPr lang="en-US" sz="24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</a:rPr>
              <a:t>oxi</a:t>
            </a:r>
            <a:r>
              <a:rPr lang="en-US" sz="24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</a:rPr>
              <a:t>và</a:t>
            </a:r>
            <a:r>
              <a:rPr lang="en-US" sz="24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</a:rPr>
              <a:t>hidro</a:t>
            </a:r>
            <a:r>
              <a:rPr lang="en-US" sz="24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</a:rPr>
              <a:t>.</a:t>
            </a:r>
            <a:endParaRPr lang="en-US" b="1" dirty="0">
              <a:solidFill>
                <a:schemeClr val="bg1"/>
              </a:solidFill>
              <a:effectLst/>
              <a:latin typeface="Calibri" panose="020F0502020204030204" charset="0"/>
              <a:ea typeface="Calibri" panose="020F050202020403020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4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</a:rPr>
              <a:t>c) Cho </a:t>
            </a:r>
            <a:r>
              <a:rPr lang="en-US" sz="24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</a:rPr>
              <a:t>biết</a:t>
            </a:r>
            <a:r>
              <a:rPr lang="en-US" sz="24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</a:rPr>
              <a:t>vị</a:t>
            </a:r>
            <a:r>
              <a:rPr lang="en-US" sz="24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</a:rPr>
              <a:t>trí</a:t>
            </a:r>
            <a:r>
              <a:rPr lang="en-US" sz="24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</a:rPr>
              <a:t>của</a:t>
            </a:r>
            <a:r>
              <a:rPr lang="en-US" sz="24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</a:rPr>
              <a:t> R </a:t>
            </a:r>
            <a:r>
              <a:rPr lang="en-US" sz="24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</a:rPr>
              <a:t>trong</a:t>
            </a:r>
            <a:r>
              <a:rPr lang="en-US" sz="24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</a:rPr>
              <a:t>bảng</a:t>
            </a:r>
            <a:r>
              <a:rPr lang="en-US" sz="24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</a:rPr>
              <a:t>hệ</a:t>
            </a:r>
            <a:r>
              <a:rPr lang="en-US" sz="24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</a:rPr>
              <a:t>thống</a:t>
            </a:r>
            <a:r>
              <a:rPr lang="en-US" sz="24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</a:rPr>
              <a:t>tuần</a:t>
            </a:r>
            <a:r>
              <a:rPr lang="en-US" sz="24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</a:rPr>
              <a:t>hoàn</a:t>
            </a:r>
            <a:r>
              <a:rPr lang="en-US" sz="24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</a:rPr>
              <a:t>.</a:t>
            </a:r>
            <a:endParaRPr lang="en-US" sz="1400" b="1" dirty="0">
              <a:solidFill>
                <a:schemeClr val="bg1"/>
              </a:solidFill>
              <a:effectLst/>
              <a:latin typeface="Calibri" panose="020F0502020204030204" charset="0"/>
              <a:ea typeface="Calibri" panose="020F050202020403020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1"/>
            <a:srcRect/>
            <a:tile tx="0" ty="0" sx="40000" sy="4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131110" y="185356"/>
            <a:ext cx="7762314" cy="133966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4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</a:rPr>
              <a:t>3. </a:t>
            </a:r>
            <a:r>
              <a:rPr lang="en-US" sz="24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</a:rPr>
              <a:t>Dựa</a:t>
            </a:r>
            <a:r>
              <a:rPr lang="en-US" sz="24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</a:rPr>
              <a:t>vào</a:t>
            </a:r>
            <a:r>
              <a:rPr lang="en-US" sz="24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</a:rPr>
              <a:t>bảng</a:t>
            </a:r>
            <a:r>
              <a:rPr lang="en-US" sz="24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</a:rPr>
              <a:t>tuần</a:t>
            </a:r>
            <a:r>
              <a:rPr lang="en-US" sz="24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</a:rPr>
              <a:t>hoàn</a:t>
            </a:r>
            <a:r>
              <a:rPr lang="en-US" sz="24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</a:rPr>
              <a:t>hãy</a:t>
            </a:r>
            <a:r>
              <a:rPr lang="en-US" sz="24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</a:rPr>
              <a:t>:</a:t>
            </a:r>
            <a:endParaRPr lang="en-US" b="1" dirty="0">
              <a:solidFill>
                <a:schemeClr val="bg1"/>
              </a:solidFill>
              <a:effectLst/>
              <a:latin typeface="Calibri" panose="020F0502020204030204" charset="0"/>
              <a:ea typeface="Calibri" panose="020F050202020403020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4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</a:rPr>
              <a:t>a. So </a:t>
            </a:r>
            <a:r>
              <a:rPr lang="en-US" sz="24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</a:rPr>
              <a:t>sánh</a:t>
            </a:r>
            <a:r>
              <a:rPr lang="en-US" sz="24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</a:rPr>
              <a:t>mức</a:t>
            </a:r>
            <a:r>
              <a:rPr lang="en-US" sz="24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</a:rPr>
              <a:t>độ</a:t>
            </a:r>
            <a:r>
              <a:rPr lang="en-US" sz="24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</a:rPr>
              <a:t>hoạt</a:t>
            </a:r>
            <a:r>
              <a:rPr lang="en-US" sz="24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</a:rPr>
              <a:t>động</a:t>
            </a:r>
            <a:r>
              <a:rPr lang="en-US" sz="24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</a:rPr>
              <a:t>hóa</a:t>
            </a:r>
            <a:r>
              <a:rPr lang="en-US" sz="24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</a:rPr>
              <a:t>học</a:t>
            </a:r>
            <a:r>
              <a:rPr lang="en-US" sz="24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</a:rPr>
              <a:t>của</a:t>
            </a:r>
            <a:r>
              <a:rPr lang="en-US" sz="24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</a:rPr>
              <a:t>: Si; P; S; Cl.</a:t>
            </a:r>
            <a:endParaRPr lang="en-US" b="1" dirty="0">
              <a:solidFill>
                <a:schemeClr val="bg1"/>
              </a:solidFill>
              <a:effectLst/>
              <a:latin typeface="Calibri" panose="020F0502020204030204" charset="0"/>
              <a:ea typeface="Calibri" panose="020F050202020403020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4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</a:rPr>
              <a:t>b. So </a:t>
            </a:r>
            <a:r>
              <a:rPr lang="en-US" sz="24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</a:rPr>
              <a:t>sánh</a:t>
            </a:r>
            <a:r>
              <a:rPr lang="en-US" sz="24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</a:rPr>
              <a:t>tính</a:t>
            </a:r>
            <a:r>
              <a:rPr lang="en-US" sz="24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</a:rPr>
              <a:t>kim</a:t>
            </a:r>
            <a:r>
              <a:rPr lang="en-US" sz="24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</a:rPr>
              <a:t>loại</a:t>
            </a:r>
            <a:r>
              <a:rPr lang="en-US" sz="24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</a:rPr>
              <a:t>của</a:t>
            </a:r>
            <a:r>
              <a:rPr lang="en-US" sz="24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</a:rPr>
              <a:t>: Na; Mg; Ca; Al</a:t>
            </a:r>
            <a:endParaRPr lang="en-US" b="1" dirty="0">
              <a:solidFill>
                <a:schemeClr val="bg1"/>
              </a:solidFill>
              <a:effectLst/>
              <a:latin typeface="Calibri" panose="020F0502020204030204" charset="0"/>
              <a:ea typeface="Calibri" panose="020F050202020403020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62" name="Picture 2"/>
          <p:cNvPicPr>
            <a:picLocks noChangeAspect="1" noChangeArrowheads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228600"/>
            <a:ext cx="8991600" cy="6629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" fill="hold"/>
                                        <p:tgtEl>
                                          <p:spTgt spid="921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" fill="hold"/>
                                        <p:tgtEl>
                                          <p:spTgt spid="921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300"/>
                                        <p:tgtEl>
                                          <p:spTgt spid="921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6162" name="Text Box 2"/>
          <p:cNvSpPr txBox="1">
            <a:spLocks noChangeArrowheads="1"/>
          </p:cNvSpPr>
          <p:nvPr/>
        </p:nvSpPr>
        <p:spPr bwMode="auto">
          <a:xfrm>
            <a:off x="4079876" y="2133601"/>
            <a:ext cx="5688013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Tx/>
              <a:buChar char="•"/>
            </a:pPr>
            <a:endParaRPr lang="en-US">
              <a:solidFill>
                <a:srgbClr val="000000"/>
              </a:solidFill>
              <a:latin typeface="Tahoma" panose="020B0604030504040204" pitchFamily="34" charset="0"/>
            </a:endParaRPr>
          </a:p>
        </p:txBody>
      </p:sp>
      <p:graphicFrame>
        <p:nvGraphicFramePr>
          <p:cNvPr id="476163" name="Object 3"/>
          <p:cNvGraphicFramePr>
            <a:graphicFrameLocks noGrp="1" noChangeAspect="1"/>
          </p:cNvGraphicFramePr>
          <p:nvPr>
            <p:ph sz="quarter" idx="1"/>
          </p:nvPr>
        </p:nvGraphicFramePr>
        <p:xfrm>
          <a:off x="3943350" y="2584450"/>
          <a:ext cx="114300" cy="21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94" name="Equation" r:id="rId1" imgW="114300" imgH="215900" progId="Equation.3">
                  <p:embed/>
                </p:oleObj>
              </mc:Choice>
              <mc:Fallback>
                <p:oleObj name="Equation" r:id="rId1" imgW="114300" imgH="215900" progId="Equation.3">
                  <p:embed/>
                  <p:pic>
                    <p:nvPicPr>
                      <p:cNvPr id="0" name="Picture 319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43350" y="2584450"/>
                        <a:ext cx="114300" cy="215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76164" name="Object 4"/>
          <p:cNvGraphicFramePr>
            <a:graphicFrameLocks noGrp="1" noChangeAspect="1"/>
          </p:cNvGraphicFramePr>
          <p:nvPr>
            <p:ph sz="quarter" idx="2"/>
          </p:nvPr>
        </p:nvGraphicFramePr>
        <p:xfrm>
          <a:off x="8134350" y="2584450"/>
          <a:ext cx="114300" cy="21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95" name="Equation" r:id="rId3" imgW="114300" imgH="215900" progId="Equation.3">
                  <p:embed/>
                </p:oleObj>
              </mc:Choice>
              <mc:Fallback>
                <p:oleObj name="Equation" r:id="rId3" imgW="114300" imgH="215900" progId="Equation.3">
                  <p:embed/>
                  <p:pic>
                    <p:nvPicPr>
                      <p:cNvPr id="0" name="Picture 319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134350" y="2584450"/>
                        <a:ext cx="114300" cy="215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76165" name="WordArt 5"/>
          <p:cNvSpPr>
            <a:spLocks noChangeArrowheads="1" noChangeShapeType="1" noTextEdit="1"/>
          </p:cNvSpPr>
          <p:nvPr/>
        </p:nvSpPr>
        <p:spPr bwMode="auto">
          <a:xfrm>
            <a:off x="4343400" y="304800"/>
            <a:ext cx="3657600" cy="685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3600" kern="10">
                <a:ln w="12700">
                  <a:solidFill>
                    <a:srgbClr val="FF0000"/>
                  </a:solidFill>
                  <a:rou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Hướng dẫn làm bài tập </a:t>
            </a:r>
            <a:endParaRPr lang="en-US" sz="3600" kern="10">
              <a:ln w="12700">
                <a:solidFill>
                  <a:srgbClr val="FF0000"/>
                </a:solidFill>
                <a:round/>
              </a:ln>
              <a:gradFill rotWithShape="0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0" scaled="1"/>
              </a:gradFill>
              <a:effectLst>
                <a:outerShdw dist="35921" dir="2700000" sy="50000" kx="2115830" algn="bl" rotWithShape="0">
                  <a:srgbClr val="C0C0C0">
                    <a:alpha val="80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76166" name="Rectangle 6"/>
          <p:cNvSpPr>
            <a:spLocks noChangeArrowheads="1"/>
          </p:cNvSpPr>
          <p:nvPr/>
        </p:nvSpPr>
        <p:spPr bwMode="auto">
          <a:xfrm>
            <a:off x="1524001" y="-184666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76167" name="Rectangle 7"/>
          <p:cNvSpPr>
            <a:spLocks noChangeArrowheads="1"/>
          </p:cNvSpPr>
          <p:nvPr/>
        </p:nvSpPr>
        <p:spPr bwMode="auto">
          <a:xfrm>
            <a:off x="1524001" y="3172897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76168" name="Rectangle 8"/>
          <p:cNvSpPr>
            <a:spLocks noChangeArrowheads="1"/>
          </p:cNvSpPr>
          <p:nvPr/>
        </p:nvSpPr>
        <p:spPr bwMode="auto">
          <a:xfrm>
            <a:off x="1524001" y="-184666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76169" name="Text Box 9"/>
          <p:cNvSpPr txBox="1">
            <a:spLocks noChangeArrowheads="1"/>
          </p:cNvSpPr>
          <p:nvPr/>
        </p:nvSpPr>
        <p:spPr bwMode="auto">
          <a:xfrm>
            <a:off x="2057400" y="1676400"/>
            <a:ext cx="830103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66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buClr>
                <a:srgbClr val="006600"/>
              </a:buClr>
              <a:buFont typeface="Wingdings" panose="05000000000000000000" pitchFamily="2" charset="2"/>
              <a:buNone/>
            </a:pPr>
            <a:r>
              <a:rPr lang="en-US" sz="2400">
                <a:solidFill>
                  <a:srgbClr val="000000"/>
                </a:solidFill>
                <a:latin typeface="Tahoma" panose="020B0604030504040204" pitchFamily="34" charset="0"/>
              </a:rPr>
              <a:t>a. - Gọi công thức hóa học của  A là </a:t>
            </a:r>
            <a:r>
              <a:rPr lang="en-US" sz="2400">
                <a:solidFill>
                  <a:srgbClr val="FF0000"/>
                </a:solidFill>
                <a:latin typeface="Tahoma" panose="020B0604030504040204" pitchFamily="34" charset="0"/>
              </a:rPr>
              <a:t>S</a:t>
            </a:r>
            <a:r>
              <a:rPr lang="en-US" sz="2400" baseline="-25000">
                <a:solidFill>
                  <a:srgbClr val="FF0000"/>
                </a:solidFill>
                <a:latin typeface="Tahoma" panose="020B0604030504040204" pitchFamily="34" charset="0"/>
              </a:rPr>
              <a:t>x</a:t>
            </a:r>
            <a:r>
              <a:rPr lang="en-US" sz="2400">
                <a:solidFill>
                  <a:srgbClr val="FF0000"/>
                </a:solidFill>
                <a:latin typeface="Tahoma" panose="020B0604030504040204" pitchFamily="34" charset="0"/>
              </a:rPr>
              <a:t>O</a:t>
            </a:r>
            <a:r>
              <a:rPr lang="en-US" sz="2400" baseline="-25000">
                <a:solidFill>
                  <a:srgbClr val="FF0000"/>
                </a:solidFill>
                <a:latin typeface="Tahoma" panose="020B0604030504040204" pitchFamily="34" charset="0"/>
              </a:rPr>
              <a:t>y</a:t>
            </a:r>
            <a:endParaRPr lang="en-US" sz="2400">
              <a:solidFill>
                <a:srgbClr val="000000"/>
              </a:solidFill>
              <a:latin typeface="Tahoma" panose="020B0604030504040204" pitchFamily="34" charset="0"/>
            </a:endParaRPr>
          </a:p>
        </p:txBody>
      </p:sp>
      <p:grpSp>
        <p:nvGrpSpPr>
          <p:cNvPr id="476170" name="Group 10"/>
          <p:cNvGrpSpPr/>
          <p:nvPr/>
        </p:nvGrpSpPr>
        <p:grpSpPr bwMode="auto">
          <a:xfrm>
            <a:off x="2438400" y="2038352"/>
            <a:ext cx="8301038" cy="1168401"/>
            <a:chOff x="672" y="816"/>
            <a:chExt cx="5229" cy="736"/>
          </a:xfrm>
        </p:grpSpPr>
        <p:graphicFrame>
          <p:nvGraphicFramePr>
            <p:cNvPr id="476171" name="Object 11"/>
            <p:cNvGraphicFramePr>
              <a:graphicFrameLocks noChangeAspect="1"/>
            </p:cNvGraphicFramePr>
            <p:nvPr/>
          </p:nvGraphicFramePr>
          <p:xfrm>
            <a:off x="2256" y="1335"/>
            <a:ext cx="240" cy="19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196" name="Equation" r:id="rId4" imgW="190500" imgH="152400" progId="Equation.3">
                    <p:embed/>
                  </p:oleObj>
                </mc:Choice>
                <mc:Fallback>
                  <p:oleObj name="Equation" r:id="rId4" imgW="190500" imgH="152400" progId="Equation.3">
                    <p:embed/>
                    <p:pic>
                      <p:nvPicPr>
                        <p:cNvPr id="0" name="Picture 319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256" y="1335"/>
                          <a:ext cx="240" cy="192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pSp>
          <p:nvGrpSpPr>
            <p:cNvPr id="476172" name="Group 12"/>
            <p:cNvGrpSpPr/>
            <p:nvPr/>
          </p:nvGrpSpPr>
          <p:grpSpPr bwMode="auto">
            <a:xfrm>
              <a:off x="672" y="816"/>
              <a:ext cx="5229" cy="736"/>
              <a:chOff x="432" y="624"/>
              <a:chExt cx="5229" cy="736"/>
            </a:xfrm>
          </p:grpSpPr>
          <p:graphicFrame>
            <p:nvGraphicFramePr>
              <p:cNvPr id="476173" name="Object 13"/>
              <p:cNvGraphicFramePr>
                <a:graphicFrameLocks noChangeAspect="1"/>
              </p:cNvGraphicFramePr>
              <p:nvPr/>
            </p:nvGraphicFramePr>
            <p:xfrm>
              <a:off x="3858" y="624"/>
              <a:ext cx="260" cy="501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3197" name="Equation" r:id="rId6" imgW="228600" imgH="419100" progId="Equation.3">
                      <p:embed/>
                    </p:oleObj>
                  </mc:Choice>
                  <mc:Fallback>
                    <p:oleObj name="Equation" r:id="rId6" imgW="228600" imgH="419100" progId="Equation.3">
                      <p:embed/>
                      <p:pic>
                        <p:nvPicPr>
                          <p:cNvPr id="0" name="Picture 3196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7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3858" y="624"/>
                            <a:ext cx="260" cy="501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rgbClr val="808080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476174" name="Object 14"/>
              <p:cNvGraphicFramePr>
                <a:graphicFrameLocks noChangeAspect="1"/>
              </p:cNvGraphicFramePr>
              <p:nvPr/>
            </p:nvGraphicFramePr>
            <p:xfrm>
              <a:off x="3570" y="786"/>
              <a:ext cx="288" cy="188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3198" name="Equation" r:id="rId8" imgW="215900" imgH="152400" progId="Equation.3">
                      <p:embed/>
                    </p:oleObj>
                  </mc:Choice>
                  <mc:Fallback>
                    <p:oleObj name="Equation" r:id="rId8" imgW="215900" imgH="152400" progId="Equation.3">
                      <p:embed/>
                      <p:pic>
                        <p:nvPicPr>
                          <p:cNvPr id="0" name="Picture 3197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9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3570" y="786"/>
                            <a:ext cx="288" cy="188"/>
                          </a:xfrm>
                          <a:prstGeom prst="rect">
                            <a:avLst/>
                          </a:prstGeom>
                          <a:noFill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pSp>
            <p:nvGrpSpPr>
              <p:cNvPr id="476175" name="Group 15"/>
              <p:cNvGrpSpPr/>
              <p:nvPr/>
            </p:nvGrpSpPr>
            <p:grpSpPr bwMode="auto">
              <a:xfrm>
                <a:off x="432" y="624"/>
                <a:ext cx="5229" cy="736"/>
                <a:chOff x="432" y="624"/>
                <a:chExt cx="5229" cy="736"/>
              </a:xfrm>
            </p:grpSpPr>
            <p:sp>
              <p:nvSpPr>
                <p:cNvPr id="476176" name="Text Box 16"/>
                <p:cNvSpPr txBox="1">
                  <a:spLocks noChangeArrowheads="1"/>
                </p:cNvSpPr>
                <p:nvPr/>
              </p:nvSpPr>
              <p:spPr bwMode="auto">
                <a:xfrm>
                  <a:off x="432" y="720"/>
                  <a:ext cx="5229" cy="64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bg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38100">
                      <a:solidFill>
                        <a:srgbClr val="006600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/>
                <a:p>
                  <a:pPr>
                    <a:spcBef>
                      <a:spcPct val="50000"/>
                    </a:spcBef>
                    <a:buClr>
                      <a:srgbClr val="006600"/>
                    </a:buClr>
                    <a:buFont typeface="Wingdings" panose="05000000000000000000" pitchFamily="2" charset="2"/>
                    <a:buNone/>
                  </a:pPr>
                  <a:r>
                    <a:rPr lang="en-US" sz="2400">
                      <a:solidFill>
                        <a:srgbClr val="000000"/>
                      </a:solidFill>
                      <a:latin typeface="Tahoma" panose="020B0604030504040204" pitchFamily="34" charset="0"/>
                    </a:rPr>
                    <a:t>-Vì A chứa 50% O nên:          =                = </a:t>
                  </a:r>
                  <a:endParaRPr lang="en-US" sz="2400">
                    <a:solidFill>
                      <a:srgbClr val="000000"/>
                    </a:solidFill>
                    <a:latin typeface="Tahoma" panose="020B0604030504040204" pitchFamily="34" charset="0"/>
                  </a:endParaRPr>
                </a:p>
                <a:p>
                  <a:pPr>
                    <a:spcBef>
                      <a:spcPct val="50000"/>
                    </a:spcBef>
                    <a:buClr>
                      <a:srgbClr val="006600"/>
                    </a:buClr>
                    <a:buFont typeface="Wingdings" panose="05000000000000000000" pitchFamily="2" charset="2"/>
                    <a:buNone/>
                  </a:pPr>
                  <a:r>
                    <a:rPr lang="en-US" sz="2400">
                      <a:solidFill>
                        <a:srgbClr val="000000"/>
                      </a:solidFill>
                      <a:latin typeface="Tahoma" panose="020B0604030504040204" pitchFamily="34" charset="0"/>
                    </a:rPr>
                    <a:t>                              y = 2x       (1)</a:t>
                  </a:r>
                  <a:endParaRPr lang="en-US" sz="2400">
                    <a:solidFill>
                      <a:srgbClr val="000000"/>
                    </a:solidFill>
                    <a:latin typeface="Tahoma" panose="020B0604030504040204" pitchFamily="34" charset="0"/>
                  </a:endParaRPr>
                </a:p>
              </p:txBody>
            </p:sp>
            <p:graphicFrame>
              <p:nvGraphicFramePr>
                <p:cNvPr id="476177" name="Object 17"/>
                <p:cNvGraphicFramePr>
                  <a:graphicFrameLocks noChangeAspect="1"/>
                </p:cNvGraphicFramePr>
                <p:nvPr/>
              </p:nvGraphicFramePr>
              <p:xfrm>
                <a:off x="2682" y="648"/>
                <a:ext cx="288" cy="480"/>
              </p:xfrm>
              <a:graphic>
                <a:graphicData uri="http://schemas.openxmlformats.org/presentationml/2006/ole">
                  <mc:AlternateContent xmlns:mc="http://schemas.openxmlformats.org/markup-compatibility/2006">
                    <mc:Choice xmlns:v="urn:schemas-microsoft-com:vml" Requires="v">
                      <p:oleObj spid="_x0000_s3199" name="Equation" r:id="rId10" imgW="304800" imgH="419100" progId="Equation.3">
                        <p:embed/>
                      </p:oleObj>
                    </mc:Choice>
                    <mc:Fallback>
                      <p:oleObj name="Equation" r:id="rId10" imgW="304800" imgH="419100" progId="Equation.3">
                        <p:embed/>
                        <p:pic>
                          <p:nvPicPr>
                            <p:cNvPr id="0" name="Picture 3198"/>
                            <p:cNvPicPr>
                              <a:picLocks noChangeAspect="1" noChangeArrowheads="1"/>
                            </p:cNvPicPr>
                            <p:nvPr/>
                          </p:nvPicPr>
                          <p:blipFill>
                            <a:blip r:embed="rId11">
                              <a:extLst>
                                <a:ext uri="{28A0092B-C50C-407E-A947-70E740481C1C}">
                                  <a14:useLocalDpi xmlns:a14="http://schemas.microsoft.com/office/drawing/2010/main" val="0"/>
                                </a:ext>
                              </a:extLst>
                            </a:blip>
                            <a:srcRect/>
                            <a:stretch>
                              <a:fillRect/>
                            </a:stretch>
                          </p:blipFill>
                          <p:spPr bwMode="auto">
                            <a:xfrm>
                              <a:off x="2682" y="648"/>
                              <a:ext cx="288" cy="480"/>
                            </a:xfrm>
                            <a:prstGeom prst="rect">
                              <a:avLst/>
                            </a:prstGeom>
                            <a:noFill/>
                            <a:extLst>
                              <a:ext uri="{909E8E84-426E-40DD-AFC4-6F175D3DCCD1}">
                                <a14:hiddenFill xmlns:a14="http://schemas.microsoft.com/office/drawing/2010/main">
                                  <a:solidFill>
                                    <a:srgbClr val="FFFFFF"/>
                                  </a:solidFill>
                                </a14:hiddenFill>
                              </a:ext>
                            </a:extLst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  <p:graphicFrame>
              <p:nvGraphicFramePr>
                <p:cNvPr id="476178" name="Object 18"/>
                <p:cNvGraphicFramePr>
                  <a:graphicFrameLocks noChangeAspect="1"/>
                </p:cNvGraphicFramePr>
                <p:nvPr/>
              </p:nvGraphicFramePr>
              <p:xfrm>
                <a:off x="3216" y="624"/>
                <a:ext cx="393" cy="480"/>
              </p:xfrm>
              <a:graphic>
                <a:graphicData uri="http://schemas.openxmlformats.org/presentationml/2006/ole">
                  <mc:AlternateContent xmlns:mc="http://schemas.openxmlformats.org/markup-compatibility/2006">
                    <mc:Choice xmlns:v="urn:schemas-microsoft-com:vml" Requires="v">
                      <p:oleObj spid="_x0000_s3200" name="Equation" r:id="rId12" imgW="215900" imgH="393065" progId="Equation.3">
                        <p:embed/>
                      </p:oleObj>
                    </mc:Choice>
                    <mc:Fallback>
                      <p:oleObj name="Equation" r:id="rId12" imgW="215900" imgH="393065" progId="Equation.3">
                        <p:embed/>
                        <p:pic>
                          <p:nvPicPr>
                            <p:cNvPr id="0" name="Picture 3199"/>
                            <p:cNvPicPr>
                              <a:picLocks noChangeAspect="1" noChangeArrowheads="1"/>
                            </p:cNvPicPr>
                            <p:nvPr/>
                          </p:nvPicPr>
                          <p:blipFill>
                            <a:blip r:embed="rId13">
                              <a:extLst>
                                <a:ext uri="{28A0092B-C50C-407E-A947-70E740481C1C}">
                                  <a14:useLocalDpi xmlns:a14="http://schemas.microsoft.com/office/drawing/2010/main" val="0"/>
                                </a:ext>
                              </a:extLst>
                            </a:blip>
                            <a:srcRect/>
                            <a:stretch>
                              <a:fillRect/>
                            </a:stretch>
                          </p:blipFill>
                          <p:spPr bwMode="auto">
                            <a:xfrm>
                              <a:off x="3216" y="624"/>
                              <a:ext cx="393" cy="480"/>
                            </a:xfrm>
                            <a:prstGeom prst="rect">
                              <a:avLst/>
                            </a:prstGeom>
                            <a:noFill/>
                            <a:ln>
                              <a:noFill/>
                            </a:ln>
                            <a:extLst>
                              <a:ext uri="{909E8E84-426E-40DD-AFC4-6F175D3DCCD1}">
                                <a14:hiddenFill xmlns:a14="http://schemas.microsoft.com/office/drawing/2010/main">
                                  <a:solidFill>
                                    <a:srgbClr val="FFFFFF"/>
                                  </a:solidFill>
                                </a14:hiddenFill>
                              </a:ext>
                              <a:ext uri="{91240B29-F687-4F45-9708-019B960494DF}">
                                <a14:hiddenLine xmlns:a14="http://schemas.microsoft.com/office/drawing/2010/main" w="9525">
                                  <a:solidFill>
                                    <a:srgbClr val="000000"/>
                                  </a:solidFill>
                                  <a:miter lim="800000"/>
                                  <a:headEnd/>
                                  <a:tailEnd/>
                                </a14:hiddenLine>
                              </a:ext>
                            </a:extLst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  <p:graphicFrame>
              <p:nvGraphicFramePr>
                <p:cNvPr id="476179" name="Object 19"/>
                <p:cNvGraphicFramePr>
                  <a:graphicFrameLocks noChangeAspect="1"/>
                </p:cNvGraphicFramePr>
                <p:nvPr/>
              </p:nvGraphicFramePr>
              <p:xfrm>
                <a:off x="4320" y="630"/>
                <a:ext cx="139" cy="480"/>
              </p:xfrm>
              <a:graphic>
                <a:graphicData uri="http://schemas.openxmlformats.org/presentationml/2006/ole">
                  <mc:AlternateContent xmlns:mc="http://schemas.openxmlformats.org/markup-compatibility/2006">
                    <mc:Choice xmlns:v="urn:schemas-microsoft-com:vml" Requires="v">
                      <p:oleObj spid="_x0000_s3201" name="Equation" r:id="rId14" imgW="114300" imgH="393065" progId="Equation.3">
                        <p:embed/>
                      </p:oleObj>
                    </mc:Choice>
                    <mc:Fallback>
                      <p:oleObj name="Equation" r:id="rId14" imgW="114300" imgH="393065" progId="Equation.3">
                        <p:embed/>
                        <p:pic>
                          <p:nvPicPr>
                            <p:cNvPr id="0" name="Picture 3200"/>
                            <p:cNvPicPr>
                              <a:picLocks noChangeAspect="1" noChangeArrowheads="1"/>
                            </p:cNvPicPr>
                            <p:nvPr/>
                          </p:nvPicPr>
                          <p:blipFill>
                            <a:blip r:embed="rId15">
                              <a:extLst>
                                <a:ext uri="{28A0092B-C50C-407E-A947-70E740481C1C}">
                                  <a14:useLocalDpi xmlns:a14="http://schemas.microsoft.com/office/drawing/2010/main" val="0"/>
                                </a:ext>
                              </a:extLst>
                            </a:blip>
                            <a:srcRect/>
                            <a:stretch>
                              <a:fillRect/>
                            </a:stretch>
                          </p:blipFill>
                          <p:spPr bwMode="auto">
                            <a:xfrm>
                              <a:off x="4320" y="630"/>
                              <a:ext cx="139" cy="480"/>
                            </a:xfrm>
                            <a:prstGeom prst="rect">
                              <a:avLst/>
                            </a:prstGeom>
                            <a:noFill/>
                            <a:ln>
                              <a:noFill/>
                            </a:ln>
                            <a:effectLst/>
                            <a:extLst>
                              <a:ext uri="{909E8E84-426E-40DD-AFC4-6F175D3DCCD1}">
                                <a14:hiddenFill xmlns:a14="http://schemas.microsoft.com/office/drawing/2010/main">
                                  <a:solidFill>
                                    <a:srgbClr val="FFFFFF"/>
                                  </a:solidFill>
                                </a14:hiddenFill>
                              </a:ext>
                              <a:ext uri="{91240B29-F687-4F45-9708-019B960494DF}">
                                <a14:hiddenLine xmlns:a14="http://schemas.microsoft.com/office/drawing/2010/main" w="9525">
                                  <a:solidFill>
                                    <a:srgbClr val="000000"/>
                                  </a:solidFill>
                                  <a:miter lim="800000"/>
                                  <a:headEnd/>
                                  <a:tailEnd/>
                                </a14:hiddenLine>
                              </a:ext>
                              <a:ext uri="{AF507438-7753-43E0-B8FC-AC1667EBCBE1}">
                                <a14:hiddenEffects xmlns:a14="http://schemas.microsoft.com/office/drawing/2010/main">
                                  <a:effectLst>
                                    <a:outerShdw dist="35921" dir="2700000" algn="ctr" rotWithShape="0">
                                      <a:srgbClr val="808080"/>
                                    </a:outerShdw>
                                  </a:effectLst>
                                </a14:hiddenEffects>
                              </a:ext>
                            </a:extLst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</p:grpSp>
        </p:grpSp>
      </p:grpSp>
      <p:graphicFrame>
        <p:nvGraphicFramePr>
          <p:cNvPr id="476180" name="Object 20"/>
          <p:cNvGraphicFramePr>
            <a:graphicFrameLocks noChangeAspect="1"/>
          </p:cNvGraphicFramePr>
          <p:nvPr/>
        </p:nvGraphicFramePr>
        <p:xfrm>
          <a:off x="7991475" y="-1790700"/>
          <a:ext cx="457200" cy="762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02" name="Equation" r:id="rId16" imgW="304800" imgH="419100" progId="Equation.3">
                  <p:embed/>
                </p:oleObj>
              </mc:Choice>
              <mc:Fallback>
                <p:oleObj name="Equation" r:id="rId16" imgW="304800" imgH="419100" progId="Equation.3">
                  <p:embed/>
                  <p:pic>
                    <p:nvPicPr>
                      <p:cNvPr id="0" name="Picture 320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991475" y="-1790700"/>
                        <a:ext cx="457200" cy="762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76181" name="Object 21"/>
          <p:cNvGraphicFramePr>
            <a:graphicFrameLocks noChangeAspect="1"/>
          </p:cNvGraphicFramePr>
          <p:nvPr/>
        </p:nvGraphicFramePr>
        <p:xfrm>
          <a:off x="9448800" y="-1590675"/>
          <a:ext cx="457200" cy="298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03" name="Equation" r:id="rId17" imgW="215900" imgH="152400" progId="Equation.3">
                  <p:embed/>
                </p:oleObj>
              </mc:Choice>
              <mc:Fallback>
                <p:oleObj name="Equation" r:id="rId17" imgW="215900" imgH="152400" progId="Equation.3">
                  <p:embed/>
                  <p:pic>
                    <p:nvPicPr>
                      <p:cNvPr id="0" name="Picture 320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448800" y="-1590675"/>
                        <a:ext cx="457200" cy="2984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76182" name="Object 22"/>
          <p:cNvGraphicFramePr>
            <a:graphicFrameLocks noChangeAspect="1"/>
          </p:cNvGraphicFramePr>
          <p:nvPr/>
        </p:nvGraphicFramePr>
        <p:xfrm>
          <a:off x="8839200" y="-1828800"/>
          <a:ext cx="623888" cy="762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04" name="Equation" r:id="rId18" imgW="215900" imgH="393065" progId="Equation.3">
                  <p:embed/>
                </p:oleObj>
              </mc:Choice>
              <mc:Fallback>
                <p:oleObj name="Equation" r:id="rId18" imgW="215900" imgH="393065" progId="Equation.3">
                  <p:embed/>
                  <p:pic>
                    <p:nvPicPr>
                      <p:cNvPr id="0" name="Picture 320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839200" y="-1828800"/>
                        <a:ext cx="623888" cy="762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76183" name="Object 23"/>
          <p:cNvGraphicFramePr>
            <a:graphicFrameLocks noChangeAspect="1"/>
          </p:cNvGraphicFramePr>
          <p:nvPr/>
        </p:nvGraphicFramePr>
        <p:xfrm>
          <a:off x="6858000" y="-1009650"/>
          <a:ext cx="381000" cy="30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05" name="Equation" r:id="rId19" imgW="190500" imgH="152400" progId="Equation.3">
                  <p:embed/>
                </p:oleObj>
              </mc:Choice>
              <mc:Fallback>
                <p:oleObj name="Equation" r:id="rId19" imgW="190500" imgH="152400" progId="Equation.3">
                  <p:embed/>
                  <p:pic>
                    <p:nvPicPr>
                      <p:cNvPr id="0" name="Picture 320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58000" y="-1009650"/>
                        <a:ext cx="381000" cy="304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476184" name="Group 24"/>
          <p:cNvGrpSpPr/>
          <p:nvPr/>
        </p:nvGrpSpPr>
        <p:grpSpPr bwMode="auto">
          <a:xfrm>
            <a:off x="2062164" y="3157538"/>
            <a:ext cx="8377237" cy="811212"/>
            <a:chOff x="384" y="1989"/>
            <a:chExt cx="5229" cy="511"/>
          </a:xfrm>
        </p:grpSpPr>
        <p:sp>
          <p:nvSpPr>
            <p:cNvPr id="476185" name="Text Box 25"/>
            <p:cNvSpPr txBox="1">
              <a:spLocks noChangeArrowheads="1"/>
            </p:cNvSpPr>
            <p:nvPr/>
          </p:nvSpPr>
          <p:spPr bwMode="auto">
            <a:xfrm>
              <a:off x="384" y="2076"/>
              <a:ext cx="5229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38100">
                  <a:solidFill>
                    <a:srgbClr val="0066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buClr>
                  <a:srgbClr val="006600"/>
                </a:buClr>
                <a:buFont typeface="Wingdings" panose="05000000000000000000" pitchFamily="2" charset="2"/>
                <a:buNone/>
              </a:pPr>
              <a:r>
                <a:rPr lang="en-US" sz="2400">
                  <a:solidFill>
                    <a:srgbClr val="000000"/>
                  </a:solidFill>
                  <a:latin typeface="Tahoma" panose="020B0604030504040204" pitchFamily="34" charset="0"/>
                </a:rPr>
                <a:t>-Mặt khác, A có số mol là: n</a:t>
              </a:r>
              <a:r>
                <a:rPr lang="en-US" sz="2400" baseline="-25000">
                  <a:solidFill>
                    <a:srgbClr val="000000"/>
                  </a:solidFill>
                  <a:latin typeface="Tahoma" panose="020B0604030504040204" pitchFamily="34" charset="0"/>
                </a:rPr>
                <a:t>A</a:t>
              </a:r>
              <a:r>
                <a:rPr lang="en-US" sz="2400">
                  <a:solidFill>
                    <a:srgbClr val="000000"/>
                  </a:solidFill>
                  <a:latin typeface="Tahoma" panose="020B0604030504040204" pitchFamily="34" charset="0"/>
                </a:rPr>
                <a:t> =       = 0,015625 (mol)</a:t>
              </a:r>
              <a:endParaRPr lang="en-US" sz="2400">
                <a:solidFill>
                  <a:srgbClr val="000000"/>
                </a:solidFill>
                <a:latin typeface="Tahoma" panose="020B0604030504040204" pitchFamily="34" charset="0"/>
              </a:endParaRPr>
            </a:p>
          </p:txBody>
        </p:sp>
        <p:graphicFrame>
          <p:nvGraphicFramePr>
            <p:cNvPr id="476186" name="Object 26"/>
            <p:cNvGraphicFramePr>
              <a:graphicFrameLocks noChangeAspect="1"/>
            </p:cNvGraphicFramePr>
            <p:nvPr/>
          </p:nvGraphicFramePr>
          <p:xfrm>
            <a:off x="3024" y="1989"/>
            <a:ext cx="384" cy="51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206" name="Equation" r:id="rId20" imgW="342900" imgH="419100" progId="Equation.3">
                    <p:embed/>
                  </p:oleObj>
                </mc:Choice>
                <mc:Fallback>
                  <p:oleObj name="Equation" r:id="rId20" imgW="342900" imgH="419100" progId="Equation.3">
                    <p:embed/>
                    <p:pic>
                      <p:nvPicPr>
                        <p:cNvPr id="0" name="Picture 320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1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024" y="1989"/>
                          <a:ext cx="384" cy="511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aphicFrame>
        <p:nvGraphicFramePr>
          <p:cNvPr id="476187" name="Object 27"/>
          <p:cNvGraphicFramePr>
            <a:graphicFrameLocks noChangeAspect="1"/>
          </p:cNvGraphicFramePr>
          <p:nvPr/>
        </p:nvGraphicFramePr>
        <p:xfrm>
          <a:off x="10591801" y="-1819275"/>
          <a:ext cx="220663" cy="762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07" name="Equation" r:id="rId22" imgW="114300" imgH="393065" progId="Equation.3">
                  <p:embed/>
                </p:oleObj>
              </mc:Choice>
              <mc:Fallback>
                <p:oleObj name="Equation" r:id="rId22" imgW="114300" imgH="393065" progId="Equation.3">
                  <p:embed/>
                  <p:pic>
                    <p:nvPicPr>
                      <p:cNvPr id="0" name="Picture 320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591801" y="-1819275"/>
                        <a:ext cx="220663" cy="762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476188" name="Group 28"/>
          <p:cNvGrpSpPr/>
          <p:nvPr/>
        </p:nvGrpSpPr>
        <p:grpSpPr bwMode="auto">
          <a:xfrm>
            <a:off x="2133600" y="3795713"/>
            <a:ext cx="8301038" cy="914400"/>
            <a:chOff x="384" y="2391"/>
            <a:chExt cx="5229" cy="576"/>
          </a:xfrm>
        </p:grpSpPr>
        <p:sp>
          <p:nvSpPr>
            <p:cNvPr id="476189" name="Text Box 29"/>
            <p:cNvSpPr txBox="1">
              <a:spLocks noChangeArrowheads="1"/>
            </p:cNvSpPr>
            <p:nvPr/>
          </p:nvSpPr>
          <p:spPr bwMode="auto">
            <a:xfrm>
              <a:off x="384" y="2508"/>
              <a:ext cx="5229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38100">
                  <a:solidFill>
                    <a:srgbClr val="0066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buClr>
                  <a:srgbClr val="006600"/>
                </a:buClr>
                <a:buFont typeface="Wingdings" panose="05000000000000000000" pitchFamily="2" charset="2"/>
                <a:buNone/>
              </a:pPr>
              <a:r>
                <a:rPr lang="en-US" sz="2400">
                  <a:solidFill>
                    <a:srgbClr val="000000"/>
                  </a:solidFill>
                  <a:latin typeface="Tahoma" panose="020B0604030504040204" pitchFamily="34" charset="0"/>
                </a:rPr>
                <a:t>M</a:t>
              </a:r>
              <a:r>
                <a:rPr lang="en-US" sz="2400" baseline="-25000">
                  <a:solidFill>
                    <a:srgbClr val="000000"/>
                  </a:solidFill>
                  <a:latin typeface="Tahoma" panose="020B0604030504040204" pitchFamily="34" charset="0"/>
                </a:rPr>
                <a:t>A</a:t>
              </a:r>
              <a:r>
                <a:rPr lang="en-US" sz="2400">
                  <a:solidFill>
                    <a:srgbClr val="000000"/>
                  </a:solidFill>
                  <a:latin typeface="Tahoma" panose="020B0604030504040204" pitchFamily="34" charset="0"/>
                </a:rPr>
                <a:t> =               = 64    hay 32x +16y = 64  (2)</a:t>
              </a:r>
              <a:endParaRPr lang="en-US" sz="2400">
                <a:solidFill>
                  <a:srgbClr val="000000"/>
                </a:solidFill>
                <a:latin typeface="Tahoma" panose="020B0604030504040204" pitchFamily="34" charset="0"/>
              </a:endParaRPr>
            </a:p>
          </p:txBody>
        </p:sp>
        <p:graphicFrame>
          <p:nvGraphicFramePr>
            <p:cNvPr id="476190" name="Object 30"/>
            <p:cNvGraphicFramePr>
              <a:graphicFrameLocks noChangeAspect="1"/>
            </p:cNvGraphicFramePr>
            <p:nvPr/>
          </p:nvGraphicFramePr>
          <p:xfrm>
            <a:off x="864" y="2391"/>
            <a:ext cx="885" cy="57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208" name="Equation" r:id="rId24" imgW="635000" imgH="419100" progId="Equation.3">
                    <p:embed/>
                  </p:oleObj>
                </mc:Choice>
                <mc:Fallback>
                  <p:oleObj name="Equation" r:id="rId24" imgW="635000" imgH="419100" progId="Equation.3">
                    <p:embed/>
                    <p:pic>
                      <p:nvPicPr>
                        <p:cNvPr id="0" name="Picture 3207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864" y="2391"/>
                          <a:ext cx="885" cy="576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476191" name="Text Box 31"/>
          <p:cNvSpPr txBox="1">
            <a:spLocks noChangeArrowheads="1"/>
          </p:cNvSpPr>
          <p:nvPr/>
        </p:nvSpPr>
        <p:spPr bwMode="auto">
          <a:xfrm>
            <a:off x="2133600" y="5014913"/>
            <a:ext cx="830103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66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buClr>
                <a:srgbClr val="006600"/>
              </a:buClr>
              <a:buFont typeface="Wingdings" panose="05000000000000000000" pitchFamily="2" charset="2"/>
              <a:buNone/>
            </a:pPr>
            <a:r>
              <a:rPr lang="en-US" sz="2400">
                <a:solidFill>
                  <a:srgbClr val="000000"/>
                </a:solidFill>
                <a:latin typeface="Tahoma" panose="020B0604030504040204" pitchFamily="34" charset="0"/>
              </a:rPr>
              <a:t>Từ (1) và(2) có </a:t>
            </a:r>
            <a:r>
              <a:rPr lang="en-US" sz="2400">
                <a:solidFill>
                  <a:srgbClr val="FF0000"/>
                </a:solidFill>
                <a:latin typeface="Tahoma" panose="020B0604030504040204" pitchFamily="34" charset="0"/>
              </a:rPr>
              <a:t>x </a:t>
            </a:r>
            <a:r>
              <a:rPr lang="en-US" sz="2400">
                <a:solidFill>
                  <a:srgbClr val="000000"/>
                </a:solidFill>
                <a:latin typeface="Tahoma" panose="020B0604030504040204" pitchFamily="34" charset="0"/>
              </a:rPr>
              <a:t>= 1; </a:t>
            </a:r>
            <a:r>
              <a:rPr lang="en-US" sz="2400">
                <a:solidFill>
                  <a:srgbClr val="FF0000"/>
                </a:solidFill>
                <a:latin typeface="Tahoma" panose="020B0604030504040204" pitchFamily="34" charset="0"/>
              </a:rPr>
              <a:t>y</a:t>
            </a:r>
            <a:r>
              <a:rPr lang="en-US" sz="2400">
                <a:solidFill>
                  <a:srgbClr val="000000"/>
                </a:solidFill>
                <a:latin typeface="Tahoma" panose="020B0604030504040204" pitchFamily="34" charset="0"/>
              </a:rPr>
              <a:t> =2.  Vậy công thức của A là SO</a:t>
            </a:r>
            <a:r>
              <a:rPr lang="en-US" sz="2400" baseline="-25000">
                <a:solidFill>
                  <a:srgbClr val="000000"/>
                </a:solidFill>
                <a:latin typeface="Tahoma" panose="020B0604030504040204" pitchFamily="34" charset="0"/>
              </a:rPr>
              <a:t>2</a:t>
            </a:r>
            <a:endParaRPr lang="en-US" sz="2400">
              <a:solidFill>
                <a:srgbClr val="000000"/>
              </a:solidFill>
              <a:latin typeface="Tahoma" panose="020B0604030504040204" pitchFamily="34" charset="0"/>
            </a:endParaRPr>
          </a:p>
        </p:txBody>
      </p:sp>
      <p:sp>
        <p:nvSpPr>
          <p:cNvPr id="476192" name="Text Box 32"/>
          <p:cNvSpPr txBox="1">
            <a:spLocks noChangeArrowheads="1"/>
          </p:cNvSpPr>
          <p:nvPr/>
        </p:nvSpPr>
        <p:spPr bwMode="auto">
          <a:xfrm>
            <a:off x="1905000" y="1066800"/>
            <a:ext cx="830103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66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buClr>
                <a:srgbClr val="006600"/>
              </a:buClr>
              <a:buFont typeface="Wingdings" panose="05000000000000000000" pitchFamily="2" charset="2"/>
              <a:buNone/>
            </a:pPr>
            <a:r>
              <a:rPr lang="en-US" sz="2400">
                <a:solidFill>
                  <a:srgbClr val="FF0000"/>
                </a:solidFill>
                <a:latin typeface="Tahoma" panose="020B0604030504040204" pitchFamily="34" charset="0"/>
              </a:rPr>
              <a:t>Hướng dẫn bài 7(SGK-T101)</a:t>
            </a:r>
            <a:endParaRPr lang="en-US" sz="2400">
              <a:solidFill>
                <a:srgbClr val="000000"/>
              </a:solidFill>
              <a:latin typeface="Tahoma" panose="020B0604030504040204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6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761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6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4761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6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761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761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76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6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761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761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761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6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1" dur="2000"/>
                                        <p:tgtEl>
                                          <p:spTgt spid="4761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6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4761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761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6169" grpId="0"/>
      <p:bldP spid="476191" grpId="0"/>
      <p:bldP spid="47619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7186" name="Text Box 2"/>
          <p:cNvSpPr txBox="1">
            <a:spLocks noChangeArrowheads="1"/>
          </p:cNvSpPr>
          <p:nvPr/>
        </p:nvSpPr>
        <p:spPr bwMode="auto">
          <a:xfrm>
            <a:off x="4079876" y="2133601"/>
            <a:ext cx="5688013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Tx/>
              <a:buChar char="•"/>
            </a:pPr>
            <a:endParaRPr lang="en-US">
              <a:solidFill>
                <a:srgbClr val="000000"/>
              </a:solidFill>
              <a:latin typeface="Tahoma" panose="020B0604030504040204" pitchFamily="34" charset="0"/>
            </a:endParaRPr>
          </a:p>
        </p:txBody>
      </p:sp>
      <p:graphicFrame>
        <p:nvGraphicFramePr>
          <p:cNvPr id="477187" name="Object 3"/>
          <p:cNvGraphicFramePr>
            <a:graphicFrameLocks noGrp="1" noChangeAspect="1"/>
          </p:cNvGraphicFramePr>
          <p:nvPr>
            <p:ph sz="quarter" idx="1"/>
          </p:nvPr>
        </p:nvGraphicFramePr>
        <p:xfrm>
          <a:off x="3943350" y="2584450"/>
          <a:ext cx="114300" cy="21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86" name="Equation" r:id="rId1" imgW="114300" imgH="215900" progId="Equation.3">
                  <p:embed/>
                </p:oleObj>
              </mc:Choice>
              <mc:Fallback>
                <p:oleObj name="Equation" r:id="rId1" imgW="114300" imgH="215900" progId="Equation.3">
                  <p:embed/>
                  <p:pic>
                    <p:nvPicPr>
                      <p:cNvPr id="0" name="Picture 418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43350" y="2584450"/>
                        <a:ext cx="114300" cy="215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77188" name="Object 4"/>
          <p:cNvGraphicFramePr>
            <a:graphicFrameLocks noGrp="1" noChangeAspect="1"/>
          </p:cNvGraphicFramePr>
          <p:nvPr>
            <p:ph sz="quarter" idx="2"/>
          </p:nvPr>
        </p:nvGraphicFramePr>
        <p:xfrm>
          <a:off x="8134350" y="2584450"/>
          <a:ext cx="114300" cy="21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87" name="Equation" r:id="rId3" imgW="114300" imgH="215900" progId="Equation.3">
                  <p:embed/>
                </p:oleObj>
              </mc:Choice>
              <mc:Fallback>
                <p:oleObj name="Equation" r:id="rId3" imgW="114300" imgH="215900" progId="Equation.3">
                  <p:embed/>
                  <p:pic>
                    <p:nvPicPr>
                      <p:cNvPr id="0" name="Picture 418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134350" y="2584450"/>
                        <a:ext cx="114300" cy="215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77189" name="Object 5"/>
          <p:cNvGraphicFramePr>
            <a:graphicFrameLocks noGrp="1" noChangeAspect="1"/>
          </p:cNvGraphicFramePr>
          <p:nvPr>
            <p:ph sz="quarter" idx="3"/>
          </p:nvPr>
        </p:nvGraphicFramePr>
        <p:xfrm>
          <a:off x="1828800" y="6021389"/>
          <a:ext cx="342900" cy="2746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88" name="Equation" r:id="rId4" imgW="190500" imgH="152400" progId="Equation.3">
                  <p:embed/>
                </p:oleObj>
              </mc:Choice>
              <mc:Fallback>
                <p:oleObj name="Equation" r:id="rId4" imgW="190500" imgH="152400" progId="Equation.3">
                  <p:embed/>
                  <p:pic>
                    <p:nvPicPr>
                      <p:cNvPr id="0" name="Picture 418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28800" y="6021389"/>
                        <a:ext cx="342900" cy="2746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77190" name="WordArt 6"/>
          <p:cNvSpPr>
            <a:spLocks noChangeArrowheads="1" noChangeShapeType="1" noTextEdit="1"/>
          </p:cNvSpPr>
          <p:nvPr/>
        </p:nvSpPr>
        <p:spPr bwMode="auto">
          <a:xfrm>
            <a:off x="4343400" y="304800"/>
            <a:ext cx="3657600" cy="685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3600" kern="10">
                <a:ln w="12700">
                  <a:solidFill>
                    <a:srgbClr val="FF0000"/>
                  </a:solidFill>
                  <a:rou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Hướng dẫn làm bài tập </a:t>
            </a:r>
            <a:endParaRPr lang="en-US" sz="3600" kern="10">
              <a:ln w="12700">
                <a:solidFill>
                  <a:srgbClr val="FF0000"/>
                </a:solidFill>
                <a:round/>
              </a:ln>
              <a:gradFill rotWithShape="0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0" scaled="1"/>
              </a:gradFill>
              <a:effectLst>
                <a:outerShdw dist="35921" dir="2700000" sy="50000" kx="2115830" algn="bl" rotWithShape="0">
                  <a:srgbClr val="C0C0C0">
                    <a:alpha val="80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77191" name="Rectangle 7"/>
          <p:cNvSpPr>
            <a:spLocks noChangeArrowheads="1"/>
          </p:cNvSpPr>
          <p:nvPr/>
        </p:nvSpPr>
        <p:spPr bwMode="auto">
          <a:xfrm>
            <a:off x="1524001" y="-184666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77192" name="Rectangle 8"/>
          <p:cNvSpPr>
            <a:spLocks noChangeArrowheads="1"/>
          </p:cNvSpPr>
          <p:nvPr/>
        </p:nvSpPr>
        <p:spPr bwMode="auto">
          <a:xfrm>
            <a:off x="1524001" y="3168134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77193" name="Rectangle 9"/>
          <p:cNvSpPr>
            <a:spLocks noChangeArrowheads="1"/>
          </p:cNvSpPr>
          <p:nvPr/>
        </p:nvSpPr>
        <p:spPr bwMode="auto">
          <a:xfrm>
            <a:off x="1524001" y="-184666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77194" name="Rectangle 10"/>
          <p:cNvSpPr>
            <a:spLocks noChangeArrowheads="1"/>
          </p:cNvSpPr>
          <p:nvPr/>
        </p:nvSpPr>
        <p:spPr bwMode="auto">
          <a:xfrm>
            <a:off x="1524001" y="-184666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77195" name="Text Box 11"/>
          <p:cNvSpPr txBox="1">
            <a:spLocks noChangeArrowheads="1"/>
          </p:cNvSpPr>
          <p:nvPr/>
        </p:nvSpPr>
        <p:spPr bwMode="auto">
          <a:xfrm>
            <a:off x="2133600" y="3276600"/>
            <a:ext cx="8839200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66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buClr>
                <a:srgbClr val="006600"/>
              </a:buClr>
              <a:buFont typeface="Wingdings" panose="05000000000000000000" pitchFamily="2" charset="2"/>
              <a:buNone/>
            </a:pPr>
            <a:r>
              <a:rPr lang="en-US" sz="2400">
                <a:solidFill>
                  <a:srgbClr val="000000"/>
                </a:solidFill>
                <a:latin typeface="Tahoma" panose="020B0604030504040204" pitchFamily="34" charset="0"/>
              </a:rPr>
              <a:t>SO</a:t>
            </a:r>
            <a:r>
              <a:rPr lang="en-US" sz="2400" baseline="-25000">
                <a:solidFill>
                  <a:srgbClr val="000000"/>
                </a:solidFill>
                <a:latin typeface="Tahoma" panose="020B0604030504040204" pitchFamily="34" charset="0"/>
              </a:rPr>
              <a:t>2</a:t>
            </a:r>
            <a:r>
              <a:rPr lang="en-US" sz="2400">
                <a:solidFill>
                  <a:srgbClr val="000000"/>
                </a:solidFill>
                <a:latin typeface="Tahoma" panose="020B0604030504040204" pitchFamily="34" charset="0"/>
              </a:rPr>
              <a:t>  +  2NaOH            Na</a:t>
            </a:r>
            <a:r>
              <a:rPr lang="en-US" sz="2400" baseline="-25000">
                <a:solidFill>
                  <a:srgbClr val="000000"/>
                </a:solidFill>
                <a:latin typeface="Tahoma" panose="020B0604030504040204" pitchFamily="34" charset="0"/>
              </a:rPr>
              <a:t>2</a:t>
            </a:r>
            <a:r>
              <a:rPr lang="en-US" sz="2400">
                <a:solidFill>
                  <a:srgbClr val="000000"/>
                </a:solidFill>
                <a:latin typeface="Tahoma" panose="020B0604030504040204" pitchFamily="34" charset="0"/>
              </a:rPr>
              <a:t>SO</a:t>
            </a:r>
            <a:r>
              <a:rPr lang="en-US" sz="2400" baseline="-25000">
                <a:solidFill>
                  <a:srgbClr val="000000"/>
                </a:solidFill>
                <a:latin typeface="Tahoma" panose="020B0604030504040204" pitchFamily="34" charset="0"/>
              </a:rPr>
              <a:t>3</a:t>
            </a:r>
            <a:r>
              <a:rPr lang="en-US" sz="2400">
                <a:solidFill>
                  <a:srgbClr val="000000"/>
                </a:solidFill>
                <a:latin typeface="Tahoma" panose="020B0604030504040204" pitchFamily="34" charset="0"/>
              </a:rPr>
              <a:t>  + H</a:t>
            </a:r>
            <a:r>
              <a:rPr lang="en-US" sz="2400" baseline="-25000">
                <a:solidFill>
                  <a:srgbClr val="000000"/>
                </a:solidFill>
                <a:latin typeface="Tahoma" panose="020B0604030504040204" pitchFamily="34" charset="0"/>
              </a:rPr>
              <a:t>2</a:t>
            </a:r>
            <a:r>
              <a:rPr lang="en-US" sz="2400">
                <a:solidFill>
                  <a:srgbClr val="000000"/>
                </a:solidFill>
                <a:latin typeface="Tahoma" panose="020B0604030504040204" pitchFamily="34" charset="0"/>
              </a:rPr>
              <a:t>O    (1)</a:t>
            </a:r>
            <a:endParaRPr lang="en-US" sz="2400">
              <a:solidFill>
                <a:srgbClr val="000000"/>
              </a:solidFill>
              <a:latin typeface="Tahoma" panose="020B0604030504040204" pitchFamily="34" charset="0"/>
            </a:endParaRPr>
          </a:p>
          <a:p>
            <a:pPr>
              <a:spcBef>
                <a:spcPct val="50000"/>
              </a:spcBef>
              <a:buClr>
                <a:srgbClr val="006600"/>
              </a:buClr>
              <a:buFont typeface="Wingdings" panose="05000000000000000000" pitchFamily="2" charset="2"/>
              <a:buNone/>
            </a:pPr>
            <a:endParaRPr lang="en-US" sz="1200">
              <a:solidFill>
                <a:srgbClr val="000000"/>
              </a:solidFill>
              <a:latin typeface="Tahoma" panose="020B0604030504040204" pitchFamily="34" charset="0"/>
            </a:endParaRPr>
          </a:p>
          <a:p>
            <a:pPr>
              <a:spcBef>
                <a:spcPct val="50000"/>
              </a:spcBef>
              <a:buClr>
                <a:srgbClr val="006600"/>
              </a:buClr>
              <a:buFont typeface="Wingdings" panose="05000000000000000000" pitchFamily="2" charset="2"/>
              <a:buNone/>
            </a:pPr>
            <a:r>
              <a:rPr lang="en-US" sz="2400">
                <a:solidFill>
                  <a:srgbClr val="000000"/>
                </a:solidFill>
              </a:rPr>
              <a:t>SO</a:t>
            </a:r>
            <a:r>
              <a:rPr lang="en-US" sz="2400" baseline="-25000">
                <a:solidFill>
                  <a:srgbClr val="000000"/>
                </a:solidFill>
              </a:rPr>
              <a:t>2</a:t>
            </a:r>
            <a:r>
              <a:rPr lang="en-US" sz="2400">
                <a:solidFill>
                  <a:srgbClr val="000000"/>
                </a:solidFill>
              </a:rPr>
              <a:t>  +  NaOH              NaHSO</a:t>
            </a:r>
            <a:r>
              <a:rPr lang="en-US" sz="2400" baseline="-25000">
                <a:solidFill>
                  <a:srgbClr val="000000"/>
                </a:solidFill>
              </a:rPr>
              <a:t>3            </a:t>
            </a:r>
            <a:r>
              <a:rPr lang="en-US" sz="2400">
                <a:solidFill>
                  <a:srgbClr val="000000"/>
                </a:solidFill>
              </a:rPr>
              <a:t>(2)</a:t>
            </a:r>
            <a:endParaRPr lang="en-US" sz="2400">
              <a:solidFill>
                <a:srgbClr val="000000"/>
              </a:solidFill>
            </a:endParaRPr>
          </a:p>
          <a:p>
            <a:pPr>
              <a:spcBef>
                <a:spcPct val="50000"/>
              </a:spcBef>
              <a:buClr>
                <a:srgbClr val="006600"/>
              </a:buClr>
              <a:buFont typeface="Wingdings" panose="05000000000000000000" pitchFamily="2" charset="2"/>
              <a:buNone/>
            </a:pPr>
            <a:endParaRPr lang="en-US" sz="1200">
              <a:solidFill>
                <a:srgbClr val="000000"/>
              </a:solidFill>
            </a:endParaRPr>
          </a:p>
        </p:txBody>
      </p:sp>
      <p:sp>
        <p:nvSpPr>
          <p:cNvPr id="477196" name="Text Box 12"/>
          <p:cNvSpPr txBox="1">
            <a:spLocks noChangeArrowheads="1"/>
          </p:cNvSpPr>
          <p:nvPr/>
        </p:nvSpPr>
        <p:spPr bwMode="auto">
          <a:xfrm>
            <a:off x="2286000" y="3581400"/>
            <a:ext cx="7391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66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buClr>
                <a:srgbClr val="006600"/>
              </a:buClr>
              <a:buFont typeface="Wingdings" panose="05000000000000000000" pitchFamily="2" charset="2"/>
              <a:buNone/>
            </a:pPr>
            <a:r>
              <a:rPr lang="en-US" sz="2400" i="1">
                <a:solidFill>
                  <a:srgbClr val="000000"/>
                </a:solidFill>
                <a:latin typeface="Times New Roman" panose="02020603050405020304" pitchFamily="18" charset="0"/>
              </a:rPr>
              <a:t>x</a:t>
            </a:r>
            <a:r>
              <a:rPr lang="en-US">
                <a:solidFill>
                  <a:srgbClr val="000000"/>
                </a:solidFill>
                <a:latin typeface="Times New Roman" panose="02020603050405020304" pitchFamily="18" charset="0"/>
              </a:rPr>
              <a:t>                    </a:t>
            </a:r>
            <a:r>
              <a:rPr lang="en-US" sz="2400" i="1">
                <a:solidFill>
                  <a:srgbClr val="000000"/>
                </a:solidFill>
                <a:latin typeface="Times New Roman" panose="02020603050405020304" pitchFamily="18" charset="0"/>
              </a:rPr>
              <a:t>2x </a:t>
            </a:r>
            <a:r>
              <a:rPr lang="en-US" i="1">
                <a:solidFill>
                  <a:srgbClr val="000000"/>
                </a:solidFill>
                <a:latin typeface="Times New Roman" panose="02020603050405020304" pitchFamily="18" charset="0"/>
              </a:rPr>
              <a:t>                                </a:t>
            </a:r>
            <a:r>
              <a:rPr lang="en-US" sz="2400" i="1">
                <a:solidFill>
                  <a:srgbClr val="000000"/>
                </a:solidFill>
                <a:latin typeface="Times New Roman" panose="02020603050405020304" pitchFamily="18" charset="0"/>
              </a:rPr>
              <a:t>x</a:t>
            </a:r>
            <a:r>
              <a:rPr lang="en-US">
                <a:solidFill>
                  <a:srgbClr val="000000"/>
                </a:solidFill>
              </a:rPr>
              <a:t>                       </a:t>
            </a:r>
            <a:r>
              <a:rPr lang="en-US" sz="2400">
                <a:solidFill>
                  <a:srgbClr val="000000"/>
                </a:solidFill>
              </a:rPr>
              <a:t>(mol)</a:t>
            </a:r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477197" name="Text Box 13"/>
          <p:cNvSpPr txBox="1">
            <a:spLocks noChangeArrowheads="1"/>
          </p:cNvSpPr>
          <p:nvPr/>
        </p:nvSpPr>
        <p:spPr bwMode="auto">
          <a:xfrm>
            <a:off x="2286000" y="4343400"/>
            <a:ext cx="762000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66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buClr>
                <a:srgbClr val="006600"/>
              </a:buClr>
              <a:buFont typeface="Wingdings" panose="05000000000000000000" pitchFamily="2" charset="2"/>
              <a:buNone/>
            </a:pPr>
            <a:r>
              <a:rPr lang="en-US" i="1">
                <a:solidFill>
                  <a:srgbClr val="000000"/>
                </a:solidFill>
                <a:latin typeface="Times New Roman" panose="02020603050405020304" pitchFamily="18" charset="0"/>
              </a:rPr>
              <a:t>y</a:t>
            </a:r>
            <a:r>
              <a:rPr lang="en-US">
                <a:solidFill>
                  <a:srgbClr val="000000"/>
                </a:solidFill>
                <a:latin typeface="Times New Roman" panose="02020603050405020304" pitchFamily="18" charset="0"/>
              </a:rPr>
              <a:t>            </a:t>
            </a:r>
            <a:r>
              <a:rPr lang="en-US" i="1">
                <a:solidFill>
                  <a:srgbClr val="000000"/>
                </a:solidFill>
                <a:latin typeface="Times New Roman" panose="02020603050405020304" pitchFamily="18" charset="0"/>
              </a:rPr>
              <a:t>y                      y</a:t>
            </a:r>
            <a:r>
              <a:rPr lang="en-US">
                <a:solidFill>
                  <a:srgbClr val="000000"/>
                </a:solidFill>
              </a:rPr>
              <a:t>                       (mol)</a:t>
            </a:r>
            <a:endParaRPr lang="en-US" sz="2400">
              <a:solidFill>
                <a:srgbClr val="000000"/>
              </a:solidFill>
              <a:latin typeface="Tahoma" panose="020B0604030504040204" pitchFamily="34" charset="0"/>
            </a:endParaRPr>
          </a:p>
        </p:txBody>
      </p:sp>
      <p:sp>
        <p:nvSpPr>
          <p:cNvPr id="477198" name="Text Box 14"/>
          <p:cNvSpPr txBox="1">
            <a:spLocks noChangeArrowheads="1"/>
          </p:cNvSpPr>
          <p:nvPr/>
        </p:nvSpPr>
        <p:spPr bwMode="auto">
          <a:xfrm>
            <a:off x="1905000" y="4800601"/>
            <a:ext cx="7620000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66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buClr>
                <a:srgbClr val="006600"/>
              </a:buClr>
              <a:buFont typeface="Wingdings" panose="05000000000000000000" pitchFamily="2" charset="2"/>
              <a:buNone/>
            </a:pPr>
            <a:r>
              <a:rPr lang="en-US">
                <a:solidFill>
                  <a:srgbClr val="000000"/>
                </a:solidFill>
                <a:latin typeface="Times New Roman" panose="02020603050405020304" pitchFamily="18" charset="0"/>
              </a:rPr>
              <a:t>Ta có h</a:t>
            </a:r>
            <a:r>
              <a:rPr lang="en-US" sz="2400">
                <a:solidFill>
                  <a:srgbClr val="000000"/>
                </a:solidFill>
                <a:latin typeface="Times New Roman" panose="02020603050405020304" pitchFamily="18" charset="0"/>
              </a:rPr>
              <a:t>ệ      x </a:t>
            </a:r>
            <a:r>
              <a:rPr lang="en-US" sz="2400" baseline="-2500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sz="2400">
                <a:solidFill>
                  <a:srgbClr val="000000"/>
                </a:solidFill>
                <a:latin typeface="Times New Roman" panose="02020603050405020304" pitchFamily="18" charset="0"/>
              </a:rPr>
              <a:t>+ y  = 0,2                    x = 0,16 </a:t>
            </a:r>
            <a:endParaRPr lang="en-US" sz="240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>
              <a:spcBef>
                <a:spcPct val="50000"/>
              </a:spcBef>
              <a:buClr>
                <a:srgbClr val="006600"/>
              </a:buClr>
              <a:buFont typeface="Wingdings" panose="05000000000000000000" pitchFamily="2" charset="2"/>
              <a:buNone/>
            </a:pPr>
            <a:r>
              <a:rPr lang="en-US" sz="2400">
                <a:solidFill>
                  <a:srgbClr val="000000"/>
                </a:solidFill>
                <a:latin typeface="Times New Roman" panose="02020603050405020304" pitchFamily="18" charset="0"/>
              </a:rPr>
              <a:t>                      2x  + y  = 0,36                y = 0,04</a:t>
            </a:r>
            <a:endParaRPr lang="en-US" sz="240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477199" name="AutoShape 15"/>
          <p:cNvSpPr/>
          <p:nvPr/>
        </p:nvSpPr>
        <p:spPr bwMode="auto">
          <a:xfrm>
            <a:off x="3609975" y="5029200"/>
            <a:ext cx="76200" cy="762000"/>
          </a:xfrm>
          <a:prstGeom prst="leftBrace">
            <a:avLst>
              <a:gd name="adj1" fmla="val 83333"/>
              <a:gd name="adj2" fmla="val 50000"/>
            </a:avLst>
          </a:prstGeom>
          <a:noFill/>
          <a:ln w="9525">
            <a:solidFill>
              <a:schemeClr val="tx1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77200" name="AutoShape 16"/>
          <p:cNvSpPr/>
          <p:nvPr/>
        </p:nvSpPr>
        <p:spPr bwMode="auto">
          <a:xfrm>
            <a:off x="6553200" y="5029200"/>
            <a:ext cx="76200" cy="762000"/>
          </a:xfrm>
          <a:prstGeom prst="leftBrace">
            <a:avLst>
              <a:gd name="adj1" fmla="val 83333"/>
              <a:gd name="adj2" fmla="val 50000"/>
            </a:avLst>
          </a:prstGeom>
          <a:noFill/>
          <a:ln w="9525">
            <a:solidFill>
              <a:schemeClr val="tx1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srgbClr val="000000"/>
              </a:solidFill>
            </a:endParaRPr>
          </a:p>
        </p:txBody>
      </p:sp>
      <p:graphicFrame>
        <p:nvGraphicFramePr>
          <p:cNvPr id="477201" name="Object 17"/>
          <p:cNvGraphicFramePr>
            <a:graphicFrameLocks noChangeAspect="1"/>
          </p:cNvGraphicFramePr>
          <p:nvPr/>
        </p:nvGraphicFramePr>
        <p:xfrm>
          <a:off x="5791200" y="5181600"/>
          <a:ext cx="457200" cy="2746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89" name="Equation" r:id="rId6" imgW="190500" imgH="152400" progId="Equation.3">
                  <p:embed/>
                </p:oleObj>
              </mc:Choice>
              <mc:Fallback>
                <p:oleObj name="Equation" r:id="rId6" imgW="190500" imgH="152400" progId="Equation.3">
                  <p:embed/>
                  <p:pic>
                    <p:nvPicPr>
                      <p:cNvPr id="0" name="Picture 418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91200" y="5181600"/>
                        <a:ext cx="457200" cy="2746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77202" name="Text Box 18"/>
          <p:cNvSpPr txBox="1">
            <a:spLocks noChangeArrowheads="1"/>
          </p:cNvSpPr>
          <p:nvPr/>
        </p:nvSpPr>
        <p:spPr bwMode="auto">
          <a:xfrm>
            <a:off x="2133600" y="5881689"/>
            <a:ext cx="83820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66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buClr>
                <a:srgbClr val="006600"/>
              </a:buClr>
              <a:buFont typeface="Wingdings" panose="05000000000000000000" pitchFamily="2" charset="2"/>
              <a:buNone/>
            </a:pPr>
            <a:r>
              <a:rPr lang="en-US">
                <a:solidFill>
                  <a:srgbClr val="000000"/>
                </a:solidFill>
                <a:latin typeface="Times New Roman" panose="02020603050405020304" pitchFamily="18" charset="0"/>
              </a:rPr>
              <a:t>C</a:t>
            </a:r>
            <a:r>
              <a:rPr lang="en-US" baseline="-25000">
                <a:solidFill>
                  <a:srgbClr val="000000"/>
                </a:solidFill>
                <a:latin typeface="Times New Roman" panose="02020603050405020304" pitchFamily="18" charset="0"/>
              </a:rPr>
              <a:t>M                </a:t>
            </a:r>
            <a:r>
              <a:rPr lang="en-US">
                <a:solidFill>
                  <a:srgbClr val="000000"/>
                </a:solidFill>
                <a:latin typeface="Times New Roman" panose="02020603050405020304" pitchFamily="18" charset="0"/>
              </a:rPr>
              <a:t>=</a:t>
            </a:r>
            <a:r>
              <a:rPr lang="en-US" sz="2400">
                <a:solidFill>
                  <a:srgbClr val="000000"/>
                </a:solidFill>
                <a:latin typeface="Times New Roman" panose="02020603050405020304" pitchFamily="18" charset="0"/>
              </a:rPr>
              <a:t>         = 0,53 M ;        C</a:t>
            </a:r>
            <a:r>
              <a:rPr lang="en-US" sz="2400" baseline="-25000">
                <a:solidFill>
                  <a:srgbClr val="000000"/>
                </a:solidFill>
                <a:latin typeface="Times New Roman" panose="02020603050405020304" pitchFamily="18" charset="0"/>
              </a:rPr>
              <a:t>M</a:t>
            </a:r>
            <a:r>
              <a:rPr lang="en-US" sz="2400">
                <a:solidFill>
                  <a:srgbClr val="000000"/>
                </a:solidFill>
                <a:latin typeface="Times New Roman" panose="02020603050405020304" pitchFamily="18" charset="0"/>
              </a:rPr>
              <a:t>            =           = 0,13 M</a:t>
            </a:r>
            <a:endParaRPr lang="en-US" sz="240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graphicFrame>
        <p:nvGraphicFramePr>
          <p:cNvPr id="477203" name="Object 19"/>
          <p:cNvGraphicFramePr>
            <a:graphicFrameLocks noChangeAspect="1"/>
          </p:cNvGraphicFramePr>
          <p:nvPr/>
        </p:nvGraphicFramePr>
        <p:xfrm>
          <a:off x="3922714" y="5805488"/>
          <a:ext cx="496887" cy="685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90" name="Equation" r:id="rId7" imgW="317500" imgH="419100" progId="Equation.3">
                  <p:embed/>
                </p:oleObj>
              </mc:Choice>
              <mc:Fallback>
                <p:oleObj name="Equation" r:id="rId7" imgW="317500" imgH="419100" progId="Equation.3">
                  <p:embed/>
                  <p:pic>
                    <p:nvPicPr>
                      <p:cNvPr id="0" name="Picture 418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22714" y="5805488"/>
                        <a:ext cx="496887" cy="685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77204" name="Object 20"/>
          <p:cNvGraphicFramePr>
            <a:graphicFrameLocks noChangeAspect="1"/>
          </p:cNvGraphicFramePr>
          <p:nvPr/>
        </p:nvGraphicFramePr>
        <p:xfrm>
          <a:off x="8047039" y="5838825"/>
          <a:ext cx="496887" cy="685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91" name="Equation" r:id="rId9" imgW="317500" imgH="419100" progId="Equation.3">
                  <p:embed/>
                </p:oleObj>
              </mc:Choice>
              <mc:Fallback>
                <p:oleObj name="Equation" r:id="rId9" imgW="317500" imgH="419100" progId="Equation.3">
                  <p:embed/>
                  <p:pic>
                    <p:nvPicPr>
                      <p:cNvPr id="0" name="Picture 419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047039" y="5838825"/>
                        <a:ext cx="496887" cy="685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77205" name="Text Box 21"/>
          <p:cNvSpPr txBox="1">
            <a:spLocks noChangeArrowheads="1"/>
          </p:cNvSpPr>
          <p:nvPr/>
        </p:nvSpPr>
        <p:spPr bwMode="auto">
          <a:xfrm>
            <a:off x="6738938" y="6157913"/>
            <a:ext cx="11430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66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buClr>
                <a:srgbClr val="006600"/>
              </a:buClr>
              <a:buFont typeface="Wingdings" panose="05000000000000000000" pitchFamily="2" charset="2"/>
              <a:buNone/>
            </a:pPr>
            <a:r>
              <a:rPr lang="en-US">
                <a:solidFill>
                  <a:srgbClr val="000000"/>
                </a:solidFill>
              </a:rPr>
              <a:t>NaHCO</a:t>
            </a:r>
            <a:r>
              <a:rPr lang="en-US" baseline="-25000">
                <a:solidFill>
                  <a:srgbClr val="000000"/>
                </a:solidFill>
              </a:rPr>
              <a:t>3</a:t>
            </a:r>
            <a:endParaRPr lang="en-US" baseline="-25000">
              <a:solidFill>
                <a:srgbClr val="000000"/>
              </a:solidFill>
              <a:latin typeface="Tahoma" panose="020B0604030504040204" pitchFamily="34" charset="0"/>
            </a:endParaRPr>
          </a:p>
        </p:txBody>
      </p:sp>
      <p:sp>
        <p:nvSpPr>
          <p:cNvPr id="477206" name="Text Box 22"/>
          <p:cNvSpPr txBox="1">
            <a:spLocks noChangeArrowheads="1"/>
          </p:cNvSpPr>
          <p:nvPr/>
        </p:nvSpPr>
        <p:spPr bwMode="auto">
          <a:xfrm>
            <a:off x="2590800" y="6172201"/>
            <a:ext cx="9906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66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buClr>
                <a:srgbClr val="006600"/>
              </a:buClr>
              <a:buFont typeface="Wingdings" panose="05000000000000000000" pitchFamily="2" charset="2"/>
              <a:buNone/>
            </a:pPr>
            <a:r>
              <a:rPr lang="en-US">
                <a:solidFill>
                  <a:srgbClr val="000000"/>
                </a:solidFill>
              </a:rPr>
              <a:t>Na</a:t>
            </a:r>
            <a:r>
              <a:rPr lang="en-US" baseline="-25000">
                <a:solidFill>
                  <a:srgbClr val="000000"/>
                </a:solidFill>
              </a:rPr>
              <a:t>2</a:t>
            </a:r>
            <a:r>
              <a:rPr lang="en-US">
                <a:solidFill>
                  <a:srgbClr val="000000"/>
                </a:solidFill>
              </a:rPr>
              <a:t>CO</a:t>
            </a:r>
            <a:r>
              <a:rPr lang="en-US" baseline="-25000">
                <a:solidFill>
                  <a:srgbClr val="000000"/>
                </a:solidFill>
              </a:rPr>
              <a:t>3</a:t>
            </a:r>
            <a:endParaRPr lang="en-US" baseline="-25000">
              <a:solidFill>
                <a:srgbClr val="000000"/>
              </a:solidFill>
              <a:latin typeface="Tahoma" panose="020B0604030504040204" pitchFamily="34" charset="0"/>
            </a:endParaRPr>
          </a:p>
        </p:txBody>
      </p:sp>
      <p:sp>
        <p:nvSpPr>
          <p:cNvPr id="477207" name="Line 23"/>
          <p:cNvSpPr>
            <a:spLocks noChangeShapeType="1"/>
          </p:cNvSpPr>
          <p:nvPr/>
        </p:nvSpPr>
        <p:spPr bwMode="auto">
          <a:xfrm>
            <a:off x="4495800" y="3505200"/>
            <a:ext cx="762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77208" name="Line 24"/>
          <p:cNvSpPr>
            <a:spLocks noChangeShapeType="1"/>
          </p:cNvSpPr>
          <p:nvPr/>
        </p:nvSpPr>
        <p:spPr bwMode="auto">
          <a:xfrm>
            <a:off x="4419600" y="4343400"/>
            <a:ext cx="762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  <p:grpSp>
        <p:nvGrpSpPr>
          <p:cNvPr id="477209" name="Group 25"/>
          <p:cNvGrpSpPr/>
          <p:nvPr/>
        </p:nvGrpSpPr>
        <p:grpSpPr bwMode="auto">
          <a:xfrm>
            <a:off x="1676400" y="1066800"/>
            <a:ext cx="8991600" cy="2124076"/>
            <a:chOff x="96" y="672"/>
            <a:chExt cx="5664" cy="1338"/>
          </a:xfrm>
        </p:grpSpPr>
        <p:grpSp>
          <p:nvGrpSpPr>
            <p:cNvPr id="477210" name="Group 26"/>
            <p:cNvGrpSpPr/>
            <p:nvPr/>
          </p:nvGrpSpPr>
          <p:grpSpPr bwMode="auto">
            <a:xfrm>
              <a:off x="96" y="672"/>
              <a:ext cx="5664" cy="1338"/>
              <a:chOff x="96" y="816"/>
              <a:chExt cx="5664" cy="1338"/>
            </a:xfrm>
          </p:grpSpPr>
          <p:sp>
            <p:nvSpPr>
              <p:cNvPr id="477211" name="Text Box 27"/>
              <p:cNvSpPr txBox="1">
                <a:spLocks noChangeArrowheads="1"/>
              </p:cNvSpPr>
              <p:nvPr/>
            </p:nvSpPr>
            <p:spPr bwMode="auto">
              <a:xfrm>
                <a:off x="192" y="816"/>
                <a:ext cx="5568" cy="133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38100">
                    <a:solidFill>
                      <a:srgbClr val="0066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  <a:buClr>
                    <a:srgbClr val="006600"/>
                  </a:buClr>
                  <a:buFont typeface="Wingdings" panose="05000000000000000000" pitchFamily="2" charset="2"/>
                  <a:buNone/>
                </a:pPr>
                <a:r>
                  <a:rPr lang="en-US" sz="2400">
                    <a:solidFill>
                      <a:srgbClr val="FF0000"/>
                    </a:solidFill>
                    <a:latin typeface="Tahoma" panose="020B0604030504040204" pitchFamily="34" charset="0"/>
                  </a:rPr>
                  <a:t>Hướng dẫn bài 7(SGK-T101)</a:t>
                </a:r>
                <a:endParaRPr lang="en-US" sz="2400">
                  <a:solidFill>
                    <a:srgbClr val="FF0000"/>
                  </a:solidFill>
                  <a:latin typeface="Tahoma" panose="020B0604030504040204" pitchFamily="34" charset="0"/>
                </a:endParaRPr>
              </a:p>
              <a:p>
                <a:pPr>
                  <a:spcBef>
                    <a:spcPct val="50000"/>
                  </a:spcBef>
                  <a:buClr>
                    <a:srgbClr val="006600"/>
                  </a:buClr>
                  <a:buFont typeface="Wingdings" panose="05000000000000000000" pitchFamily="2" charset="2"/>
                  <a:buNone/>
                </a:pPr>
                <a:r>
                  <a:rPr lang="en-US" sz="2400">
                    <a:solidFill>
                      <a:srgbClr val="000000"/>
                    </a:solidFill>
                    <a:latin typeface="Tahoma" panose="020B0604030504040204" pitchFamily="34" charset="0"/>
                  </a:rPr>
                  <a:t>b. – Ta có: n</a:t>
                </a:r>
                <a:r>
                  <a:rPr lang="en-US" sz="2400" baseline="-25000">
                    <a:solidFill>
                      <a:srgbClr val="000000"/>
                    </a:solidFill>
                    <a:latin typeface="Tahoma" panose="020B0604030504040204" pitchFamily="34" charset="0"/>
                  </a:rPr>
                  <a:t>SO</a:t>
                </a:r>
                <a:r>
                  <a:rPr lang="en-US" sz="2400">
                    <a:solidFill>
                      <a:srgbClr val="000000"/>
                    </a:solidFill>
                    <a:latin typeface="Tahoma" panose="020B0604030504040204" pitchFamily="34" charset="0"/>
                  </a:rPr>
                  <a:t>  =          = 0,2 (mol)             =       =0,56&gt;0,5</a:t>
                </a:r>
                <a:endParaRPr lang="en-US" sz="2400">
                  <a:solidFill>
                    <a:srgbClr val="000000"/>
                  </a:solidFill>
                  <a:latin typeface="Tahoma" panose="020B0604030504040204" pitchFamily="34" charset="0"/>
                </a:endParaRPr>
              </a:p>
              <a:p>
                <a:pPr>
                  <a:spcBef>
                    <a:spcPct val="50000"/>
                  </a:spcBef>
                  <a:buClr>
                    <a:srgbClr val="006600"/>
                  </a:buClr>
                  <a:buFont typeface="Wingdings" panose="05000000000000000000" pitchFamily="2" charset="2"/>
                  <a:buNone/>
                </a:pPr>
                <a:r>
                  <a:rPr lang="en-US" sz="2400">
                    <a:solidFill>
                      <a:srgbClr val="000000"/>
                    </a:solidFill>
                    <a:latin typeface="Tahoma" panose="020B0604030504040204" pitchFamily="34" charset="0"/>
                  </a:rPr>
                  <a:t>n</a:t>
                </a:r>
                <a:r>
                  <a:rPr lang="en-US" sz="2400" baseline="-25000">
                    <a:solidFill>
                      <a:srgbClr val="000000"/>
                    </a:solidFill>
                    <a:latin typeface="Tahoma" panose="020B0604030504040204" pitchFamily="34" charset="0"/>
                  </a:rPr>
                  <a:t>NaOH</a:t>
                </a:r>
                <a:r>
                  <a:rPr lang="en-US" sz="2400">
                    <a:solidFill>
                      <a:srgbClr val="000000"/>
                    </a:solidFill>
                    <a:latin typeface="Tahoma" panose="020B0604030504040204" pitchFamily="34" charset="0"/>
                  </a:rPr>
                  <a:t> = 0,3 . 1,2 = 0,36  (mol)               0,5&lt;0,56&lt;1</a:t>
                </a:r>
                <a:endParaRPr lang="en-US" sz="2400" baseline="-25000">
                  <a:solidFill>
                    <a:srgbClr val="000000"/>
                  </a:solidFill>
                  <a:latin typeface="Tahoma" panose="020B0604030504040204" pitchFamily="34" charset="0"/>
                </a:endParaRPr>
              </a:p>
              <a:p>
                <a:pPr>
                  <a:spcBef>
                    <a:spcPct val="50000"/>
                  </a:spcBef>
                  <a:buClr>
                    <a:srgbClr val="006600"/>
                  </a:buClr>
                  <a:buFont typeface="Wingdings" panose="05000000000000000000" pitchFamily="2" charset="2"/>
                  <a:buNone/>
                </a:pPr>
                <a:r>
                  <a:rPr lang="en-US" sz="2400">
                    <a:solidFill>
                      <a:srgbClr val="000000"/>
                    </a:solidFill>
                    <a:latin typeface="Tahoma" panose="020B0604030504040204" pitchFamily="34" charset="0"/>
                  </a:rPr>
                  <a:t>Vậy sản phẩm gồm </a:t>
                </a:r>
                <a:r>
                  <a:rPr lang="en-US" sz="2400">
                    <a:solidFill>
                      <a:srgbClr val="FF0000"/>
                    </a:solidFill>
                    <a:latin typeface="Tahoma" panose="020B0604030504040204" pitchFamily="34" charset="0"/>
                  </a:rPr>
                  <a:t>hỗn hợp 2 muối</a:t>
                </a:r>
                <a:r>
                  <a:rPr lang="en-US" sz="2400">
                    <a:solidFill>
                      <a:srgbClr val="000000"/>
                    </a:solidFill>
                    <a:latin typeface="Tahoma" panose="020B0604030504040204" pitchFamily="34" charset="0"/>
                  </a:rPr>
                  <a:t> Na</a:t>
                </a:r>
                <a:r>
                  <a:rPr lang="en-US" sz="2400" baseline="-25000">
                    <a:solidFill>
                      <a:srgbClr val="000000"/>
                    </a:solidFill>
                    <a:latin typeface="Tahoma" panose="020B0604030504040204" pitchFamily="34" charset="0"/>
                  </a:rPr>
                  <a:t>2</a:t>
                </a:r>
                <a:r>
                  <a:rPr lang="en-US" sz="2400">
                    <a:solidFill>
                      <a:srgbClr val="000000"/>
                    </a:solidFill>
                    <a:latin typeface="Tahoma" panose="020B0604030504040204" pitchFamily="34" charset="0"/>
                  </a:rPr>
                  <a:t>SO</a:t>
                </a:r>
                <a:r>
                  <a:rPr lang="en-US" sz="2400" baseline="-25000">
                    <a:solidFill>
                      <a:srgbClr val="000000"/>
                    </a:solidFill>
                    <a:latin typeface="Tahoma" panose="020B0604030504040204" pitchFamily="34" charset="0"/>
                  </a:rPr>
                  <a:t>3</a:t>
                </a:r>
                <a:r>
                  <a:rPr lang="en-US" sz="2400">
                    <a:solidFill>
                      <a:srgbClr val="000000"/>
                    </a:solidFill>
                    <a:latin typeface="Tahoma" panose="020B0604030504040204" pitchFamily="34" charset="0"/>
                  </a:rPr>
                  <a:t> và NaHSO</a:t>
                </a:r>
                <a:r>
                  <a:rPr lang="en-US" sz="2400" baseline="-25000">
                    <a:solidFill>
                      <a:srgbClr val="000000"/>
                    </a:solidFill>
                    <a:latin typeface="Tahoma" panose="020B0604030504040204" pitchFamily="34" charset="0"/>
                  </a:rPr>
                  <a:t>3</a:t>
                </a:r>
                <a:endParaRPr lang="en-US" sz="2400" baseline="-25000">
                  <a:solidFill>
                    <a:srgbClr val="000000"/>
                  </a:solidFill>
                  <a:latin typeface="Tahoma" panose="020B0604030504040204" pitchFamily="34" charset="0"/>
                </a:endParaRPr>
              </a:p>
            </p:txBody>
          </p:sp>
          <p:graphicFrame>
            <p:nvGraphicFramePr>
              <p:cNvPr id="477212" name="Object 28"/>
              <p:cNvGraphicFramePr>
                <a:graphicFrameLocks noChangeAspect="1"/>
              </p:cNvGraphicFramePr>
              <p:nvPr/>
            </p:nvGraphicFramePr>
            <p:xfrm>
              <a:off x="1833" y="1070"/>
              <a:ext cx="423" cy="480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4192" name="Equation" r:id="rId10" imgW="317500" imgH="393065" progId="Equation.3">
                      <p:embed/>
                    </p:oleObj>
                  </mc:Choice>
                  <mc:Fallback>
                    <p:oleObj name="Equation" r:id="rId10" imgW="317500" imgH="393065" progId="Equation.3">
                      <p:embed/>
                      <p:pic>
                        <p:nvPicPr>
                          <p:cNvPr id="0" name="Picture 4191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11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1833" y="1070"/>
                            <a:ext cx="423" cy="480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sp>
            <p:nvSpPr>
              <p:cNvPr id="477213" name="AutoShape 29"/>
              <p:cNvSpPr/>
              <p:nvPr/>
            </p:nvSpPr>
            <p:spPr bwMode="auto">
              <a:xfrm>
                <a:off x="3456" y="1152"/>
                <a:ext cx="48" cy="624"/>
              </a:xfrm>
              <a:prstGeom prst="rightBrace">
                <a:avLst>
                  <a:gd name="adj1" fmla="val 108333"/>
                  <a:gd name="adj2" fmla="val 50000"/>
                </a:avLst>
              </a:prstGeom>
              <a:noFill/>
              <a:ln w="9525">
                <a:solidFill>
                  <a:schemeClr val="tx1"/>
                </a:solidFill>
                <a:rou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graphicFrame>
            <p:nvGraphicFramePr>
              <p:cNvPr id="477214" name="Object 30"/>
              <p:cNvGraphicFramePr>
                <a:graphicFrameLocks noChangeAspect="1"/>
              </p:cNvGraphicFramePr>
              <p:nvPr/>
            </p:nvGraphicFramePr>
            <p:xfrm>
              <a:off x="96" y="1632"/>
              <a:ext cx="192" cy="154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4193" name="Equation" r:id="rId12" imgW="190500" imgH="152400" progId="Equation.3">
                      <p:embed/>
                    </p:oleObj>
                  </mc:Choice>
                  <mc:Fallback>
                    <p:oleObj name="Equation" r:id="rId12" imgW="190500" imgH="152400" progId="Equation.3">
                      <p:embed/>
                      <p:pic>
                        <p:nvPicPr>
                          <p:cNvPr id="0" name="Picture 4192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5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96" y="1632"/>
                            <a:ext cx="192" cy="154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rgbClr val="808080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477215" name="Object 31"/>
              <p:cNvGraphicFramePr>
                <a:graphicFrameLocks noChangeAspect="1"/>
              </p:cNvGraphicFramePr>
              <p:nvPr/>
            </p:nvGraphicFramePr>
            <p:xfrm>
              <a:off x="3744" y="1104"/>
              <a:ext cx="336" cy="432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4194" name="Equation" r:id="rId13" imgW="419100" imgH="457200" progId="Equation.3">
                      <p:embed/>
                    </p:oleObj>
                  </mc:Choice>
                  <mc:Fallback>
                    <p:oleObj name="Equation" r:id="rId13" imgW="419100" imgH="457200" progId="Equation.3">
                      <p:embed/>
                      <p:pic>
                        <p:nvPicPr>
                          <p:cNvPr id="0" name="Picture 4193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14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3744" y="1104"/>
                            <a:ext cx="336" cy="432"/>
                          </a:xfrm>
                          <a:prstGeom prst="rect">
                            <a:avLst/>
                          </a:prstGeom>
                          <a:noFill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477216" name="Object 32"/>
              <p:cNvGraphicFramePr>
                <a:graphicFrameLocks noChangeAspect="1"/>
              </p:cNvGraphicFramePr>
              <p:nvPr/>
            </p:nvGraphicFramePr>
            <p:xfrm>
              <a:off x="4275" y="1064"/>
              <a:ext cx="370" cy="511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4195" name="Equation" r:id="rId15" imgW="330200" imgH="419100" progId="Equation.3">
                      <p:embed/>
                    </p:oleObj>
                  </mc:Choice>
                  <mc:Fallback>
                    <p:oleObj name="Equation" r:id="rId15" imgW="330200" imgH="419100" progId="Equation.3">
                      <p:embed/>
                      <p:pic>
                        <p:nvPicPr>
                          <p:cNvPr id="0" name="Picture 4194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16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4275" y="1064"/>
                            <a:ext cx="370" cy="511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sp>
            <p:nvSpPr>
              <p:cNvPr id="477217" name="Rectangle 33"/>
              <p:cNvSpPr>
                <a:spLocks noChangeArrowheads="1"/>
              </p:cNvSpPr>
              <p:nvPr/>
            </p:nvSpPr>
            <p:spPr bwMode="auto">
              <a:xfrm>
                <a:off x="1440" y="1344"/>
                <a:ext cx="240" cy="19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0066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>
                <a:lvl1pPr marL="342900" indent="-34290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>
                  <a:buFontTx/>
                  <a:buNone/>
                </a:pPr>
                <a:r>
                  <a:rPr lang="en-US" sz="140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</a:rPr>
                  <a:t>2</a:t>
                </a:r>
                <a:endParaRPr lang="en-US" sz="1400">
                  <a:solidFill>
                    <a:srgbClr val="00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endParaRPr>
              </a:p>
            </p:txBody>
          </p:sp>
        </p:grpSp>
        <p:graphicFrame>
          <p:nvGraphicFramePr>
            <p:cNvPr id="477218" name="Object 34"/>
            <p:cNvGraphicFramePr>
              <a:graphicFrameLocks noChangeAspect="1"/>
            </p:cNvGraphicFramePr>
            <p:nvPr/>
          </p:nvGraphicFramePr>
          <p:xfrm>
            <a:off x="3504" y="1440"/>
            <a:ext cx="288" cy="17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196" name="Equation" r:id="rId17" imgW="190500" imgH="152400" progId="Equation.3">
                    <p:embed/>
                  </p:oleObj>
                </mc:Choice>
                <mc:Fallback>
                  <p:oleObj name="Equation" r:id="rId17" imgW="190500" imgH="152400" progId="Equation.3">
                    <p:embed/>
                    <p:pic>
                      <p:nvPicPr>
                        <p:cNvPr id="0" name="Picture 419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504" y="1440"/>
                          <a:ext cx="288" cy="173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7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772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7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2" dur="2000"/>
                                        <p:tgtEl>
                                          <p:spTgt spid="4772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7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5" dur="2000"/>
                                        <p:tgtEl>
                                          <p:spTgt spid="4772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7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8" dur="2000"/>
                                        <p:tgtEl>
                                          <p:spTgt spid="477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7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771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771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477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7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771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771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477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5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7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4771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771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477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7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4771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4771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4771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7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4772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4772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4772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7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4772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4772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4772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7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4771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4771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477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7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4772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4772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7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4772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4772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7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4772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4772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7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4772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4772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7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4772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4772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7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4771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4771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7195" grpId="0"/>
      <p:bldP spid="477196" grpId="0"/>
      <p:bldP spid="477196" grpId="1"/>
      <p:bldP spid="477197" grpId="0"/>
      <p:bldP spid="477198" grpId="0"/>
      <p:bldP spid="477199" grpId="0" animBg="1"/>
      <p:bldP spid="477200" grpId="0" animBg="1"/>
      <p:bldP spid="477202" grpId="0"/>
      <p:bldP spid="477205" grpId="0"/>
      <p:bldP spid="477206" grpId="0"/>
      <p:bldP spid="477207" grpId="0" animBg="1"/>
      <p:bldP spid="477208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3" name="WordArt 3"/>
          <p:cNvSpPr>
            <a:spLocks noChangeArrowheads="1" noChangeShapeType="1" noTextEdit="1"/>
          </p:cNvSpPr>
          <p:nvPr/>
        </p:nvSpPr>
        <p:spPr bwMode="auto">
          <a:xfrm rot="391031">
            <a:off x="4170472" y="211183"/>
            <a:ext cx="6029325" cy="2667000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32056"/>
              </a:avLst>
            </a:prstTxWarp>
          </a:bodyPr>
          <a:lstStyle/>
          <a:p>
            <a:pPr algn="ctr"/>
            <a:r>
              <a:rPr lang="en-US" sz="3200" b="1" kern="10" dirty="0">
                <a:ln w="9525">
                  <a:solidFill>
                    <a:srgbClr val="FF0066"/>
                  </a:solidFill>
                  <a:round/>
                </a:ln>
                <a:blipFill dpi="0" rotWithShape="0">
                  <a:blip r:embed="rId1"/>
                  <a:srcRect/>
                  <a:stretch>
                    <a:fillRect/>
                  </a:stretch>
                </a:blipFill>
                <a:effectLst>
                  <a:outerShdw dist="53882" dir="2700000" algn="ctr" rotWithShape="0">
                    <a:srgbClr val="9999FF">
                      <a:alpha val="8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CHÚC QUÝ THẦY, CÔ CÙNG CÁC CON HỌC SINH THẬT NHIỀU SỨC KHỎE,</a:t>
            </a:r>
            <a:endParaRPr lang="en-US" sz="3200" b="1" kern="10" dirty="0">
              <a:ln w="9525">
                <a:solidFill>
                  <a:srgbClr val="FF0066"/>
                </a:solidFill>
                <a:round/>
              </a:ln>
              <a:blipFill dpi="0" rotWithShape="0">
                <a:blip r:embed="rId1"/>
                <a:srcRect/>
                <a:stretch>
                  <a:fillRect/>
                </a:stretch>
              </a:blipFill>
              <a:effectLst>
                <a:outerShdw dist="53882" dir="2700000" algn="ctr" rotWithShape="0">
                  <a:srgbClr val="9999FF">
                    <a:alpha val="80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728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588" y="385354"/>
            <a:ext cx="2704012" cy="4670566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</p:pic>
      <p:pic>
        <p:nvPicPr>
          <p:cNvPr id="97285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399" y="4285923"/>
            <a:ext cx="3117669" cy="25720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wedg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1588000" y="2640132"/>
            <a:ext cx="4206240" cy="1005840"/>
          </a:xfrm>
          <a:prstGeom prst="rect">
            <a:avLst/>
          </a:prstGeom>
          <a:blipFill>
            <a:blip r:embed="rId1" cstate="print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00" b="1" dirty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</a:rPr>
              <a:t>Vị trí của một nguyên tố trong bảng tuần hoàn</a:t>
            </a:r>
            <a:endParaRPr lang="en-US" sz="2600" b="1" dirty="0">
              <a:ln w="1905"/>
              <a:solidFill>
                <a:srgbClr val="FF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anose="02020603050405020304" pitchFamily="18" charset="0"/>
            </a:endParaRPr>
          </a:p>
        </p:txBody>
      </p:sp>
      <p:sp>
        <p:nvSpPr>
          <p:cNvPr id="5" name="Text Box 7"/>
          <p:cNvSpPr txBox="1">
            <a:spLocks noChangeArrowheads="1"/>
          </p:cNvSpPr>
          <p:nvPr/>
        </p:nvSpPr>
        <p:spPr bwMode="auto">
          <a:xfrm>
            <a:off x="1583575" y="3610575"/>
            <a:ext cx="4206240" cy="2560320"/>
          </a:xfrm>
          <a:prstGeom prst="rect">
            <a:avLst/>
          </a:prstGeom>
          <a:solidFill>
            <a:srgbClr val="DAF4F4"/>
          </a:solidFill>
          <a:ln w="9525">
            <a:noFill/>
            <a:miter lim="800000"/>
          </a:ln>
          <a:effectLst/>
        </p:spPr>
        <p:txBody>
          <a:bodyPr>
            <a:spAutoFit/>
          </a:bodyPr>
          <a:lstStyle/>
          <a:p>
            <a:pPr algn="ctr">
              <a:lnSpc>
                <a:spcPct val="200000"/>
              </a:lnSpc>
            </a:pPr>
            <a:r>
              <a:rPr lang="en-US" sz="2600" b="1" dirty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</a:rPr>
              <a:t>- Số thứ tự của nguyên tố</a:t>
            </a:r>
            <a:endParaRPr lang="en-US" sz="2600" b="1" dirty="0">
              <a:ln w="1905"/>
              <a:solidFill>
                <a:srgbClr val="C0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anose="02020603050405020304" pitchFamily="18" charset="0"/>
            </a:endParaRPr>
          </a:p>
          <a:p>
            <a:pPr algn="just">
              <a:lnSpc>
                <a:spcPct val="200000"/>
              </a:lnSpc>
            </a:pPr>
            <a:r>
              <a:rPr lang="en-US" sz="2600" b="1" dirty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</a:rPr>
              <a:t>   - Số thứ tự của chu kì</a:t>
            </a:r>
            <a:endParaRPr lang="en-US" sz="2600" b="1" dirty="0">
              <a:ln w="1905"/>
              <a:solidFill>
                <a:srgbClr val="C0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anose="02020603050405020304" pitchFamily="18" charset="0"/>
            </a:endParaRPr>
          </a:p>
          <a:p>
            <a:pPr algn="just">
              <a:lnSpc>
                <a:spcPct val="200000"/>
              </a:lnSpc>
            </a:pPr>
            <a:r>
              <a:rPr lang="en-US" sz="2600" b="1" dirty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</a:rPr>
              <a:t>   - Số thứ tự của nhóm A</a:t>
            </a:r>
            <a:endParaRPr lang="en-US" sz="2600" b="1" dirty="0">
              <a:ln w="1905"/>
              <a:solidFill>
                <a:srgbClr val="C0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anose="02020603050405020304" pitchFamily="18" charset="0"/>
            </a:endParaRPr>
          </a:p>
        </p:txBody>
      </p:sp>
      <p:sp>
        <p:nvSpPr>
          <p:cNvPr id="6" name="Text Box 8"/>
          <p:cNvSpPr txBox="1">
            <a:spLocks noChangeArrowheads="1"/>
          </p:cNvSpPr>
          <p:nvPr/>
        </p:nvSpPr>
        <p:spPr bwMode="auto">
          <a:xfrm>
            <a:off x="6400800" y="3623638"/>
            <a:ext cx="4206240" cy="2560320"/>
          </a:xfrm>
          <a:prstGeom prst="rect">
            <a:avLst/>
          </a:prstGeom>
          <a:solidFill>
            <a:srgbClr val="DAF4F4"/>
          </a:solidFill>
          <a:ln w="9525">
            <a:noFill/>
            <a:miter lim="800000"/>
          </a:ln>
          <a:effectLst/>
        </p:spPr>
        <p:txBody>
          <a:bodyPr wrap="square" lIns="0" rIns="0">
            <a:spAutoFit/>
          </a:bodyPr>
          <a:lstStyle/>
          <a:p>
            <a:pPr algn="just">
              <a:lnSpc>
                <a:spcPct val="200000"/>
              </a:lnSpc>
            </a:pPr>
            <a:r>
              <a:rPr lang="en-US" sz="2600" b="1" dirty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</a:rPr>
              <a:t>   - </a:t>
            </a:r>
            <a:r>
              <a:rPr lang="en-US" sz="2600" b="1" dirty="0" err="1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</a:rPr>
              <a:t>Số</a:t>
            </a:r>
            <a:r>
              <a:rPr lang="en-US" sz="2600" b="1" dirty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</a:rPr>
              <a:t> proton, </a:t>
            </a:r>
            <a:r>
              <a:rPr lang="en-US" sz="2600" b="1" dirty="0" err="1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</a:rPr>
              <a:t>số</a:t>
            </a:r>
            <a:r>
              <a:rPr lang="en-US" sz="2600" b="1" dirty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</a:rPr>
              <a:t> electron</a:t>
            </a:r>
            <a:endParaRPr lang="en-US" sz="2600" b="1" dirty="0">
              <a:ln w="1905"/>
              <a:solidFill>
                <a:srgbClr val="C0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anose="02020603050405020304" pitchFamily="18" charset="0"/>
            </a:endParaRPr>
          </a:p>
          <a:p>
            <a:pPr algn="just">
              <a:lnSpc>
                <a:spcPct val="200000"/>
              </a:lnSpc>
            </a:pPr>
            <a:r>
              <a:rPr lang="en-US" sz="2600" b="1" dirty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</a:rPr>
              <a:t>   - </a:t>
            </a:r>
            <a:r>
              <a:rPr lang="en-US" sz="2600" b="1" dirty="0" err="1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</a:rPr>
              <a:t>Số</a:t>
            </a:r>
            <a:r>
              <a:rPr lang="en-US" sz="2600" b="1" dirty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</a:rPr>
              <a:t> </a:t>
            </a:r>
            <a:r>
              <a:rPr lang="en-US" sz="2600" b="1" dirty="0" err="1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</a:rPr>
              <a:t>lớp</a:t>
            </a:r>
            <a:r>
              <a:rPr lang="en-US" sz="2600" b="1" dirty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</a:rPr>
              <a:t> electron</a:t>
            </a:r>
            <a:endParaRPr lang="en-US" sz="2600" b="1" dirty="0">
              <a:ln w="1905"/>
              <a:solidFill>
                <a:srgbClr val="C0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anose="02020603050405020304" pitchFamily="18" charset="0"/>
            </a:endParaRPr>
          </a:p>
          <a:p>
            <a:pPr algn="just">
              <a:lnSpc>
                <a:spcPct val="200000"/>
              </a:lnSpc>
            </a:pPr>
            <a:r>
              <a:rPr lang="en-US" sz="2600" b="1" dirty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</a:rPr>
              <a:t>   - </a:t>
            </a:r>
            <a:r>
              <a:rPr lang="en-US" sz="2600" b="1" dirty="0" err="1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</a:rPr>
              <a:t>Số</a:t>
            </a:r>
            <a:r>
              <a:rPr lang="en-US" sz="2600" b="1" dirty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</a:rPr>
              <a:t> electron </a:t>
            </a:r>
            <a:r>
              <a:rPr lang="en-US" sz="2600" b="1" dirty="0" err="1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</a:rPr>
              <a:t>lớp</a:t>
            </a:r>
            <a:r>
              <a:rPr lang="en-US" sz="2600" b="1" dirty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</a:rPr>
              <a:t> </a:t>
            </a:r>
            <a:r>
              <a:rPr lang="en-US" sz="2600" b="1" dirty="0" err="1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</a:rPr>
              <a:t>ngoài</a:t>
            </a:r>
            <a:r>
              <a:rPr lang="en-US" sz="2600" b="1" dirty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</a:rPr>
              <a:t> </a:t>
            </a:r>
            <a:r>
              <a:rPr lang="en-US" sz="2600" b="1" dirty="0" err="1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</a:rPr>
              <a:t>cùng</a:t>
            </a:r>
            <a:endParaRPr lang="en-US" sz="2600" b="1" dirty="0">
              <a:ln w="1905"/>
              <a:solidFill>
                <a:srgbClr val="C0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anose="02020603050405020304" pitchFamily="18" charset="0"/>
            </a:endParaRPr>
          </a:p>
        </p:txBody>
      </p:sp>
      <p:sp>
        <p:nvSpPr>
          <p:cNvPr id="7" name="Line 9"/>
          <p:cNvSpPr>
            <a:spLocks noChangeShapeType="1"/>
          </p:cNvSpPr>
          <p:nvPr/>
        </p:nvSpPr>
        <p:spPr bwMode="auto">
          <a:xfrm>
            <a:off x="5786775" y="4186465"/>
            <a:ext cx="6096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tailEnd type="triangle" w="med" len="med"/>
          </a:ln>
          <a:effectLst/>
        </p:spPr>
        <p:txBody>
          <a:bodyPr/>
          <a:lstStyle/>
          <a:p>
            <a:endParaRPr lang="en-US">
              <a:ln w="57150">
                <a:solidFill>
                  <a:prstClr val="black"/>
                </a:solidFill>
              </a:ln>
              <a:solidFill>
                <a:prstClr val="black"/>
              </a:solidFill>
            </a:endParaRPr>
          </a:p>
        </p:txBody>
      </p:sp>
      <p:sp>
        <p:nvSpPr>
          <p:cNvPr id="9" name="Line 12"/>
          <p:cNvSpPr>
            <a:spLocks noChangeShapeType="1"/>
          </p:cNvSpPr>
          <p:nvPr/>
        </p:nvSpPr>
        <p:spPr bwMode="auto">
          <a:xfrm>
            <a:off x="5791200" y="4948465"/>
            <a:ext cx="6096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tailEnd type="triangle" w="med" len="med"/>
          </a:ln>
          <a:effectLst/>
        </p:spPr>
        <p:txBody>
          <a:bodyPr/>
          <a:lstStyle/>
          <a:p>
            <a:endParaRPr lang="en-US">
              <a:ln w="57150">
                <a:solidFill>
                  <a:prstClr val="black"/>
                </a:solidFill>
              </a:ln>
              <a:solidFill>
                <a:prstClr val="black"/>
              </a:solidFill>
            </a:endParaRPr>
          </a:p>
        </p:txBody>
      </p:sp>
      <p:sp>
        <p:nvSpPr>
          <p:cNvPr id="11" name="Line 14"/>
          <p:cNvSpPr>
            <a:spLocks noChangeShapeType="1"/>
          </p:cNvSpPr>
          <p:nvPr/>
        </p:nvSpPr>
        <p:spPr bwMode="auto">
          <a:xfrm>
            <a:off x="5794900" y="5710465"/>
            <a:ext cx="6096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tailEnd type="triangle" w="med" len="med"/>
          </a:ln>
          <a:effectLst/>
        </p:spPr>
        <p:txBody>
          <a:bodyPr/>
          <a:lstStyle/>
          <a:p>
            <a:endParaRPr lang="en-US">
              <a:ln w="57150">
                <a:solidFill>
                  <a:prstClr val="black"/>
                </a:solidFill>
              </a:ln>
              <a:solidFill>
                <a:prstClr val="black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6396375" y="2596027"/>
            <a:ext cx="4206240" cy="1005840"/>
          </a:xfrm>
          <a:prstGeom prst="rect">
            <a:avLst/>
          </a:prstGeom>
          <a:blipFill>
            <a:blip r:embed="rId1" cstate="print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00" b="1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</a:rPr>
              <a:t>Cấu tạo nguyên tử</a:t>
            </a:r>
            <a:endParaRPr lang="en-US" sz="2600" b="1">
              <a:ln w="1905"/>
              <a:solidFill>
                <a:srgbClr val="FF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0" y="45270"/>
            <a:ext cx="12192000" cy="369332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38+ 39 : SƠ LƯỢC VỀ BẢNG HỆ THỐNG TUẦN HOÀN CÁC NGUYÊN TỐ HÓA HỌC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71604" y="704204"/>
            <a:ext cx="6418907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00050" indent="-400050">
              <a:buAutoNum type="romanUcPeriod"/>
            </a:pP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tắc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sắp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xếp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tố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bảng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HTTH: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00050" indent="-400050">
              <a:buAutoNum type="romanUcPeriod"/>
            </a:pP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Cấu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bảng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HTTH: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00050" indent="-400050">
              <a:buAutoNum type="romanUcPeriod"/>
            </a:pP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Biến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đổi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00050" indent="-400050">
              <a:buAutoNum type="romanUcPeriod"/>
            </a:pP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Ý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nghĩa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bảng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HTTH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AutoShape 16"/>
          <p:cNvSpPr>
            <a:spLocks noChangeArrowheads="1"/>
          </p:cNvSpPr>
          <p:nvPr/>
        </p:nvSpPr>
        <p:spPr bwMode="auto">
          <a:xfrm>
            <a:off x="5794900" y="4488036"/>
            <a:ext cx="609600" cy="228600"/>
          </a:xfrm>
          <a:prstGeom prst="leftRightArrow">
            <a:avLst>
              <a:gd name="adj1" fmla="val 50000"/>
              <a:gd name="adj2" fmla="val 53333"/>
            </a:avLst>
          </a:prstGeom>
          <a:solidFill>
            <a:srgbClr val="002060"/>
          </a:solidFill>
          <a:ln w="9525">
            <a:solidFill>
              <a:srgbClr val="FF0000"/>
            </a:solidFill>
            <a:miter lim="800000"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 animBg="1"/>
      <p:bldP spid="11" grpId="0" animBg="1"/>
      <p:bldP spid="1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3" name="AutoShape 3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267840" y="228600"/>
            <a:ext cx="11767278" cy="1371600"/>
          </a:xfrm>
          <a:prstGeom prst="actionButtonBlank">
            <a:avLst/>
          </a:prstGeom>
          <a:solidFill>
            <a:srgbClr val="FFCC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just" eaLnBrk="0" hangingPunct="0"/>
            <a:r>
              <a:rPr lang="en-US" altLang="en-US" sz="2400" dirty="0"/>
              <a:t> </a:t>
            </a:r>
            <a:r>
              <a:rPr lang="en-US" altLang="en-US" sz="2400" dirty="0" err="1"/>
              <a:t>T</a:t>
            </a:r>
            <a:r>
              <a:rPr lang="en-US" altLang="en-US" sz="2800" dirty="0" err="1"/>
              <a:t>hí</a:t>
            </a:r>
            <a:r>
              <a:rPr lang="en-US" altLang="en-US" dirty="0">
                <a:latin typeface="Tahoma" panose="020B0604030504040204" pitchFamily="34" charset="0"/>
              </a:rPr>
              <a:t> </a:t>
            </a:r>
            <a:r>
              <a:rPr lang="en-US" altLang="en-US" sz="2400" dirty="0" err="1"/>
              <a:t>dụ</a:t>
            </a:r>
            <a:r>
              <a:rPr lang="en-US" altLang="en-US" sz="2400" dirty="0"/>
              <a:t> 1: </a:t>
            </a:r>
            <a:r>
              <a:rPr lang="en-US" altLang="en-US" sz="2400" dirty="0" err="1"/>
              <a:t>Biết</a:t>
            </a:r>
            <a:r>
              <a:rPr lang="en-US" altLang="en-US" sz="2400" dirty="0"/>
              <a:t> </a:t>
            </a:r>
            <a:r>
              <a:rPr lang="en-US" altLang="en-US" sz="2400" dirty="0" err="1"/>
              <a:t>nguyên</a:t>
            </a:r>
            <a:r>
              <a:rPr lang="en-US" altLang="en-US" sz="2400" dirty="0"/>
              <a:t> </a:t>
            </a:r>
            <a:r>
              <a:rPr lang="en-US" altLang="en-US" sz="2400" dirty="0" err="1"/>
              <a:t>tố</a:t>
            </a:r>
            <a:r>
              <a:rPr lang="en-US" altLang="en-US" sz="2400" dirty="0"/>
              <a:t> X </a:t>
            </a:r>
            <a:r>
              <a:rPr lang="en-US" altLang="en-US" sz="2400" dirty="0" err="1"/>
              <a:t>có</a:t>
            </a:r>
            <a:r>
              <a:rPr lang="en-US" altLang="en-US" sz="2400" dirty="0"/>
              <a:t> </a:t>
            </a:r>
            <a:r>
              <a:rPr lang="en-US" altLang="en-US" sz="2400" dirty="0" err="1"/>
              <a:t>số</a:t>
            </a:r>
            <a:r>
              <a:rPr lang="en-US" altLang="en-US" sz="2400" dirty="0"/>
              <a:t> </a:t>
            </a:r>
            <a:r>
              <a:rPr lang="en-US" altLang="en-US" sz="2400" dirty="0" err="1"/>
              <a:t>hiệu</a:t>
            </a:r>
            <a:r>
              <a:rPr lang="en-US" altLang="en-US" sz="2400" dirty="0"/>
              <a:t> </a:t>
            </a:r>
            <a:r>
              <a:rPr lang="en-US" altLang="en-US" sz="2400" dirty="0" err="1"/>
              <a:t>nguyên</a:t>
            </a:r>
            <a:r>
              <a:rPr lang="en-US" altLang="en-US" sz="2400" dirty="0"/>
              <a:t> </a:t>
            </a:r>
            <a:r>
              <a:rPr lang="en-US" altLang="en-US" sz="2400" dirty="0" err="1"/>
              <a:t>t</a:t>
            </a:r>
            <a:r>
              <a:rPr lang="en-US" altLang="en-US" sz="2400" dirty="0" err="1">
                <a:latin typeface="Tahoma" panose="020B0604030504040204" pitchFamily="34" charset="0"/>
              </a:rPr>
              <a:t>ử</a:t>
            </a:r>
            <a:r>
              <a:rPr lang="en-US" altLang="en-US" sz="2400" dirty="0"/>
              <a:t> </a:t>
            </a:r>
            <a:r>
              <a:rPr lang="en-US" altLang="en-US" sz="2400" dirty="0" err="1"/>
              <a:t>là</a:t>
            </a:r>
            <a:r>
              <a:rPr lang="en-US" altLang="en-US" sz="2400" dirty="0"/>
              <a:t> 17,</a:t>
            </a:r>
            <a:endParaRPr lang="en-US" altLang="en-US" sz="2400" dirty="0"/>
          </a:p>
          <a:p>
            <a:pPr algn="just" eaLnBrk="0" hangingPunct="0"/>
            <a:r>
              <a:rPr lang="en-US" altLang="en-US" sz="2400" dirty="0"/>
              <a:t>chu </a:t>
            </a:r>
            <a:r>
              <a:rPr lang="en-US" altLang="en-US" sz="2400" dirty="0" err="1"/>
              <a:t>kì</a:t>
            </a:r>
            <a:r>
              <a:rPr lang="en-US" altLang="en-US" sz="2400" dirty="0"/>
              <a:t> 3, </a:t>
            </a:r>
            <a:r>
              <a:rPr lang="en-US" altLang="en-US" sz="2400" dirty="0" err="1"/>
              <a:t>nhóm</a:t>
            </a:r>
            <a:r>
              <a:rPr lang="en-US" altLang="en-US" sz="2400" dirty="0"/>
              <a:t> VII.</a:t>
            </a:r>
            <a:endParaRPr lang="en-US" altLang="en-US" sz="2400" dirty="0"/>
          </a:p>
          <a:p>
            <a:pPr algn="just" eaLnBrk="0" hangingPunct="0"/>
            <a:r>
              <a:rPr lang="en-US" altLang="en-US" sz="2400" dirty="0" err="1"/>
              <a:t>Hãy</a:t>
            </a:r>
            <a:r>
              <a:rPr lang="en-US" altLang="en-US" sz="2400" dirty="0"/>
              <a:t> </a:t>
            </a:r>
            <a:r>
              <a:rPr lang="en-US" altLang="en-US" sz="2400" dirty="0" err="1"/>
              <a:t>cho</a:t>
            </a:r>
            <a:r>
              <a:rPr lang="en-US" altLang="en-US" sz="2400" dirty="0"/>
              <a:t> </a:t>
            </a:r>
            <a:r>
              <a:rPr lang="en-US" altLang="en-US" sz="2400" dirty="0" err="1"/>
              <a:t>biết</a:t>
            </a:r>
            <a:r>
              <a:rPr lang="en-US" altLang="en-US" sz="2400" dirty="0"/>
              <a:t> </a:t>
            </a:r>
            <a:r>
              <a:rPr lang="en-US" altLang="en-US" sz="2400" dirty="0" err="1"/>
              <a:t>cấu</a:t>
            </a:r>
            <a:r>
              <a:rPr lang="en-US" altLang="en-US" sz="2400" dirty="0"/>
              <a:t> </a:t>
            </a:r>
            <a:r>
              <a:rPr lang="en-US" altLang="en-US" sz="2400" dirty="0" err="1"/>
              <a:t>tạo</a:t>
            </a:r>
            <a:r>
              <a:rPr lang="en-US" altLang="en-US" sz="2400" dirty="0"/>
              <a:t> </a:t>
            </a:r>
            <a:r>
              <a:rPr lang="en-US" altLang="en-US" sz="2400" dirty="0" err="1"/>
              <a:t>nguyên</a:t>
            </a:r>
            <a:r>
              <a:rPr lang="en-US" altLang="en-US" sz="2400" dirty="0"/>
              <a:t> </a:t>
            </a:r>
            <a:r>
              <a:rPr lang="en-US" altLang="en-US" sz="2400" dirty="0" err="1"/>
              <a:t>tử</a:t>
            </a:r>
            <a:r>
              <a:rPr lang="en-US" altLang="en-US" sz="2400" dirty="0"/>
              <a:t>, </a:t>
            </a:r>
            <a:r>
              <a:rPr lang="en-US" altLang="en-US" sz="2400" dirty="0" err="1"/>
              <a:t>tính</a:t>
            </a:r>
            <a:r>
              <a:rPr lang="en-US" altLang="en-US" sz="2400" dirty="0"/>
              <a:t> </a:t>
            </a:r>
            <a:r>
              <a:rPr lang="en-US" altLang="en-US" sz="2400" dirty="0" err="1"/>
              <a:t>chất</a:t>
            </a:r>
            <a:r>
              <a:rPr lang="en-US" altLang="en-US" sz="2400" dirty="0"/>
              <a:t> </a:t>
            </a:r>
            <a:r>
              <a:rPr lang="en-US" altLang="en-US" sz="2400" dirty="0" err="1"/>
              <a:t>của</a:t>
            </a:r>
            <a:r>
              <a:rPr lang="en-US" altLang="en-US" sz="2400" dirty="0"/>
              <a:t> </a:t>
            </a:r>
            <a:r>
              <a:rPr lang="en-US" altLang="en-US" sz="2400" dirty="0" err="1"/>
              <a:t>nguyên</a:t>
            </a:r>
            <a:r>
              <a:rPr lang="en-US" altLang="en-US" sz="2400" dirty="0"/>
              <a:t> </a:t>
            </a:r>
            <a:r>
              <a:rPr lang="en-US" altLang="en-US" sz="2400" dirty="0" err="1"/>
              <a:t>tố</a:t>
            </a:r>
            <a:r>
              <a:rPr lang="en-US" altLang="en-US" sz="2400" dirty="0"/>
              <a:t> X </a:t>
            </a:r>
            <a:r>
              <a:rPr lang="en-US" altLang="en-US" sz="2400" dirty="0">
                <a:solidFill>
                  <a:srgbClr val="FF0000"/>
                </a:solidFill>
              </a:rPr>
              <a:t>?</a:t>
            </a:r>
            <a:endParaRPr lang="en-US" altLang="en-US" sz="2400" dirty="0">
              <a:solidFill>
                <a:srgbClr val="FF0000"/>
              </a:solidFill>
            </a:endParaRPr>
          </a:p>
        </p:txBody>
      </p:sp>
      <p:sp>
        <p:nvSpPr>
          <p:cNvPr id="81925" name="AutoShape 5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1752600" y="3619500"/>
            <a:ext cx="3276600" cy="533400"/>
          </a:xfrm>
          <a:prstGeom prst="actionButtonBlank">
            <a:avLst/>
          </a:prstGeom>
          <a:gradFill rotWithShape="1">
            <a:gsLst>
              <a:gs pos="0">
                <a:schemeClr val="bg1"/>
              </a:gs>
              <a:gs pos="100000">
                <a:srgbClr val="33CC33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hangingPunct="0"/>
            <a:r>
              <a:rPr lang="en-US" altLang="en-US" sz="2400">
                <a:solidFill>
                  <a:srgbClr val="FF0000"/>
                </a:solidFill>
              </a:rPr>
              <a:t>Số hiệu là 17</a:t>
            </a:r>
            <a:endParaRPr lang="en-US" altLang="en-US" sz="2400">
              <a:solidFill>
                <a:srgbClr val="FF0000"/>
              </a:solidFill>
            </a:endParaRPr>
          </a:p>
        </p:txBody>
      </p:sp>
      <p:sp>
        <p:nvSpPr>
          <p:cNvPr id="81926" name="AutoShape 6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6705600" y="2781300"/>
            <a:ext cx="3276600" cy="533400"/>
          </a:xfrm>
          <a:prstGeom prst="actionButtonBlank">
            <a:avLst/>
          </a:prstGeom>
          <a:gradFill rotWithShape="1">
            <a:gsLst>
              <a:gs pos="0">
                <a:schemeClr val="bg1"/>
              </a:gs>
              <a:gs pos="100000">
                <a:srgbClr val="33CC33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/>
            <a:r>
              <a:rPr lang="en-US" altLang="en-US" sz="2800">
                <a:solidFill>
                  <a:srgbClr val="FF0000"/>
                </a:solidFill>
              </a:rPr>
              <a:t>Cấu tạo nguyên tử</a:t>
            </a:r>
            <a:endParaRPr lang="en-US" altLang="en-US" sz="2800">
              <a:solidFill>
                <a:srgbClr val="FF0000"/>
              </a:solidFill>
            </a:endParaRPr>
          </a:p>
        </p:txBody>
      </p:sp>
      <p:sp>
        <p:nvSpPr>
          <p:cNvPr id="81927" name="AutoShape 7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1752600" y="4457700"/>
            <a:ext cx="3276600" cy="533400"/>
          </a:xfrm>
          <a:prstGeom prst="actionButtonBlank">
            <a:avLst/>
          </a:prstGeom>
          <a:gradFill rotWithShape="1">
            <a:gsLst>
              <a:gs pos="0">
                <a:schemeClr val="bg1"/>
              </a:gs>
              <a:gs pos="100000">
                <a:srgbClr val="33CC33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hangingPunct="0"/>
            <a:r>
              <a:rPr lang="en-US" altLang="en-US" sz="2400">
                <a:solidFill>
                  <a:srgbClr val="FF0000"/>
                </a:solidFill>
              </a:rPr>
              <a:t>Chu kì 3</a:t>
            </a:r>
            <a:endParaRPr lang="en-US" altLang="en-US" sz="2400">
              <a:solidFill>
                <a:srgbClr val="FF0000"/>
              </a:solidFill>
            </a:endParaRPr>
          </a:p>
        </p:txBody>
      </p:sp>
      <p:sp>
        <p:nvSpPr>
          <p:cNvPr id="81928" name="AutoShape 8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6634163" y="3667125"/>
            <a:ext cx="3962400" cy="533400"/>
          </a:xfrm>
          <a:prstGeom prst="actionButtonBlank">
            <a:avLst/>
          </a:prstGeom>
          <a:gradFill rotWithShape="1">
            <a:gsLst>
              <a:gs pos="0">
                <a:schemeClr val="bg1"/>
              </a:gs>
              <a:gs pos="100000">
                <a:srgbClr val="33CC33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/>
            <a:r>
              <a:rPr lang="en-US" altLang="en-US" sz="2400">
                <a:solidFill>
                  <a:srgbClr val="FF0000"/>
                </a:solidFill>
              </a:rPr>
              <a:t>Số điện tích hạt nhân là 17+</a:t>
            </a:r>
            <a:endParaRPr lang="en-US" altLang="en-US" sz="2400">
              <a:solidFill>
                <a:srgbClr val="FF0000"/>
              </a:solidFill>
            </a:endParaRPr>
          </a:p>
        </p:txBody>
      </p:sp>
      <p:sp>
        <p:nvSpPr>
          <p:cNvPr id="81929" name="AutoShape 9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1752600" y="5434013"/>
            <a:ext cx="3276600" cy="533400"/>
          </a:xfrm>
          <a:prstGeom prst="actionButtonBlank">
            <a:avLst/>
          </a:prstGeom>
          <a:gradFill rotWithShape="1">
            <a:gsLst>
              <a:gs pos="0">
                <a:schemeClr val="bg1"/>
              </a:gs>
              <a:gs pos="100000">
                <a:srgbClr val="33CC33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hangingPunct="0"/>
            <a:r>
              <a:rPr lang="en-US" altLang="en-US" sz="2400">
                <a:solidFill>
                  <a:srgbClr val="FF0000"/>
                </a:solidFill>
              </a:rPr>
              <a:t>Nhóm VII</a:t>
            </a:r>
            <a:endParaRPr lang="en-US" altLang="en-US" sz="2400">
              <a:solidFill>
                <a:srgbClr val="FF0000"/>
              </a:solidFill>
            </a:endParaRPr>
          </a:p>
        </p:txBody>
      </p:sp>
      <p:sp>
        <p:nvSpPr>
          <p:cNvPr id="81930" name="AutoShape 10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6677025" y="4443413"/>
            <a:ext cx="3276600" cy="533400"/>
          </a:xfrm>
          <a:prstGeom prst="actionButtonBlank">
            <a:avLst/>
          </a:prstGeom>
          <a:gradFill rotWithShape="1">
            <a:gsLst>
              <a:gs pos="0">
                <a:schemeClr val="bg1"/>
              </a:gs>
              <a:gs pos="100000">
                <a:srgbClr val="33CC33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hangingPunct="0"/>
            <a:r>
              <a:rPr lang="en-US" altLang="en-US" sz="2400">
                <a:solidFill>
                  <a:srgbClr val="FF0000"/>
                </a:solidFill>
              </a:rPr>
              <a:t>Số lớp electron là 3</a:t>
            </a:r>
            <a:endParaRPr lang="en-US" altLang="en-US" sz="2400">
              <a:solidFill>
                <a:srgbClr val="FF0000"/>
              </a:solidFill>
            </a:endParaRPr>
          </a:p>
        </p:txBody>
      </p:sp>
      <p:sp>
        <p:nvSpPr>
          <p:cNvPr id="81931" name="AutoShape 11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6691313" y="5410200"/>
            <a:ext cx="3733800" cy="533400"/>
          </a:xfrm>
          <a:prstGeom prst="actionButtonBlank">
            <a:avLst/>
          </a:prstGeom>
          <a:gradFill rotWithShape="1">
            <a:gsLst>
              <a:gs pos="0">
                <a:schemeClr val="bg1"/>
              </a:gs>
              <a:gs pos="100000">
                <a:srgbClr val="33CC33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/>
            <a:r>
              <a:rPr lang="en-US" altLang="en-US" sz="2400">
                <a:solidFill>
                  <a:srgbClr val="FF0000"/>
                </a:solidFill>
              </a:rPr>
              <a:t>Số e ở lớp ngoài cùng là 7</a:t>
            </a:r>
            <a:endParaRPr lang="en-US" altLang="en-US" sz="2400">
              <a:solidFill>
                <a:srgbClr val="FF0000"/>
              </a:solidFill>
            </a:endParaRPr>
          </a:p>
        </p:txBody>
      </p:sp>
      <p:sp>
        <p:nvSpPr>
          <p:cNvPr id="81932" name="AutoShape 12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1752600" y="2781300"/>
            <a:ext cx="3276600" cy="533400"/>
          </a:xfrm>
          <a:prstGeom prst="actionButtonBlank">
            <a:avLst/>
          </a:prstGeom>
          <a:gradFill rotWithShape="1">
            <a:gsLst>
              <a:gs pos="0">
                <a:schemeClr val="bg1"/>
              </a:gs>
              <a:gs pos="100000">
                <a:srgbClr val="33CC33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hangingPunct="0"/>
            <a:r>
              <a:rPr lang="en-US" altLang="en-US" sz="2800">
                <a:solidFill>
                  <a:srgbClr val="FF0000"/>
                </a:solidFill>
              </a:rPr>
              <a:t>Vị trí nguyên tố X</a:t>
            </a:r>
            <a:endParaRPr lang="en-US" altLang="en-US" sz="2800">
              <a:solidFill>
                <a:srgbClr val="FF0000"/>
              </a:solidFill>
            </a:endParaRPr>
          </a:p>
        </p:txBody>
      </p:sp>
      <p:sp>
        <p:nvSpPr>
          <p:cNvPr id="81933" name="AutoShape 13"/>
          <p:cNvSpPr>
            <a:spLocks noChangeArrowheads="1"/>
          </p:cNvSpPr>
          <p:nvPr/>
        </p:nvSpPr>
        <p:spPr bwMode="auto">
          <a:xfrm>
            <a:off x="5286375" y="3786188"/>
            <a:ext cx="1066800" cy="152400"/>
          </a:xfrm>
          <a:prstGeom prst="rightArrow">
            <a:avLst>
              <a:gd name="adj1" fmla="val 50000"/>
              <a:gd name="adj2" fmla="val 175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1934" name="AutoShape 14"/>
          <p:cNvSpPr>
            <a:spLocks noChangeArrowheads="1"/>
          </p:cNvSpPr>
          <p:nvPr/>
        </p:nvSpPr>
        <p:spPr bwMode="auto">
          <a:xfrm>
            <a:off x="5334000" y="3009900"/>
            <a:ext cx="1066800" cy="152400"/>
          </a:xfrm>
          <a:prstGeom prst="rightArrow">
            <a:avLst>
              <a:gd name="adj1" fmla="val 50000"/>
              <a:gd name="adj2" fmla="val 175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1935" name="AutoShape 15"/>
          <p:cNvSpPr>
            <a:spLocks noChangeArrowheads="1"/>
          </p:cNvSpPr>
          <p:nvPr/>
        </p:nvSpPr>
        <p:spPr bwMode="auto">
          <a:xfrm>
            <a:off x="5319713" y="5605463"/>
            <a:ext cx="1066800" cy="152400"/>
          </a:xfrm>
          <a:prstGeom prst="rightArrow">
            <a:avLst>
              <a:gd name="adj1" fmla="val 50000"/>
              <a:gd name="adj2" fmla="val 175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1936" name="AutoShape 16"/>
          <p:cNvSpPr>
            <a:spLocks noChangeArrowheads="1"/>
          </p:cNvSpPr>
          <p:nvPr/>
        </p:nvSpPr>
        <p:spPr bwMode="auto">
          <a:xfrm>
            <a:off x="5305425" y="4624388"/>
            <a:ext cx="1066800" cy="152400"/>
          </a:xfrm>
          <a:prstGeom prst="rightArrow">
            <a:avLst>
              <a:gd name="adj1" fmla="val 50000"/>
              <a:gd name="adj2" fmla="val 175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1937" name="AutoShape 17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4648200" y="1752600"/>
            <a:ext cx="2743200" cy="685800"/>
          </a:xfrm>
          <a:prstGeom prst="actionButtonBlank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/>
            <a:r>
              <a:rPr lang="en-US" altLang="en-US" sz="3200" b="1"/>
              <a:t>Giải</a:t>
            </a:r>
            <a:endParaRPr lang="en-US" altLang="en-US" sz="3200" b="1"/>
          </a:p>
        </p:txBody>
      </p:sp>
      <p:sp>
        <p:nvSpPr>
          <p:cNvPr id="81940" name="Rectangle 20"/>
          <p:cNvSpPr>
            <a:spLocks noChangeArrowheads="1"/>
          </p:cNvSpPr>
          <p:nvPr/>
        </p:nvSpPr>
        <p:spPr bwMode="auto">
          <a:xfrm>
            <a:off x="1524000" y="3733800"/>
            <a:ext cx="9144000" cy="2209800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rgbClr val="33CC33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altLang="en-US" sz="3200">
                <a:solidFill>
                  <a:srgbClr val="FF0000"/>
                </a:solidFill>
              </a:rPr>
              <a:t>Tính chất của X:</a:t>
            </a:r>
            <a:endParaRPr lang="en-US" altLang="en-US" sz="3200">
              <a:solidFill>
                <a:srgbClr val="FF0000"/>
              </a:solidFill>
            </a:endParaRPr>
          </a:p>
          <a:p>
            <a:r>
              <a:rPr lang="en-US" altLang="en-US" sz="3200">
                <a:solidFill>
                  <a:srgbClr val="FF0000"/>
                </a:solidFill>
              </a:rPr>
              <a:t>X là nguyên tố phi kim mạnh vì đứng cuối chu kì 3</a:t>
            </a:r>
            <a:endParaRPr lang="en-US" altLang="en-US" sz="3200">
              <a:solidFill>
                <a:srgbClr val="FF0000"/>
              </a:solidFill>
            </a:endParaRPr>
          </a:p>
          <a:p>
            <a:r>
              <a:rPr lang="en-US" altLang="en-US" sz="3200">
                <a:solidFill>
                  <a:srgbClr val="FF0000"/>
                </a:solidFill>
              </a:rPr>
              <a:t> và gần đầu nhóm 7.</a:t>
            </a:r>
            <a:endParaRPr lang="en-US" altLang="en-US" sz="3200">
              <a:solidFill>
                <a:srgbClr val="FF0000"/>
              </a:solidFill>
            </a:endParaRPr>
          </a:p>
        </p:txBody>
      </p:sp>
      <p:sp>
        <p:nvSpPr>
          <p:cNvPr id="81942" name="Line 22"/>
          <p:cNvSpPr>
            <a:spLocks noChangeShapeType="1"/>
          </p:cNvSpPr>
          <p:nvPr/>
        </p:nvSpPr>
        <p:spPr bwMode="auto">
          <a:xfrm>
            <a:off x="1524000" y="0"/>
            <a:ext cx="9144000" cy="0"/>
          </a:xfrm>
          <a:prstGeom prst="line">
            <a:avLst/>
          </a:prstGeom>
          <a:noFill/>
          <a:ln w="38100">
            <a:solidFill>
              <a:srgbClr val="993366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19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19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19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19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819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819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819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819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819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8" dur="500"/>
                                        <p:tgtEl>
                                          <p:spTgt spid="819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1" dur="500"/>
                                        <p:tgtEl>
                                          <p:spTgt spid="819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6" dur="500"/>
                                        <p:tgtEl>
                                          <p:spTgt spid="819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9" dur="500"/>
                                        <p:tgtEl>
                                          <p:spTgt spid="819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4" dur="500"/>
                                        <p:tgtEl>
                                          <p:spTgt spid="819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7" dur="500"/>
                                        <p:tgtEl>
                                          <p:spTgt spid="819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819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819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25" grpId="0" animBg="1"/>
      <p:bldP spid="81926" grpId="0" animBg="1"/>
      <p:bldP spid="81927" grpId="0" animBg="1"/>
      <p:bldP spid="81928" grpId="0" animBg="1"/>
      <p:bldP spid="81929" grpId="0" animBg="1"/>
      <p:bldP spid="81930" grpId="0" animBg="1"/>
      <p:bldP spid="81931" grpId="0" animBg="1"/>
      <p:bldP spid="81932" grpId="0" animBg="1"/>
      <p:bldP spid="81937" grpId="0" animBg="1"/>
      <p:bldP spid="8194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Text Box 2"/>
          <p:cNvSpPr txBox="1">
            <a:spLocks noChangeArrowheads="1"/>
          </p:cNvSpPr>
          <p:nvPr/>
        </p:nvSpPr>
        <p:spPr bwMode="auto">
          <a:xfrm>
            <a:off x="4114800" y="1066801"/>
            <a:ext cx="3581400" cy="538163"/>
          </a:xfrm>
          <a:prstGeom prst="rect">
            <a:avLst/>
          </a:prstGeom>
          <a:gradFill rotWithShape="1">
            <a:gsLst>
              <a:gs pos="0">
                <a:srgbClr val="69FF69"/>
              </a:gs>
              <a:gs pos="100000">
                <a:srgbClr val="FFFFFF"/>
              </a:gs>
            </a:gsLst>
            <a:lin ang="5400000" scaled="1"/>
          </a:gradFill>
          <a:ln w="19050">
            <a:solidFill>
              <a:srgbClr val="333399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en-US" sz="2800" b="1">
                <a:solidFill>
                  <a:srgbClr val="000000"/>
                </a:solidFill>
                <a:latin typeface="Times New Roman" panose="02020603050405020304" pitchFamily="18" charset="0"/>
              </a:rPr>
              <a:t>Nguyên tử X l</a:t>
            </a:r>
            <a:r>
              <a:rPr lang="en-US" altLang="en-US" sz="2800" b="1"/>
              <a:t>à Cl</a:t>
            </a:r>
            <a:r>
              <a:rPr lang="en-US" altLang="en-US" sz="2400" b="1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endParaRPr lang="en-US" altLang="en-US" sz="2400" b="1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grpSp>
        <p:nvGrpSpPr>
          <p:cNvPr id="82947" name="Group 3"/>
          <p:cNvGrpSpPr/>
          <p:nvPr/>
        </p:nvGrpSpPr>
        <p:grpSpPr bwMode="auto">
          <a:xfrm>
            <a:off x="4343400" y="2057400"/>
            <a:ext cx="3429000" cy="3505200"/>
            <a:chOff x="1680" y="2400"/>
            <a:chExt cx="1536" cy="1527"/>
          </a:xfrm>
        </p:grpSpPr>
        <p:sp>
          <p:nvSpPr>
            <p:cNvPr id="82948" name="Oval 4"/>
            <p:cNvSpPr>
              <a:spLocks noChangeArrowheads="1"/>
            </p:cNvSpPr>
            <p:nvPr/>
          </p:nvSpPr>
          <p:spPr bwMode="auto">
            <a:xfrm>
              <a:off x="1728" y="3504"/>
              <a:ext cx="96" cy="94"/>
            </a:xfrm>
            <a:prstGeom prst="ellipse">
              <a:avLst/>
            </a:prstGeom>
            <a:solidFill>
              <a:srgbClr val="333399"/>
            </a:solidFill>
            <a:ln w="38100">
              <a:solidFill>
                <a:srgbClr val="333399"/>
              </a:solidFill>
              <a:rou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82949" name="Group 5"/>
            <p:cNvGrpSpPr/>
            <p:nvPr/>
          </p:nvGrpSpPr>
          <p:grpSpPr bwMode="auto">
            <a:xfrm>
              <a:off x="1680" y="2400"/>
              <a:ext cx="1488" cy="1488"/>
              <a:chOff x="864" y="1488"/>
              <a:chExt cx="1488" cy="1488"/>
            </a:xfrm>
          </p:grpSpPr>
          <p:grpSp>
            <p:nvGrpSpPr>
              <p:cNvPr id="82950" name="Group 6"/>
              <p:cNvGrpSpPr/>
              <p:nvPr/>
            </p:nvGrpSpPr>
            <p:grpSpPr bwMode="auto">
              <a:xfrm>
                <a:off x="864" y="1536"/>
                <a:ext cx="1488" cy="1440"/>
                <a:chOff x="816" y="1632"/>
                <a:chExt cx="1488" cy="1440"/>
              </a:xfrm>
            </p:grpSpPr>
            <p:sp>
              <p:nvSpPr>
                <p:cNvPr id="82951" name="Oval 7"/>
                <p:cNvSpPr>
                  <a:spLocks noChangeArrowheads="1"/>
                </p:cNvSpPr>
                <p:nvPr/>
              </p:nvSpPr>
              <p:spPr bwMode="auto">
                <a:xfrm>
                  <a:off x="816" y="1632"/>
                  <a:ext cx="1488" cy="1440"/>
                </a:xfrm>
                <a:prstGeom prst="ellipse">
                  <a:avLst/>
                </a:prstGeom>
                <a:noFill/>
                <a:ln w="38100">
                  <a:solidFill>
                    <a:srgbClr val="333399"/>
                  </a:solidFill>
                  <a:rou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grpSp>
              <p:nvGrpSpPr>
                <p:cNvPr id="82952" name="Group 8"/>
                <p:cNvGrpSpPr/>
                <p:nvPr/>
              </p:nvGrpSpPr>
              <p:grpSpPr bwMode="auto">
                <a:xfrm>
                  <a:off x="1008" y="1776"/>
                  <a:ext cx="1104" cy="1143"/>
                  <a:chOff x="4032" y="393"/>
                  <a:chExt cx="1104" cy="1143"/>
                </a:xfrm>
              </p:grpSpPr>
              <p:grpSp>
                <p:nvGrpSpPr>
                  <p:cNvPr id="82953" name="Group 9"/>
                  <p:cNvGrpSpPr/>
                  <p:nvPr/>
                </p:nvGrpSpPr>
                <p:grpSpPr bwMode="auto">
                  <a:xfrm>
                    <a:off x="4032" y="432"/>
                    <a:ext cx="1104" cy="1104"/>
                    <a:chOff x="623" y="622"/>
                    <a:chExt cx="1199" cy="1248"/>
                  </a:xfrm>
                </p:grpSpPr>
                <p:sp>
                  <p:nvSpPr>
                    <p:cNvPr id="82954" name="Oval 10"/>
                    <p:cNvSpPr>
                      <a:spLocks noChangeArrowheads="1"/>
                    </p:cNvSpPr>
                    <p:nvPr/>
                  </p:nvSpPr>
                  <p:spPr bwMode="auto">
                    <a:xfrm rot="-21547192">
                      <a:off x="623" y="622"/>
                      <a:ext cx="1199" cy="1201"/>
                    </a:xfrm>
                    <a:prstGeom prst="ellipse">
                      <a:avLst/>
                    </a:prstGeom>
                    <a:noFill/>
                    <a:ln w="38100">
                      <a:solidFill>
                        <a:srgbClr val="333399"/>
                      </a:solidFill>
                      <a:rou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82955" name="Oval 11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768" y="768"/>
                      <a:ext cx="892" cy="912"/>
                    </a:xfrm>
                    <a:prstGeom prst="ellipse">
                      <a:avLst/>
                    </a:prstGeom>
                    <a:noFill/>
                    <a:ln w="38100">
                      <a:solidFill>
                        <a:srgbClr val="333399"/>
                      </a:solidFill>
                      <a:rou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82956" name="Oval 12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008" y="1008"/>
                      <a:ext cx="419" cy="424"/>
                    </a:xfrm>
                    <a:prstGeom prst="ellipse">
                      <a:avLst/>
                    </a:prstGeom>
                    <a:solidFill>
                      <a:srgbClr val="FFCC00"/>
                    </a:solidFill>
                    <a:ln w="38100">
                      <a:solidFill>
                        <a:srgbClr val="333399"/>
                      </a:solidFill>
                      <a:rou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pPr algn="ctr" eaLnBrk="0" hangingPunct="0"/>
                      <a:r>
                        <a:rPr lang="en-US" altLang="en-US" sz="2400" b="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rPr>
                        <a:t>17+</a:t>
                      </a:r>
                      <a:endParaRPr lang="en-US" altLang="en-US" sz="2400" b="1">
                        <a:solidFill>
                          <a:srgbClr val="000000"/>
                        </a:solidFill>
                        <a:latin typeface="Times New Roman" panose="02020603050405020304" pitchFamily="18" charset="0"/>
                      </a:endParaRPr>
                    </a:p>
                  </p:txBody>
                </p:sp>
                <p:sp>
                  <p:nvSpPr>
                    <p:cNvPr id="82957" name="Oval 13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632" y="1152"/>
                      <a:ext cx="96" cy="94"/>
                    </a:xfrm>
                    <a:prstGeom prst="ellipse">
                      <a:avLst/>
                    </a:prstGeom>
                    <a:solidFill>
                      <a:srgbClr val="333399"/>
                    </a:solidFill>
                    <a:ln w="38100">
                      <a:solidFill>
                        <a:srgbClr val="333399"/>
                      </a:solidFill>
                      <a:rou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82958" name="Oval 14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720" y="1154"/>
                      <a:ext cx="96" cy="94"/>
                    </a:xfrm>
                    <a:prstGeom prst="ellipse">
                      <a:avLst/>
                    </a:prstGeom>
                    <a:solidFill>
                      <a:srgbClr val="333399"/>
                    </a:solidFill>
                    <a:ln w="38100">
                      <a:solidFill>
                        <a:srgbClr val="333399"/>
                      </a:solidFill>
                      <a:rou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82959" name="Oval 15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152" y="1776"/>
                      <a:ext cx="96" cy="94"/>
                    </a:xfrm>
                    <a:prstGeom prst="ellipse">
                      <a:avLst/>
                    </a:prstGeom>
                    <a:solidFill>
                      <a:srgbClr val="333399"/>
                    </a:solidFill>
                    <a:ln w="38100">
                      <a:solidFill>
                        <a:srgbClr val="333399"/>
                      </a:solidFill>
                      <a:rou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</p:grpSp>
              <p:sp>
                <p:nvSpPr>
                  <p:cNvPr id="82960" name="Oval 16"/>
                  <p:cNvSpPr>
                    <a:spLocks noChangeArrowheads="1"/>
                  </p:cNvSpPr>
                  <p:nvPr/>
                </p:nvSpPr>
                <p:spPr bwMode="auto">
                  <a:xfrm>
                    <a:off x="4952" y="1248"/>
                    <a:ext cx="88" cy="87"/>
                  </a:xfrm>
                  <a:prstGeom prst="ellipse">
                    <a:avLst/>
                  </a:prstGeom>
                  <a:solidFill>
                    <a:srgbClr val="333399"/>
                  </a:solidFill>
                  <a:ln w="38100">
                    <a:solidFill>
                      <a:srgbClr val="333399"/>
                    </a:solidFill>
                    <a:rou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82961" name="Oval 17"/>
                  <p:cNvSpPr>
                    <a:spLocks noChangeArrowheads="1"/>
                  </p:cNvSpPr>
                  <p:nvPr/>
                </p:nvSpPr>
                <p:spPr bwMode="auto">
                  <a:xfrm>
                    <a:off x="4560" y="393"/>
                    <a:ext cx="88" cy="87"/>
                  </a:xfrm>
                  <a:prstGeom prst="ellipse">
                    <a:avLst/>
                  </a:prstGeom>
                  <a:solidFill>
                    <a:srgbClr val="333399"/>
                  </a:solidFill>
                  <a:ln w="38100">
                    <a:solidFill>
                      <a:srgbClr val="333399"/>
                    </a:solidFill>
                    <a:rou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82962" name="Oval 18"/>
                  <p:cNvSpPr>
                    <a:spLocks noChangeArrowheads="1"/>
                  </p:cNvSpPr>
                  <p:nvPr/>
                </p:nvSpPr>
                <p:spPr bwMode="auto">
                  <a:xfrm>
                    <a:off x="4080" y="1257"/>
                    <a:ext cx="88" cy="87"/>
                  </a:xfrm>
                  <a:prstGeom prst="ellipse">
                    <a:avLst/>
                  </a:prstGeom>
                  <a:solidFill>
                    <a:srgbClr val="333399"/>
                  </a:solidFill>
                  <a:ln w="38100">
                    <a:solidFill>
                      <a:srgbClr val="333399"/>
                    </a:solidFill>
                    <a:rou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82963" name="Oval 19"/>
                  <p:cNvSpPr>
                    <a:spLocks noChangeArrowheads="1"/>
                  </p:cNvSpPr>
                  <p:nvPr/>
                </p:nvSpPr>
                <p:spPr bwMode="auto">
                  <a:xfrm>
                    <a:off x="4088" y="576"/>
                    <a:ext cx="88" cy="87"/>
                  </a:xfrm>
                  <a:prstGeom prst="ellipse">
                    <a:avLst/>
                  </a:prstGeom>
                  <a:solidFill>
                    <a:srgbClr val="333399"/>
                  </a:solidFill>
                  <a:ln w="38100">
                    <a:solidFill>
                      <a:srgbClr val="333399"/>
                    </a:solidFill>
                    <a:rou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82964" name="Oval 20"/>
                  <p:cNvSpPr>
                    <a:spLocks noChangeArrowheads="1"/>
                  </p:cNvSpPr>
                  <p:nvPr/>
                </p:nvSpPr>
                <p:spPr bwMode="auto">
                  <a:xfrm>
                    <a:off x="4992" y="585"/>
                    <a:ext cx="88" cy="87"/>
                  </a:xfrm>
                  <a:prstGeom prst="ellipse">
                    <a:avLst/>
                  </a:prstGeom>
                  <a:solidFill>
                    <a:srgbClr val="333399"/>
                  </a:solidFill>
                  <a:ln w="38100">
                    <a:solidFill>
                      <a:srgbClr val="333399"/>
                    </a:solidFill>
                    <a:rou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</p:grpSp>
          <p:grpSp>
            <p:nvGrpSpPr>
              <p:cNvPr id="82965" name="Group 21"/>
              <p:cNvGrpSpPr/>
              <p:nvPr/>
            </p:nvGrpSpPr>
            <p:grpSpPr bwMode="auto">
              <a:xfrm>
                <a:off x="1008" y="1488"/>
                <a:ext cx="1200" cy="864"/>
                <a:chOff x="1008" y="1488"/>
                <a:chExt cx="1200" cy="864"/>
              </a:xfrm>
            </p:grpSpPr>
            <p:sp>
              <p:nvSpPr>
                <p:cNvPr id="82966" name="Oval 22"/>
                <p:cNvSpPr>
                  <a:spLocks noChangeArrowheads="1"/>
                </p:cNvSpPr>
                <p:nvPr/>
              </p:nvSpPr>
              <p:spPr bwMode="auto">
                <a:xfrm>
                  <a:off x="1008" y="2258"/>
                  <a:ext cx="96" cy="94"/>
                </a:xfrm>
                <a:prstGeom prst="ellipse">
                  <a:avLst/>
                </a:prstGeom>
                <a:solidFill>
                  <a:srgbClr val="333399"/>
                </a:solidFill>
                <a:ln w="38100">
                  <a:solidFill>
                    <a:srgbClr val="333399"/>
                  </a:solidFill>
                  <a:rou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82967" name="Oval 23"/>
                <p:cNvSpPr>
                  <a:spLocks noChangeArrowheads="1"/>
                </p:cNvSpPr>
                <p:nvPr/>
              </p:nvSpPr>
              <p:spPr bwMode="auto">
                <a:xfrm>
                  <a:off x="1536" y="1488"/>
                  <a:ext cx="96" cy="94"/>
                </a:xfrm>
                <a:prstGeom prst="ellipse">
                  <a:avLst/>
                </a:prstGeom>
                <a:solidFill>
                  <a:srgbClr val="333399"/>
                </a:solidFill>
                <a:ln w="38100">
                  <a:solidFill>
                    <a:srgbClr val="333399"/>
                  </a:solidFill>
                  <a:rou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82968" name="Oval 24"/>
                <p:cNvSpPr>
                  <a:spLocks noChangeArrowheads="1"/>
                </p:cNvSpPr>
                <p:nvPr/>
              </p:nvSpPr>
              <p:spPr bwMode="auto">
                <a:xfrm>
                  <a:off x="2112" y="2210"/>
                  <a:ext cx="96" cy="94"/>
                </a:xfrm>
                <a:prstGeom prst="ellipse">
                  <a:avLst/>
                </a:prstGeom>
                <a:solidFill>
                  <a:srgbClr val="333399"/>
                </a:solidFill>
                <a:ln w="38100">
                  <a:solidFill>
                    <a:srgbClr val="333399"/>
                  </a:solidFill>
                  <a:rou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</p:grpSp>
        <p:sp>
          <p:nvSpPr>
            <p:cNvPr id="82969" name="Oval 25"/>
            <p:cNvSpPr>
              <a:spLocks noChangeArrowheads="1"/>
            </p:cNvSpPr>
            <p:nvPr/>
          </p:nvSpPr>
          <p:spPr bwMode="auto">
            <a:xfrm>
              <a:off x="2976" y="3552"/>
              <a:ext cx="88" cy="87"/>
            </a:xfrm>
            <a:prstGeom prst="ellipse">
              <a:avLst/>
            </a:prstGeom>
            <a:solidFill>
              <a:srgbClr val="333399"/>
            </a:solidFill>
            <a:ln w="38100">
              <a:solidFill>
                <a:srgbClr val="333399"/>
              </a:solidFill>
              <a:rou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2970" name="Oval 26"/>
            <p:cNvSpPr>
              <a:spLocks noChangeArrowheads="1"/>
            </p:cNvSpPr>
            <p:nvPr/>
          </p:nvSpPr>
          <p:spPr bwMode="auto">
            <a:xfrm>
              <a:off x="2304" y="3840"/>
              <a:ext cx="88" cy="87"/>
            </a:xfrm>
            <a:prstGeom prst="ellipse">
              <a:avLst/>
            </a:prstGeom>
            <a:solidFill>
              <a:srgbClr val="333399"/>
            </a:solidFill>
            <a:ln w="38100">
              <a:solidFill>
                <a:srgbClr val="333399"/>
              </a:solidFill>
              <a:rou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2971" name="Oval 27"/>
            <p:cNvSpPr>
              <a:spLocks noChangeArrowheads="1"/>
            </p:cNvSpPr>
            <p:nvPr/>
          </p:nvSpPr>
          <p:spPr bwMode="auto">
            <a:xfrm>
              <a:off x="3120" y="3120"/>
              <a:ext cx="96" cy="94"/>
            </a:xfrm>
            <a:prstGeom prst="ellipse">
              <a:avLst/>
            </a:prstGeom>
            <a:solidFill>
              <a:srgbClr val="333399"/>
            </a:solidFill>
            <a:ln w="38100">
              <a:solidFill>
                <a:srgbClr val="333399"/>
              </a:solidFill>
              <a:rou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2972" name="Oval 28"/>
            <p:cNvSpPr>
              <a:spLocks noChangeArrowheads="1"/>
            </p:cNvSpPr>
            <p:nvPr/>
          </p:nvSpPr>
          <p:spPr bwMode="auto">
            <a:xfrm>
              <a:off x="2928" y="2640"/>
              <a:ext cx="96" cy="94"/>
            </a:xfrm>
            <a:prstGeom prst="ellipse">
              <a:avLst/>
            </a:prstGeom>
            <a:solidFill>
              <a:srgbClr val="333399"/>
            </a:solidFill>
            <a:ln w="38100">
              <a:solidFill>
                <a:srgbClr val="333399"/>
              </a:solidFill>
              <a:rou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2973" name="Oval 29"/>
            <p:cNvSpPr>
              <a:spLocks noChangeArrowheads="1"/>
            </p:cNvSpPr>
            <p:nvPr/>
          </p:nvSpPr>
          <p:spPr bwMode="auto">
            <a:xfrm>
              <a:off x="1728" y="2738"/>
              <a:ext cx="96" cy="94"/>
            </a:xfrm>
            <a:prstGeom prst="ellipse">
              <a:avLst/>
            </a:prstGeom>
            <a:solidFill>
              <a:srgbClr val="333399"/>
            </a:solidFill>
            <a:ln w="38100">
              <a:solidFill>
                <a:srgbClr val="333399"/>
              </a:solidFill>
              <a:rou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82975" name="Line 31"/>
          <p:cNvSpPr>
            <a:spLocks noChangeShapeType="1"/>
          </p:cNvSpPr>
          <p:nvPr/>
        </p:nvSpPr>
        <p:spPr bwMode="auto">
          <a:xfrm>
            <a:off x="1524000" y="0"/>
            <a:ext cx="9144000" cy="0"/>
          </a:xfrm>
          <a:prstGeom prst="line">
            <a:avLst/>
          </a:prstGeom>
          <a:noFill/>
          <a:ln w="38100">
            <a:solidFill>
              <a:srgbClr val="993366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29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829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294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3970" name="Picture 2"/>
          <p:cNvPicPr>
            <a:picLocks noChangeAspect="1" noChangeArrowheads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228600"/>
            <a:ext cx="8991600" cy="6629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3971" name="Rectangle 3"/>
          <p:cNvSpPr>
            <a:spLocks noChangeArrowheads="1"/>
          </p:cNvSpPr>
          <p:nvPr/>
        </p:nvSpPr>
        <p:spPr bwMode="auto">
          <a:xfrm>
            <a:off x="3352800" y="685800"/>
            <a:ext cx="4114800" cy="19050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just"/>
            <a:r>
              <a:rPr lang="en-US" altLang="en-US" sz="2800"/>
              <a:t>So sánh tính chất của X </a:t>
            </a:r>
            <a:endParaRPr lang="en-US" altLang="en-US" sz="2800"/>
          </a:p>
          <a:p>
            <a:pPr algn="just"/>
            <a:r>
              <a:rPr lang="en-US" altLang="en-US" sz="2800"/>
              <a:t>(</a:t>
            </a:r>
            <a:r>
              <a:rPr lang="en-US" altLang="en-US" sz="2800" b="1">
                <a:solidFill>
                  <a:srgbClr val="FF0000"/>
                </a:solidFill>
              </a:rPr>
              <a:t>Cl</a:t>
            </a:r>
            <a:r>
              <a:rPr lang="en-US" altLang="en-US" sz="2800"/>
              <a:t>)với các  nguyên tố </a:t>
            </a:r>
            <a:endParaRPr lang="en-US" altLang="en-US" sz="2800"/>
          </a:p>
          <a:p>
            <a:pPr algn="just"/>
            <a:r>
              <a:rPr lang="en-US" altLang="en-US" sz="2800"/>
              <a:t>lân cận </a:t>
            </a:r>
            <a:r>
              <a:rPr lang="en-US" altLang="en-US" sz="2800">
                <a:solidFill>
                  <a:srgbClr val="FF0000"/>
                </a:solidFill>
              </a:rPr>
              <a:t>?</a:t>
            </a:r>
            <a:endParaRPr lang="en-US" altLang="en-US" sz="2800">
              <a:solidFill>
                <a:srgbClr val="FF0000"/>
              </a:solidFill>
            </a:endParaRPr>
          </a:p>
        </p:txBody>
      </p:sp>
      <p:grpSp>
        <p:nvGrpSpPr>
          <p:cNvPr id="83975" name="Group 7"/>
          <p:cNvGrpSpPr/>
          <p:nvPr/>
        </p:nvGrpSpPr>
        <p:grpSpPr bwMode="auto">
          <a:xfrm>
            <a:off x="1524000" y="5360988"/>
            <a:ext cx="9144000" cy="1725612"/>
            <a:chOff x="0" y="3312"/>
            <a:chExt cx="5760" cy="1087"/>
          </a:xfrm>
        </p:grpSpPr>
        <p:sp>
          <p:nvSpPr>
            <p:cNvPr id="83972" name="Rectangle 4"/>
            <p:cNvSpPr>
              <a:spLocks noChangeArrowheads="1"/>
            </p:cNvSpPr>
            <p:nvPr/>
          </p:nvSpPr>
          <p:spPr bwMode="auto">
            <a:xfrm>
              <a:off x="0" y="3312"/>
              <a:ext cx="5760" cy="1087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altLang="en-US" sz="2800"/>
            </a:p>
          </p:txBody>
        </p:sp>
        <p:sp>
          <p:nvSpPr>
            <p:cNvPr id="83974" name="Text Box 6"/>
            <p:cNvSpPr txBox="1">
              <a:spLocks noChangeArrowheads="1"/>
            </p:cNvSpPr>
            <p:nvPr/>
          </p:nvSpPr>
          <p:spPr bwMode="auto">
            <a:xfrm>
              <a:off x="0" y="3408"/>
              <a:ext cx="5760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altLang="en-US" sz="2400" b="1"/>
                <a:t>X (</a:t>
              </a:r>
              <a:r>
                <a:rPr lang="en-US" altLang="en-US" sz="2400" b="1">
                  <a:solidFill>
                    <a:srgbClr val="FF0000"/>
                  </a:solidFill>
                </a:rPr>
                <a:t>Cl</a:t>
              </a:r>
              <a:r>
                <a:rPr lang="en-US" altLang="en-US" sz="2400" b="1"/>
                <a:t> ) có tính phi kim mạnh hơn S, Br nhưng yếu hơn F.</a:t>
              </a:r>
              <a:endParaRPr lang="en-US" altLang="en-US" sz="2400" b="1"/>
            </a:p>
          </p:txBody>
        </p:sp>
      </p:grpSp>
      <p:sp>
        <p:nvSpPr>
          <p:cNvPr id="83976" name="Rectangle 8"/>
          <p:cNvSpPr>
            <a:spLocks noChangeArrowheads="1"/>
          </p:cNvSpPr>
          <p:nvPr/>
        </p:nvSpPr>
        <p:spPr bwMode="auto">
          <a:xfrm>
            <a:off x="1885950" y="6115050"/>
            <a:ext cx="8477250" cy="762000"/>
          </a:xfrm>
          <a:prstGeom prst="rect">
            <a:avLst/>
          </a:prstGeom>
          <a:solidFill>
            <a:srgbClr val="00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>
            <a:lvl1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>
                <a:solidFill>
                  <a:srgbClr val="FF0000"/>
                </a:solidFill>
                <a:latin typeface=".VnTime" pitchFamily="34" charset="0"/>
              </a:rPr>
              <a:t>Tõ vÝ dô trªn em rót ra nhËn xÐt g×?</a:t>
            </a:r>
            <a:endParaRPr lang="en-US" altLang="en-US">
              <a:solidFill>
                <a:srgbClr val="FF0000"/>
              </a:solidFill>
              <a:latin typeface=".VnTime" pitchFamily="34" charset="0"/>
            </a:endParaRPr>
          </a:p>
        </p:txBody>
      </p:sp>
      <p:sp>
        <p:nvSpPr>
          <p:cNvPr id="83978" name="Line 10"/>
          <p:cNvSpPr>
            <a:spLocks noChangeShapeType="1"/>
          </p:cNvSpPr>
          <p:nvPr/>
        </p:nvSpPr>
        <p:spPr bwMode="auto">
          <a:xfrm>
            <a:off x="1524000" y="0"/>
            <a:ext cx="9144000" cy="0"/>
          </a:xfrm>
          <a:prstGeom prst="line">
            <a:avLst/>
          </a:prstGeom>
          <a:noFill/>
          <a:ln w="38100">
            <a:solidFill>
              <a:srgbClr val="993366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39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39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39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39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839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839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5" dur="500"/>
                                        <p:tgtEl>
                                          <p:spTgt spid="839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3971" grpId="0" animBg="1"/>
      <p:bldP spid="8397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7" name="Text Box 5"/>
          <p:cNvSpPr txBox="1">
            <a:spLocks noChangeArrowheads="1"/>
          </p:cNvSpPr>
          <p:nvPr/>
        </p:nvSpPr>
        <p:spPr bwMode="auto">
          <a:xfrm>
            <a:off x="1524000" y="0"/>
            <a:ext cx="2133600" cy="3384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en-US" altLang="en-US" sz="2400" b="1">
                <a:solidFill>
                  <a:srgbClr val="FF0000"/>
                </a:solidFill>
              </a:rPr>
              <a:t>VÝ dô 2.</a:t>
            </a:r>
            <a:r>
              <a:rPr lang="en-US" altLang="en-US" b="1"/>
              <a:t> </a:t>
            </a:r>
            <a:r>
              <a:rPr lang="en-US" altLang="en-US" sz="2000" b="1">
                <a:latin typeface="Times New Roman" panose="02020603050405020304" pitchFamily="18" charset="0"/>
              </a:rPr>
              <a:t>Nguyên tử của nguyên tố Y có điện tích hạt nhân 16+, 3 lớp e, lớp ngoài cùng c</a:t>
            </a:r>
            <a:r>
              <a:rPr lang="en-US" altLang="en-US" sz="1800" b="1">
                <a:latin typeface="Arial" panose="020B0604020202020204" pitchFamily="34" charset="0"/>
              </a:rPr>
              <a:t>ó</a:t>
            </a:r>
            <a:r>
              <a:rPr lang="en-US" altLang="en-US" sz="2000" b="1">
                <a:latin typeface="Times New Roman" panose="02020603050405020304" pitchFamily="18" charset="0"/>
              </a:rPr>
              <a:t> 6e. Hãy cho biết vị trí của Y trong bảng tuần hoàn và tính chất cơ bản của</a:t>
            </a:r>
            <a:r>
              <a:rPr lang="en-US" altLang="en-US" b="1"/>
              <a:t> </a:t>
            </a:r>
            <a:r>
              <a:rPr lang="en-US" altLang="en-US" sz="2000" b="1">
                <a:latin typeface="Times New Roman" panose="02020603050405020304" pitchFamily="18" charset="0"/>
              </a:rPr>
              <a:t>nó.</a:t>
            </a:r>
            <a:endParaRPr lang="en-US" altLang="en-US" sz="2000" b="1">
              <a:latin typeface="Times New Roman" panose="02020603050405020304" pitchFamily="18" charset="0"/>
            </a:endParaRPr>
          </a:p>
        </p:txBody>
      </p:sp>
      <p:sp>
        <p:nvSpPr>
          <p:cNvPr id="62469" name="AutoShape 5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3724275" y="758825"/>
            <a:ext cx="609600" cy="990600"/>
          </a:xfrm>
          <a:prstGeom prst="actionButtonBlank">
            <a:avLst/>
          </a:prstGeom>
          <a:solidFill>
            <a:srgbClr val="00FF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/>
            <a:r>
              <a:rPr lang="en-US" altLang="en-US" sz="2800" b="1">
                <a:solidFill>
                  <a:srgbClr val="FF0000"/>
                </a:solidFill>
              </a:rPr>
              <a:t>2</a:t>
            </a:r>
            <a:endParaRPr lang="en-US" altLang="en-US" sz="2800" b="1">
              <a:solidFill>
                <a:srgbClr val="FF0000"/>
              </a:solidFill>
            </a:endParaRPr>
          </a:p>
        </p:txBody>
      </p:sp>
      <p:sp>
        <p:nvSpPr>
          <p:cNvPr id="62470" name="AutoShape 6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4333875" y="758825"/>
            <a:ext cx="762000" cy="990600"/>
          </a:xfrm>
          <a:prstGeom prst="actionButtonBlank">
            <a:avLst/>
          </a:prstGeom>
          <a:solidFill>
            <a:srgbClr val="00FF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/>
            <a:r>
              <a:rPr lang="en-US" altLang="en-US" b="1">
                <a:solidFill>
                  <a:srgbClr val="FF0000"/>
                </a:solidFill>
              </a:rPr>
              <a:t>3</a:t>
            </a:r>
            <a:endParaRPr lang="en-US" altLang="en-US" b="1">
              <a:solidFill>
                <a:srgbClr val="FF0000"/>
              </a:solidFill>
            </a:endParaRPr>
          </a:p>
          <a:p>
            <a:pPr algn="ctr" eaLnBrk="0" hangingPunct="0"/>
            <a:r>
              <a:rPr lang="en-US" altLang="en-US" sz="1600" b="1"/>
              <a:t>Li</a:t>
            </a:r>
            <a:endParaRPr lang="en-US" altLang="en-US" sz="1600" b="1"/>
          </a:p>
          <a:p>
            <a:pPr algn="ctr" eaLnBrk="0" hangingPunct="0"/>
            <a:r>
              <a:rPr lang="en-US" altLang="en-US" sz="1600" b="1"/>
              <a:t>Liti</a:t>
            </a:r>
            <a:endParaRPr lang="en-US" altLang="en-US" sz="1600" b="1"/>
          </a:p>
          <a:p>
            <a:pPr algn="ctr" eaLnBrk="0" hangingPunct="0"/>
            <a:r>
              <a:rPr lang="en-US" altLang="en-US" sz="1600" b="1"/>
              <a:t>7</a:t>
            </a:r>
            <a:endParaRPr lang="en-US" altLang="en-US" sz="1600" b="1"/>
          </a:p>
        </p:txBody>
      </p:sp>
      <p:sp>
        <p:nvSpPr>
          <p:cNvPr id="62471" name="AutoShape 7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5095875" y="758825"/>
            <a:ext cx="762000" cy="990600"/>
          </a:xfrm>
          <a:prstGeom prst="actionButtonBlank">
            <a:avLst/>
          </a:prstGeom>
          <a:solidFill>
            <a:srgbClr val="00FF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/>
            <a:r>
              <a:rPr lang="en-US" altLang="en-US" b="1">
                <a:solidFill>
                  <a:srgbClr val="CC0000"/>
                </a:solidFill>
              </a:rPr>
              <a:t>4</a:t>
            </a:r>
            <a:endParaRPr lang="en-US" altLang="en-US" b="1">
              <a:solidFill>
                <a:srgbClr val="CC0000"/>
              </a:solidFill>
            </a:endParaRPr>
          </a:p>
          <a:p>
            <a:pPr algn="ctr" eaLnBrk="0" hangingPunct="0"/>
            <a:r>
              <a:rPr lang="en-US" altLang="en-US" sz="1400" b="1"/>
              <a:t>Be</a:t>
            </a:r>
            <a:endParaRPr lang="en-US" altLang="en-US" sz="1400" b="1"/>
          </a:p>
          <a:p>
            <a:pPr algn="ctr" eaLnBrk="0" hangingPunct="0"/>
            <a:r>
              <a:rPr lang="en-US" altLang="en-US" sz="1400" b="1"/>
              <a:t>Beri</a:t>
            </a:r>
            <a:endParaRPr lang="en-US" altLang="en-US" sz="1400" b="1"/>
          </a:p>
          <a:p>
            <a:pPr algn="ctr" eaLnBrk="0" hangingPunct="0"/>
            <a:r>
              <a:rPr lang="en-US" altLang="en-US" sz="1400" b="1"/>
              <a:t>9</a:t>
            </a:r>
            <a:endParaRPr lang="en-US" altLang="en-US" sz="1400" b="1"/>
          </a:p>
        </p:txBody>
      </p:sp>
      <p:sp>
        <p:nvSpPr>
          <p:cNvPr id="62472" name="AutoShape 8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5857875" y="758825"/>
            <a:ext cx="762000" cy="990600"/>
          </a:xfrm>
          <a:prstGeom prst="actionButtonBlank">
            <a:avLst/>
          </a:prstGeom>
          <a:solidFill>
            <a:srgbClr val="FF99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/>
            <a:r>
              <a:rPr lang="en-US" altLang="en-US" b="1">
                <a:solidFill>
                  <a:srgbClr val="CC0000"/>
                </a:solidFill>
              </a:rPr>
              <a:t>5</a:t>
            </a:r>
            <a:endParaRPr lang="en-US" altLang="en-US" b="1">
              <a:solidFill>
                <a:srgbClr val="CC0000"/>
              </a:solidFill>
            </a:endParaRPr>
          </a:p>
          <a:p>
            <a:pPr algn="ctr" eaLnBrk="0" hangingPunct="0"/>
            <a:r>
              <a:rPr lang="en-US" altLang="en-US" sz="1400" b="1"/>
              <a:t>B</a:t>
            </a:r>
            <a:endParaRPr lang="en-US" altLang="en-US" sz="1400" b="1"/>
          </a:p>
          <a:p>
            <a:pPr algn="ctr" eaLnBrk="0" hangingPunct="0"/>
            <a:r>
              <a:rPr lang="en-US" altLang="en-US" sz="1400" b="1"/>
              <a:t>Bo</a:t>
            </a:r>
            <a:endParaRPr lang="en-US" altLang="en-US" sz="1400" b="1"/>
          </a:p>
          <a:p>
            <a:pPr algn="ctr" eaLnBrk="0" hangingPunct="0"/>
            <a:r>
              <a:rPr lang="en-US" altLang="en-US" sz="1400" b="1"/>
              <a:t>11</a:t>
            </a:r>
            <a:endParaRPr lang="en-US" altLang="en-US" sz="1400" b="1"/>
          </a:p>
        </p:txBody>
      </p:sp>
      <p:sp>
        <p:nvSpPr>
          <p:cNvPr id="62473" name="AutoShape 9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6619875" y="758825"/>
            <a:ext cx="762000" cy="990600"/>
          </a:xfrm>
          <a:prstGeom prst="actionButtonBlank">
            <a:avLst/>
          </a:prstGeom>
          <a:solidFill>
            <a:srgbClr val="FF99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/>
            <a:r>
              <a:rPr lang="en-US" altLang="en-US" b="1">
                <a:solidFill>
                  <a:srgbClr val="CC0000"/>
                </a:solidFill>
              </a:rPr>
              <a:t>6</a:t>
            </a:r>
            <a:endParaRPr lang="en-US" altLang="en-US" b="1">
              <a:solidFill>
                <a:srgbClr val="CC0000"/>
              </a:solidFill>
            </a:endParaRPr>
          </a:p>
          <a:p>
            <a:pPr algn="ctr" eaLnBrk="0" hangingPunct="0"/>
            <a:r>
              <a:rPr lang="en-US" altLang="en-US" sz="1400" b="1"/>
              <a:t>C</a:t>
            </a:r>
            <a:endParaRPr lang="en-US" altLang="en-US" sz="1400" b="1"/>
          </a:p>
          <a:p>
            <a:pPr algn="ctr" eaLnBrk="0" hangingPunct="0"/>
            <a:r>
              <a:rPr lang="en-US" altLang="en-US" sz="1400" b="1"/>
              <a:t>Cacbon</a:t>
            </a:r>
            <a:endParaRPr lang="en-US" altLang="en-US" sz="1400" b="1"/>
          </a:p>
          <a:p>
            <a:pPr algn="ctr" eaLnBrk="0" hangingPunct="0"/>
            <a:r>
              <a:rPr lang="en-US" altLang="en-US" sz="1400" b="1"/>
              <a:t>12</a:t>
            </a:r>
            <a:endParaRPr lang="en-US" altLang="en-US" sz="1400" b="1"/>
          </a:p>
        </p:txBody>
      </p:sp>
      <p:sp>
        <p:nvSpPr>
          <p:cNvPr id="62474" name="AutoShape 10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7381875" y="758825"/>
            <a:ext cx="762000" cy="990600"/>
          </a:xfrm>
          <a:prstGeom prst="actionButtonBlank">
            <a:avLst/>
          </a:prstGeom>
          <a:solidFill>
            <a:srgbClr val="FF99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/>
            <a:r>
              <a:rPr lang="en-US" altLang="en-US" sz="1600" b="1">
                <a:solidFill>
                  <a:srgbClr val="CC0000"/>
                </a:solidFill>
              </a:rPr>
              <a:t>7</a:t>
            </a:r>
            <a:endParaRPr lang="en-US" altLang="en-US" sz="1600" b="1">
              <a:solidFill>
                <a:srgbClr val="CC0000"/>
              </a:solidFill>
            </a:endParaRPr>
          </a:p>
          <a:p>
            <a:pPr algn="ctr" eaLnBrk="0" hangingPunct="0"/>
            <a:r>
              <a:rPr lang="en-US" altLang="en-US" sz="1400" b="1"/>
              <a:t>N</a:t>
            </a:r>
            <a:endParaRPr lang="en-US" altLang="en-US" sz="1400" b="1"/>
          </a:p>
          <a:p>
            <a:pPr algn="ctr" eaLnBrk="0" hangingPunct="0"/>
            <a:r>
              <a:rPr lang="en-US" altLang="en-US" sz="1400" b="1"/>
              <a:t>Nit</a:t>
            </a:r>
            <a:r>
              <a:rPr lang="en-US" altLang="en-US" b="1"/>
              <a:t>ơ</a:t>
            </a:r>
            <a:endParaRPr lang="en-US" altLang="en-US" b="1"/>
          </a:p>
          <a:p>
            <a:pPr algn="ctr" eaLnBrk="0" hangingPunct="0"/>
            <a:r>
              <a:rPr lang="en-US" altLang="en-US" b="1"/>
              <a:t>14</a:t>
            </a:r>
            <a:endParaRPr lang="en-US" altLang="en-US" b="1"/>
          </a:p>
        </p:txBody>
      </p:sp>
      <p:sp>
        <p:nvSpPr>
          <p:cNvPr id="62475" name="AutoShape 11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8143875" y="758825"/>
            <a:ext cx="838200" cy="990600"/>
          </a:xfrm>
          <a:prstGeom prst="actionButtonBlank">
            <a:avLst/>
          </a:prstGeom>
          <a:solidFill>
            <a:srgbClr val="FF99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/>
            <a:r>
              <a:rPr lang="en-US" altLang="en-US" b="1">
                <a:solidFill>
                  <a:srgbClr val="CC0000"/>
                </a:solidFill>
              </a:rPr>
              <a:t>8</a:t>
            </a:r>
            <a:endParaRPr lang="en-US" altLang="en-US" b="1">
              <a:solidFill>
                <a:srgbClr val="CC0000"/>
              </a:solidFill>
            </a:endParaRPr>
          </a:p>
          <a:p>
            <a:pPr algn="ctr" eaLnBrk="0" hangingPunct="0"/>
            <a:r>
              <a:rPr lang="en-US" altLang="en-US" sz="1400" b="1"/>
              <a:t>O</a:t>
            </a:r>
            <a:endParaRPr lang="en-US" altLang="en-US" sz="1400" b="1"/>
          </a:p>
          <a:p>
            <a:pPr algn="ctr" eaLnBrk="0" hangingPunct="0"/>
            <a:r>
              <a:rPr lang="en-US" altLang="en-US" b="1"/>
              <a:t>Oxi</a:t>
            </a:r>
            <a:endParaRPr lang="en-US" altLang="en-US" b="1"/>
          </a:p>
          <a:p>
            <a:pPr algn="ctr" eaLnBrk="0" hangingPunct="0"/>
            <a:r>
              <a:rPr lang="en-US" altLang="en-US" b="1"/>
              <a:t>16</a:t>
            </a:r>
            <a:endParaRPr lang="en-US" altLang="en-US" b="1"/>
          </a:p>
        </p:txBody>
      </p:sp>
      <p:sp>
        <p:nvSpPr>
          <p:cNvPr id="62476" name="AutoShape 12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9744075" y="758825"/>
            <a:ext cx="762000" cy="990600"/>
          </a:xfrm>
          <a:prstGeom prst="actionButtonBlank">
            <a:avLst/>
          </a:prstGeom>
          <a:solidFill>
            <a:srgbClr val="FFFF6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/>
            <a:r>
              <a:rPr lang="en-US" altLang="en-US" b="1">
                <a:solidFill>
                  <a:srgbClr val="CC0000"/>
                </a:solidFill>
              </a:rPr>
              <a:t>10</a:t>
            </a:r>
            <a:endParaRPr lang="en-US" altLang="en-US" b="1">
              <a:solidFill>
                <a:srgbClr val="CC0000"/>
              </a:solidFill>
            </a:endParaRPr>
          </a:p>
          <a:p>
            <a:pPr algn="ctr" eaLnBrk="0" hangingPunct="0"/>
            <a:r>
              <a:rPr lang="en-US" altLang="en-US" sz="1400" b="1"/>
              <a:t>Ne</a:t>
            </a:r>
            <a:endParaRPr lang="en-US" altLang="en-US" sz="1400" b="1"/>
          </a:p>
          <a:p>
            <a:pPr algn="ctr" eaLnBrk="0" hangingPunct="0"/>
            <a:r>
              <a:rPr lang="en-US" altLang="en-US" sz="1400" b="1"/>
              <a:t>Neon</a:t>
            </a:r>
            <a:endParaRPr lang="en-US" altLang="en-US" sz="1400" b="1"/>
          </a:p>
          <a:p>
            <a:pPr algn="ctr" eaLnBrk="0" hangingPunct="0"/>
            <a:r>
              <a:rPr lang="en-US" altLang="en-US" sz="1400" b="1"/>
              <a:t>20</a:t>
            </a:r>
            <a:endParaRPr lang="en-US" altLang="en-US" sz="1400" b="1"/>
          </a:p>
        </p:txBody>
      </p:sp>
      <p:sp>
        <p:nvSpPr>
          <p:cNvPr id="62477" name="AutoShape 13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8982075" y="758825"/>
            <a:ext cx="762000" cy="990600"/>
          </a:xfrm>
          <a:prstGeom prst="actionButtonBlank">
            <a:avLst/>
          </a:prstGeom>
          <a:solidFill>
            <a:srgbClr val="FF99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/>
            <a:r>
              <a:rPr lang="en-US" altLang="en-US" b="1">
                <a:solidFill>
                  <a:srgbClr val="CC0000"/>
                </a:solidFill>
              </a:rPr>
              <a:t>9</a:t>
            </a:r>
            <a:endParaRPr lang="en-US" altLang="en-US" b="1">
              <a:solidFill>
                <a:srgbClr val="CC0000"/>
              </a:solidFill>
            </a:endParaRPr>
          </a:p>
          <a:p>
            <a:pPr algn="ctr" eaLnBrk="0" hangingPunct="0"/>
            <a:r>
              <a:rPr lang="en-US" altLang="en-US" sz="1400" b="1"/>
              <a:t>F</a:t>
            </a:r>
            <a:endParaRPr lang="en-US" altLang="en-US" sz="1400" b="1"/>
          </a:p>
          <a:p>
            <a:pPr algn="ctr" eaLnBrk="0" hangingPunct="0"/>
            <a:r>
              <a:rPr lang="en-US" altLang="en-US" sz="1400" b="1"/>
              <a:t>Flo</a:t>
            </a:r>
            <a:endParaRPr lang="en-US" altLang="en-US" sz="1400" b="1"/>
          </a:p>
          <a:p>
            <a:pPr algn="ctr" eaLnBrk="0" hangingPunct="0"/>
            <a:r>
              <a:rPr lang="en-US" altLang="en-US" sz="1400" b="1"/>
              <a:t>19</a:t>
            </a:r>
            <a:endParaRPr lang="en-US" altLang="en-US" sz="1400" b="1"/>
          </a:p>
        </p:txBody>
      </p:sp>
      <p:sp>
        <p:nvSpPr>
          <p:cNvPr id="62478" name="AutoShape 14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4333875" y="225425"/>
            <a:ext cx="762000" cy="533400"/>
          </a:xfrm>
          <a:prstGeom prst="actionButtonBlank">
            <a:avLst/>
          </a:prstGeom>
          <a:solidFill>
            <a:srgbClr val="00FF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/>
            <a:r>
              <a:rPr lang="en-US" altLang="en-US" sz="1400" b="1"/>
              <a:t>nh</a:t>
            </a:r>
            <a:r>
              <a:rPr lang="en-US" altLang="en-US" sz="1600" b="1"/>
              <a:t>óm </a:t>
            </a:r>
            <a:endParaRPr lang="en-US" altLang="en-US" sz="1600" b="1"/>
          </a:p>
          <a:p>
            <a:pPr algn="ctr" eaLnBrk="0" hangingPunct="0"/>
            <a:r>
              <a:rPr lang="en-US" altLang="en-US" sz="1600" b="1"/>
              <a:t>I</a:t>
            </a:r>
            <a:endParaRPr lang="en-US" altLang="en-US" sz="1600" b="1"/>
          </a:p>
        </p:txBody>
      </p:sp>
      <p:sp>
        <p:nvSpPr>
          <p:cNvPr id="62479" name="AutoShape 15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5095875" y="225425"/>
            <a:ext cx="762000" cy="533400"/>
          </a:xfrm>
          <a:prstGeom prst="actionButtonBlank">
            <a:avLst/>
          </a:prstGeom>
          <a:solidFill>
            <a:srgbClr val="00FF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/>
            <a:r>
              <a:rPr lang="en-US" altLang="en-US" sz="1400" b="1"/>
              <a:t>nh</a:t>
            </a:r>
            <a:r>
              <a:rPr lang="en-US" altLang="en-US" sz="1600" b="1"/>
              <a:t>óm </a:t>
            </a:r>
            <a:endParaRPr lang="en-US" altLang="en-US" sz="1600" b="1"/>
          </a:p>
          <a:p>
            <a:pPr algn="ctr" eaLnBrk="0" hangingPunct="0"/>
            <a:r>
              <a:rPr lang="en-US" altLang="en-US" sz="1600" b="1"/>
              <a:t>II</a:t>
            </a:r>
            <a:endParaRPr lang="en-US" altLang="en-US" sz="1600" b="1"/>
          </a:p>
        </p:txBody>
      </p:sp>
      <p:sp>
        <p:nvSpPr>
          <p:cNvPr id="62480" name="AutoShape 16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5857875" y="225425"/>
            <a:ext cx="762000" cy="533400"/>
          </a:xfrm>
          <a:prstGeom prst="actionButtonBlank">
            <a:avLst/>
          </a:prstGeom>
          <a:solidFill>
            <a:srgbClr val="FF99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/>
            <a:r>
              <a:rPr lang="en-US" altLang="en-US" sz="1400" b="1"/>
              <a:t>nh</a:t>
            </a:r>
            <a:r>
              <a:rPr lang="en-US" altLang="en-US" sz="1600" b="1"/>
              <a:t>óm</a:t>
            </a:r>
            <a:endParaRPr lang="en-US" altLang="en-US" sz="1600" b="1"/>
          </a:p>
          <a:p>
            <a:pPr algn="ctr" eaLnBrk="0" hangingPunct="0"/>
            <a:r>
              <a:rPr lang="en-US" altLang="en-US" sz="1600" b="1"/>
              <a:t> III</a:t>
            </a:r>
            <a:endParaRPr lang="en-US" altLang="en-US" sz="1600" b="1"/>
          </a:p>
        </p:txBody>
      </p:sp>
      <p:sp>
        <p:nvSpPr>
          <p:cNvPr id="62481" name="AutoShape 17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6619875" y="225425"/>
            <a:ext cx="762000" cy="533400"/>
          </a:xfrm>
          <a:prstGeom prst="actionButtonBlank">
            <a:avLst/>
          </a:prstGeom>
          <a:solidFill>
            <a:srgbClr val="FF99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/>
            <a:r>
              <a:rPr lang="en-US" altLang="en-US" sz="1400" b="1"/>
              <a:t>nh</a:t>
            </a:r>
            <a:r>
              <a:rPr lang="en-US" altLang="en-US" sz="1600" b="1"/>
              <a:t>óm</a:t>
            </a:r>
            <a:endParaRPr lang="en-US" altLang="en-US" sz="1600" b="1"/>
          </a:p>
          <a:p>
            <a:pPr algn="ctr" eaLnBrk="0" hangingPunct="0"/>
            <a:r>
              <a:rPr lang="en-US" altLang="en-US" sz="1600" b="1"/>
              <a:t>IV </a:t>
            </a:r>
            <a:endParaRPr lang="en-US" altLang="en-US" sz="1600" b="1"/>
          </a:p>
        </p:txBody>
      </p:sp>
      <p:sp>
        <p:nvSpPr>
          <p:cNvPr id="62482" name="AutoShape 18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7381875" y="225425"/>
            <a:ext cx="762000" cy="533400"/>
          </a:xfrm>
          <a:prstGeom prst="actionButtonBlank">
            <a:avLst/>
          </a:prstGeom>
          <a:solidFill>
            <a:srgbClr val="FF99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/>
            <a:r>
              <a:rPr lang="en-US" altLang="en-US" sz="1400" b="1"/>
              <a:t>nh</a:t>
            </a:r>
            <a:r>
              <a:rPr lang="en-US" altLang="en-US" sz="1600" b="1"/>
              <a:t>óm </a:t>
            </a:r>
            <a:endParaRPr lang="en-US" altLang="en-US" sz="1600" b="1"/>
          </a:p>
          <a:p>
            <a:pPr algn="ctr" eaLnBrk="0" hangingPunct="0"/>
            <a:r>
              <a:rPr lang="en-US" altLang="en-US" sz="1600" b="1"/>
              <a:t>V</a:t>
            </a:r>
            <a:endParaRPr lang="en-US" altLang="en-US" sz="1600" b="1"/>
          </a:p>
        </p:txBody>
      </p:sp>
      <p:sp>
        <p:nvSpPr>
          <p:cNvPr id="62483" name="AutoShape 19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8143875" y="225425"/>
            <a:ext cx="762000" cy="533400"/>
          </a:xfrm>
          <a:prstGeom prst="actionButtonBlank">
            <a:avLst/>
          </a:prstGeom>
          <a:solidFill>
            <a:srgbClr val="FF99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/>
            <a:r>
              <a:rPr lang="en-US" altLang="en-US" sz="1400" b="1"/>
              <a:t>nh</a:t>
            </a:r>
            <a:r>
              <a:rPr lang="en-US" altLang="en-US" sz="1600" b="1"/>
              <a:t>óm </a:t>
            </a:r>
            <a:endParaRPr lang="en-US" altLang="en-US" sz="1600" b="1"/>
          </a:p>
          <a:p>
            <a:pPr algn="ctr" eaLnBrk="0" hangingPunct="0"/>
            <a:r>
              <a:rPr lang="en-US" altLang="en-US" sz="1600" b="1"/>
              <a:t>VI</a:t>
            </a:r>
            <a:endParaRPr lang="en-US" altLang="en-US" sz="1600" b="1"/>
          </a:p>
        </p:txBody>
      </p:sp>
      <p:sp>
        <p:nvSpPr>
          <p:cNvPr id="62484" name="AutoShape 20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8905875" y="225425"/>
            <a:ext cx="762000" cy="533400"/>
          </a:xfrm>
          <a:prstGeom prst="actionButtonBlank">
            <a:avLst/>
          </a:prstGeom>
          <a:solidFill>
            <a:srgbClr val="FF99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/>
            <a:r>
              <a:rPr lang="en-US" altLang="en-US" sz="1400" b="1"/>
              <a:t>nh</a:t>
            </a:r>
            <a:r>
              <a:rPr lang="en-US" altLang="en-US" sz="1600" b="1"/>
              <a:t>óm</a:t>
            </a:r>
            <a:endParaRPr lang="en-US" altLang="en-US" sz="1600" b="1"/>
          </a:p>
          <a:p>
            <a:pPr algn="ctr" eaLnBrk="0" hangingPunct="0"/>
            <a:r>
              <a:rPr lang="en-US" altLang="en-US" sz="1600" b="1"/>
              <a:t>VII </a:t>
            </a:r>
            <a:endParaRPr lang="en-US" altLang="en-US" sz="1600" b="1"/>
          </a:p>
        </p:txBody>
      </p:sp>
      <p:sp>
        <p:nvSpPr>
          <p:cNvPr id="62485" name="AutoShape 21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9667875" y="225425"/>
            <a:ext cx="838200" cy="533400"/>
          </a:xfrm>
          <a:prstGeom prst="actionButtonBlank">
            <a:avLst/>
          </a:prstGeom>
          <a:solidFill>
            <a:srgbClr val="FFFF6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/>
            <a:r>
              <a:rPr lang="en-US" altLang="en-US" sz="1400" b="1"/>
              <a:t>nh</a:t>
            </a:r>
            <a:r>
              <a:rPr lang="en-US" altLang="en-US" sz="1600" b="1"/>
              <a:t>óm </a:t>
            </a:r>
            <a:endParaRPr lang="en-US" altLang="en-US" sz="1600" b="1"/>
          </a:p>
          <a:p>
            <a:pPr algn="ctr" eaLnBrk="0" hangingPunct="0"/>
            <a:r>
              <a:rPr lang="en-US" altLang="en-US" sz="1600" b="1"/>
              <a:t>VIII</a:t>
            </a:r>
            <a:endParaRPr lang="en-US" altLang="en-US" sz="1600" b="1"/>
          </a:p>
        </p:txBody>
      </p:sp>
      <p:sp>
        <p:nvSpPr>
          <p:cNvPr id="62486" name="AutoShape 22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3733800" y="1752600"/>
            <a:ext cx="609600" cy="990600"/>
          </a:xfrm>
          <a:prstGeom prst="actionButtonBlank">
            <a:avLst/>
          </a:prstGeom>
          <a:solidFill>
            <a:srgbClr val="00FF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/>
            <a:r>
              <a:rPr lang="en-US" altLang="en-US" sz="2800" b="1">
                <a:solidFill>
                  <a:srgbClr val="FF0000"/>
                </a:solidFill>
              </a:rPr>
              <a:t>3</a:t>
            </a:r>
            <a:endParaRPr lang="en-US" altLang="en-US" sz="2800" b="1">
              <a:solidFill>
                <a:srgbClr val="FF0000"/>
              </a:solidFill>
            </a:endParaRPr>
          </a:p>
        </p:txBody>
      </p:sp>
      <p:sp>
        <p:nvSpPr>
          <p:cNvPr id="62487" name="AutoShape 23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4338638" y="1757363"/>
            <a:ext cx="762000" cy="990600"/>
          </a:xfrm>
          <a:prstGeom prst="actionButtonBlank">
            <a:avLst/>
          </a:prstGeom>
          <a:solidFill>
            <a:srgbClr val="00FF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/>
            <a:r>
              <a:rPr lang="en-US" altLang="en-US" b="1">
                <a:solidFill>
                  <a:srgbClr val="FF0000"/>
                </a:solidFill>
              </a:rPr>
              <a:t>11</a:t>
            </a:r>
            <a:endParaRPr lang="en-US" altLang="en-US" b="1">
              <a:solidFill>
                <a:srgbClr val="FF0000"/>
              </a:solidFill>
            </a:endParaRPr>
          </a:p>
          <a:p>
            <a:pPr algn="ctr" eaLnBrk="0" hangingPunct="0"/>
            <a:r>
              <a:rPr lang="en-US" altLang="en-US" sz="1600" b="1"/>
              <a:t>Na</a:t>
            </a:r>
            <a:endParaRPr lang="en-US" altLang="en-US" sz="1600" b="1"/>
          </a:p>
          <a:p>
            <a:pPr algn="ctr" eaLnBrk="0" hangingPunct="0"/>
            <a:r>
              <a:rPr lang="en-US" altLang="en-US" sz="1600" b="1"/>
              <a:t>Natri</a:t>
            </a:r>
            <a:endParaRPr lang="en-US" altLang="en-US" sz="1600" b="1"/>
          </a:p>
          <a:p>
            <a:pPr algn="ctr" eaLnBrk="0" hangingPunct="0"/>
            <a:r>
              <a:rPr lang="en-US" altLang="en-US" sz="1600" b="1"/>
              <a:t>23</a:t>
            </a:r>
            <a:endParaRPr lang="en-US" altLang="en-US" sz="1600" b="1"/>
          </a:p>
        </p:txBody>
      </p:sp>
      <p:sp>
        <p:nvSpPr>
          <p:cNvPr id="62488" name="AutoShape 24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5100638" y="1757363"/>
            <a:ext cx="762000" cy="990600"/>
          </a:xfrm>
          <a:prstGeom prst="actionButtonBlank">
            <a:avLst/>
          </a:prstGeom>
          <a:solidFill>
            <a:srgbClr val="00FF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/>
            <a:r>
              <a:rPr lang="en-US" altLang="en-US" b="1">
                <a:solidFill>
                  <a:srgbClr val="CC0000"/>
                </a:solidFill>
              </a:rPr>
              <a:t>12</a:t>
            </a:r>
            <a:endParaRPr lang="en-US" altLang="en-US" b="1">
              <a:solidFill>
                <a:srgbClr val="CC0000"/>
              </a:solidFill>
            </a:endParaRPr>
          </a:p>
          <a:p>
            <a:pPr algn="ctr" eaLnBrk="0" hangingPunct="0"/>
            <a:r>
              <a:rPr lang="en-US" altLang="en-US" sz="1400" b="1"/>
              <a:t>Mg</a:t>
            </a:r>
            <a:endParaRPr lang="en-US" altLang="en-US" sz="1400" b="1"/>
          </a:p>
          <a:p>
            <a:pPr algn="ctr" eaLnBrk="0" hangingPunct="0"/>
            <a:r>
              <a:rPr lang="en-US" altLang="en-US" sz="1400" b="1"/>
              <a:t>Magie</a:t>
            </a:r>
            <a:endParaRPr lang="en-US" altLang="en-US" sz="1400" b="1"/>
          </a:p>
          <a:p>
            <a:pPr algn="ctr" eaLnBrk="0" hangingPunct="0"/>
            <a:r>
              <a:rPr lang="en-US" altLang="en-US" sz="1400" b="1"/>
              <a:t>24</a:t>
            </a:r>
            <a:endParaRPr lang="en-US" altLang="en-US" sz="1400" b="1"/>
          </a:p>
        </p:txBody>
      </p:sp>
      <p:sp>
        <p:nvSpPr>
          <p:cNvPr id="62489" name="AutoShape 25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5862638" y="1757363"/>
            <a:ext cx="762000" cy="990600"/>
          </a:xfrm>
          <a:prstGeom prst="actionButtonBlank">
            <a:avLst/>
          </a:prstGeom>
          <a:solidFill>
            <a:srgbClr val="66FF33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/>
            <a:r>
              <a:rPr lang="en-US" altLang="en-US" b="1">
                <a:solidFill>
                  <a:srgbClr val="CC0000"/>
                </a:solidFill>
              </a:rPr>
              <a:t>13</a:t>
            </a:r>
            <a:endParaRPr lang="en-US" altLang="en-US" b="1">
              <a:solidFill>
                <a:srgbClr val="CC0000"/>
              </a:solidFill>
            </a:endParaRPr>
          </a:p>
          <a:p>
            <a:pPr algn="ctr" eaLnBrk="0" hangingPunct="0"/>
            <a:r>
              <a:rPr lang="en-US" altLang="en-US" sz="1400" b="1"/>
              <a:t>Al</a:t>
            </a:r>
            <a:endParaRPr lang="en-US" altLang="en-US" sz="1400" b="1"/>
          </a:p>
          <a:p>
            <a:pPr algn="ctr" eaLnBrk="0" hangingPunct="0"/>
            <a:r>
              <a:rPr lang="en-US" altLang="en-US" sz="1400" b="1"/>
              <a:t>Nh</a:t>
            </a:r>
            <a:r>
              <a:rPr lang="en-US" altLang="en-US" sz="1400" b="1">
                <a:latin typeface=".VnTime" pitchFamily="34" charset="0"/>
              </a:rPr>
              <a:t>«m</a:t>
            </a:r>
            <a:endParaRPr lang="en-US" altLang="en-US" sz="1400" b="1"/>
          </a:p>
          <a:p>
            <a:pPr algn="ctr" eaLnBrk="0" hangingPunct="0"/>
            <a:r>
              <a:rPr lang="en-US" altLang="en-US" sz="1400" b="1"/>
              <a:t>27</a:t>
            </a:r>
            <a:endParaRPr lang="en-US" altLang="en-US" sz="1400" b="1"/>
          </a:p>
        </p:txBody>
      </p:sp>
      <p:sp>
        <p:nvSpPr>
          <p:cNvPr id="62490" name="AutoShape 26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6624638" y="1757363"/>
            <a:ext cx="762000" cy="990600"/>
          </a:xfrm>
          <a:prstGeom prst="actionButtonBlank">
            <a:avLst/>
          </a:prstGeom>
          <a:solidFill>
            <a:srgbClr val="FF99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/>
            <a:r>
              <a:rPr lang="en-US" altLang="en-US" b="1">
                <a:solidFill>
                  <a:srgbClr val="CC0000"/>
                </a:solidFill>
              </a:rPr>
              <a:t>14</a:t>
            </a:r>
            <a:endParaRPr lang="en-US" altLang="en-US" b="1">
              <a:solidFill>
                <a:srgbClr val="CC0000"/>
              </a:solidFill>
            </a:endParaRPr>
          </a:p>
          <a:p>
            <a:pPr algn="ctr" eaLnBrk="0" hangingPunct="0"/>
            <a:r>
              <a:rPr lang="en-US" altLang="en-US" sz="1400" b="1"/>
              <a:t>Si</a:t>
            </a:r>
            <a:endParaRPr lang="en-US" altLang="en-US" sz="1400" b="1"/>
          </a:p>
          <a:p>
            <a:pPr algn="ctr" eaLnBrk="0" hangingPunct="0"/>
            <a:r>
              <a:rPr lang="en-US" altLang="en-US" sz="1400" b="1"/>
              <a:t>Silic</a:t>
            </a:r>
            <a:endParaRPr lang="en-US" altLang="en-US" sz="1400" b="1"/>
          </a:p>
          <a:p>
            <a:pPr algn="ctr" eaLnBrk="0" hangingPunct="0"/>
            <a:r>
              <a:rPr lang="en-US" altLang="en-US" sz="1400" b="1"/>
              <a:t>28</a:t>
            </a:r>
            <a:endParaRPr lang="en-US" altLang="en-US" sz="1400" b="1"/>
          </a:p>
        </p:txBody>
      </p:sp>
      <p:sp>
        <p:nvSpPr>
          <p:cNvPr id="62493" name="AutoShape 29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9748838" y="1757363"/>
            <a:ext cx="762000" cy="990600"/>
          </a:xfrm>
          <a:prstGeom prst="actionButtonBlank">
            <a:avLst/>
          </a:prstGeom>
          <a:solidFill>
            <a:srgbClr val="FFFF6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/>
            <a:r>
              <a:rPr lang="en-US" altLang="en-US" b="1">
                <a:solidFill>
                  <a:srgbClr val="CC0000"/>
                </a:solidFill>
              </a:rPr>
              <a:t>18</a:t>
            </a:r>
            <a:endParaRPr lang="en-US" altLang="en-US" b="1">
              <a:solidFill>
                <a:srgbClr val="CC0000"/>
              </a:solidFill>
            </a:endParaRPr>
          </a:p>
          <a:p>
            <a:pPr algn="ctr" eaLnBrk="0" hangingPunct="0"/>
            <a:r>
              <a:rPr lang="en-US" altLang="en-US" sz="1400" b="1"/>
              <a:t>Ar</a:t>
            </a:r>
            <a:endParaRPr lang="en-US" altLang="en-US" sz="1400" b="1"/>
          </a:p>
          <a:p>
            <a:pPr algn="ctr" eaLnBrk="0" hangingPunct="0"/>
            <a:r>
              <a:rPr lang="en-US" altLang="en-US" sz="1400" b="1"/>
              <a:t>Agon</a:t>
            </a:r>
            <a:endParaRPr lang="en-US" altLang="en-US" sz="1400" b="1"/>
          </a:p>
          <a:p>
            <a:pPr algn="ctr" eaLnBrk="0" hangingPunct="0"/>
            <a:r>
              <a:rPr lang="en-US" altLang="en-US" sz="1400" b="1"/>
              <a:t>4o</a:t>
            </a:r>
            <a:endParaRPr lang="en-US" altLang="en-US" sz="1400" b="1"/>
          </a:p>
        </p:txBody>
      </p:sp>
      <p:sp>
        <p:nvSpPr>
          <p:cNvPr id="62508" name="Rectangle 44"/>
          <p:cNvSpPr>
            <a:spLocks noChangeArrowheads="1"/>
          </p:cNvSpPr>
          <p:nvPr/>
        </p:nvSpPr>
        <p:spPr bwMode="auto">
          <a:xfrm>
            <a:off x="1981200" y="4800600"/>
            <a:ext cx="9341224" cy="914400"/>
          </a:xfrm>
          <a:prstGeom prst="rect">
            <a:avLst/>
          </a:prstGeom>
          <a:solidFill>
            <a:srgbClr val="00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>
            <a:lvl1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dirty="0" err="1">
                <a:solidFill>
                  <a:srgbClr val="FF0000"/>
                </a:solidFill>
                <a:latin typeface=".VnTime" pitchFamily="34" charset="0"/>
              </a:rPr>
              <a:t>Tõ</a:t>
            </a:r>
            <a:r>
              <a:rPr lang="en-US" altLang="en-US" dirty="0">
                <a:solidFill>
                  <a:srgbClr val="FF0000"/>
                </a:solidFill>
                <a:latin typeface=".VnTime" pitchFamily="34" charset="0"/>
              </a:rPr>
              <a:t> </a:t>
            </a:r>
            <a:r>
              <a:rPr lang="en-US" altLang="en-US" dirty="0" err="1">
                <a:solidFill>
                  <a:srgbClr val="FF0000"/>
                </a:solidFill>
                <a:latin typeface=".VnTime" pitchFamily="34" charset="0"/>
              </a:rPr>
              <a:t>vÝ</a:t>
            </a:r>
            <a:r>
              <a:rPr lang="en-US" altLang="en-US" dirty="0">
                <a:solidFill>
                  <a:srgbClr val="FF0000"/>
                </a:solidFill>
                <a:latin typeface=".VnTime" pitchFamily="34" charset="0"/>
              </a:rPr>
              <a:t> </a:t>
            </a:r>
            <a:r>
              <a:rPr lang="en-US" altLang="en-US" dirty="0" err="1">
                <a:solidFill>
                  <a:srgbClr val="FF0000"/>
                </a:solidFill>
                <a:latin typeface=".VnTime" pitchFamily="34" charset="0"/>
              </a:rPr>
              <a:t>dô</a:t>
            </a:r>
            <a:r>
              <a:rPr lang="en-US" altLang="en-US" dirty="0">
                <a:solidFill>
                  <a:srgbClr val="FF0000"/>
                </a:solidFill>
                <a:latin typeface=".VnTime" pitchFamily="34" charset="0"/>
              </a:rPr>
              <a:t> </a:t>
            </a:r>
            <a:r>
              <a:rPr lang="en-US" altLang="en-US" dirty="0" err="1">
                <a:solidFill>
                  <a:srgbClr val="FF0000"/>
                </a:solidFill>
                <a:latin typeface=".VnTime" pitchFamily="34" charset="0"/>
              </a:rPr>
              <a:t>trªn</a:t>
            </a:r>
            <a:r>
              <a:rPr lang="en-US" altLang="en-US" dirty="0">
                <a:solidFill>
                  <a:srgbClr val="FF0000"/>
                </a:solidFill>
                <a:latin typeface=".VnTime" pitchFamily="34" charset="0"/>
              </a:rPr>
              <a:t> </a:t>
            </a:r>
            <a:r>
              <a:rPr lang="en-US" altLang="en-US" dirty="0" err="1">
                <a:solidFill>
                  <a:srgbClr val="FF0000"/>
                </a:solidFill>
                <a:latin typeface=".VnTime" pitchFamily="34" charset="0"/>
              </a:rPr>
              <a:t>em</a:t>
            </a:r>
            <a:r>
              <a:rPr lang="en-US" altLang="en-US" dirty="0">
                <a:solidFill>
                  <a:srgbClr val="FF0000"/>
                </a:solidFill>
                <a:latin typeface=".VnTime" pitchFamily="34" charset="0"/>
              </a:rPr>
              <a:t> </a:t>
            </a:r>
            <a:r>
              <a:rPr lang="en-US" altLang="en-US" dirty="0" err="1">
                <a:solidFill>
                  <a:srgbClr val="FF0000"/>
                </a:solidFill>
                <a:latin typeface=".VnTime" pitchFamily="34" charset="0"/>
              </a:rPr>
              <a:t>rót</a:t>
            </a:r>
            <a:r>
              <a:rPr lang="en-US" altLang="en-US" dirty="0">
                <a:solidFill>
                  <a:srgbClr val="FF0000"/>
                </a:solidFill>
                <a:latin typeface=".VnTime" pitchFamily="34" charset="0"/>
              </a:rPr>
              <a:t> ra </a:t>
            </a:r>
            <a:r>
              <a:rPr lang="en-US" altLang="en-US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nhận</a:t>
            </a:r>
            <a:r>
              <a:rPr lang="en-US" altLang="en-US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xét</a:t>
            </a:r>
            <a:r>
              <a:rPr lang="en-US" altLang="en-US" dirty="0">
                <a:solidFill>
                  <a:srgbClr val="FF0000"/>
                </a:solidFill>
                <a:latin typeface=".VnTime" pitchFamily="34" charset="0"/>
              </a:rPr>
              <a:t> g×?</a:t>
            </a:r>
            <a:endParaRPr lang="en-US" altLang="en-US" dirty="0">
              <a:solidFill>
                <a:srgbClr val="FF0000"/>
              </a:solidFill>
              <a:latin typeface=".VnTime" pitchFamily="34" charset="0"/>
            </a:endParaRPr>
          </a:p>
        </p:txBody>
      </p:sp>
      <p:sp>
        <p:nvSpPr>
          <p:cNvPr id="62509" name="AutoShape 45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8991600" y="1752600"/>
            <a:ext cx="762000" cy="990600"/>
          </a:xfrm>
          <a:prstGeom prst="actionButtonBlank">
            <a:avLst/>
          </a:prstGeom>
          <a:solidFill>
            <a:srgbClr val="FF99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/>
            <a:endParaRPr lang="en-US" altLang="en-US" sz="1400" b="1"/>
          </a:p>
        </p:txBody>
      </p:sp>
      <p:grpSp>
        <p:nvGrpSpPr>
          <p:cNvPr id="62510" name="Group 46"/>
          <p:cNvGrpSpPr/>
          <p:nvPr/>
        </p:nvGrpSpPr>
        <p:grpSpPr bwMode="auto">
          <a:xfrm>
            <a:off x="3738563" y="2752725"/>
            <a:ext cx="6781800" cy="990600"/>
            <a:chOff x="720" y="480"/>
            <a:chExt cx="4272" cy="624"/>
          </a:xfrm>
        </p:grpSpPr>
        <p:sp>
          <p:nvSpPr>
            <p:cNvPr id="62511" name="AutoShape 47">
              <a:hlinkClick r:id="" action="ppaction://noaction" highlightClick="1"/>
            </p:cNvPr>
            <p:cNvSpPr>
              <a:spLocks noChangeArrowheads="1"/>
            </p:cNvSpPr>
            <p:nvPr/>
          </p:nvSpPr>
          <p:spPr bwMode="auto">
            <a:xfrm>
              <a:off x="720" y="480"/>
              <a:ext cx="384" cy="624"/>
            </a:xfrm>
            <a:prstGeom prst="actionButtonBlank">
              <a:avLst/>
            </a:prstGeom>
            <a:solidFill>
              <a:srgbClr val="00FF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hangingPunct="0"/>
              <a:r>
                <a:rPr lang="en-US" altLang="en-US" sz="2800" b="1">
                  <a:solidFill>
                    <a:srgbClr val="FF0000"/>
                  </a:solidFill>
                </a:rPr>
                <a:t>4</a:t>
              </a:r>
              <a:endParaRPr lang="en-US" altLang="en-US" sz="2800" b="1">
                <a:solidFill>
                  <a:srgbClr val="FF0000"/>
                </a:solidFill>
              </a:endParaRPr>
            </a:p>
          </p:txBody>
        </p:sp>
        <p:sp>
          <p:nvSpPr>
            <p:cNvPr id="62512" name="AutoShape 48">
              <a:hlinkClick r:id="" action="ppaction://noaction" highlightClick="1"/>
            </p:cNvPr>
            <p:cNvSpPr>
              <a:spLocks noChangeArrowheads="1"/>
            </p:cNvSpPr>
            <p:nvPr/>
          </p:nvSpPr>
          <p:spPr bwMode="auto">
            <a:xfrm>
              <a:off x="1104" y="480"/>
              <a:ext cx="480" cy="624"/>
            </a:xfrm>
            <a:prstGeom prst="actionButtonBlank">
              <a:avLst/>
            </a:prstGeom>
            <a:solidFill>
              <a:srgbClr val="00FF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hangingPunct="0"/>
              <a:r>
                <a:rPr lang="en-US" altLang="en-US" b="1">
                  <a:solidFill>
                    <a:srgbClr val="FF0000"/>
                  </a:solidFill>
                </a:rPr>
                <a:t>19</a:t>
              </a:r>
              <a:endParaRPr lang="en-US" altLang="en-US" b="1">
                <a:solidFill>
                  <a:srgbClr val="FF0000"/>
                </a:solidFill>
              </a:endParaRPr>
            </a:p>
            <a:p>
              <a:pPr algn="ctr" eaLnBrk="0" hangingPunct="0"/>
              <a:r>
                <a:rPr lang="en-US" altLang="en-US" sz="1600" b="1"/>
                <a:t>K</a:t>
              </a:r>
              <a:endParaRPr lang="en-US" altLang="en-US" sz="1600" b="1"/>
            </a:p>
            <a:p>
              <a:pPr algn="ctr" eaLnBrk="0" hangingPunct="0"/>
              <a:r>
                <a:rPr lang="en-US" altLang="en-US" sz="1600" b="1"/>
                <a:t>kali</a:t>
              </a:r>
              <a:endParaRPr lang="en-US" altLang="en-US" sz="1600" b="1"/>
            </a:p>
            <a:p>
              <a:pPr algn="ctr" eaLnBrk="0" hangingPunct="0"/>
              <a:r>
                <a:rPr lang="en-US" altLang="en-US" sz="1600" b="1"/>
                <a:t>39</a:t>
              </a:r>
              <a:endParaRPr lang="en-US" altLang="en-US" sz="1600" b="1"/>
            </a:p>
          </p:txBody>
        </p:sp>
        <p:sp>
          <p:nvSpPr>
            <p:cNvPr id="62513" name="AutoShape 49">
              <a:hlinkClick r:id="" action="ppaction://noaction" highlightClick="1"/>
            </p:cNvPr>
            <p:cNvSpPr>
              <a:spLocks noChangeArrowheads="1"/>
            </p:cNvSpPr>
            <p:nvPr/>
          </p:nvSpPr>
          <p:spPr bwMode="auto">
            <a:xfrm>
              <a:off x="1584" y="480"/>
              <a:ext cx="480" cy="624"/>
            </a:xfrm>
            <a:prstGeom prst="actionButtonBlank">
              <a:avLst/>
            </a:prstGeom>
            <a:solidFill>
              <a:srgbClr val="00FF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hangingPunct="0"/>
              <a:r>
                <a:rPr lang="en-US" altLang="en-US" b="1">
                  <a:solidFill>
                    <a:srgbClr val="CC0000"/>
                  </a:solidFill>
                </a:rPr>
                <a:t>20</a:t>
              </a:r>
              <a:endParaRPr lang="en-US" altLang="en-US" b="1">
                <a:solidFill>
                  <a:srgbClr val="CC0000"/>
                </a:solidFill>
              </a:endParaRPr>
            </a:p>
            <a:p>
              <a:pPr algn="ctr" eaLnBrk="0" hangingPunct="0"/>
              <a:r>
                <a:rPr lang="en-US" altLang="en-US" sz="1400" b="1"/>
                <a:t>Ca</a:t>
              </a:r>
              <a:endParaRPr lang="en-US" altLang="en-US" sz="1400" b="1"/>
            </a:p>
            <a:p>
              <a:pPr algn="ctr" eaLnBrk="0" hangingPunct="0"/>
              <a:r>
                <a:rPr lang="en-US" altLang="en-US" sz="1400" b="1"/>
                <a:t>Canxi</a:t>
              </a:r>
              <a:endParaRPr lang="en-US" altLang="en-US" sz="1400" b="1"/>
            </a:p>
            <a:p>
              <a:pPr algn="ctr" eaLnBrk="0" hangingPunct="0"/>
              <a:r>
                <a:rPr lang="en-US" altLang="en-US" sz="1400" b="1"/>
                <a:t>40</a:t>
              </a:r>
              <a:endParaRPr lang="en-US" altLang="en-US" sz="1400" b="1"/>
            </a:p>
          </p:txBody>
        </p:sp>
        <p:sp>
          <p:nvSpPr>
            <p:cNvPr id="62514" name="AutoShape 50">
              <a:hlinkClick r:id="" action="ppaction://noaction" highlightClick="1"/>
            </p:cNvPr>
            <p:cNvSpPr>
              <a:spLocks noChangeArrowheads="1"/>
            </p:cNvSpPr>
            <p:nvPr/>
          </p:nvSpPr>
          <p:spPr bwMode="auto">
            <a:xfrm>
              <a:off x="2064" y="480"/>
              <a:ext cx="480" cy="624"/>
            </a:xfrm>
            <a:prstGeom prst="actionButtonBlank">
              <a:avLst/>
            </a:prstGeom>
            <a:solidFill>
              <a:srgbClr val="66FF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hangingPunct="0"/>
              <a:r>
                <a:rPr lang="en-US" altLang="en-US" b="1">
                  <a:solidFill>
                    <a:srgbClr val="CC0000"/>
                  </a:solidFill>
                </a:rPr>
                <a:t>31</a:t>
              </a:r>
              <a:endParaRPr lang="en-US" altLang="en-US" b="1">
                <a:solidFill>
                  <a:srgbClr val="CC0000"/>
                </a:solidFill>
              </a:endParaRPr>
            </a:p>
            <a:p>
              <a:pPr algn="ctr" eaLnBrk="0" hangingPunct="0"/>
              <a:r>
                <a:rPr lang="en-US" altLang="en-US" sz="1400" b="1"/>
                <a:t>Ga</a:t>
              </a:r>
              <a:endParaRPr lang="en-US" altLang="en-US" sz="1400" b="1"/>
            </a:p>
            <a:p>
              <a:pPr algn="ctr" eaLnBrk="0" hangingPunct="0"/>
              <a:r>
                <a:rPr lang="en-US" altLang="en-US" sz="1400" b="1"/>
                <a:t>Gali</a:t>
              </a:r>
              <a:endParaRPr lang="en-US" altLang="en-US" sz="1400" b="1"/>
            </a:p>
            <a:p>
              <a:pPr algn="ctr" eaLnBrk="0" hangingPunct="0"/>
              <a:r>
                <a:rPr lang="en-US" altLang="en-US" sz="1400" b="1"/>
                <a:t>70</a:t>
              </a:r>
              <a:endParaRPr lang="en-US" altLang="en-US" sz="1400" b="1"/>
            </a:p>
          </p:txBody>
        </p:sp>
        <p:sp>
          <p:nvSpPr>
            <p:cNvPr id="62515" name="AutoShape 51">
              <a:hlinkClick r:id="" action="ppaction://noaction" highlightClick="1"/>
            </p:cNvPr>
            <p:cNvSpPr>
              <a:spLocks noChangeArrowheads="1"/>
            </p:cNvSpPr>
            <p:nvPr/>
          </p:nvSpPr>
          <p:spPr bwMode="auto">
            <a:xfrm>
              <a:off x="2544" y="480"/>
              <a:ext cx="480" cy="624"/>
            </a:xfrm>
            <a:prstGeom prst="actionButtonBlank">
              <a:avLst/>
            </a:prstGeom>
            <a:solidFill>
              <a:srgbClr val="66FF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hangingPunct="0"/>
              <a:r>
                <a:rPr lang="en-US" altLang="en-US" b="1">
                  <a:solidFill>
                    <a:srgbClr val="CC0000"/>
                  </a:solidFill>
                </a:rPr>
                <a:t>32</a:t>
              </a:r>
              <a:endParaRPr lang="en-US" altLang="en-US" b="1">
                <a:solidFill>
                  <a:srgbClr val="CC0000"/>
                </a:solidFill>
              </a:endParaRPr>
            </a:p>
            <a:p>
              <a:pPr algn="ctr" eaLnBrk="0" hangingPunct="0"/>
              <a:r>
                <a:rPr lang="en-US" altLang="en-US" sz="1400" b="1"/>
                <a:t>Ge</a:t>
              </a:r>
              <a:endParaRPr lang="en-US" altLang="en-US" sz="1400" b="1"/>
            </a:p>
            <a:p>
              <a:pPr algn="ctr" eaLnBrk="0" hangingPunct="0"/>
              <a:r>
                <a:rPr lang="en-US" altLang="en-US" sz="1400" b="1"/>
                <a:t>Gemani</a:t>
              </a:r>
              <a:endParaRPr lang="en-US" altLang="en-US" sz="1400" b="1"/>
            </a:p>
            <a:p>
              <a:pPr algn="ctr" eaLnBrk="0" hangingPunct="0"/>
              <a:r>
                <a:rPr lang="en-US" altLang="en-US" sz="1400" b="1"/>
                <a:t>73</a:t>
              </a:r>
              <a:endParaRPr lang="en-US" altLang="en-US" sz="1400" b="1"/>
            </a:p>
          </p:txBody>
        </p:sp>
        <p:sp>
          <p:nvSpPr>
            <p:cNvPr id="62516" name="AutoShape 52">
              <a:hlinkClick r:id="" action="ppaction://noaction" highlightClick="1"/>
            </p:cNvPr>
            <p:cNvSpPr>
              <a:spLocks noChangeArrowheads="1"/>
            </p:cNvSpPr>
            <p:nvPr/>
          </p:nvSpPr>
          <p:spPr bwMode="auto">
            <a:xfrm>
              <a:off x="3024" y="480"/>
              <a:ext cx="480" cy="624"/>
            </a:xfrm>
            <a:prstGeom prst="actionButtonBlank">
              <a:avLst/>
            </a:prstGeom>
            <a:solidFill>
              <a:srgbClr val="FF99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hangingPunct="0"/>
              <a:r>
                <a:rPr lang="en-US" altLang="en-US" sz="1600" b="1">
                  <a:solidFill>
                    <a:srgbClr val="CC0000"/>
                  </a:solidFill>
                </a:rPr>
                <a:t>33</a:t>
              </a:r>
              <a:endParaRPr lang="en-US" altLang="en-US" sz="1600" b="1">
                <a:solidFill>
                  <a:srgbClr val="CC0000"/>
                </a:solidFill>
              </a:endParaRPr>
            </a:p>
            <a:p>
              <a:pPr algn="ctr" eaLnBrk="0" hangingPunct="0"/>
              <a:r>
                <a:rPr lang="en-US" altLang="en-US" sz="1400" b="1"/>
                <a:t>As</a:t>
              </a:r>
              <a:endParaRPr lang="en-US" altLang="en-US" sz="1400" b="1"/>
            </a:p>
            <a:p>
              <a:pPr algn="ctr" eaLnBrk="0" hangingPunct="0"/>
              <a:r>
                <a:rPr lang="en-US" altLang="en-US" sz="1400" b="1"/>
                <a:t>Asen</a:t>
              </a:r>
              <a:endParaRPr lang="en-US" altLang="en-US" b="1"/>
            </a:p>
            <a:p>
              <a:pPr algn="ctr" eaLnBrk="0" hangingPunct="0"/>
              <a:r>
                <a:rPr lang="en-US" altLang="en-US" b="1"/>
                <a:t>75</a:t>
              </a:r>
              <a:endParaRPr lang="en-US" altLang="en-US" b="1"/>
            </a:p>
          </p:txBody>
        </p:sp>
        <p:sp>
          <p:nvSpPr>
            <p:cNvPr id="62517" name="AutoShape 53">
              <a:hlinkClick r:id="" action="ppaction://noaction" highlightClick="1"/>
            </p:cNvPr>
            <p:cNvSpPr>
              <a:spLocks noChangeArrowheads="1"/>
            </p:cNvSpPr>
            <p:nvPr/>
          </p:nvSpPr>
          <p:spPr bwMode="auto">
            <a:xfrm>
              <a:off x="3504" y="480"/>
              <a:ext cx="528" cy="624"/>
            </a:xfrm>
            <a:prstGeom prst="actionButtonBlank">
              <a:avLst/>
            </a:prstGeom>
            <a:solidFill>
              <a:srgbClr val="FF99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hangingPunct="0"/>
              <a:r>
                <a:rPr lang="en-US" altLang="en-US" b="1">
                  <a:solidFill>
                    <a:srgbClr val="CC0000"/>
                  </a:solidFill>
                </a:rPr>
                <a:t>34</a:t>
              </a:r>
              <a:endParaRPr lang="en-US" altLang="en-US" b="1">
                <a:solidFill>
                  <a:srgbClr val="CC0000"/>
                </a:solidFill>
              </a:endParaRPr>
            </a:p>
            <a:p>
              <a:pPr algn="ctr" eaLnBrk="0" hangingPunct="0"/>
              <a:r>
                <a:rPr lang="en-US" altLang="en-US" sz="1400" b="1"/>
                <a:t>Se</a:t>
              </a:r>
              <a:endParaRPr lang="en-US" altLang="en-US" sz="1400" b="1"/>
            </a:p>
            <a:p>
              <a:pPr algn="ctr" eaLnBrk="0" hangingPunct="0"/>
              <a:r>
                <a:rPr lang="en-US" altLang="en-US" b="1"/>
                <a:t>Selen</a:t>
              </a:r>
              <a:endParaRPr lang="en-US" altLang="en-US" b="1"/>
            </a:p>
            <a:p>
              <a:pPr algn="ctr" eaLnBrk="0" hangingPunct="0"/>
              <a:r>
                <a:rPr lang="en-US" altLang="en-US" b="1"/>
                <a:t>79</a:t>
              </a:r>
              <a:endParaRPr lang="en-US" altLang="en-US" b="1"/>
            </a:p>
          </p:txBody>
        </p:sp>
        <p:sp>
          <p:nvSpPr>
            <p:cNvPr id="62518" name="AutoShape 54">
              <a:hlinkClick r:id="" action="ppaction://noaction" highlightClick="1"/>
            </p:cNvPr>
            <p:cNvSpPr>
              <a:spLocks noChangeArrowheads="1"/>
            </p:cNvSpPr>
            <p:nvPr/>
          </p:nvSpPr>
          <p:spPr bwMode="auto">
            <a:xfrm>
              <a:off x="4512" y="480"/>
              <a:ext cx="480" cy="624"/>
            </a:xfrm>
            <a:prstGeom prst="actionButtonBlank">
              <a:avLst/>
            </a:prstGeom>
            <a:solidFill>
              <a:srgbClr val="FFFF66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hangingPunct="0"/>
              <a:r>
                <a:rPr lang="en-US" altLang="en-US" b="1">
                  <a:solidFill>
                    <a:srgbClr val="CC0000"/>
                  </a:solidFill>
                </a:rPr>
                <a:t>36</a:t>
              </a:r>
              <a:endParaRPr lang="en-US" altLang="en-US" b="1">
                <a:solidFill>
                  <a:srgbClr val="CC0000"/>
                </a:solidFill>
              </a:endParaRPr>
            </a:p>
            <a:p>
              <a:pPr algn="ctr" eaLnBrk="0" hangingPunct="0"/>
              <a:r>
                <a:rPr lang="en-US" altLang="en-US" sz="1400" b="1"/>
                <a:t>Kr</a:t>
              </a:r>
              <a:endParaRPr lang="en-US" altLang="en-US" sz="1400" b="1"/>
            </a:p>
            <a:p>
              <a:pPr algn="ctr" eaLnBrk="0" hangingPunct="0"/>
              <a:r>
                <a:rPr lang="en-US" altLang="en-US" sz="1400" b="1"/>
                <a:t>Kripton</a:t>
              </a:r>
              <a:endParaRPr lang="en-US" altLang="en-US" sz="1400" b="1"/>
            </a:p>
            <a:p>
              <a:pPr algn="ctr" eaLnBrk="0" hangingPunct="0"/>
              <a:r>
                <a:rPr lang="en-US" altLang="en-US" sz="1400" b="1"/>
                <a:t>84</a:t>
              </a:r>
              <a:endParaRPr lang="en-US" altLang="en-US" sz="1400" b="1"/>
            </a:p>
          </p:txBody>
        </p:sp>
        <p:sp>
          <p:nvSpPr>
            <p:cNvPr id="62519" name="AutoShape 55">
              <a:hlinkClick r:id="" action="ppaction://noaction" highlightClick="1"/>
            </p:cNvPr>
            <p:cNvSpPr>
              <a:spLocks noChangeArrowheads="1"/>
            </p:cNvSpPr>
            <p:nvPr/>
          </p:nvSpPr>
          <p:spPr bwMode="auto">
            <a:xfrm>
              <a:off x="4032" y="480"/>
              <a:ext cx="480" cy="624"/>
            </a:xfrm>
            <a:prstGeom prst="actionButtonBlank">
              <a:avLst/>
            </a:prstGeom>
            <a:solidFill>
              <a:srgbClr val="FF99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hangingPunct="0"/>
              <a:r>
                <a:rPr lang="en-US" altLang="en-US" b="1">
                  <a:solidFill>
                    <a:srgbClr val="CC0000"/>
                  </a:solidFill>
                </a:rPr>
                <a:t>35</a:t>
              </a:r>
              <a:endParaRPr lang="en-US" altLang="en-US" b="1">
                <a:solidFill>
                  <a:srgbClr val="CC0000"/>
                </a:solidFill>
              </a:endParaRPr>
            </a:p>
            <a:p>
              <a:pPr algn="ctr" eaLnBrk="0" hangingPunct="0"/>
              <a:r>
                <a:rPr lang="en-US" altLang="en-US" sz="1400" b="1"/>
                <a:t>Br</a:t>
              </a:r>
              <a:endParaRPr lang="en-US" altLang="en-US" sz="1400" b="1"/>
            </a:p>
            <a:p>
              <a:pPr algn="ctr" eaLnBrk="0" hangingPunct="0"/>
              <a:r>
                <a:rPr lang="en-US" altLang="en-US" sz="1400" b="1"/>
                <a:t>Brom</a:t>
              </a:r>
              <a:endParaRPr lang="en-US" altLang="en-US" sz="1400" b="1"/>
            </a:p>
            <a:p>
              <a:pPr algn="ctr" eaLnBrk="0" hangingPunct="0"/>
              <a:r>
                <a:rPr lang="en-US" altLang="en-US" sz="1400" b="1"/>
                <a:t>80</a:t>
              </a:r>
              <a:endParaRPr lang="en-US" altLang="en-US" sz="1400" b="1"/>
            </a:p>
          </p:txBody>
        </p:sp>
      </p:grpSp>
      <p:grpSp>
        <p:nvGrpSpPr>
          <p:cNvPr id="62546" name="Group 82"/>
          <p:cNvGrpSpPr/>
          <p:nvPr/>
        </p:nvGrpSpPr>
        <p:grpSpPr bwMode="auto">
          <a:xfrm>
            <a:off x="1600200" y="4357688"/>
            <a:ext cx="2438400" cy="2424112"/>
            <a:chOff x="2880" y="912"/>
            <a:chExt cx="1536" cy="1527"/>
          </a:xfrm>
        </p:grpSpPr>
        <p:sp>
          <p:nvSpPr>
            <p:cNvPr id="62547" name="Oval 83"/>
            <p:cNvSpPr>
              <a:spLocks noChangeArrowheads="1"/>
            </p:cNvSpPr>
            <p:nvPr/>
          </p:nvSpPr>
          <p:spPr bwMode="auto">
            <a:xfrm>
              <a:off x="2928" y="2016"/>
              <a:ext cx="96" cy="94"/>
            </a:xfrm>
            <a:prstGeom prst="ellipse">
              <a:avLst/>
            </a:prstGeom>
            <a:solidFill>
              <a:schemeClr val="hlink"/>
            </a:solidFill>
            <a:ln w="38100">
              <a:solidFill>
                <a:schemeClr val="bg1"/>
              </a:solidFill>
              <a:rou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62548" name="Group 84"/>
            <p:cNvGrpSpPr/>
            <p:nvPr/>
          </p:nvGrpSpPr>
          <p:grpSpPr bwMode="auto">
            <a:xfrm>
              <a:off x="2880" y="912"/>
              <a:ext cx="1488" cy="1488"/>
              <a:chOff x="864" y="1488"/>
              <a:chExt cx="1488" cy="1488"/>
            </a:xfrm>
          </p:grpSpPr>
          <p:grpSp>
            <p:nvGrpSpPr>
              <p:cNvPr id="62549" name="Group 85"/>
              <p:cNvGrpSpPr/>
              <p:nvPr/>
            </p:nvGrpSpPr>
            <p:grpSpPr bwMode="auto">
              <a:xfrm>
                <a:off x="864" y="1536"/>
                <a:ext cx="1488" cy="1440"/>
                <a:chOff x="816" y="1632"/>
                <a:chExt cx="1488" cy="1440"/>
              </a:xfrm>
            </p:grpSpPr>
            <p:sp>
              <p:nvSpPr>
                <p:cNvPr id="62550" name="Oval 86"/>
                <p:cNvSpPr>
                  <a:spLocks noChangeArrowheads="1"/>
                </p:cNvSpPr>
                <p:nvPr/>
              </p:nvSpPr>
              <p:spPr bwMode="auto">
                <a:xfrm>
                  <a:off x="816" y="1632"/>
                  <a:ext cx="1488" cy="1440"/>
                </a:xfrm>
                <a:prstGeom prst="ellipse">
                  <a:avLst/>
                </a:prstGeom>
                <a:solidFill>
                  <a:schemeClr val="hlink"/>
                </a:solidFill>
                <a:ln w="38100">
                  <a:solidFill>
                    <a:schemeClr val="bg1"/>
                  </a:solidFill>
                  <a:rou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grpSp>
              <p:nvGrpSpPr>
                <p:cNvPr id="62551" name="Group 87"/>
                <p:cNvGrpSpPr/>
                <p:nvPr/>
              </p:nvGrpSpPr>
              <p:grpSpPr bwMode="auto">
                <a:xfrm>
                  <a:off x="1008" y="1776"/>
                  <a:ext cx="1104" cy="1143"/>
                  <a:chOff x="4032" y="393"/>
                  <a:chExt cx="1104" cy="1143"/>
                </a:xfrm>
              </p:grpSpPr>
              <p:grpSp>
                <p:nvGrpSpPr>
                  <p:cNvPr id="62552" name="Group 88"/>
                  <p:cNvGrpSpPr/>
                  <p:nvPr/>
                </p:nvGrpSpPr>
                <p:grpSpPr bwMode="auto">
                  <a:xfrm>
                    <a:off x="4032" y="432"/>
                    <a:ext cx="1104" cy="1104"/>
                    <a:chOff x="623" y="622"/>
                    <a:chExt cx="1199" cy="1248"/>
                  </a:xfrm>
                </p:grpSpPr>
                <p:sp>
                  <p:nvSpPr>
                    <p:cNvPr id="62553" name="Oval 89"/>
                    <p:cNvSpPr>
                      <a:spLocks noChangeArrowheads="1"/>
                    </p:cNvSpPr>
                    <p:nvPr/>
                  </p:nvSpPr>
                  <p:spPr bwMode="auto">
                    <a:xfrm rot="-21547192">
                      <a:off x="623" y="622"/>
                      <a:ext cx="1199" cy="1201"/>
                    </a:xfrm>
                    <a:prstGeom prst="ellipse">
                      <a:avLst/>
                    </a:prstGeom>
                    <a:solidFill>
                      <a:schemeClr val="hlink"/>
                    </a:solidFill>
                    <a:ln w="38100">
                      <a:solidFill>
                        <a:schemeClr val="bg1"/>
                      </a:solidFill>
                      <a:rou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62554" name="Oval 90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768" y="768"/>
                      <a:ext cx="892" cy="912"/>
                    </a:xfrm>
                    <a:prstGeom prst="ellipse">
                      <a:avLst/>
                    </a:prstGeom>
                    <a:solidFill>
                      <a:schemeClr val="hlink"/>
                    </a:solidFill>
                    <a:ln w="38100">
                      <a:solidFill>
                        <a:schemeClr val="bg1"/>
                      </a:solidFill>
                      <a:rou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62555" name="Oval 91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008" y="1008"/>
                      <a:ext cx="419" cy="424"/>
                    </a:xfrm>
                    <a:prstGeom prst="ellipse">
                      <a:avLst/>
                    </a:prstGeom>
                    <a:solidFill>
                      <a:schemeClr val="hlink"/>
                    </a:solidFill>
                    <a:ln w="38100">
                      <a:solidFill>
                        <a:srgbClr val="333399"/>
                      </a:solidFill>
                      <a:rou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pPr algn="ctr" eaLnBrk="0" hangingPunct="0"/>
                      <a:r>
                        <a:rPr lang="en-US" altLang="en-US" sz="2400" b="1">
                          <a:latin typeface="Times New Roman" panose="02020603050405020304" pitchFamily="18" charset="0"/>
                        </a:rPr>
                        <a:t>16+</a:t>
                      </a:r>
                      <a:endParaRPr lang="en-US" altLang="en-US" sz="2400" b="1">
                        <a:latin typeface="Times New Roman" panose="02020603050405020304" pitchFamily="18" charset="0"/>
                      </a:endParaRPr>
                    </a:p>
                  </p:txBody>
                </p:sp>
                <p:sp>
                  <p:nvSpPr>
                    <p:cNvPr id="62556" name="Oval 92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632" y="1152"/>
                      <a:ext cx="96" cy="94"/>
                    </a:xfrm>
                    <a:prstGeom prst="ellipse">
                      <a:avLst/>
                    </a:prstGeom>
                    <a:solidFill>
                      <a:schemeClr val="hlink"/>
                    </a:solidFill>
                    <a:ln w="38100">
                      <a:solidFill>
                        <a:schemeClr val="bg1"/>
                      </a:solidFill>
                      <a:rou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62557" name="Oval 93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720" y="1154"/>
                      <a:ext cx="96" cy="94"/>
                    </a:xfrm>
                    <a:prstGeom prst="ellipse">
                      <a:avLst/>
                    </a:prstGeom>
                    <a:solidFill>
                      <a:schemeClr val="hlink"/>
                    </a:solidFill>
                    <a:ln w="38100">
                      <a:solidFill>
                        <a:schemeClr val="bg1"/>
                      </a:solidFill>
                      <a:rou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62558" name="Oval 94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152" y="1776"/>
                      <a:ext cx="96" cy="94"/>
                    </a:xfrm>
                    <a:prstGeom prst="ellipse">
                      <a:avLst/>
                    </a:prstGeom>
                    <a:solidFill>
                      <a:schemeClr val="hlink"/>
                    </a:solidFill>
                    <a:ln w="38100">
                      <a:solidFill>
                        <a:schemeClr val="bg1"/>
                      </a:solidFill>
                      <a:rou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</p:grpSp>
              <p:sp>
                <p:nvSpPr>
                  <p:cNvPr id="62559" name="Oval 95"/>
                  <p:cNvSpPr>
                    <a:spLocks noChangeArrowheads="1"/>
                  </p:cNvSpPr>
                  <p:nvPr/>
                </p:nvSpPr>
                <p:spPr bwMode="auto">
                  <a:xfrm>
                    <a:off x="4952" y="1248"/>
                    <a:ext cx="88" cy="87"/>
                  </a:xfrm>
                  <a:prstGeom prst="ellipse">
                    <a:avLst/>
                  </a:prstGeom>
                  <a:solidFill>
                    <a:schemeClr val="hlink"/>
                  </a:solidFill>
                  <a:ln w="38100">
                    <a:solidFill>
                      <a:schemeClr val="bg1"/>
                    </a:solidFill>
                    <a:rou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62560" name="Oval 96"/>
                  <p:cNvSpPr>
                    <a:spLocks noChangeArrowheads="1"/>
                  </p:cNvSpPr>
                  <p:nvPr/>
                </p:nvSpPr>
                <p:spPr bwMode="auto">
                  <a:xfrm>
                    <a:off x="4560" y="393"/>
                    <a:ext cx="88" cy="87"/>
                  </a:xfrm>
                  <a:prstGeom prst="ellipse">
                    <a:avLst/>
                  </a:prstGeom>
                  <a:solidFill>
                    <a:schemeClr val="hlink"/>
                  </a:solidFill>
                  <a:ln w="38100">
                    <a:solidFill>
                      <a:schemeClr val="bg1"/>
                    </a:solidFill>
                    <a:rou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62561" name="Oval 97"/>
                  <p:cNvSpPr>
                    <a:spLocks noChangeArrowheads="1"/>
                  </p:cNvSpPr>
                  <p:nvPr/>
                </p:nvSpPr>
                <p:spPr bwMode="auto">
                  <a:xfrm>
                    <a:off x="4080" y="1257"/>
                    <a:ext cx="88" cy="87"/>
                  </a:xfrm>
                  <a:prstGeom prst="ellipse">
                    <a:avLst/>
                  </a:prstGeom>
                  <a:solidFill>
                    <a:schemeClr val="hlink"/>
                  </a:solidFill>
                  <a:ln w="38100">
                    <a:solidFill>
                      <a:schemeClr val="bg1"/>
                    </a:solidFill>
                    <a:rou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62562" name="Oval 98"/>
                  <p:cNvSpPr>
                    <a:spLocks noChangeArrowheads="1"/>
                  </p:cNvSpPr>
                  <p:nvPr/>
                </p:nvSpPr>
                <p:spPr bwMode="auto">
                  <a:xfrm>
                    <a:off x="4088" y="576"/>
                    <a:ext cx="88" cy="87"/>
                  </a:xfrm>
                  <a:prstGeom prst="ellipse">
                    <a:avLst/>
                  </a:prstGeom>
                  <a:solidFill>
                    <a:schemeClr val="hlink"/>
                  </a:solidFill>
                  <a:ln w="38100">
                    <a:solidFill>
                      <a:schemeClr val="bg1"/>
                    </a:solidFill>
                    <a:rou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62563" name="Oval 99"/>
                  <p:cNvSpPr>
                    <a:spLocks noChangeArrowheads="1"/>
                  </p:cNvSpPr>
                  <p:nvPr/>
                </p:nvSpPr>
                <p:spPr bwMode="auto">
                  <a:xfrm>
                    <a:off x="4992" y="585"/>
                    <a:ext cx="88" cy="87"/>
                  </a:xfrm>
                  <a:prstGeom prst="ellipse">
                    <a:avLst/>
                  </a:prstGeom>
                  <a:solidFill>
                    <a:schemeClr val="hlink"/>
                  </a:solidFill>
                  <a:ln w="38100">
                    <a:solidFill>
                      <a:schemeClr val="bg1"/>
                    </a:solidFill>
                    <a:rou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</p:grpSp>
          <p:grpSp>
            <p:nvGrpSpPr>
              <p:cNvPr id="62564" name="Group 100"/>
              <p:cNvGrpSpPr/>
              <p:nvPr/>
            </p:nvGrpSpPr>
            <p:grpSpPr bwMode="auto">
              <a:xfrm>
                <a:off x="1008" y="1488"/>
                <a:ext cx="1200" cy="864"/>
                <a:chOff x="1008" y="1488"/>
                <a:chExt cx="1200" cy="864"/>
              </a:xfrm>
            </p:grpSpPr>
            <p:sp>
              <p:nvSpPr>
                <p:cNvPr id="62565" name="Oval 101"/>
                <p:cNvSpPr>
                  <a:spLocks noChangeArrowheads="1"/>
                </p:cNvSpPr>
                <p:nvPr/>
              </p:nvSpPr>
              <p:spPr bwMode="auto">
                <a:xfrm>
                  <a:off x="1008" y="2258"/>
                  <a:ext cx="96" cy="94"/>
                </a:xfrm>
                <a:prstGeom prst="ellipse">
                  <a:avLst/>
                </a:prstGeom>
                <a:solidFill>
                  <a:schemeClr val="hlink"/>
                </a:solidFill>
                <a:ln w="38100">
                  <a:solidFill>
                    <a:schemeClr val="bg1"/>
                  </a:solidFill>
                  <a:rou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2566" name="Oval 102"/>
                <p:cNvSpPr>
                  <a:spLocks noChangeArrowheads="1"/>
                </p:cNvSpPr>
                <p:nvPr/>
              </p:nvSpPr>
              <p:spPr bwMode="auto">
                <a:xfrm>
                  <a:off x="1536" y="1488"/>
                  <a:ext cx="96" cy="94"/>
                </a:xfrm>
                <a:prstGeom prst="ellipse">
                  <a:avLst/>
                </a:prstGeom>
                <a:solidFill>
                  <a:schemeClr val="hlink"/>
                </a:solidFill>
                <a:ln w="38100">
                  <a:solidFill>
                    <a:schemeClr val="bg1"/>
                  </a:solidFill>
                  <a:rou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2567" name="Oval 103"/>
                <p:cNvSpPr>
                  <a:spLocks noChangeArrowheads="1"/>
                </p:cNvSpPr>
                <p:nvPr/>
              </p:nvSpPr>
              <p:spPr bwMode="auto">
                <a:xfrm>
                  <a:off x="2112" y="2210"/>
                  <a:ext cx="96" cy="94"/>
                </a:xfrm>
                <a:prstGeom prst="ellipse">
                  <a:avLst/>
                </a:prstGeom>
                <a:solidFill>
                  <a:schemeClr val="hlink"/>
                </a:solidFill>
                <a:ln w="38100">
                  <a:solidFill>
                    <a:schemeClr val="bg1"/>
                  </a:solidFill>
                  <a:rou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</p:grpSp>
        <p:sp>
          <p:nvSpPr>
            <p:cNvPr id="62568" name="Oval 104"/>
            <p:cNvSpPr>
              <a:spLocks noChangeArrowheads="1"/>
            </p:cNvSpPr>
            <p:nvPr/>
          </p:nvSpPr>
          <p:spPr bwMode="auto">
            <a:xfrm>
              <a:off x="4176" y="2064"/>
              <a:ext cx="88" cy="87"/>
            </a:xfrm>
            <a:prstGeom prst="ellipse">
              <a:avLst/>
            </a:prstGeom>
            <a:solidFill>
              <a:schemeClr val="hlink"/>
            </a:solidFill>
            <a:ln w="38100">
              <a:solidFill>
                <a:schemeClr val="bg1"/>
              </a:solidFill>
              <a:rou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2569" name="Oval 105"/>
            <p:cNvSpPr>
              <a:spLocks noChangeArrowheads="1"/>
            </p:cNvSpPr>
            <p:nvPr/>
          </p:nvSpPr>
          <p:spPr bwMode="auto">
            <a:xfrm>
              <a:off x="3504" y="2352"/>
              <a:ext cx="88" cy="87"/>
            </a:xfrm>
            <a:prstGeom prst="ellipse">
              <a:avLst/>
            </a:prstGeom>
            <a:solidFill>
              <a:schemeClr val="hlink"/>
            </a:solidFill>
            <a:ln w="38100">
              <a:solidFill>
                <a:schemeClr val="bg1"/>
              </a:solidFill>
              <a:rou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2570" name="Oval 106"/>
            <p:cNvSpPr>
              <a:spLocks noChangeArrowheads="1"/>
            </p:cNvSpPr>
            <p:nvPr/>
          </p:nvSpPr>
          <p:spPr bwMode="auto">
            <a:xfrm>
              <a:off x="4320" y="1632"/>
              <a:ext cx="96" cy="94"/>
            </a:xfrm>
            <a:prstGeom prst="ellipse">
              <a:avLst/>
            </a:prstGeom>
            <a:solidFill>
              <a:schemeClr val="hlink"/>
            </a:solidFill>
            <a:ln w="38100">
              <a:solidFill>
                <a:schemeClr val="bg1"/>
              </a:solidFill>
              <a:rou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2571" name="Oval 107"/>
            <p:cNvSpPr>
              <a:spLocks noChangeArrowheads="1"/>
            </p:cNvSpPr>
            <p:nvPr/>
          </p:nvSpPr>
          <p:spPr bwMode="auto">
            <a:xfrm>
              <a:off x="2928" y="1250"/>
              <a:ext cx="96" cy="94"/>
            </a:xfrm>
            <a:prstGeom prst="ellipse">
              <a:avLst/>
            </a:prstGeom>
            <a:solidFill>
              <a:schemeClr val="hlink"/>
            </a:solidFill>
            <a:ln w="38100">
              <a:solidFill>
                <a:schemeClr val="bg1"/>
              </a:solidFill>
              <a:rou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62572" name="AutoShape 108"/>
          <p:cNvSpPr/>
          <p:nvPr/>
        </p:nvSpPr>
        <p:spPr bwMode="auto">
          <a:xfrm>
            <a:off x="4267200" y="4114800"/>
            <a:ext cx="228600" cy="2743200"/>
          </a:xfrm>
          <a:prstGeom prst="rightBrace">
            <a:avLst>
              <a:gd name="adj1" fmla="val 100000"/>
              <a:gd name="adj2" fmla="val 50000"/>
            </a:avLst>
          </a:prstGeom>
          <a:noFill/>
          <a:ln w="41275">
            <a:solidFill>
              <a:schemeClr val="bg1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2573" name="Text Box 109"/>
          <p:cNvSpPr txBox="1">
            <a:spLocks noChangeArrowheads="1"/>
          </p:cNvSpPr>
          <p:nvPr/>
        </p:nvSpPr>
        <p:spPr bwMode="auto">
          <a:xfrm>
            <a:off x="4419600" y="4711039"/>
            <a:ext cx="57150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800">
                <a:latin typeface=".VnTime" pitchFamily="34" charset="0"/>
              </a:rPr>
              <a:t>Cã 3 líp e nªn Y thuéc chu k× 3</a:t>
            </a:r>
            <a:endParaRPr lang="en-US" altLang="en-US" sz="2800">
              <a:latin typeface=".VnTime" pitchFamily="34" charset="0"/>
            </a:endParaRPr>
          </a:p>
        </p:txBody>
      </p:sp>
      <p:sp>
        <p:nvSpPr>
          <p:cNvPr id="62574" name="Text Box 110"/>
          <p:cNvSpPr txBox="1">
            <a:spLocks noChangeArrowheads="1"/>
          </p:cNvSpPr>
          <p:nvPr/>
        </p:nvSpPr>
        <p:spPr bwMode="auto">
          <a:xfrm>
            <a:off x="4495800" y="5334001"/>
            <a:ext cx="57150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800">
                <a:latin typeface=".VnTime" pitchFamily="34" charset="0"/>
              </a:rPr>
              <a:t>Cã 6 e líp ngoai cïng nªn Y nhãm VI</a:t>
            </a:r>
            <a:endParaRPr lang="en-US" altLang="en-US" sz="2800">
              <a:latin typeface=".VnTime" pitchFamily="34" charset="0"/>
            </a:endParaRPr>
          </a:p>
        </p:txBody>
      </p:sp>
      <p:sp>
        <p:nvSpPr>
          <p:cNvPr id="62575" name="Text Box 111"/>
          <p:cNvSpPr txBox="1">
            <a:spLocks noChangeArrowheads="1"/>
          </p:cNvSpPr>
          <p:nvPr/>
        </p:nvSpPr>
        <p:spPr bwMode="auto">
          <a:xfrm>
            <a:off x="4343400" y="4114801"/>
            <a:ext cx="60960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800">
                <a:latin typeface=".VnTime" pitchFamily="34" charset="0"/>
              </a:rPr>
              <a:t>Cã ®iÖn tÝch lµ 16+ nªn Y thuéc « thø 16</a:t>
            </a:r>
            <a:endParaRPr lang="en-US" altLang="en-US" sz="2800">
              <a:latin typeface=".VnTime" pitchFamily="34" charset="0"/>
            </a:endParaRPr>
          </a:p>
        </p:txBody>
      </p:sp>
      <p:sp>
        <p:nvSpPr>
          <p:cNvPr id="62577" name="AutoShape 113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2789238" y="3322638"/>
            <a:ext cx="838200" cy="990600"/>
          </a:xfrm>
          <a:prstGeom prst="actionButtonBlank">
            <a:avLst/>
          </a:prstGeom>
          <a:solidFill>
            <a:srgbClr val="FF99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/>
            <a:r>
              <a:rPr lang="en-US" altLang="en-US" sz="3600" b="1">
                <a:solidFill>
                  <a:srgbClr val="CC0000"/>
                </a:solidFill>
              </a:rPr>
              <a:t>Y</a:t>
            </a:r>
            <a:endParaRPr lang="en-US" altLang="en-US" sz="3600" b="1"/>
          </a:p>
        </p:txBody>
      </p:sp>
      <p:sp>
        <p:nvSpPr>
          <p:cNvPr id="62578" name="AutoShape 114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8158163" y="1752600"/>
            <a:ext cx="838200" cy="990600"/>
          </a:xfrm>
          <a:prstGeom prst="actionButtonBlank">
            <a:avLst/>
          </a:prstGeom>
          <a:solidFill>
            <a:srgbClr val="FF99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/>
            <a:endParaRPr lang="en-US" altLang="en-US" sz="3600" b="1"/>
          </a:p>
        </p:txBody>
      </p:sp>
      <p:sp>
        <p:nvSpPr>
          <p:cNvPr id="62579" name="AutoShape 115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7377114" y="1747838"/>
            <a:ext cx="776287" cy="990600"/>
          </a:xfrm>
          <a:prstGeom prst="actionButtonBlank">
            <a:avLst/>
          </a:prstGeom>
          <a:solidFill>
            <a:srgbClr val="FF99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/>
            <a:endParaRPr lang="en-US" altLang="en-US" sz="3600" b="1"/>
          </a:p>
        </p:txBody>
      </p:sp>
      <p:sp>
        <p:nvSpPr>
          <p:cNvPr id="62580" name="AutoShape 116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8991600" y="1752600"/>
            <a:ext cx="762000" cy="990600"/>
          </a:xfrm>
          <a:prstGeom prst="actionButtonBlank">
            <a:avLst/>
          </a:prstGeom>
          <a:solidFill>
            <a:srgbClr val="FF99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/>
            <a:r>
              <a:rPr lang="en-US" altLang="en-US" b="1">
                <a:solidFill>
                  <a:srgbClr val="CC0000"/>
                </a:solidFill>
              </a:rPr>
              <a:t>17</a:t>
            </a:r>
            <a:endParaRPr lang="en-US" altLang="en-US" b="1">
              <a:solidFill>
                <a:srgbClr val="CC0000"/>
              </a:solidFill>
            </a:endParaRPr>
          </a:p>
          <a:p>
            <a:pPr algn="ctr" eaLnBrk="0" hangingPunct="0"/>
            <a:r>
              <a:rPr lang="en-US" altLang="en-US" sz="1400" b="1"/>
              <a:t>Cl</a:t>
            </a:r>
            <a:endParaRPr lang="en-US" altLang="en-US" sz="1400" b="1"/>
          </a:p>
          <a:p>
            <a:pPr algn="ctr" eaLnBrk="0" hangingPunct="0"/>
            <a:r>
              <a:rPr lang="en-US" altLang="en-US" sz="1400" b="1"/>
              <a:t>Clo</a:t>
            </a:r>
            <a:endParaRPr lang="en-US" altLang="en-US" sz="1400" b="1"/>
          </a:p>
          <a:p>
            <a:pPr algn="ctr" eaLnBrk="0" hangingPunct="0"/>
            <a:r>
              <a:rPr lang="en-US" altLang="en-US" sz="1400" b="1"/>
              <a:t>35,5</a:t>
            </a:r>
            <a:endParaRPr lang="en-US" altLang="en-US" sz="1400" b="1"/>
          </a:p>
        </p:txBody>
      </p:sp>
      <p:sp>
        <p:nvSpPr>
          <p:cNvPr id="62581" name="AutoShape 117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7391400" y="1752600"/>
            <a:ext cx="762000" cy="990600"/>
          </a:xfrm>
          <a:prstGeom prst="actionButtonBlank">
            <a:avLst/>
          </a:prstGeom>
          <a:solidFill>
            <a:srgbClr val="FF99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/>
            <a:r>
              <a:rPr lang="en-US" altLang="en-US" sz="1600" b="1">
                <a:solidFill>
                  <a:srgbClr val="CC0000"/>
                </a:solidFill>
              </a:rPr>
              <a:t>15</a:t>
            </a:r>
            <a:endParaRPr lang="en-US" altLang="en-US" sz="1600" b="1">
              <a:solidFill>
                <a:srgbClr val="CC0000"/>
              </a:solidFill>
            </a:endParaRPr>
          </a:p>
          <a:p>
            <a:pPr algn="ctr" eaLnBrk="0" hangingPunct="0"/>
            <a:r>
              <a:rPr lang="en-US" altLang="en-US" sz="1400" b="1"/>
              <a:t>P</a:t>
            </a:r>
            <a:endParaRPr lang="en-US" altLang="en-US" sz="1400" b="1"/>
          </a:p>
          <a:p>
            <a:pPr algn="ctr" eaLnBrk="0" hangingPunct="0"/>
            <a:r>
              <a:rPr lang="en-US" altLang="en-US" sz="1400" b="1"/>
              <a:t>Photpho</a:t>
            </a:r>
            <a:endParaRPr lang="en-US" altLang="en-US" b="1"/>
          </a:p>
          <a:p>
            <a:pPr algn="ctr" eaLnBrk="0" hangingPunct="0"/>
            <a:r>
              <a:rPr lang="en-US" altLang="en-US" b="1"/>
              <a:t>31</a:t>
            </a:r>
            <a:endParaRPr lang="en-US" altLang="en-US" b="1"/>
          </a:p>
        </p:txBody>
      </p:sp>
      <p:sp>
        <p:nvSpPr>
          <p:cNvPr id="62582" name="AutoShape 118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8153400" y="1733550"/>
            <a:ext cx="838200" cy="990600"/>
          </a:xfrm>
          <a:prstGeom prst="actionButtonBlank">
            <a:avLst/>
          </a:prstGeom>
          <a:solidFill>
            <a:srgbClr val="FF99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/>
            <a:r>
              <a:rPr lang="en-US" altLang="en-US" sz="3600" b="1">
                <a:solidFill>
                  <a:srgbClr val="CC0000"/>
                </a:solidFill>
              </a:rPr>
              <a:t>Y</a:t>
            </a:r>
            <a:endParaRPr lang="en-US" altLang="en-US" sz="3600" b="1"/>
          </a:p>
        </p:txBody>
      </p:sp>
      <p:sp>
        <p:nvSpPr>
          <p:cNvPr id="62583" name="AutoShape 119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8153400" y="1752600"/>
            <a:ext cx="838200" cy="990600"/>
          </a:xfrm>
          <a:prstGeom prst="actionButtonBlank">
            <a:avLst/>
          </a:prstGeom>
          <a:solidFill>
            <a:srgbClr val="00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/>
            <a:r>
              <a:rPr lang="en-US" altLang="en-US" b="1">
                <a:solidFill>
                  <a:srgbClr val="CC0000"/>
                </a:solidFill>
              </a:rPr>
              <a:t>16</a:t>
            </a:r>
            <a:endParaRPr lang="en-US" altLang="en-US" b="1">
              <a:solidFill>
                <a:srgbClr val="CC0000"/>
              </a:solidFill>
            </a:endParaRPr>
          </a:p>
          <a:p>
            <a:pPr algn="ctr" eaLnBrk="0" hangingPunct="0"/>
            <a:r>
              <a:rPr lang="en-US" altLang="en-US" sz="1400" b="1"/>
              <a:t>S</a:t>
            </a:r>
            <a:endParaRPr lang="en-US" altLang="en-US" sz="1400" b="1"/>
          </a:p>
          <a:p>
            <a:pPr algn="ctr" eaLnBrk="0" hangingPunct="0"/>
            <a:r>
              <a:rPr lang="en-US" altLang="en-US" b="1"/>
              <a:t>L.</a:t>
            </a:r>
            <a:r>
              <a:rPr lang="en-US" altLang="en-US" b="1">
                <a:latin typeface=".VnTime" pitchFamily="34" charset="0"/>
              </a:rPr>
              <a:t>Huúnh</a:t>
            </a:r>
            <a:endParaRPr lang="en-US" altLang="en-US" b="1"/>
          </a:p>
          <a:p>
            <a:pPr algn="ctr" eaLnBrk="0" hangingPunct="0"/>
            <a:r>
              <a:rPr lang="en-US" altLang="en-US" b="1"/>
              <a:t> 32</a:t>
            </a:r>
            <a:endParaRPr lang="en-US" altLang="en-US" b="1"/>
          </a:p>
        </p:txBody>
      </p:sp>
      <p:sp>
        <p:nvSpPr>
          <p:cNvPr id="62584" name="AutoShape 120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2819400" y="3333750"/>
            <a:ext cx="838200" cy="990600"/>
          </a:xfrm>
          <a:prstGeom prst="actionButtonBlank">
            <a:avLst/>
          </a:prstGeom>
          <a:solidFill>
            <a:srgbClr val="00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/>
            <a:r>
              <a:rPr lang="en-US" altLang="en-US" b="1">
                <a:solidFill>
                  <a:srgbClr val="CC0000"/>
                </a:solidFill>
              </a:rPr>
              <a:t>16</a:t>
            </a:r>
            <a:endParaRPr lang="en-US" altLang="en-US" b="1">
              <a:solidFill>
                <a:srgbClr val="CC0000"/>
              </a:solidFill>
            </a:endParaRPr>
          </a:p>
          <a:p>
            <a:pPr algn="ctr" eaLnBrk="0" hangingPunct="0"/>
            <a:r>
              <a:rPr lang="en-US" altLang="en-US" sz="1400" b="1"/>
              <a:t>S</a:t>
            </a:r>
            <a:endParaRPr lang="en-US" altLang="en-US" sz="1400" b="1"/>
          </a:p>
          <a:p>
            <a:pPr algn="ctr" eaLnBrk="0" hangingPunct="0"/>
            <a:r>
              <a:rPr lang="en-US" altLang="en-US" b="1"/>
              <a:t>L.</a:t>
            </a:r>
            <a:r>
              <a:rPr lang="en-US" altLang="en-US" b="1">
                <a:latin typeface=".VnTime" pitchFamily="34" charset="0"/>
              </a:rPr>
              <a:t>Huúnh</a:t>
            </a:r>
            <a:endParaRPr lang="en-US" altLang="en-US" b="1"/>
          </a:p>
          <a:p>
            <a:pPr algn="ctr" eaLnBrk="0" hangingPunct="0"/>
            <a:r>
              <a:rPr lang="en-US" altLang="en-US" b="1"/>
              <a:t> 32</a:t>
            </a:r>
            <a:endParaRPr lang="en-US" altLang="en-US" b="1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r:id="rId1" p14:bwMode="auto">
            <p14:nvContentPartPr>
              <p14:cNvPr id="2" name="Ink 1"/>
              <p14:cNvContentPartPr/>
              <p14:nvPr/>
            </p14:nvContentPartPr>
            <p14:xfrm>
              <a:off x="10028160" y="5482800"/>
              <a:ext cx="160920" cy="214560"/>
            </p14:xfrm>
          </p:contentPart>
        </mc:Choice>
        <mc:Fallback xmlns="">
          <p:pic>
            <p:nvPicPr>
              <p:cNvPr id="2" name="Ink 1"/>
            </p:nvPicPr>
            <p:blipFill>
              <a:blip r:embed="rId2"/>
            </p:blipFill>
            <p:spPr>
              <a:xfrm>
                <a:off x="10028160" y="5482800"/>
                <a:ext cx="160920" cy="214560"/>
              </a:xfrm>
              <a:prstGeom prst="rect"/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5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25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25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5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25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25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5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25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25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5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25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25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5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5" dur="2000"/>
                                        <p:tgtEl>
                                          <p:spTgt spid="625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5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8" dur="2000"/>
                                        <p:tgtEl>
                                          <p:spTgt spid="625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1" dur="2000"/>
                                        <p:tgtEl>
                                          <p:spTgt spid="625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5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36" dur="500"/>
                                        <p:tgtEl>
                                          <p:spTgt spid="625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6" presetClass="entr" presetSubtype="2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5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39" dur="500"/>
                                        <p:tgtEl>
                                          <p:spTgt spid="625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3" dur="500"/>
                                        <p:tgtEl>
                                          <p:spTgt spid="625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/>
                                        <p:tgtEl>
                                          <p:spTgt spid="625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5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7" dur="500"/>
                                        <p:tgtEl>
                                          <p:spTgt spid="625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/>
                                        <p:tgtEl>
                                          <p:spTgt spid="625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5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1" dur="500"/>
                                        <p:tgtEl>
                                          <p:spTgt spid="625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/>
                                        <p:tgtEl>
                                          <p:spTgt spid="625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5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5" dur="500"/>
                                        <p:tgtEl>
                                          <p:spTgt spid="625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/>
                                        <p:tgtEl>
                                          <p:spTgt spid="625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5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9" dur="500"/>
                                        <p:tgtEl>
                                          <p:spTgt spid="625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/>
                                        <p:tgtEl>
                                          <p:spTgt spid="625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5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66" dur="500"/>
                                        <p:tgtEl>
                                          <p:spTgt spid="625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508" grpId="0" animBg="1"/>
      <p:bldP spid="62573" grpId="0"/>
      <p:bldP spid="62573" grpId="1"/>
      <p:bldP spid="62574" grpId="0"/>
      <p:bldP spid="62574" grpId="1"/>
      <p:bldP spid="62575" grpId="0"/>
      <p:bldP spid="62575" grpId="1"/>
      <p:bldP spid="62580" grpId="0" animBg="1"/>
      <p:bldP spid="62581" grpId="0" animBg="1"/>
      <p:bldP spid="62582" grpId="0" animBg="1"/>
      <p:bldP spid="62583" grpId="0" animBg="1"/>
      <p:bldP spid="6258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6" name="AutoShape 4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1803400" y="1038225"/>
            <a:ext cx="1981200" cy="609600"/>
          </a:xfrm>
          <a:prstGeom prst="actionButtonBlank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/>
            <a:r>
              <a:rPr lang="en-US" altLang="en-US" sz="3200"/>
              <a:t>Bảng 1</a:t>
            </a:r>
            <a:endParaRPr lang="en-US" altLang="en-US" sz="3200"/>
          </a:p>
        </p:txBody>
      </p:sp>
      <p:graphicFrame>
        <p:nvGraphicFramePr>
          <p:cNvPr id="90156" name="Group 44"/>
          <p:cNvGraphicFramePr>
            <a:graphicFrameLocks noGrp="1"/>
          </p:cNvGraphicFramePr>
          <p:nvPr/>
        </p:nvGraphicFramePr>
        <p:xfrm>
          <a:off x="1828800" y="1676400"/>
          <a:ext cx="8839200" cy="5006340"/>
        </p:xfrm>
        <a:graphic>
          <a:graphicData uri="http://schemas.openxmlformats.org/drawingml/2006/table">
            <a:tbl>
              <a:tblPr/>
              <a:tblGrid>
                <a:gridCol w="1905000"/>
                <a:gridCol w="998538"/>
                <a:gridCol w="1096962"/>
                <a:gridCol w="1028700"/>
                <a:gridCol w="914400"/>
                <a:gridCol w="1143000"/>
                <a:gridCol w="1752600"/>
              </a:tblGrid>
              <a:tr h="342900">
                <a:tc rowSpan="2" gridSpan="2"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Vị trí nguyên tố A</a:t>
                      </a:r>
                      <a:endParaRPr kumimoji="0" lang="en-US" alt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 hMerge="1">
                  <a:tcPr/>
                </a:tc>
                <a:tc gridSpan="4"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        Cấu tạo nguyên tử</a:t>
                      </a:r>
                      <a:endParaRPr kumimoji="0" lang="en-US" alt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cPr/>
                </a:tc>
                <a:tc hMerge="1">
                  <a:tcPr/>
                </a:tc>
                <a:tc hMerge="1">
                  <a:tcPr/>
                </a:tc>
                <a:tc rowSpan="2"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Tính chất của nguyên tử</a:t>
                      </a:r>
                      <a:endParaRPr kumimoji="0" lang="en-US" alt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830388">
                <a:tc vMerge="1" gridSpan="2">
                  <a:tcPr/>
                </a:tc>
                <a:tc vMerge="1" hMerge="1">
                  <a:tcPr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Số điện tích hạt nhân</a:t>
                      </a:r>
                      <a:endParaRPr kumimoji="0" lang="en-US" alt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Số e</a:t>
                      </a:r>
                      <a:endParaRPr kumimoji="0" lang="en-US" alt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Số lớp e</a:t>
                      </a:r>
                      <a:endParaRPr kumimoji="0" lang="en-US" alt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Số e lớp ngoài cùng</a:t>
                      </a:r>
                      <a:endParaRPr kumimoji="0" lang="en-US" alt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cPr/>
                </a:tc>
              </a:tr>
              <a:tr h="10287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Số hiệu nguyên tử</a:t>
                      </a:r>
                      <a:endParaRPr kumimoji="0" lang="en-US" alt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9</a:t>
                      </a:r>
                      <a:endParaRPr kumimoji="0" lang="en-US" alt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3"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2400" b="0" i="0" u="none" strike="noStrike" cap="none" normalizeH="0" baseline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3"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2400" b="0" i="0" u="none" strike="noStrike" cap="none" normalizeH="0" baseline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3"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2400" b="0" i="0" u="none" strike="noStrike" cap="none" normalizeH="0" baseline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3"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3"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0802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Chu kì</a:t>
                      </a:r>
                      <a:endParaRPr kumimoji="0" lang="en-US" alt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2</a:t>
                      </a:r>
                      <a:endParaRPr kumimoji="0" lang="en-US" alt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cPr/>
                </a:tc>
                <a:tc vMerge="1">
                  <a:tcPr/>
                </a:tc>
                <a:tc vMerge="1">
                  <a:tcPr/>
                </a:tc>
                <a:tc vMerge="1">
                  <a:tcPr/>
                </a:tc>
                <a:tc vMerge="1">
                  <a:tcPr/>
                </a:tc>
              </a:tr>
              <a:tr h="89217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Nhóm</a:t>
                      </a:r>
                      <a:endParaRPr kumimoji="0" lang="en-US" alt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VII</a:t>
                      </a:r>
                      <a:endParaRPr kumimoji="0" lang="en-US" alt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cPr/>
                </a:tc>
                <a:tc vMerge="1">
                  <a:tcPr/>
                </a:tc>
                <a:tc vMerge="1">
                  <a:tcPr/>
                </a:tc>
                <a:tc vMerge="1">
                  <a:tcPr/>
                </a:tc>
                <a:tc vMerge="1">
                  <a:tcPr/>
                </a:tc>
              </a:tr>
            </a:tbl>
          </a:graphicData>
        </a:graphic>
      </p:graphicFrame>
      <p:sp>
        <p:nvSpPr>
          <p:cNvPr id="90150" name="AutoShape 38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4876800" y="4572000"/>
            <a:ext cx="762000" cy="1219200"/>
          </a:xfrm>
          <a:prstGeom prst="actionButtonBlank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/>
            <a:r>
              <a:rPr lang="en-US" altLang="en-US" sz="2800">
                <a:solidFill>
                  <a:srgbClr val="FF0000"/>
                </a:solidFill>
                <a:latin typeface="Tahoma" panose="020B0604030504040204" pitchFamily="34" charset="0"/>
              </a:rPr>
              <a:t>9+</a:t>
            </a:r>
            <a:endParaRPr lang="en-US" altLang="en-US" sz="2800">
              <a:solidFill>
                <a:srgbClr val="FF0000"/>
              </a:solidFill>
              <a:latin typeface="Tahoma" panose="020B0604030504040204" pitchFamily="34" charset="0"/>
            </a:endParaRPr>
          </a:p>
        </p:txBody>
      </p:sp>
      <p:sp>
        <p:nvSpPr>
          <p:cNvPr id="90151" name="AutoShape 39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5943600" y="4572000"/>
            <a:ext cx="685800" cy="1219200"/>
          </a:xfrm>
          <a:prstGeom prst="actionButtonBlank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/>
            <a:r>
              <a:rPr lang="en-US" altLang="en-US" sz="2800">
                <a:solidFill>
                  <a:srgbClr val="FF0000"/>
                </a:solidFill>
                <a:latin typeface="Tahoma" panose="020B0604030504040204" pitchFamily="34" charset="0"/>
              </a:rPr>
              <a:t>9</a:t>
            </a:r>
            <a:endParaRPr lang="en-US" altLang="en-US" sz="2800">
              <a:solidFill>
                <a:srgbClr val="FF0000"/>
              </a:solidFill>
              <a:latin typeface="Tahoma" panose="020B0604030504040204" pitchFamily="34" charset="0"/>
            </a:endParaRPr>
          </a:p>
        </p:txBody>
      </p:sp>
      <p:sp>
        <p:nvSpPr>
          <p:cNvPr id="90152" name="AutoShape 40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6934200" y="4572000"/>
            <a:ext cx="762000" cy="1219200"/>
          </a:xfrm>
          <a:prstGeom prst="actionButtonBlank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/>
            <a:r>
              <a:rPr lang="en-US" altLang="en-US" sz="2800">
                <a:solidFill>
                  <a:srgbClr val="FF0000"/>
                </a:solidFill>
                <a:latin typeface="Tahoma" panose="020B0604030504040204" pitchFamily="34" charset="0"/>
              </a:rPr>
              <a:t>2</a:t>
            </a:r>
            <a:endParaRPr lang="en-US" altLang="en-US" sz="2800">
              <a:solidFill>
                <a:srgbClr val="FF0000"/>
              </a:solidFill>
              <a:latin typeface="Tahoma" panose="020B0604030504040204" pitchFamily="34" charset="0"/>
            </a:endParaRPr>
          </a:p>
        </p:txBody>
      </p:sp>
      <p:sp>
        <p:nvSpPr>
          <p:cNvPr id="90153" name="AutoShape 41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8077200" y="4572000"/>
            <a:ext cx="762000" cy="1219200"/>
          </a:xfrm>
          <a:prstGeom prst="actionButtonBlank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/>
            <a:r>
              <a:rPr lang="en-US" altLang="en-US" sz="2800">
                <a:solidFill>
                  <a:srgbClr val="FF0000"/>
                </a:solidFill>
                <a:latin typeface="Tahoma" panose="020B0604030504040204" pitchFamily="34" charset="0"/>
              </a:rPr>
              <a:t>7</a:t>
            </a:r>
            <a:endParaRPr lang="en-US" altLang="en-US" sz="2800">
              <a:solidFill>
                <a:srgbClr val="FF0000"/>
              </a:solidFill>
              <a:latin typeface="Tahoma" panose="020B0604030504040204" pitchFamily="34" charset="0"/>
            </a:endParaRPr>
          </a:p>
        </p:txBody>
      </p:sp>
      <p:sp>
        <p:nvSpPr>
          <p:cNvPr id="90154" name="AutoShape 42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8985250" y="4079875"/>
            <a:ext cx="1600200" cy="2590800"/>
          </a:xfrm>
          <a:prstGeom prst="actionButtonBlank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just" eaLnBrk="0" hangingPunct="0"/>
            <a:r>
              <a:rPr lang="en-US" altLang="en-US" sz="2000">
                <a:solidFill>
                  <a:srgbClr val="FF0000"/>
                </a:solidFill>
                <a:latin typeface="Tahoma" panose="020B0604030504040204" pitchFamily="34" charset="0"/>
              </a:rPr>
              <a:t>A là nguyên</a:t>
            </a:r>
            <a:endParaRPr lang="en-US" altLang="en-US" sz="2000">
              <a:solidFill>
                <a:srgbClr val="FF0000"/>
              </a:solidFill>
              <a:latin typeface="Tahoma" panose="020B0604030504040204" pitchFamily="34" charset="0"/>
            </a:endParaRPr>
          </a:p>
          <a:p>
            <a:pPr algn="just" eaLnBrk="0" hangingPunct="0"/>
            <a:r>
              <a:rPr lang="en-US" altLang="en-US" sz="2000">
                <a:solidFill>
                  <a:srgbClr val="FF0000"/>
                </a:solidFill>
                <a:latin typeface="Tahoma" panose="020B0604030504040204" pitchFamily="34" charset="0"/>
              </a:rPr>
              <a:t> tố phi kim </a:t>
            </a:r>
            <a:endParaRPr lang="en-US" altLang="en-US" sz="2000">
              <a:solidFill>
                <a:srgbClr val="FF0000"/>
              </a:solidFill>
              <a:latin typeface="Tahoma" panose="020B0604030504040204" pitchFamily="34" charset="0"/>
            </a:endParaRPr>
          </a:p>
          <a:p>
            <a:pPr algn="just" eaLnBrk="0" hangingPunct="0"/>
            <a:r>
              <a:rPr lang="en-US" altLang="en-US" sz="2000">
                <a:solidFill>
                  <a:srgbClr val="FF0000"/>
                </a:solidFill>
                <a:latin typeface="Tahoma" panose="020B0604030504040204" pitchFamily="34" charset="0"/>
              </a:rPr>
              <a:t>mạnh vì </a:t>
            </a:r>
            <a:endParaRPr lang="en-US" altLang="en-US" sz="2000">
              <a:solidFill>
                <a:srgbClr val="FF0000"/>
              </a:solidFill>
              <a:latin typeface="Tahoma" panose="020B0604030504040204" pitchFamily="34" charset="0"/>
            </a:endParaRPr>
          </a:p>
          <a:p>
            <a:pPr algn="just" eaLnBrk="0" hangingPunct="0"/>
            <a:r>
              <a:rPr lang="en-US" altLang="en-US" sz="2000">
                <a:solidFill>
                  <a:srgbClr val="FF0000"/>
                </a:solidFill>
                <a:latin typeface="Tahoma" panose="020B0604030504040204" pitchFamily="34" charset="0"/>
              </a:rPr>
              <a:t>đứng gần </a:t>
            </a:r>
            <a:endParaRPr lang="en-US" altLang="en-US" sz="2000">
              <a:solidFill>
                <a:srgbClr val="FF0000"/>
              </a:solidFill>
              <a:latin typeface="Tahoma" panose="020B0604030504040204" pitchFamily="34" charset="0"/>
            </a:endParaRPr>
          </a:p>
          <a:p>
            <a:pPr algn="just" eaLnBrk="0" hangingPunct="0"/>
            <a:r>
              <a:rPr lang="en-US" altLang="en-US" sz="2000">
                <a:solidFill>
                  <a:srgbClr val="FF0000"/>
                </a:solidFill>
                <a:latin typeface="Tahoma" panose="020B0604030504040204" pitchFamily="34" charset="0"/>
              </a:rPr>
              <a:t>đầu nhóm</a:t>
            </a:r>
            <a:endParaRPr lang="en-US" altLang="en-US" sz="2000">
              <a:solidFill>
                <a:srgbClr val="FF0000"/>
              </a:solidFill>
              <a:latin typeface="Tahoma" panose="020B0604030504040204" pitchFamily="34" charset="0"/>
            </a:endParaRPr>
          </a:p>
          <a:p>
            <a:pPr algn="just" eaLnBrk="0" hangingPunct="0"/>
            <a:r>
              <a:rPr lang="en-US" altLang="en-US" sz="2000">
                <a:solidFill>
                  <a:srgbClr val="FF0000"/>
                </a:solidFill>
                <a:latin typeface="Tahoma" panose="020B0604030504040204" pitchFamily="34" charset="0"/>
              </a:rPr>
              <a:t> 7, cuối chu </a:t>
            </a:r>
            <a:endParaRPr lang="en-US" altLang="en-US" sz="2000">
              <a:solidFill>
                <a:srgbClr val="FF0000"/>
              </a:solidFill>
              <a:latin typeface="Tahoma" panose="020B0604030504040204" pitchFamily="34" charset="0"/>
            </a:endParaRPr>
          </a:p>
          <a:p>
            <a:pPr algn="just" eaLnBrk="0" hangingPunct="0"/>
            <a:r>
              <a:rPr lang="en-US" altLang="en-US" sz="2000">
                <a:solidFill>
                  <a:srgbClr val="FF0000"/>
                </a:solidFill>
                <a:latin typeface="Tahoma" panose="020B0604030504040204" pitchFamily="34" charset="0"/>
              </a:rPr>
              <a:t>kì 2 </a:t>
            </a:r>
            <a:endParaRPr lang="en-US" altLang="en-US" sz="2000">
              <a:solidFill>
                <a:srgbClr val="FF0000"/>
              </a:solidFill>
              <a:latin typeface="Tahoma" panose="020B0604030504040204" pitchFamily="34" charset="0"/>
            </a:endParaRPr>
          </a:p>
        </p:txBody>
      </p:sp>
      <p:sp>
        <p:nvSpPr>
          <p:cNvPr id="90155" name="Text Box 43"/>
          <p:cNvSpPr txBox="1">
            <a:spLocks noChangeArrowheads="1"/>
          </p:cNvSpPr>
          <p:nvPr/>
        </p:nvSpPr>
        <p:spPr bwMode="auto">
          <a:xfrm>
            <a:off x="444687" y="175260"/>
            <a:ext cx="10223313" cy="461665"/>
          </a:xfrm>
          <a:prstGeom prst="rect">
            <a:avLst/>
          </a:prstGeom>
          <a:solidFill>
            <a:srgbClr val="CCFFFF"/>
          </a:solidFill>
          <a:ln w="9525">
            <a:solidFill>
              <a:srgbClr val="0000FF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n-US" altLang="en-US" sz="2400" dirty="0" err="1"/>
              <a:t>Hãy</a:t>
            </a:r>
            <a:r>
              <a:rPr lang="en-US" altLang="en-US" sz="2400" dirty="0"/>
              <a:t> </a:t>
            </a:r>
            <a:r>
              <a:rPr lang="en-US" altLang="en-US" sz="2400" dirty="0" err="1"/>
              <a:t>điền</a:t>
            </a:r>
            <a:r>
              <a:rPr lang="en-US" altLang="en-US" sz="2400" dirty="0"/>
              <a:t> </a:t>
            </a:r>
            <a:r>
              <a:rPr lang="en-US" altLang="en-US" sz="2400" dirty="0" err="1"/>
              <a:t>số</a:t>
            </a:r>
            <a:r>
              <a:rPr lang="en-US" altLang="en-US" sz="2400" dirty="0"/>
              <a:t> </a:t>
            </a:r>
            <a:r>
              <a:rPr lang="en-US" altLang="en-US" sz="2400" dirty="0" err="1"/>
              <a:t>liệu</a:t>
            </a:r>
            <a:r>
              <a:rPr lang="en-US" altLang="en-US" sz="2400" dirty="0"/>
              <a:t> </a:t>
            </a:r>
            <a:r>
              <a:rPr lang="en-US" altLang="en-US" sz="2400" dirty="0" err="1"/>
              <a:t>và</a:t>
            </a:r>
            <a:r>
              <a:rPr lang="en-US" altLang="en-US" sz="2400" dirty="0"/>
              <a:t> </a:t>
            </a:r>
            <a:r>
              <a:rPr lang="en-US" altLang="en-US" sz="2400" dirty="0" err="1"/>
              <a:t>thông</a:t>
            </a:r>
            <a:r>
              <a:rPr lang="en-US" altLang="en-US" sz="2400" dirty="0"/>
              <a:t> tin </a:t>
            </a:r>
            <a:r>
              <a:rPr lang="en-US" altLang="en-US" sz="2400" dirty="0" err="1"/>
              <a:t>thích</a:t>
            </a:r>
            <a:r>
              <a:rPr lang="en-US" altLang="en-US" sz="2400" dirty="0"/>
              <a:t> </a:t>
            </a:r>
            <a:r>
              <a:rPr lang="en-US" altLang="en-US" sz="2400" dirty="0" err="1"/>
              <a:t>hợp</a:t>
            </a:r>
            <a:r>
              <a:rPr lang="en-US" altLang="en-US" sz="2400" dirty="0"/>
              <a:t> </a:t>
            </a:r>
            <a:r>
              <a:rPr lang="en-US" altLang="en-US" sz="2400" dirty="0" err="1"/>
              <a:t>vào</a:t>
            </a:r>
            <a:r>
              <a:rPr lang="en-US" altLang="en-US" sz="2400" dirty="0"/>
              <a:t> </a:t>
            </a:r>
            <a:r>
              <a:rPr lang="en-US" altLang="en-US" sz="2400" dirty="0" err="1"/>
              <a:t>những</a:t>
            </a:r>
            <a:r>
              <a:rPr lang="en-US" altLang="en-US" sz="2400" dirty="0"/>
              <a:t> ô </a:t>
            </a:r>
            <a:r>
              <a:rPr lang="en-US" altLang="en-US" sz="2400" dirty="0" err="1"/>
              <a:t>trống</a:t>
            </a:r>
            <a:r>
              <a:rPr lang="en-US" altLang="en-US" sz="2400" dirty="0"/>
              <a:t> </a:t>
            </a:r>
            <a:r>
              <a:rPr lang="en-US" altLang="en-US" sz="2400" dirty="0" err="1"/>
              <a:t>của</a:t>
            </a:r>
            <a:r>
              <a:rPr lang="en-US" altLang="en-US" sz="2400" dirty="0"/>
              <a:t> </a:t>
            </a:r>
            <a:r>
              <a:rPr lang="en-US" altLang="en-US" sz="2400" dirty="0" err="1"/>
              <a:t>bảng</a:t>
            </a:r>
            <a:r>
              <a:rPr lang="en-US" altLang="en-US" sz="2400" dirty="0"/>
              <a:t> </a:t>
            </a:r>
            <a:r>
              <a:rPr lang="en-US" altLang="en-US" sz="2400" dirty="0" err="1"/>
              <a:t>dưới</a:t>
            </a:r>
            <a:r>
              <a:rPr lang="en-US" altLang="en-US" sz="2400" dirty="0"/>
              <a:t> </a:t>
            </a:r>
            <a:r>
              <a:rPr lang="en-US" altLang="en-US" sz="2400" dirty="0" err="1"/>
              <a:t>đây</a:t>
            </a:r>
            <a:endParaRPr lang="en-US" altLang="en-US" sz="24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01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01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01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01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01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01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901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901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1" dur="80"/>
                                        <p:tgtEl>
                                          <p:spTgt spid="9015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2" dur="80"/>
                                        <p:tgtEl>
                                          <p:spTgt spid="9015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3" dur="80"/>
                                        <p:tgtEl>
                                          <p:spTgt spid="9015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0150" grpId="0" animBg="1"/>
      <p:bldP spid="90151" grpId="0" animBg="1"/>
      <p:bldP spid="90152" grpId="0" animBg="1"/>
      <p:bldP spid="90153" grpId="0" animBg="1"/>
      <p:bldP spid="9015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40" name="AutoShape 4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1568450" y="1058863"/>
            <a:ext cx="1981200" cy="838200"/>
          </a:xfrm>
          <a:prstGeom prst="actionButtonBlank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/>
            <a:r>
              <a:rPr lang="en-US" altLang="en-US" sz="3200"/>
              <a:t>Bảng 2</a:t>
            </a:r>
            <a:endParaRPr lang="en-US" altLang="en-US" sz="3200"/>
          </a:p>
        </p:txBody>
      </p:sp>
      <p:graphicFrame>
        <p:nvGraphicFramePr>
          <p:cNvPr id="91180" name="Group 44"/>
          <p:cNvGraphicFramePr>
            <a:graphicFrameLocks noGrp="1"/>
          </p:cNvGraphicFramePr>
          <p:nvPr/>
        </p:nvGraphicFramePr>
        <p:xfrm>
          <a:off x="1524000" y="1933575"/>
          <a:ext cx="9144000" cy="4687888"/>
        </p:xfrm>
        <a:graphic>
          <a:graphicData uri="http://schemas.openxmlformats.org/drawingml/2006/table">
            <a:tbl>
              <a:tblPr/>
              <a:tblGrid>
                <a:gridCol w="1371600"/>
                <a:gridCol w="762000"/>
                <a:gridCol w="1295400"/>
                <a:gridCol w="1295400"/>
                <a:gridCol w="1447800"/>
                <a:gridCol w="1143000"/>
                <a:gridCol w="1828800"/>
              </a:tblGrid>
              <a:tr h="180975">
                <a:tc rowSpan="2" gridSpan="2"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Vị trí nguyên tố B</a:t>
                      </a:r>
                      <a:endParaRPr kumimoji="0" lang="en-US" alt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 hMerge="1">
                  <a:tcPr/>
                </a:tc>
                <a:tc gridSpan="4"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Cấu tạo nguyên tử</a:t>
                      </a:r>
                      <a:endParaRPr kumimoji="0" lang="en-US" alt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cPr/>
                </a:tc>
                <a:tc hMerge="1">
                  <a:tcPr/>
                </a:tc>
                <a:tc hMerge="1">
                  <a:tcPr/>
                </a:tc>
                <a:tc rowSpan="2"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Tính chất của nguyên t</a:t>
                      </a:r>
                      <a:r>
                        <a:rPr kumimoji="0" lang="en-US" alt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ố</a:t>
                      </a:r>
                      <a:endParaRPr kumimoji="0" lang="en-US" alt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393825">
                <a:tc vMerge="1" gridSpan="2">
                  <a:tcPr/>
                </a:tc>
                <a:tc vMerge="1" hMerge="1">
                  <a:tcPr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Số điện tích hạt nhân</a:t>
                      </a:r>
                      <a:endParaRPr kumimoji="0" lang="en-US" alt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Số e</a:t>
                      </a:r>
                      <a:endParaRPr kumimoji="0" lang="en-US" alt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Số lớp e</a:t>
                      </a:r>
                      <a:endParaRPr kumimoji="0" lang="en-US" alt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Số e lớp ngoài cùng</a:t>
                      </a:r>
                      <a:endParaRPr kumimoji="0" lang="en-US" alt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cPr/>
                </a:tc>
              </a:tr>
              <a:tr h="94773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Số hiệu nguyên tử</a:t>
                      </a:r>
                      <a:endParaRPr kumimoji="0" lang="en-US" alt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3"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12+</a:t>
                      </a:r>
                      <a:endParaRPr kumimoji="0" lang="en-US" alt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3"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2400" b="0" i="0" u="none" strike="noStrike" cap="none" normalizeH="0" baseline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3"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3</a:t>
                      </a:r>
                      <a:endParaRPr kumimoji="0" lang="en-US" alt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3"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2</a:t>
                      </a:r>
                      <a:endParaRPr kumimoji="0" lang="en-US" alt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3"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5246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Chu kì</a:t>
                      </a:r>
                      <a:endParaRPr kumimoji="0" lang="en-US" alt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cPr/>
                </a:tc>
                <a:tc vMerge="1">
                  <a:tcPr/>
                </a:tc>
                <a:tc vMerge="1">
                  <a:tcPr/>
                </a:tc>
                <a:tc vMerge="1">
                  <a:tcPr/>
                </a:tc>
                <a:tc vMerge="1">
                  <a:tcPr/>
                </a:tc>
              </a:tr>
              <a:tr h="83502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Nhóm</a:t>
                      </a:r>
                      <a:endParaRPr kumimoji="0" lang="en-US" alt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cPr/>
                </a:tc>
                <a:tc vMerge="1">
                  <a:tcPr/>
                </a:tc>
                <a:tc vMerge="1">
                  <a:tcPr/>
                </a:tc>
                <a:tc vMerge="1">
                  <a:tcPr/>
                </a:tc>
                <a:tc vMerge="1">
                  <a:tcPr/>
                </a:tc>
              </a:tr>
            </a:tbl>
          </a:graphicData>
        </a:graphic>
      </p:graphicFrame>
      <p:sp>
        <p:nvSpPr>
          <p:cNvPr id="91174" name="AutoShape 38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5029200" y="4419600"/>
            <a:ext cx="1219200" cy="1219200"/>
          </a:xfrm>
          <a:prstGeom prst="actionButtonBlank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/>
            <a:r>
              <a:rPr lang="en-US" altLang="en-US" sz="2800">
                <a:solidFill>
                  <a:srgbClr val="FF0000"/>
                </a:solidFill>
                <a:latin typeface="Tahoma" panose="020B0604030504040204" pitchFamily="34" charset="0"/>
              </a:rPr>
              <a:t>12</a:t>
            </a:r>
            <a:endParaRPr lang="en-US" altLang="en-US" sz="2800">
              <a:solidFill>
                <a:srgbClr val="FF0000"/>
              </a:solidFill>
              <a:latin typeface="Tahoma" panose="020B0604030504040204" pitchFamily="34" charset="0"/>
            </a:endParaRPr>
          </a:p>
        </p:txBody>
      </p:sp>
      <p:sp>
        <p:nvSpPr>
          <p:cNvPr id="91175" name="AutoShape 39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3048000" y="4114800"/>
            <a:ext cx="457200" cy="762000"/>
          </a:xfrm>
          <a:prstGeom prst="actionButtonBlank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/>
            <a:r>
              <a:rPr lang="en-US" altLang="en-US" b="1">
                <a:solidFill>
                  <a:srgbClr val="FF0000"/>
                </a:solidFill>
                <a:latin typeface="Tahoma" panose="020B0604030504040204" pitchFamily="34" charset="0"/>
              </a:rPr>
              <a:t>12</a:t>
            </a:r>
            <a:endParaRPr lang="en-US" altLang="en-US" b="1">
              <a:solidFill>
                <a:srgbClr val="FF0000"/>
              </a:solidFill>
              <a:latin typeface="Tahoma" panose="020B0604030504040204" pitchFamily="34" charset="0"/>
            </a:endParaRPr>
          </a:p>
        </p:txBody>
      </p:sp>
      <p:sp>
        <p:nvSpPr>
          <p:cNvPr id="91176" name="AutoShape 40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3048000" y="5853113"/>
            <a:ext cx="457200" cy="685800"/>
          </a:xfrm>
          <a:prstGeom prst="actionButtonBlank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/>
            <a:r>
              <a:rPr lang="en-US" altLang="en-US" b="1">
                <a:solidFill>
                  <a:srgbClr val="FF0000"/>
                </a:solidFill>
                <a:latin typeface="Tahoma" panose="020B0604030504040204" pitchFamily="34" charset="0"/>
              </a:rPr>
              <a:t>II</a:t>
            </a:r>
            <a:endParaRPr lang="en-US" altLang="en-US" b="1">
              <a:solidFill>
                <a:srgbClr val="FF0000"/>
              </a:solidFill>
              <a:latin typeface="Tahoma" panose="020B0604030504040204" pitchFamily="34" charset="0"/>
            </a:endParaRPr>
          </a:p>
        </p:txBody>
      </p:sp>
      <p:sp>
        <p:nvSpPr>
          <p:cNvPr id="91177" name="AutoShape 41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3048000" y="5153025"/>
            <a:ext cx="457200" cy="609600"/>
          </a:xfrm>
          <a:prstGeom prst="actionButtonBlank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/>
            <a:r>
              <a:rPr lang="en-US" altLang="en-US" b="1">
                <a:solidFill>
                  <a:srgbClr val="FF0000"/>
                </a:solidFill>
                <a:latin typeface="Tahoma" panose="020B0604030504040204" pitchFamily="34" charset="0"/>
              </a:rPr>
              <a:t>3</a:t>
            </a:r>
            <a:endParaRPr lang="en-US" altLang="en-US" b="1">
              <a:solidFill>
                <a:srgbClr val="FF0000"/>
              </a:solidFill>
              <a:latin typeface="Tahoma" panose="020B0604030504040204" pitchFamily="34" charset="0"/>
            </a:endParaRPr>
          </a:p>
        </p:txBody>
      </p:sp>
      <p:sp>
        <p:nvSpPr>
          <p:cNvPr id="91178" name="AutoShape 42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8874126" y="3941764"/>
            <a:ext cx="1793875" cy="2854325"/>
          </a:xfrm>
          <a:prstGeom prst="actionButtonBlank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/>
            <a:r>
              <a:rPr lang="en-US" altLang="en-US" sz="2000">
                <a:solidFill>
                  <a:srgbClr val="FF0000"/>
                </a:solidFill>
                <a:latin typeface="Tahoma" panose="020B0604030504040204" pitchFamily="34" charset="0"/>
              </a:rPr>
              <a:t>B là nguyên </a:t>
            </a:r>
            <a:endParaRPr lang="en-US" altLang="en-US" sz="2000">
              <a:solidFill>
                <a:srgbClr val="FF0000"/>
              </a:solidFill>
              <a:latin typeface="Tahoma" panose="020B0604030504040204" pitchFamily="34" charset="0"/>
            </a:endParaRPr>
          </a:p>
          <a:p>
            <a:pPr algn="ctr" eaLnBrk="0" hangingPunct="0"/>
            <a:r>
              <a:rPr lang="en-US" altLang="en-US" sz="2000">
                <a:solidFill>
                  <a:srgbClr val="FF0000"/>
                </a:solidFill>
                <a:latin typeface="Tahoma" panose="020B0604030504040204" pitchFamily="34" charset="0"/>
              </a:rPr>
              <a:t>tố kim loại</a:t>
            </a:r>
            <a:endParaRPr lang="en-US" altLang="en-US" sz="2000">
              <a:solidFill>
                <a:srgbClr val="FF0000"/>
              </a:solidFill>
              <a:latin typeface="Tahoma" panose="020B0604030504040204" pitchFamily="34" charset="0"/>
            </a:endParaRPr>
          </a:p>
          <a:p>
            <a:pPr algn="ctr" eaLnBrk="0" hangingPunct="0"/>
            <a:r>
              <a:rPr lang="en-US" altLang="en-US" sz="2000">
                <a:solidFill>
                  <a:srgbClr val="FF0000"/>
                </a:solidFill>
                <a:latin typeface="Tahoma" panose="020B0604030504040204" pitchFamily="34" charset="0"/>
              </a:rPr>
              <a:t>mạnh vì </a:t>
            </a:r>
            <a:endParaRPr lang="en-US" altLang="en-US" sz="2000">
              <a:solidFill>
                <a:srgbClr val="FF0000"/>
              </a:solidFill>
              <a:latin typeface="Tahoma" panose="020B0604030504040204" pitchFamily="34" charset="0"/>
            </a:endParaRPr>
          </a:p>
          <a:p>
            <a:pPr algn="ctr" eaLnBrk="0" hangingPunct="0"/>
            <a:r>
              <a:rPr lang="en-US" altLang="en-US" sz="2000">
                <a:solidFill>
                  <a:srgbClr val="FF0000"/>
                </a:solidFill>
                <a:latin typeface="Tahoma" panose="020B0604030504040204" pitchFamily="34" charset="0"/>
              </a:rPr>
              <a:t>đứng gần </a:t>
            </a:r>
            <a:endParaRPr lang="en-US" altLang="en-US" sz="2000">
              <a:solidFill>
                <a:srgbClr val="FF0000"/>
              </a:solidFill>
              <a:latin typeface="Tahoma" panose="020B0604030504040204" pitchFamily="34" charset="0"/>
            </a:endParaRPr>
          </a:p>
          <a:p>
            <a:pPr algn="ctr" eaLnBrk="0" hangingPunct="0"/>
            <a:r>
              <a:rPr lang="en-US" altLang="en-US" sz="2000">
                <a:solidFill>
                  <a:srgbClr val="FF0000"/>
                </a:solidFill>
                <a:latin typeface="Tahoma" panose="020B0604030504040204" pitchFamily="34" charset="0"/>
              </a:rPr>
              <a:t>đầu chu kì</a:t>
            </a:r>
            <a:endParaRPr lang="en-US" altLang="en-US" sz="2000">
              <a:solidFill>
                <a:srgbClr val="FF0000"/>
              </a:solidFill>
              <a:latin typeface="Tahoma" panose="020B0604030504040204" pitchFamily="34" charset="0"/>
            </a:endParaRPr>
          </a:p>
          <a:p>
            <a:pPr algn="ctr" eaLnBrk="0" hangingPunct="0"/>
            <a:r>
              <a:rPr lang="en-US" altLang="en-US" sz="2000">
                <a:solidFill>
                  <a:srgbClr val="FF0000"/>
                </a:solidFill>
                <a:latin typeface="Tahoma" panose="020B0604030504040204" pitchFamily="34" charset="0"/>
              </a:rPr>
              <a:t> 3, gần đầu</a:t>
            </a:r>
            <a:endParaRPr lang="en-US" altLang="en-US" sz="2000">
              <a:solidFill>
                <a:srgbClr val="FF0000"/>
              </a:solidFill>
              <a:latin typeface="Tahoma" panose="020B0604030504040204" pitchFamily="34" charset="0"/>
            </a:endParaRPr>
          </a:p>
          <a:p>
            <a:pPr algn="ctr" eaLnBrk="0" hangingPunct="0"/>
            <a:r>
              <a:rPr lang="en-US" altLang="en-US">
                <a:solidFill>
                  <a:srgbClr val="FF0000"/>
                </a:solidFill>
                <a:latin typeface="Tahoma" panose="020B0604030504040204" pitchFamily="34" charset="0"/>
              </a:rPr>
              <a:t> </a:t>
            </a:r>
            <a:r>
              <a:rPr lang="en-US" altLang="en-US" sz="2000">
                <a:solidFill>
                  <a:srgbClr val="FF0000"/>
                </a:solidFill>
                <a:latin typeface="Tahoma" panose="020B0604030504040204" pitchFamily="34" charset="0"/>
              </a:rPr>
              <a:t>nhóm 2</a:t>
            </a:r>
            <a:endParaRPr lang="en-US" altLang="en-US" sz="2000">
              <a:solidFill>
                <a:srgbClr val="FF0000"/>
              </a:solidFill>
              <a:latin typeface="Tahoma" panose="020B0604030504040204" pitchFamily="34" charset="0"/>
            </a:endParaRPr>
          </a:p>
        </p:txBody>
      </p:sp>
      <p:sp>
        <p:nvSpPr>
          <p:cNvPr id="91179" name="Text Box 43"/>
          <p:cNvSpPr txBox="1">
            <a:spLocks noChangeArrowheads="1"/>
          </p:cNvSpPr>
          <p:nvPr/>
        </p:nvSpPr>
        <p:spPr bwMode="auto">
          <a:xfrm>
            <a:off x="727075" y="228897"/>
            <a:ext cx="9940925" cy="461665"/>
          </a:xfrm>
          <a:prstGeom prst="rect">
            <a:avLst/>
          </a:prstGeom>
          <a:solidFill>
            <a:srgbClr val="CCFFFF"/>
          </a:solidFill>
          <a:ln w="9525">
            <a:solidFill>
              <a:srgbClr val="0000FF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n-US" altLang="en-US" sz="2400" dirty="0" err="1"/>
              <a:t>Hãy</a:t>
            </a:r>
            <a:r>
              <a:rPr lang="en-US" altLang="en-US" sz="2400" dirty="0"/>
              <a:t> </a:t>
            </a:r>
            <a:r>
              <a:rPr lang="en-US" altLang="en-US" sz="2400" dirty="0" err="1"/>
              <a:t>điền</a:t>
            </a:r>
            <a:r>
              <a:rPr lang="en-US" altLang="en-US" sz="2400" dirty="0"/>
              <a:t> </a:t>
            </a:r>
            <a:r>
              <a:rPr lang="en-US" altLang="en-US" sz="2400" dirty="0" err="1"/>
              <a:t>số</a:t>
            </a:r>
            <a:r>
              <a:rPr lang="en-US" altLang="en-US" sz="2400" dirty="0"/>
              <a:t> </a:t>
            </a:r>
            <a:r>
              <a:rPr lang="en-US" altLang="en-US" sz="2400" dirty="0" err="1"/>
              <a:t>liệu</a:t>
            </a:r>
            <a:r>
              <a:rPr lang="en-US" altLang="en-US" sz="2400" dirty="0"/>
              <a:t> </a:t>
            </a:r>
            <a:r>
              <a:rPr lang="en-US" altLang="en-US" sz="2400" dirty="0" err="1"/>
              <a:t>và</a:t>
            </a:r>
            <a:r>
              <a:rPr lang="en-US" altLang="en-US" sz="2400" dirty="0"/>
              <a:t> </a:t>
            </a:r>
            <a:r>
              <a:rPr lang="en-US" altLang="en-US" sz="2400" dirty="0" err="1"/>
              <a:t>thông</a:t>
            </a:r>
            <a:r>
              <a:rPr lang="en-US" altLang="en-US" sz="2400" dirty="0"/>
              <a:t> tin </a:t>
            </a:r>
            <a:r>
              <a:rPr lang="en-US" altLang="en-US" sz="2400" dirty="0" err="1"/>
              <a:t>thích</a:t>
            </a:r>
            <a:r>
              <a:rPr lang="en-US" altLang="en-US" sz="2400" dirty="0"/>
              <a:t> </a:t>
            </a:r>
            <a:r>
              <a:rPr lang="en-US" altLang="en-US" sz="2400" dirty="0" err="1"/>
              <a:t>hợp</a:t>
            </a:r>
            <a:r>
              <a:rPr lang="en-US" altLang="en-US" sz="2400" dirty="0"/>
              <a:t> </a:t>
            </a:r>
            <a:r>
              <a:rPr lang="en-US" altLang="en-US" sz="2400" dirty="0" err="1"/>
              <a:t>vào</a:t>
            </a:r>
            <a:r>
              <a:rPr lang="en-US" altLang="en-US" sz="2400" dirty="0"/>
              <a:t> </a:t>
            </a:r>
            <a:r>
              <a:rPr lang="en-US" altLang="en-US" sz="2400" dirty="0" err="1"/>
              <a:t>những</a:t>
            </a:r>
            <a:r>
              <a:rPr lang="en-US" altLang="en-US" sz="2400" dirty="0"/>
              <a:t> ô </a:t>
            </a:r>
            <a:r>
              <a:rPr lang="en-US" altLang="en-US" sz="2400" dirty="0" err="1"/>
              <a:t>trống</a:t>
            </a:r>
            <a:r>
              <a:rPr lang="en-US" altLang="en-US" sz="2400" dirty="0"/>
              <a:t> </a:t>
            </a:r>
            <a:r>
              <a:rPr lang="en-US" altLang="en-US" sz="2400" dirty="0" err="1"/>
              <a:t>của</a:t>
            </a:r>
            <a:r>
              <a:rPr lang="en-US" altLang="en-US" sz="2400" dirty="0"/>
              <a:t> </a:t>
            </a:r>
            <a:r>
              <a:rPr lang="en-US" altLang="en-US" sz="2400" dirty="0" err="1"/>
              <a:t>bảng</a:t>
            </a:r>
            <a:r>
              <a:rPr lang="en-US" altLang="en-US" sz="2400" dirty="0"/>
              <a:t> </a:t>
            </a:r>
            <a:r>
              <a:rPr lang="en-US" altLang="en-US" sz="2400" dirty="0" err="1"/>
              <a:t>dưới</a:t>
            </a:r>
            <a:r>
              <a:rPr lang="en-US" altLang="en-US" sz="2400" dirty="0"/>
              <a:t> </a:t>
            </a:r>
            <a:r>
              <a:rPr lang="en-US" altLang="en-US" sz="2400" dirty="0" err="1"/>
              <a:t>đây</a:t>
            </a:r>
            <a:endParaRPr lang="en-US" altLang="en-US" sz="24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11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11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11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11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11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11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911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911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1" dur="80"/>
                                        <p:tgtEl>
                                          <p:spTgt spid="9117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2" dur="80"/>
                                        <p:tgtEl>
                                          <p:spTgt spid="9117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3" dur="80"/>
                                        <p:tgtEl>
                                          <p:spTgt spid="9117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1174" grpId="0" animBg="1"/>
      <p:bldP spid="91175" grpId="0" animBg="1"/>
      <p:bldP spid="91176" grpId="0" animBg="1"/>
      <p:bldP spid="91177" grpId="0" animBg="1"/>
      <p:bldP spid="9117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1"/>
            <a:srcRect/>
            <a:tile tx="0" ty="0" sx="40000" sy="4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144554" y="121023"/>
            <a:ext cx="11702303" cy="133966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</a:rPr>
              <a:t>1. </a:t>
            </a:r>
            <a:r>
              <a:rPr lang="en-US" sz="18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</a:rPr>
              <a:t>Oxit</a:t>
            </a:r>
            <a:r>
              <a:rPr lang="en-US" sz="24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</a:rPr>
              <a:t>của</a:t>
            </a:r>
            <a:r>
              <a:rPr lang="en-US" sz="24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</a:rPr>
              <a:t> 1 </a:t>
            </a:r>
            <a:r>
              <a:rPr lang="en-US" sz="24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</a:rPr>
              <a:t>nguyên</a:t>
            </a:r>
            <a:r>
              <a:rPr lang="en-US" sz="24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</a:rPr>
              <a:t>tố</a:t>
            </a:r>
            <a:r>
              <a:rPr lang="en-US" sz="24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</a:rPr>
              <a:t>có</a:t>
            </a:r>
            <a:r>
              <a:rPr lang="en-US" sz="24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</a:rPr>
              <a:t>công</a:t>
            </a:r>
            <a:r>
              <a:rPr lang="en-US" sz="24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</a:rPr>
              <a:t>thức</a:t>
            </a:r>
            <a:r>
              <a:rPr lang="en-US" sz="24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</a:rPr>
              <a:t>chung</a:t>
            </a:r>
            <a:r>
              <a:rPr lang="en-US" sz="24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</a:rPr>
              <a:t>là</a:t>
            </a:r>
            <a:r>
              <a:rPr lang="en-US" sz="24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</a:rPr>
              <a:t> RO</a:t>
            </a:r>
            <a:r>
              <a:rPr lang="en-US" sz="2400" b="1" baseline="-250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</a:rPr>
              <a:t>3</a:t>
            </a:r>
            <a:r>
              <a:rPr lang="en-US" sz="24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</a:rPr>
              <a:t>, </a:t>
            </a:r>
            <a:r>
              <a:rPr lang="en-US" sz="24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</a:rPr>
              <a:t>trong</a:t>
            </a:r>
            <a:r>
              <a:rPr lang="en-US" sz="24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</a:rPr>
              <a:t>đó</a:t>
            </a:r>
            <a:r>
              <a:rPr lang="en-US" sz="24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</a:rPr>
              <a:t>oxi</a:t>
            </a:r>
            <a:r>
              <a:rPr lang="en-US" sz="24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</a:rPr>
              <a:t>chiếm</a:t>
            </a:r>
            <a:r>
              <a:rPr lang="en-US" sz="24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</a:rPr>
              <a:t> 60% </a:t>
            </a:r>
            <a:r>
              <a:rPr lang="en-US" sz="24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</a:rPr>
              <a:t>về</a:t>
            </a:r>
            <a:r>
              <a:rPr lang="en-US" sz="24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</a:rPr>
              <a:t>khối</a:t>
            </a:r>
            <a:r>
              <a:rPr lang="en-US" sz="24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</a:rPr>
              <a:t>lượng</a:t>
            </a:r>
            <a:r>
              <a:rPr lang="en-US" sz="24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</a:rPr>
              <a:t>. </a:t>
            </a:r>
            <a:r>
              <a:rPr lang="en-US" sz="24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</a:rPr>
              <a:t>Xác</a:t>
            </a:r>
            <a:r>
              <a:rPr lang="en-US" sz="24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</a:rPr>
              <a:t>định</a:t>
            </a:r>
            <a:r>
              <a:rPr lang="en-US" sz="24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</a:rPr>
              <a:t>tên</a:t>
            </a:r>
            <a:r>
              <a:rPr lang="en-US" sz="24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</a:rPr>
              <a:t>nguyên</a:t>
            </a:r>
            <a:r>
              <a:rPr lang="en-US" sz="24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</a:rPr>
              <a:t>tố</a:t>
            </a:r>
            <a:r>
              <a:rPr lang="en-US" sz="24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</a:rPr>
              <a:t> R </a:t>
            </a:r>
            <a:r>
              <a:rPr lang="en-US" sz="24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</a:rPr>
              <a:t>và</a:t>
            </a:r>
            <a:r>
              <a:rPr lang="en-US" sz="24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</a:rPr>
              <a:t>tính</a:t>
            </a:r>
            <a:r>
              <a:rPr lang="en-US" sz="24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</a:rPr>
              <a:t>chất</a:t>
            </a:r>
            <a:r>
              <a:rPr lang="en-US" sz="24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</a:rPr>
              <a:t>hóa</a:t>
            </a:r>
            <a:r>
              <a:rPr lang="en-US" sz="24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</a:rPr>
              <a:t>học</a:t>
            </a:r>
            <a:r>
              <a:rPr lang="en-US" sz="24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</a:rPr>
              <a:t>của</a:t>
            </a:r>
            <a:r>
              <a:rPr lang="en-US" sz="24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</a:rPr>
              <a:t> R. So </a:t>
            </a:r>
            <a:r>
              <a:rPr lang="en-US" sz="24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</a:rPr>
              <a:t>sánh</a:t>
            </a:r>
            <a:r>
              <a:rPr lang="en-US" sz="24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</a:rPr>
              <a:t>tính</a:t>
            </a:r>
            <a:r>
              <a:rPr lang="en-US" sz="24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</a:rPr>
              <a:t>chất</a:t>
            </a:r>
            <a:r>
              <a:rPr lang="en-US" sz="24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</a:rPr>
              <a:t>của</a:t>
            </a:r>
            <a:r>
              <a:rPr lang="en-US" sz="24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</a:rPr>
              <a:t> R </a:t>
            </a:r>
            <a:r>
              <a:rPr lang="en-US" sz="24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</a:rPr>
              <a:t>với</a:t>
            </a:r>
            <a:r>
              <a:rPr lang="en-US" sz="24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</a:rPr>
              <a:t>nguyên</a:t>
            </a:r>
            <a:r>
              <a:rPr lang="en-US" sz="24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</a:rPr>
              <a:t>tố</a:t>
            </a:r>
            <a:r>
              <a:rPr lang="en-US" sz="24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</a:rPr>
              <a:t>đúng</a:t>
            </a:r>
            <a:r>
              <a:rPr lang="en-US" sz="24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</a:rPr>
              <a:t>trước</a:t>
            </a:r>
            <a:r>
              <a:rPr lang="en-US" sz="24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</a:rPr>
              <a:t>và</a:t>
            </a:r>
            <a:r>
              <a:rPr lang="en-US" sz="24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</a:rPr>
              <a:t>sau</a:t>
            </a:r>
            <a:r>
              <a:rPr lang="en-US" sz="24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</a:rPr>
              <a:t> R </a:t>
            </a:r>
            <a:r>
              <a:rPr lang="en-US" sz="24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</a:rPr>
              <a:t>trong</a:t>
            </a:r>
            <a:r>
              <a:rPr lang="en-US" sz="24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</a:rPr>
              <a:t>cùng</a:t>
            </a:r>
            <a:r>
              <a:rPr lang="en-US" sz="24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</a:rPr>
              <a:t> 1 chu </a:t>
            </a:r>
            <a:r>
              <a:rPr lang="en-US" sz="24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</a:rPr>
              <a:t>kì</a:t>
            </a:r>
            <a:r>
              <a:rPr lang="en-US" sz="24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</a:rPr>
              <a:t>.</a:t>
            </a:r>
            <a:endParaRPr lang="en-US" sz="1400" b="1" dirty="0">
              <a:solidFill>
                <a:schemeClr val="bg1"/>
              </a:solidFill>
              <a:effectLst/>
              <a:latin typeface="Calibri" panose="020F0502020204030204" charset="0"/>
              <a:ea typeface="Calibri" panose="020F050202020403020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3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rgbClr val="0000FF"/>
          </a:solidFill>
          <a:prstDash val="solid"/>
          <a:round/>
          <a:headEnd type="none" w="med" len="med"/>
          <a:tailEnd type="triangl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en-US" sz="2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cs typeface="Arial" panose="020B060402020202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rgbClr val="0000FF"/>
          </a:solidFill>
          <a:prstDash val="solid"/>
          <a:round/>
          <a:headEnd type="none" w="med" len="med"/>
          <a:tailEnd type="triangl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en-US" sz="2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cs typeface="Arial" panose="020B0604020202020204" pitchFamily="34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4219</Words>
  <Application>WPS Presentation</Application>
  <PresentationFormat>Widescreen</PresentationFormat>
  <Paragraphs>459</Paragraphs>
  <Slides>15</Slides>
  <Notes>3</Notes>
  <HiddenSlides>0</HiddenSlides>
  <MMClips>0</MMClips>
  <ScaleCrop>false</ScaleCrop>
  <HeadingPairs>
    <vt:vector size="8" baseType="variant">
      <vt:variant>
        <vt:lpstr>已用的字体</vt:lpstr>
      </vt:variant>
      <vt:variant>
        <vt:i4>11</vt:i4>
      </vt:variant>
      <vt:variant>
        <vt:lpstr>主题</vt:lpstr>
      </vt:variant>
      <vt:variant>
        <vt:i4>3</vt:i4>
      </vt:variant>
      <vt:variant>
        <vt:lpstr>嵌入 OLE 服务器</vt:lpstr>
      </vt:variant>
      <vt:variant>
        <vt:i4>26</vt:i4>
      </vt:variant>
      <vt:variant>
        <vt:lpstr>幻灯片标题</vt:lpstr>
      </vt:variant>
      <vt:variant>
        <vt:i4>15</vt:i4>
      </vt:variant>
    </vt:vector>
  </HeadingPairs>
  <TitlesOfParts>
    <vt:vector size="55" baseType="lpstr">
      <vt:lpstr>Arial</vt:lpstr>
      <vt:lpstr>SimSun</vt:lpstr>
      <vt:lpstr>Wingdings</vt:lpstr>
      <vt:lpstr>Times New Roman</vt:lpstr>
      <vt:lpstr>.VnTime</vt:lpstr>
      <vt:lpstr>Segoe Print</vt:lpstr>
      <vt:lpstr>Microsoft YaHei</vt:lpstr>
      <vt:lpstr>Arial Unicode MS</vt:lpstr>
      <vt:lpstr>Calibri Light</vt:lpstr>
      <vt:lpstr>Calibri</vt:lpstr>
      <vt:lpstr>Tahoma</vt:lpstr>
      <vt:lpstr>Office Theme</vt:lpstr>
      <vt:lpstr>3_Default Design</vt:lpstr>
      <vt:lpstr>1_Office Theme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AnBinh</dc:creator>
  <cp:lastModifiedBy>dell</cp:lastModifiedBy>
  <cp:revision>46</cp:revision>
  <dcterms:created xsi:type="dcterms:W3CDTF">2021-01-25T13:56:00Z</dcterms:created>
  <dcterms:modified xsi:type="dcterms:W3CDTF">2024-05-10T16:01:51Z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E8FC27E366C9448A997E1DFE845B8D81_12</vt:lpwstr>
  </property>
  <property fmtid="{D5CDD505-2E9C-101B-9397-08002B2CF9AE}" pid="3" name="KSOProductBuildVer">
    <vt:lpwstr>1033-12.2.0.16909</vt:lpwstr>
  </property>
</Properties>
</file>