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609" r:id="rId2"/>
    <p:sldId id="572" r:id="rId3"/>
    <p:sldId id="571" r:id="rId4"/>
    <p:sldId id="573" r:id="rId5"/>
    <p:sldId id="328" r:id="rId6"/>
    <p:sldId id="317" r:id="rId7"/>
    <p:sldId id="597" r:id="rId8"/>
    <p:sldId id="319" r:id="rId9"/>
    <p:sldId id="565" r:id="rId10"/>
    <p:sldId id="592" r:id="rId11"/>
    <p:sldId id="566" r:id="rId12"/>
    <p:sldId id="340" r:id="rId13"/>
    <p:sldId id="334" r:id="rId14"/>
    <p:sldId id="371" r:id="rId15"/>
    <p:sldId id="378" r:id="rId16"/>
    <p:sldId id="569" r:id="rId17"/>
    <p:sldId id="606" r:id="rId18"/>
    <p:sldId id="603" r:id="rId19"/>
    <p:sldId id="604" r:id="rId20"/>
    <p:sldId id="605" r:id="rId21"/>
    <p:sldId id="607" r:id="rId22"/>
    <p:sldId id="599" r:id="rId23"/>
    <p:sldId id="370" r:id="rId24"/>
    <p:sldId id="580" r:id="rId25"/>
    <p:sldId id="601" r:id="rId26"/>
    <p:sldId id="600" r:id="rId27"/>
    <p:sldId id="593" r:id="rId28"/>
    <p:sldId id="576" r:id="rId29"/>
    <p:sldId id="595" r:id="rId30"/>
    <p:sldId id="329" r:id="rId31"/>
    <p:sldId id="388" r:id="rId32"/>
    <p:sldId id="389" r:id="rId33"/>
    <p:sldId id="60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CA1D4-E624-4F9C-94D5-97684FE958B9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84974-A079-4D0D-80AE-DF8CD0880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2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D2903-977D-4499-8F56-7A7412785E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50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A7B49-FBDE-4184-BB28-F301FCD60C3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1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ACB3-95FD-8720-DEE1-E2A56E5A9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087D9-49D0-E7EF-E461-93066964C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A58AC-0B87-88F4-F974-362126823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8232-8CD9-4F14-B1A1-CFFC17FC76D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0BDE0-C78A-04B5-8920-6F2F689E3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F197D-0939-6A1F-2CC6-9735C1A3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310C-3914-40D5-9760-46CFF818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9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C880-F153-A75B-2836-3C30FCF49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BAC43C-2515-4210-8E64-C1B40D80C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40E60-9094-9047-A007-F5A72973C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8232-8CD9-4F14-B1A1-CFFC17FC76D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768CA-6727-90BC-5943-F4D23C77C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27976-B2D5-DDBA-79BD-E23D78BF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310C-3914-40D5-9760-46CFF818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7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3E5BF6-A6E1-D146-AFB9-715436C15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A1EC63-013F-6AEE-0BDB-94D14B380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2A8F0-CBE9-AB36-5572-3698FCA37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8232-8CD9-4F14-B1A1-CFFC17FC76D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ECB11-2666-190C-636D-D45E2BDC2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4EFA1-899C-A5B1-72AD-D6B8319B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310C-3914-40D5-9760-46CFF818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5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C08CE2-0B8A-4CB6-91F9-735D859EC9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F6CFB7-9428-4C50-BE91-31E3E546E9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A27518E-34CC-4635-8DFE-56053BCB7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AEDFF-BB46-48CD-8BCF-E2DFB6DA07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99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794C-ED5F-619A-AD73-BE9D48F6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6B396-DF98-B7FD-F9AF-B8FF338F1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A99E1-AA56-272A-2DFC-13EAA08FF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8232-8CD9-4F14-B1A1-CFFC17FC76D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390CE-3BD1-7861-0C29-329ADE87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D1B8E-B81C-80D4-3660-3FB8F496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310C-3914-40D5-9760-46CFF818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0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EDC8D-4B19-A78C-EFDC-7966B1EC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792D3-62E4-69BF-5F07-10DF81B01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3694B-7D44-9AD9-E7D5-3CA970692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8232-8CD9-4F14-B1A1-CFFC17FC76D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E193E-A6C2-7855-CEC4-2229531F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DE557-7C06-B9A3-FA83-29EA4648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310C-3914-40D5-9760-46CFF818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3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8BDF-9208-0B1E-C884-49A27F3FA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0BF06-5032-22A0-2C76-043D777FF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966B1-DC50-D3C2-4941-BAB307EFB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F58B2-EB79-811C-97D3-0AA805E41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8232-8CD9-4F14-B1A1-CFFC17FC76D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4A9D2-AF86-EB80-B2D2-25670B5B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D1491-8171-8B7C-FE16-A22AAB89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310C-3914-40D5-9760-46CFF818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6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AAB4D-D330-2502-2BCE-99B1BA0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909D0-066D-272D-DC28-E136CC93B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314F4-4B7E-1F64-1E29-A7CA3C5B5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D40237-B101-5799-9EAD-5FB527FB9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DEFD35-A304-CA1E-92A7-E0A41D17AF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61269A-5F14-43FC-BDDE-207E129C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8232-8CD9-4F14-B1A1-CFFC17FC76D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E36FD-9A3A-6C06-24A7-69F1F527F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9B1480-53D5-9FAC-7000-53432976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310C-3914-40D5-9760-46CFF818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7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A84C1-6EE7-9C75-0028-3603C0D24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3DFB3-D8BD-CB28-B3A9-17EEF35F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8232-8CD9-4F14-B1A1-CFFC17FC76D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FF1DC-5199-73E7-7CBF-C7AE102D2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9CDC3-C829-73E1-2316-41882304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310C-3914-40D5-9760-46CFF818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7E2552-71D9-340F-E96D-424CA57C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8232-8CD9-4F14-B1A1-CFFC17FC76D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C253C4-178D-6C8F-1109-A20CB50F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FA55B-F04B-02FD-BD27-7171BCF3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310C-3914-40D5-9760-46CFF818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3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F537C-B478-DEB0-50A6-2716616D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3D649-3383-54CE-B483-B74C17CE2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321DC-E49E-5759-483C-51CC22216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19114-53C3-7AF5-EA83-A302E950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8232-8CD9-4F14-B1A1-CFFC17FC76D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6CF8A-B4E5-865B-ABFD-F8439DCA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28C1F-3252-F3E0-47E0-FDA9DE27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310C-3914-40D5-9760-46CFF818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7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3D6C-8EC9-8304-EA0B-99512105D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9E9B0-77E7-919B-1538-C0A056AD7B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3D271-B4CE-B891-FD66-2BCCF3C0F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146F9-2C44-93B3-A18F-219A5AF3F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8232-8CD9-4F14-B1A1-CFFC17FC76D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729B3-C360-386D-0079-227A056F6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3B22B-D98C-AD6A-4514-0975A28E4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310C-3914-40D5-9760-46CFF818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6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52FAED-4A18-0182-290B-3F7EFDE70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C78BE-FA20-4C00-74E2-A7574BC3D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4BF33-637F-090F-BC7E-E62854217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B28232-8CD9-4F14-B1A1-CFFC17FC76D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BEF95-7AC5-48A7-469D-8CA6A5C95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DAD4B-5A72-D3B6-DD2B-B3287B9F5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7E310C-3914-40D5-9760-46CFF818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AppData\Local\Temp\FineReader11.00\media\image407.jpeg" TargetMode="External"/><Relationship Id="rId4" Type="http://schemas.openxmlformats.org/officeDocument/2006/relationships/image" Target="../media/image7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file:///C:\AppData\Local\Temp\FineReader11.00\media\image402.jpeg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h phong cảnh rừng cây xanh đẹp ghép bộ 3 tấm Amia 1646">
            <a:extLst>
              <a:ext uri="{FF2B5EF4-FFF2-40B4-BE49-F238E27FC236}">
                <a16:creationId xmlns:a16="http://schemas.microsoft.com/office/drawing/2014/main" id="{0CCF4CB3-907D-4894-B3A0-2FEC32582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0" y="1213946"/>
            <a:ext cx="12192000" cy="564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00A368-10AF-445F-A386-7B593E043DFA}"/>
              </a:ext>
            </a:extLst>
          </p:cNvPr>
          <p:cNvSpPr txBox="1">
            <a:spLocks noChangeArrowheads="1"/>
          </p:cNvSpPr>
          <p:nvPr/>
        </p:nvSpPr>
        <p:spPr>
          <a:xfrm>
            <a:off x="30372" y="4058"/>
            <a:ext cx="12098564" cy="1178355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 78, 79, 80, 81, 82</a:t>
            </a:r>
          </a:p>
          <a:p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34. THỰC VẬT</a:t>
            </a:r>
          </a:p>
        </p:txBody>
      </p:sp>
    </p:spTree>
    <p:extLst>
      <p:ext uri="{BB962C8B-B14F-4D97-AF65-F5344CB8AC3E}">
        <p14:creationId xmlns:p14="http://schemas.microsoft.com/office/powerpoint/2010/main" val="868805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CD304-9754-4AE2-BD76-4015D53FB9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 flipV="1">
            <a:off x="3940768" y="1258702"/>
            <a:ext cx="1199083" cy="21189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 flipV="1">
            <a:off x="7201419" y="1021192"/>
            <a:ext cx="2180183" cy="44412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>
            <a:off x="7265922" y="1175450"/>
            <a:ext cx="2384079" cy="150439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480766" y="115134"/>
            <a:ext cx="3415426" cy="2308324"/>
          </a:xfrm>
          <a:prstGeom prst="rect">
            <a:avLst/>
          </a:prstGeom>
          <a:noFill/>
          <a:ln w="28575" algn="ctr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Đồi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đồi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còn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rễ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chưa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5194936" y="516272"/>
            <a:ext cx="200131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algn="ctr">
            <a:solidFill>
              <a:srgbClr val="66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mòn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4018483" y="719562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Mưa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422" name="Text Box 30"/>
          <p:cNvSpPr txBox="1">
            <a:spLocks noChangeArrowheads="1"/>
          </p:cNvSpPr>
          <p:nvPr/>
        </p:nvSpPr>
        <p:spPr bwMode="auto">
          <a:xfrm>
            <a:off x="9442530" y="154711"/>
            <a:ext cx="266164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ở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thấp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423" name="Text Box 31"/>
          <p:cNvSpPr txBox="1">
            <a:spLocks noChangeArrowheads="1"/>
          </p:cNvSpPr>
          <p:nvPr/>
        </p:nvSpPr>
        <p:spPr bwMode="auto">
          <a:xfrm>
            <a:off x="9710929" y="1968214"/>
            <a:ext cx="241959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chỗ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449" name="Text Box 57"/>
          <p:cNvSpPr txBox="1">
            <a:spLocks noChangeArrowheads="1"/>
          </p:cNvSpPr>
          <p:nvPr/>
        </p:nvSpPr>
        <p:spPr bwMode="auto">
          <a:xfrm>
            <a:off x="7757782" y="159012"/>
            <a:ext cx="1370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kéo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dài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451" name="Text Box 59"/>
          <p:cNvSpPr txBox="1">
            <a:spLocks noChangeArrowheads="1"/>
          </p:cNvSpPr>
          <p:nvPr/>
        </p:nvSpPr>
        <p:spPr bwMode="auto">
          <a:xfrm rot="2009440">
            <a:off x="7616381" y="1899577"/>
            <a:ext cx="17510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nóng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kéo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dài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638" name="TextBox 14"/>
          <p:cNvSpPr txBox="1">
            <a:spLocks noChangeArrowheads="1"/>
          </p:cNvSpPr>
          <p:nvPr/>
        </p:nvSpPr>
        <p:spPr bwMode="auto">
          <a:xfrm>
            <a:off x="2438400" y="2895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53057" y="356115"/>
            <a:ext cx="3652484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algn="ctr">
            <a:solidFill>
              <a:srgbClr val="99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ó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rừng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che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phủ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353051" y="450455"/>
            <a:ext cx="1927359" cy="11876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232517" y="575286"/>
            <a:ext cx="1848918" cy="11413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9503455" y="286011"/>
            <a:ext cx="2539791" cy="9546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 flipH="1">
            <a:off x="9503455" y="356973"/>
            <a:ext cx="2527186" cy="9693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9779757" y="2032301"/>
            <a:ext cx="2338918" cy="889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 flipH="1">
            <a:off x="9775185" y="2088079"/>
            <a:ext cx="2330548" cy="9978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56B1A090-868C-4C1E-A726-CB3390C4FED5}"/>
              </a:ext>
            </a:extLst>
          </p:cNvPr>
          <p:cNvGrpSpPr/>
          <p:nvPr/>
        </p:nvGrpSpPr>
        <p:grpSpPr>
          <a:xfrm>
            <a:off x="242713" y="3390900"/>
            <a:ext cx="5555649" cy="3467100"/>
            <a:chOff x="242713" y="3390900"/>
            <a:chExt cx="5555649" cy="3467100"/>
          </a:xfrm>
        </p:grpSpPr>
        <p:pic>
          <p:nvPicPr>
            <p:cNvPr id="17" name="Picture 16" descr="Nuoc ngap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13" y="3390900"/>
              <a:ext cx="5555649" cy="3467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F9EB703-4DAC-40A1-A901-A6842869E0F1}"/>
                </a:ext>
              </a:extLst>
            </p:cNvPr>
            <p:cNvSpPr/>
            <p:nvPr/>
          </p:nvSpPr>
          <p:spPr>
            <a:xfrm>
              <a:off x="2481943" y="6290841"/>
              <a:ext cx="2223407" cy="5671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NGẬP LỤT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D90DB3F-9F52-487C-8172-0BE17E15E56F}"/>
              </a:ext>
            </a:extLst>
          </p:cNvPr>
          <p:cNvGrpSpPr/>
          <p:nvPr/>
        </p:nvGrpSpPr>
        <p:grpSpPr>
          <a:xfrm>
            <a:off x="6156976" y="3379719"/>
            <a:ext cx="5455251" cy="3259738"/>
            <a:chOff x="6550701" y="3496662"/>
            <a:chExt cx="5455251" cy="3259738"/>
          </a:xfrm>
        </p:grpSpPr>
        <p:pic>
          <p:nvPicPr>
            <p:cNvPr id="59459" name="Picture 67" descr="La Nina có thể gây khô hạn.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701" y="3496662"/>
              <a:ext cx="5455251" cy="32597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91FBB7A-AABC-4968-8CCD-A54CF61B542B}"/>
                </a:ext>
              </a:extLst>
            </p:cNvPr>
            <p:cNvSpPr/>
            <p:nvPr/>
          </p:nvSpPr>
          <p:spPr>
            <a:xfrm>
              <a:off x="7858261" y="6189241"/>
              <a:ext cx="2223407" cy="5671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HẠN HÁN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172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0" grpId="0" animBg="1"/>
      <p:bldP spid="59411" grpId="0" animBg="1"/>
      <p:bldP spid="59412" grpId="0" animBg="1"/>
      <p:bldP spid="59416" grpId="0" animBg="1"/>
      <p:bldP spid="59420" grpId="0" animBg="1"/>
      <p:bldP spid="59421" grpId="0"/>
      <p:bldP spid="59422" grpId="0" animBg="1"/>
      <p:bldP spid="59423" grpId="0" animBg="1"/>
      <p:bldP spid="59449" grpId="0"/>
      <p:bldP spid="59451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3" y="0"/>
            <a:ext cx="119584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1607161" y="1219200"/>
            <a:ext cx="886918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biết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nhóm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đã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phân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công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tìm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hiểu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trước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nội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dung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lên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trình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bày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+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Tổ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1,2: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địa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phương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hay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bị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ngập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lụt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ở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Việt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+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Tổ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3,4: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địa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phương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hay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bị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hạn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hán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ở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Việt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2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0629" y="381000"/>
            <a:ext cx="6141304" cy="3373602"/>
            <a:chOff x="1371" y="480"/>
            <a:chExt cx="3171" cy="2068"/>
          </a:xfrm>
        </p:grpSpPr>
        <p:pic>
          <p:nvPicPr>
            <p:cNvPr id="23562" name="Picture 10" descr="23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36" y="480"/>
              <a:ext cx="2959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3" name="Text Box 11"/>
            <p:cNvSpPr txBox="1">
              <a:spLocks noChangeArrowheads="1"/>
            </p:cNvSpPr>
            <p:nvPr/>
          </p:nvSpPr>
          <p:spPr bwMode="auto">
            <a:xfrm>
              <a:off x="1371" y="2265"/>
              <a:ext cx="317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lũ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dâng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ở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Quảng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Bình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556" name="Picture 12" descr="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186" y="3754602"/>
            <a:ext cx="576949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3" descr="lu-quet trôi du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5363" y="350925"/>
            <a:ext cx="5730721" cy="292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14"/>
          <p:cNvSpPr>
            <a:spLocks noChangeArrowheads="1"/>
          </p:cNvSpPr>
          <p:nvPr/>
        </p:nvSpPr>
        <p:spPr bwMode="auto">
          <a:xfrm>
            <a:off x="6400800" y="3272136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tỉnh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 </a:t>
            </a:r>
          </a:p>
        </p:txBody>
      </p:sp>
      <p:sp>
        <p:nvSpPr>
          <p:cNvPr id="23559" name="Text Box 18"/>
          <p:cNvSpPr txBox="1">
            <a:spLocks noChangeArrowheads="1"/>
          </p:cNvSpPr>
          <p:nvPr/>
        </p:nvSpPr>
        <p:spPr bwMode="auto">
          <a:xfrm>
            <a:off x="2022662" y="6396336"/>
            <a:ext cx="39971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Nội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0" name="Picture 20" descr="Lũ dữ nhấn chìm Quảng Bình, Hà Tĩnh, dân chuyển quan tài trong biển nướ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599" y="3729335"/>
            <a:ext cx="573072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 Box 21"/>
          <p:cNvSpPr txBox="1">
            <a:spLocks noChangeArrowheads="1"/>
          </p:cNvSpPr>
          <p:nvPr/>
        </p:nvSpPr>
        <p:spPr bwMode="auto">
          <a:xfrm>
            <a:off x="6553200" y="6396336"/>
            <a:ext cx="4038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Tĩnh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93474" y="-76200"/>
            <a:ext cx="6424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địa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phương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3195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Cảnh lũ lụt ở Quảng Trị, miền Trung Việt Nam. Ảnh ngày 18/10/2020.">
            <a:extLst>
              <a:ext uri="{FF2B5EF4-FFF2-40B4-BE49-F238E27FC236}">
                <a16:creationId xmlns:a16="http://schemas.microsoft.com/office/drawing/2014/main" id="{5CD3B920-951F-434B-8E9C-4CBD2359BA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6AEE7F-4080-44E7-B742-64F131FF7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248400" cy="3697357"/>
          </a:xfrm>
          <a:prstGeom prst="rect">
            <a:avLst/>
          </a:prstGeom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62564D2F-A550-4C76-81B3-8B205666B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4" y="3697357"/>
            <a:ext cx="6343650" cy="316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Lực lượng chức năng tỉnh Quảng Trị hỗ trợ di dời người dân đến nơi an toàn.">
            <a:extLst>
              <a:ext uri="{FF2B5EF4-FFF2-40B4-BE49-F238E27FC236}">
                <a16:creationId xmlns:a16="http://schemas.microsoft.com/office/drawing/2014/main" id="{1154320D-5F0A-4968-94FA-C811540E3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1" y="0"/>
            <a:ext cx="5629276" cy="36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963EB486-6F57-439D-9268-9112EC10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3813314"/>
            <a:ext cx="5629275" cy="304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5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AF55073A-B611-4E31-A0F2-7A1AD42FB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67" y="-1"/>
            <a:ext cx="6034295" cy="367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3BAE330C-2489-41F1-AF6A-905936EE5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049"/>
            <a:ext cx="6197462" cy="328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hú thích ảnh">
            <a:extLst>
              <a:ext uri="{FF2B5EF4-FFF2-40B4-BE49-F238E27FC236}">
                <a16:creationId xmlns:a16="http://schemas.microsoft.com/office/drawing/2014/main" id="{A198422F-C57B-4F3B-87C7-EBF7C24ED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2" y="1"/>
            <a:ext cx="5747301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hú thích ảnh">
            <a:extLst>
              <a:ext uri="{FF2B5EF4-FFF2-40B4-BE49-F238E27FC236}">
                <a16:creationId xmlns:a16="http://schemas.microsoft.com/office/drawing/2014/main" id="{1C19F3B3-9092-45CC-8317-0885DBC63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2" y="3670852"/>
            <a:ext cx="5747302" cy="318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72BFD7-5F9F-4E4E-ACB2-644415CD7CDD}"/>
              </a:ext>
            </a:extLst>
          </p:cNvPr>
          <p:cNvSpPr/>
          <p:nvPr/>
        </p:nvSpPr>
        <p:spPr>
          <a:xfrm>
            <a:off x="2481943" y="6290841"/>
            <a:ext cx="6638306" cy="567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HẠN HÁN Ở BÌNH THUẬN</a:t>
            </a:r>
          </a:p>
        </p:txBody>
      </p:sp>
    </p:spTree>
    <p:extLst>
      <p:ext uri="{BB962C8B-B14F-4D97-AF65-F5344CB8AC3E}">
        <p14:creationId xmlns:p14="http://schemas.microsoft.com/office/powerpoint/2010/main" val="33813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2" name="Line 52"/>
          <p:cNvSpPr>
            <a:spLocks noChangeShapeType="1"/>
          </p:cNvSpPr>
          <p:nvPr/>
        </p:nvSpPr>
        <p:spPr bwMode="auto">
          <a:xfrm>
            <a:off x="5994376" y="3806137"/>
            <a:ext cx="0" cy="527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73" name="Line 53"/>
          <p:cNvSpPr>
            <a:spLocks noChangeShapeType="1"/>
          </p:cNvSpPr>
          <p:nvPr/>
        </p:nvSpPr>
        <p:spPr bwMode="auto">
          <a:xfrm>
            <a:off x="5573504" y="5037138"/>
            <a:ext cx="0" cy="7540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74" name="Line 54"/>
          <p:cNvSpPr>
            <a:spLocks noChangeShapeType="1"/>
          </p:cNvSpPr>
          <p:nvPr/>
        </p:nvSpPr>
        <p:spPr bwMode="auto">
          <a:xfrm>
            <a:off x="5509594" y="3744119"/>
            <a:ext cx="0" cy="7540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75" name="Line 55"/>
          <p:cNvSpPr>
            <a:spLocks noChangeShapeType="1"/>
          </p:cNvSpPr>
          <p:nvPr/>
        </p:nvSpPr>
        <p:spPr bwMode="auto">
          <a:xfrm rot="10800000">
            <a:off x="3657601" y="5999164"/>
            <a:ext cx="855663" cy="20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76" name="Line 56"/>
          <p:cNvSpPr>
            <a:spLocks noChangeShapeType="1"/>
          </p:cNvSpPr>
          <p:nvPr/>
        </p:nvSpPr>
        <p:spPr bwMode="auto">
          <a:xfrm rot="10800000" flipV="1">
            <a:off x="6364288" y="5943601"/>
            <a:ext cx="874712" cy="15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11" name="Text Box 57"/>
          <p:cNvSpPr txBox="1">
            <a:spLocks noChangeArrowheads="1"/>
          </p:cNvSpPr>
          <p:nvPr/>
        </p:nvSpPr>
        <p:spPr bwMode="auto">
          <a:xfrm>
            <a:off x="4495800" y="5791201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Dòng chảy ngầm</a:t>
            </a:r>
          </a:p>
        </p:txBody>
      </p:sp>
      <p:sp>
        <p:nvSpPr>
          <p:cNvPr id="21512" name="Text Box 58"/>
          <p:cNvSpPr txBox="1">
            <a:spLocks noChangeArrowheads="1"/>
          </p:cNvSpPr>
          <p:nvPr/>
        </p:nvSpPr>
        <p:spPr bwMode="auto">
          <a:xfrm>
            <a:off x="1676401" y="5670550"/>
            <a:ext cx="221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Sông suối…</a:t>
            </a:r>
          </a:p>
        </p:txBody>
      </p:sp>
      <p:cxnSp>
        <p:nvCxnSpPr>
          <p:cNvPr id="21513" name="AutoShape 118"/>
          <p:cNvCxnSpPr>
            <a:cxnSpLocks noChangeShapeType="1"/>
          </p:cNvCxnSpPr>
          <p:nvPr/>
        </p:nvCxnSpPr>
        <p:spPr bwMode="auto">
          <a:xfrm>
            <a:off x="3688504" y="4886325"/>
            <a:ext cx="4113213" cy="53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4" name="Arc 119"/>
          <p:cNvSpPr>
            <a:spLocks/>
          </p:cNvSpPr>
          <p:nvPr/>
        </p:nvSpPr>
        <p:spPr bwMode="auto">
          <a:xfrm rot="14054781" flipV="1">
            <a:off x="4374148" y="2974975"/>
            <a:ext cx="2398713" cy="3316288"/>
          </a:xfrm>
          <a:custGeom>
            <a:avLst/>
            <a:gdLst>
              <a:gd name="T0" fmla="*/ 2147483647 w 21600"/>
              <a:gd name="T1" fmla="*/ 0 h 25634"/>
              <a:gd name="T2" fmla="*/ 2147483647 w 21600"/>
              <a:gd name="T3" fmla="*/ 2147483647 h 25634"/>
              <a:gd name="T4" fmla="*/ 0 w 21600"/>
              <a:gd name="T5" fmla="*/ 2147483647 h 25634"/>
              <a:gd name="T6" fmla="*/ 0 60000 65536"/>
              <a:gd name="T7" fmla="*/ 0 60000 65536"/>
              <a:gd name="T8" fmla="*/ 0 60000 65536"/>
              <a:gd name="T9" fmla="*/ 0 w 21600"/>
              <a:gd name="T10" fmla="*/ 0 h 25634"/>
              <a:gd name="T11" fmla="*/ 21600 w 21600"/>
              <a:gd name="T12" fmla="*/ 25634 h 256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634" fill="none" extrusionOk="0">
                <a:moveTo>
                  <a:pt x="830" y="-1"/>
                </a:moveTo>
                <a:cubicBezTo>
                  <a:pt x="12427" y="445"/>
                  <a:pt x="21600" y="9977"/>
                  <a:pt x="21600" y="21584"/>
                </a:cubicBezTo>
                <a:cubicBezTo>
                  <a:pt x="21600" y="22943"/>
                  <a:pt x="21471" y="24299"/>
                  <a:pt x="21216" y="25633"/>
                </a:cubicBezTo>
              </a:path>
              <a:path w="21600" h="25634" stroke="0" extrusionOk="0">
                <a:moveTo>
                  <a:pt x="830" y="-1"/>
                </a:moveTo>
                <a:cubicBezTo>
                  <a:pt x="12427" y="445"/>
                  <a:pt x="21600" y="9977"/>
                  <a:pt x="21600" y="21584"/>
                </a:cubicBezTo>
                <a:cubicBezTo>
                  <a:pt x="21600" y="22943"/>
                  <a:pt x="21471" y="24299"/>
                  <a:pt x="21216" y="25633"/>
                </a:cubicBezTo>
                <a:lnTo>
                  <a:pt x="0" y="21584"/>
                </a:lnTo>
                <a:lnTo>
                  <a:pt x="830" y="-1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515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9" y="4719639"/>
            <a:ext cx="1619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4" y="4416426"/>
            <a:ext cx="2047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48151"/>
            <a:ext cx="3238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7532">
            <a:off x="4969721" y="3924302"/>
            <a:ext cx="22383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672013"/>
            <a:ext cx="2222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1" y="4675189"/>
            <a:ext cx="3222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3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02" y="2604295"/>
            <a:ext cx="81915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83" y="3261519"/>
            <a:ext cx="369887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3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74" y="2555875"/>
            <a:ext cx="49688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13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08" y="2935804"/>
            <a:ext cx="36988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140" descr="m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56" y="119084"/>
            <a:ext cx="470783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6" name="Text Box 142"/>
          <p:cNvSpPr txBox="1">
            <a:spLocks noChangeArrowheads="1"/>
          </p:cNvSpPr>
          <p:nvPr/>
        </p:nvSpPr>
        <p:spPr bwMode="auto">
          <a:xfrm>
            <a:off x="5579717" y="302091"/>
            <a:ext cx="1144588" cy="498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Mưa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81950" name="AutoShape 144"/>
          <p:cNvCxnSpPr>
            <a:cxnSpLocks noChangeShapeType="1"/>
          </p:cNvCxnSpPr>
          <p:nvPr/>
        </p:nvCxnSpPr>
        <p:spPr bwMode="auto">
          <a:xfrm flipH="1">
            <a:off x="5404565" y="1473110"/>
            <a:ext cx="228600" cy="6096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1" name="AutoShape 145"/>
          <p:cNvCxnSpPr>
            <a:cxnSpLocks noChangeShapeType="1"/>
          </p:cNvCxnSpPr>
          <p:nvPr/>
        </p:nvCxnSpPr>
        <p:spPr bwMode="auto">
          <a:xfrm flipH="1">
            <a:off x="5643470" y="1520889"/>
            <a:ext cx="304800" cy="9906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2" name="AutoShape 146"/>
          <p:cNvCxnSpPr>
            <a:cxnSpLocks noChangeShapeType="1"/>
          </p:cNvCxnSpPr>
          <p:nvPr/>
        </p:nvCxnSpPr>
        <p:spPr bwMode="auto">
          <a:xfrm flipH="1">
            <a:off x="5709090" y="1565338"/>
            <a:ext cx="425450" cy="16002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3" name="AutoShape 147"/>
          <p:cNvCxnSpPr>
            <a:cxnSpLocks noChangeShapeType="1"/>
          </p:cNvCxnSpPr>
          <p:nvPr/>
        </p:nvCxnSpPr>
        <p:spPr bwMode="auto">
          <a:xfrm flipH="1">
            <a:off x="6041651" y="1341782"/>
            <a:ext cx="457200" cy="1592263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4" name="AutoShape 148"/>
          <p:cNvCxnSpPr>
            <a:cxnSpLocks noChangeShapeType="1"/>
          </p:cNvCxnSpPr>
          <p:nvPr/>
        </p:nvCxnSpPr>
        <p:spPr bwMode="auto">
          <a:xfrm flipH="1">
            <a:off x="6634436" y="1432847"/>
            <a:ext cx="185737" cy="798513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5" name="AutoShape 149"/>
          <p:cNvCxnSpPr>
            <a:cxnSpLocks noChangeShapeType="1"/>
          </p:cNvCxnSpPr>
          <p:nvPr/>
        </p:nvCxnSpPr>
        <p:spPr bwMode="auto">
          <a:xfrm flipH="1">
            <a:off x="6972024" y="1292233"/>
            <a:ext cx="152400" cy="6096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6" name="AutoShape 150"/>
          <p:cNvCxnSpPr>
            <a:cxnSpLocks noChangeShapeType="1"/>
          </p:cNvCxnSpPr>
          <p:nvPr/>
        </p:nvCxnSpPr>
        <p:spPr bwMode="auto">
          <a:xfrm flipH="1">
            <a:off x="5086540" y="1439864"/>
            <a:ext cx="304800" cy="9144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7" name="AutoShape 151"/>
          <p:cNvCxnSpPr>
            <a:cxnSpLocks noChangeShapeType="1"/>
          </p:cNvCxnSpPr>
          <p:nvPr/>
        </p:nvCxnSpPr>
        <p:spPr bwMode="auto">
          <a:xfrm flipH="1">
            <a:off x="4537400" y="1295797"/>
            <a:ext cx="574675" cy="17653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8" name="AutoShape 152"/>
          <p:cNvCxnSpPr>
            <a:cxnSpLocks noChangeShapeType="1"/>
          </p:cNvCxnSpPr>
          <p:nvPr/>
        </p:nvCxnSpPr>
        <p:spPr bwMode="auto">
          <a:xfrm>
            <a:off x="6613525" y="3729039"/>
            <a:ext cx="25400" cy="422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6" name="Text Box 153"/>
          <p:cNvSpPr txBox="1">
            <a:spLocks noChangeArrowheads="1"/>
          </p:cNvSpPr>
          <p:nvPr/>
        </p:nvSpPr>
        <p:spPr bwMode="auto">
          <a:xfrm>
            <a:off x="7181712" y="1611443"/>
            <a:ext cx="850900" cy="617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Rơi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xuống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1960" name="AutoShape 154"/>
          <p:cNvCxnSpPr>
            <a:cxnSpLocks noChangeShapeType="1"/>
          </p:cNvCxnSpPr>
          <p:nvPr/>
        </p:nvCxnSpPr>
        <p:spPr bwMode="auto">
          <a:xfrm>
            <a:off x="4619625" y="3729039"/>
            <a:ext cx="0" cy="422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8" name="Text Box 162"/>
          <p:cNvSpPr txBox="1">
            <a:spLocks noChangeArrowheads="1"/>
          </p:cNvSpPr>
          <p:nvPr/>
        </p:nvSpPr>
        <p:spPr bwMode="auto">
          <a:xfrm>
            <a:off x="2473779" y="2241155"/>
            <a:ext cx="1438275" cy="754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Lượng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chảy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0,6m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giây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9" name="Text Box 164"/>
          <p:cNvSpPr txBox="1">
            <a:spLocks noChangeArrowheads="1"/>
          </p:cNvSpPr>
          <p:nvPr/>
        </p:nvSpPr>
        <p:spPr bwMode="auto">
          <a:xfrm>
            <a:off x="6691313" y="4676775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9" name="Line 59"/>
          <p:cNvSpPr>
            <a:spLocks noChangeShapeType="1"/>
          </p:cNvSpPr>
          <p:nvPr/>
        </p:nvSpPr>
        <p:spPr bwMode="auto">
          <a:xfrm>
            <a:off x="6951457" y="4015582"/>
            <a:ext cx="0" cy="454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41" name="Rectangle 65"/>
          <p:cNvSpPr>
            <a:spLocks noChangeArrowheads="1"/>
          </p:cNvSpPr>
          <p:nvPr/>
        </p:nvSpPr>
        <p:spPr bwMode="auto">
          <a:xfrm>
            <a:off x="4631013" y="4398168"/>
            <a:ext cx="197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Thấm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xuống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đất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89" name="Text Box 69"/>
          <p:cNvSpPr txBox="1">
            <a:spLocks noChangeArrowheads="1"/>
          </p:cNvSpPr>
          <p:nvPr/>
        </p:nvSpPr>
        <p:spPr bwMode="auto">
          <a:xfrm>
            <a:off x="1981200" y="6248401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Mưa</a:t>
            </a:r>
          </a:p>
        </p:txBody>
      </p:sp>
      <p:sp>
        <p:nvSpPr>
          <p:cNvPr id="81990" name="Line 70"/>
          <p:cNvSpPr>
            <a:spLocks noChangeShapeType="1"/>
          </p:cNvSpPr>
          <p:nvPr/>
        </p:nvSpPr>
        <p:spPr bwMode="auto">
          <a:xfrm>
            <a:off x="2971800" y="65532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91" name="Line 71"/>
          <p:cNvSpPr>
            <a:spLocks noChangeShapeType="1"/>
          </p:cNvSpPr>
          <p:nvPr/>
        </p:nvSpPr>
        <p:spPr bwMode="auto">
          <a:xfrm>
            <a:off x="6248400" y="6553200"/>
            <a:ext cx="60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93" name="Rectangle 73"/>
          <p:cNvSpPr>
            <a:spLocks noChangeArrowheads="1"/>
          </p:cNvSpPr>
          <p:nvPr/>
        </p:nvSpPr>
        <p:spPr bwMode="auto">
          <a:xfrm>
            <a:off x="3689351" y="6202363"/>
            <a:ext cx="2513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Thấm xuống đất</a:t>
            </a:r>
          </a:p>
        </p:txBody>
      </p:sp>
      <p:sp>
        <p:nvSpPr>
          <p:cNvPr id="81994" name="Rectangle 74"/>
          <p:cNvSpPr>
            <a:spLocks noChangeArrowheads="1"/>
          </p:cNvSpPr>
          <p:nvPr/>
        </p:nvSpPr>
        <p:spPr bwMode="auto">
          <a:xfrm>
            <a:off x="6837364" y="6202363"/>
            <a:ext cx="2611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Dòng chảy ngầm</a:t>
            </a:r>
          </a:p>
        </p:txBody>
      </p:sp>
    </p:spTree>
    <p:extLst>
      <p:ext uri="{BB962C8B-B14F-4D97-AF65-F5344CB8AC3E}">
        <p14:creationId xmlns:p14="http://schemas.microsoft.com/office/powerpoint/2010/main" val="423142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8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8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8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8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8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8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8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9" grpId="0"/>
      <p:bldP spid="81993" grpId="0"/>
      <p:bldP spid="819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Group 2">
            <a:extLst>
              <a:ext uri="{FF2B5EF4-FFF2-40B4-BE49-F238E27FC236}">
                <a16:creationId xmlns:a16="http://schemas.microsoft.com/office/drawing/2014/main" id="{77E4F9E3-6156-4ABB-A614-3E4AF665AD01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561666" y="3363220"/>
          <a:ext cx="11334627" cy="3306763"/>
        </p:xfrm>
        <a:graphic>
          <a:graphicData uri="http://schemas.openxmlformats.org/drawingml/2006/table">
            <a:tbl>
              <a:tblPr/>
              <a:tblGrid>
                <a:gridCol w="3351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4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73" name="Text Box 28">
            <a:extLst>
              <a:ext uri="{FF2B5EF4-FFF2-40B4-BE49-F238E27FC236}">
                <a16:creationId xmlns:a16="http://schemas.microsoft.com/office/drawing/2014/main" id="{54274158-FC34-410E-B7CD-AD45F1B0B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06" y="3548897"/>
            <a:ext cx="271365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Đặc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điểm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4" name="Text Box 29">
            <a:extLst>
              <a:ext uri="{FF2B5EF4-FFF2-40B4-BE49-F238E27FC236}">
                <a16:creationId xmlns:a16="http://schemas.microsoft.com/office/drawing/2014/main" id="{088F7901-F4AA-4B5F-91CC-30493B8B8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4219" y="3534134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Khu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vực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A(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rừng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6175" name="Text Box 30">
            <a:extLst>
              <a:ext uri="{FF2B5EF4-FFF2-40B4-BE49-F238E27FC236}">
                <a16:creationId xmlns:a16="http://schemas.microsoft.com/office/drawing/2014/main" id="{A012AB7D-A33C-4741-96DB-A50F3496F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232" y="3548897"/>
            <a:ext cx="2740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Khu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vực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 (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Đồi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trọc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27007" name="Text Box 31">
            <a:extLst>
              <a:ext uri="{FF2B5EF4-FFF2-40B4-BE49-F238E27FC236}">
                <a16:creationId xmlns:a16="http://schemas.microsoft.com/office/drawing/2014/main" id="{8FA7B76D-8BCB-4465-BDC3-471343CB4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495" y="4109530"/>
            <a:ext cx="3615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nhiều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cây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phân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nhiều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tầng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8" name="Text Box 29">
            <a:extLst>
              <a:ext uri="{FF2B5EF4-FFF2-40B4-BE49-F238E27FC236}">
                <a16:creationId xmlns:a16="http://schemas.microsoft.com/office/drawing/2014/main" id="{CB1F9B0D-80D6-4890-A533-808EB6271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334" y="1162735"/>
            <a:ext cx="89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(A)</a:t>
            </a:r>
          </a:p>
        </p:txBody>
      </p:sp>
      <p:sp>
        <p:nvSpPr>
          <p:cNvPr id="6179" name="AutoShape 2" descr="Image result for rá»«ng xanh Äáº¹p">
            <a:extLst>
              <a:ext uri="{FF2B5EF4-FFF2-40B4-BE49-F238E27FC236}">
                <a16:creationId xmlns:a16="http://schemas.microsoft.com/office/drawing/2014/main" id="{35E18CF0-6DD5-4CF5-A43F-2BFB38C4A1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04975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181" name="Text Box 30">
            <a:extLst>
              <a:ext uri="{FF2B5EF4-FFF2-40B4-BE49-F238E27FC236}">
                <a16:creationId xmlns:a16="http://schemas.microsoft.com/office/drawing/2014/main" id="{D1FE3458-DE09-4FCD-8775-8C917846B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1" y="1066800"/>
            <a:ext cx="91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(B)</a:t>
            </a:r>
          </a:p>
        </p:txBody>
      </p:sp>
      <p:sp>
        <p:nvSpPr>
          <p:cNvPr id="6182" name="Text Box 31">
            <a:extLst>
              <a:ext uri="{FF2B5EF4-FFF2-40B4-BE49-F238E27FC236}">
                <a16:creationId xmlns:a16="http://schemas.microsoft.com/office/drawing/2014/main" id="{4D5196FF-C87D-41ED-BC11-77CB61915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4173599"/>
            <a:ext cx="2562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Sự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phân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bố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cây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 Box 31">
            <a:extLst>
              <a:ext uri="{FF2B5EF4-FFF2-40B4-BE49-F238E27FC236}">
                <a16:creationId xmlns:a16="http://schemas.microsoft.com/office/drawing/2014/main" id="{D3BC7B3F-7FCA-4E6B-BE12-904B1AF83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135439"/>
            <a:ext cx="25622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cây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bụi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nhỏ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84" name="Text Box 31">
            <a:extLst>
              <a:ext uri="{FF2B5EF4-FFF2-40B4-BE49-F238E27FC236}">
                <a16:creationId xmlns:a16="http://schemas.microsoft.com/office/drawing/2014/main" id="{CD2E5712-637C-449D-A759-20CBA9A29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66" y="478177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Lượng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chảy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 Box 31">
            <a:extLst>
              <a:ext uri="{FF2B5EF4-FFF2-40B4-BE49-F238E27FC236}">
                <a16:creationId xmlns:a16="http://schemas.microsoft.com/office/drawing/2014/main" id="{BE59F62D-3865-40A6-8F8F-3791286F4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984" y="474289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0,6 m</a:t>
            </a:r>
            <a:r>
              <a:rPr kumimoji="0" lang="en-US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/s</a:t>
            </a:r>
          </a:p>
        </p:txBody>
      </p:sp>
      <p:sp>
        <p:nvSpPr>
          <p:cNvPr id="29" name="Text Box 31">
            <a:extLst>
              <a:ext uri="{FF2B5EF4-FFF2-40B4-BE49-F238E27FC236}">
                <a16:creationId xmlns:a16="http://schemas.microsoft.com/office/drawing/2014/main" id="{FD7F21F1-D4DC-468F-948D-6FC582DA0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8006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 m</a:t>
            </a:r>
            <a:r>
              <a:rPr kumimoji="0" lang="en-US" altLang="en-US" sz="18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/s</a:t>
            </a:r>
          </a:p>
        </p:txBody>
      </p:sp>
      <p:sp>
        <p:nvSpPr>
          <p:cNvPr id="6187" name="Text Box 31">
            <a:extLst>
              <a:ext uri="{FF2B5EF4-FFF2-40B4-BE49-F238E27FC236}">
                <a16:creationId xmlns:a16="http://schemas.microsoft.com/office/drawing/2014/main" id="{14569151-B37C-4B46-8392-BA0A52DD3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939" y="5475211"/>
            <a:ext cx="3508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Khả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năng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giữ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đất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42876ED3-15CF-407D-82A5-795DEC1A9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802" y="5435313"/>
            <a:ext cx="33923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Giữ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đất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(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ít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bị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xói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mòn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D1D3F1F2-EED4-4E0D-8183-4225B81EB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489883"/>
            <a:ext cx="3940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Giữ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ít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đất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đất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bị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xói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mòn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35" name="Text Box 31">
            <a:extLst>
              <a:ext uri="{FF2B5EF4-FFF2-40B4-BE49-F238E27FC236}">
                <a16:creationId xmlns:a16="http://schemas.microsoft.com/office/drawing/2014/main" id="{2548255E-0ACA-498E-8357-21B4105A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5" y="6096000"/>
            <a:ext cx="29793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Giữ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ít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nước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92" name="AutoShape 50" descr="Image result for rá» cÃ¢y">
            <a:extLst>
              <a:ext uri="{FF2B5EF4-FFF2-40B4-BE49-F238E27FC236}">
                <a16:creationId xmlns:a16="http://schemas.microsoft.com/office/drawing/2014/main" id="{8FE7FCF9-03CF-42FC-B61E-EB29B695E4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04975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193" name="AutoShape 52" descr="Image result for rá» cÃ¢y">
            <a:extLst>
              <a:ext uri="{FF2B5EF4-FFF2-40B4-BE49-F238E27FC236}">
                <a16:creationId xmlns:a16="http://schemas.microsoft.com/office/drawing/2014/main" id="{041E6BAD-190E-442D-A09C-56DDA0BCEB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04975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BAB3DD5A-612E-4B13-9967-505A9DDFD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316" y="6159537"/>
            <a:ext cx="2771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Giữ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nước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6C90253E-506C-43FB-AFF7-3A7997209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34" y="6095317"/>
            <a:ext cx="27136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Khả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năng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giữ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nước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8F10BA6-2C39-4F91-BCC5-1F4247CD0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451" y="5966928"/>
            <a:ext cx="3392399" cy="62747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EC916F7-24AF-4916-8448-BD19BB39D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9075" y="6003236"/>
            <a:ext cx="3822297" cy="62747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246E430-188A-4F34-85CD-BA4140D3E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238" y="6058564"/>
            <a:ext cx="3392399" cy="62747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grpSp>
        <p:nvGrpSpPr>
          <p:cNvPr id="38" name="Group 72">
            <a:extLst>
              <a:ext uri="{FF2B5EF4-FFF2-40B4-BE49-F238E27FC236}">
                <a16:creationId xmlns:a16="http://schemas.microsoft.com/office/drawing/2014/main" id="{46521C1D-5110-4056-9A3E-870F061E30A5}"/>
              </a:ext>
            </a:extLst>
          </p:cNvPr>
          <p:cNvGrpSpPr>
            <a:grpSpLocks/>
          </p:cNvGrpSpPr>
          <p:nvPr/>
        </p:nvGrpSpPr>
        <p:grpSpPr bwMode="auto">
          <a:xfrm>
            <a:off x="2390775" y="-35998"/>
            <a:ext cx="5534025" cy="3203220"/>
            <a:chOff x="162" y="994"/>
            <a:chExt cx="3486" cy="3030"/>
          </a:xfrm>
        </p:grpSpPr>
        <p:grpSp>
          <p:nvGrpSpPr>
            <p:cNvPr id="40" name="Group 116">
              <a:extLst>
                <a:ext uri="{FF2B5EF4-FFF2-40B4-BE49-F238E27FC236}">
                  <a16:creationId xmlns:a16="http://schemas.microsoft.com/office/drawing/2014/main" id="{48F59698-BDDB-4D29-B792-5A8E5B15E1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7" y="2636"/>
              <a:ext cx="2586" cy="1265"/>
              <a:chOff x="1560" y="12965"/>
              <a:chExt cx="8369" cy="3131"/>
            </a:xfrm>
          </p:grpSpPr>
          <p:grpSp>
            <p:nvGrpSpPr>
              <p:cNvPr id="96" name="Group 117">
                <a:extLst>
                  <a:ext uri="{FF2B5EF4-FFF2-40B4-BE49-F238E27FC236}">
                    <a16:creationId xmlns:a16="http://schemas.microsoft.com/office/drawing/2014/main" id="{0E248043-1846-4948-A3E5-5BA618627B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0" y="13140"/>
                <a:ext cx="8369" cy="2956"/>
                <a:chOff x="1560" y="13140"/>
                <a:chExt cx="8369" cy="2956"/>
              </a:xfrm>
            </p:grpSpPr>
            <p:cxnSp>
              <p:nvCxnSpPr>
                <p:cNvPr id="98" name="AutoShape 118">
                  <a:extLst>
                    <a:ext uri="{FF2B5EF4-FFF2-40B4-BE49-F238E27FC236}">
                      <a16:creationId xmlns:a16="http://schemas.microsoft.com/office/drawing/2014/main" id="{66FB5406-5F43-4524-B1C2-4546B165228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560" y="14595"/>
                  <a:ext cx="8369" cy="3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9" name="Arc 119">
                  <a:extLst>
                    <a:ext uri="{FF2B5EF4-FFF2-40B4-BE49-F238E27FC236}">
                      <a16:creationId xmlns:a16="http://schemas.microsoft.com/office/drawing/2014/main" id="{B8F610F9-C40A-4D18-A500-97928CA664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4054781" flipV="1">
                  <a:off x="2491" y="12664"/>
                  <a:ext cx="2956" cy="3907"/>
                </a:xfrm>
                <a:custGeom>
                  <a:avLst/>
                  <a:gdLst>
                    <a:gd name="T0" fmla="*/ 0 w 21600"/>
                    <a:gd name="T1" fmla="*/ 0 h 25634"/>
                    <a:gd name="T2" fmla="*/ 0 w 21600"/>
                    <a:gd name="T3" fmla="*/ 0 h 25634"/>
                    <a:gd name="T4" fmla="*/ 0 w 21600"/>
                    <a:gd name="T5" fmla="*/ 0 h 2563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5634"/>
                    <a:gd name="T11" fmla="*/ 21600 w 21600"/>
                    <a:gd name="T12" fmla="*/ 25634 h 256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5634" fill="none" extrusionOk="0">
                      <a:moveTo>
                        <a:pt x="830" y="-1"/>
                      </a:moveTo>
                      <a:cubicBezTo>
                        <a:pt x="12427" y="445"/>
                        <a:pt x="21600" y="9977"/>
                        <a:pt x="21600" y="21584"/>
                      </a:cubicBezTo>
                      <a:cubicBezTo>
                        <a:pt x="21600" y="22943"/>
                        <a:pt x="21471" y="24299"/>
                        <a:pt x="21216" y="25633"/>
                      </a:cubicBezTo>
                    </a:path>
                    <a:path w="21600" h="25634" stroke="0" extrusionOk="0">
                      <a:moveTo>
                        <a:pt x="830" y="-1"/>
                      </a:moveTo>
                      <a:cubicBezTo>
                        <a:pt x="12427" y="445"/>
                        <a:pt x="21600" y="9977"/>
                        <a:pt x="21600" y="21584"/>
                      </a:cubicBezTo>
                      <a:cubicBezTo>
                        <a:pt x="21600" y="22943"/>
                        <a:pt x="21471" y="24299"/>
                        <a:pt x="21216" y="25633"/>
                      </a:cubicBezTo>
                      <a:lnTo>
                        <a:pt x="0" y="21584"/>
                      </a:lnTo>
                      <a:lnTo>
                        <a:pt x="83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7" name="Arc 120">
                <a:extLst>
                  <a:ext uri="{FF2B5EF4-FFF2-40B4-BE49-F238E27FC236}">
                    <a16:creationId xmlns:a16="http://schemas.microsoft.com/office/drawing/2014/main" id="{F8470494-5B90-4558-B638-260ABC618350}"/>
                  </a:ext>
                </a:extLst>
              </p:cNvPr>
              <p:cNvSpPr>
                <a:spLocks/>
              </p:cNvSpPr>
              <p:nvPr/>
            </p:nvSpPr>
            <p:spPr bwMode="auto">
              <a:xfrm rot="14054781" flipV="1">
                <a:off x="6303" y="12795"/>
                <a:ext cx="2950" cy="3290"/>
              </a:xfrm>
              <a:custGeom>
                <a:avLst/>
                <a:gdLst>
                  <a:gd name="T0" fmla="*/ 0 w 21557"/>
                  <a:gd name="T1" fmla="*/ 0 h 21584"/>
                  <a:gd name="T2" fmla="*/ 0 w 21557"/>
                  <a:gd name="T3" fmla="*/ 0 h 21584"/>
                  <a:gd name="T4" fmla="*/ 0 w 21557"/>
                  <a:gd name="T5" fmla="*/ 0 h 21584"/>
                  <a:gd name="T6" fmla="*/ 0 60000 65536"/>
                  <a:gd name="T7" fmla="*/ 0 60000 65536"/>
                  <a:gd name="T8" fmla="*/ 0 60000 65536"/>
                  <a:gd name="T9" fmla="*/ 0 w 21557"/>
                  <a:gd name="T10" fmla="*/ 0 h 21584"/>
                  <a:gd name="T11" fmla="*/ 21557 w 21557"/>
                  <a:gd name="T12" fmla="*/ 21584 h 215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57" h="21584" fill="none" extrusionOk="0">
                    <a:moveTo>
                      <a:pt x="830" y="-1"/>
                    </a:moveTo>
                    <a:cubicBezTo>
                      <a:pt x="11901" y="425"/>
                      <a:pt x="20856" y="9160"/>
                      <a:pt x="21556" y="20218"/>
                    </a:cubicBezTo>
                  </a:path>
                  <a:path w="21557" h="21584" stroke="0" extrusionOk="0">
                    <a:moveTo>
                      <a:pt x="830" y="-1"/>
                    </a:moveTo>
                    <a:cubicBezTo>
                      <a:pt x="11901" y="425"/>
                      <a:pt x="20856" y="9160"/>
                      <a:pt x="21556" y="20218"/>
                    </a:cubicBezTo>
                    <a:lnTo>
                      <a:pt x="0" y="21584"/>
                    </a:lnTo>
                    <a:lnTo>
                      <a:pt x="83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121">
              <a:extLst>
                <a:ext uri="{FF2B5EF4-FFF2-40B4-BE49-F238E27FC236}">
                  <a16:creationId xmlns:a16="http://schemas.microsoft.com/office/drawing/2014/main" id="{618A51F7-F210-489C-9AE5-0B6AD1398B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" y="2853"/>
              <a:ext cx="58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22">
              <a:extLst>
                <a:ext uri="{FF2B5EF4-FFF2-40B4-BE49-F238E27FC236}">
                  <a16:creationId xmlns:a16="http://schemas.microsoft.com/office/drawing/2014/main" id="{AF4F0EC3-F42B-42AC-B8FF-24E839E4B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" y="3117"/>
              <a:ext cx="60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23">
              <a:extLst>
                <a:ext uri="{FF2B5EF4-FFF2-40B4-BE49-F238E27FC236}">
                  <a16:creationId xmlns:a16="http://schemas.microsoft.com/office/drawing/2014/main" id="{109654C8-97B5-44D8-BED5-5CA92FA91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" y="2967"/>
              <a:ext cx="75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24">
              <a:extLst>
                <a:ext uri="{FF2B5EF4-FFF2-40B4-BE49-F238E27FC236}">
                  <a16:creationId xmlns:a16="http://schemas.microsoft.com/office/drawing/2014/main" id="{FD860F80-A113-4F2D-A685-5B532B8BD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" y="2883"/>
              <a:ext cx="11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25">
              <a:extLst>
                <a:ext uri="{FF2B5EF4-FFF2-40B4-BE49-F238E27FC236}">
                  <a16:creationId xmlns:a16="http://schemas.microsoft.com/office/drawing/2014/main" id="{DF471A8F-AB6D-46D8-9555-E8B214782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77532">
              <a:off x="1164" y="2967"/>
              <a:ext cx="82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26">
              <a:extLst>
                <a:ext uri="{FF2B5EF4-FFF2-40B4-BE49-F238E27FC236}">
                  <a16:creationId xmlns:a16="http://schemas.microsoft.com/office/drawing/2014/main" id="{15A9A480-737F-4D7C-9A27-863C1429FE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" y="3094"/>
              <a:ext cx="81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28">
              <a:extLst>
                <a:ext uri="{FF2B5EF4-FFF2-40B4-BE49-F238E27FC236}">
                  <a16:creationId xmlns:a16="http://schemas.microsoft.com/office/drawing/2014/main" id="{8788372D-27EC-46EF-A505-9C0B2F44D1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" y="2967"/>
              <a:ext cx="11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129">
              <a:extLst>
                <a:ext uri="{FF2B5EF4-FFF2-40B4-BE49-F238E27FC236}">
                  <a16:creationId xmlns:a16="http://schemas.microsoft.com/office/drawing/2014/main" id="{B1C814F5-1076-4E5A-9888-64CB06F5E3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" y="2865"/>
              <a:ext cx="93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30">
              <a:extLst>
                <a:ext uri="{FF2B5EF4-FFF2-40B4-BE49-F238E27FC236}">
                  <a16:creationId xmlns:a16="http://schemas.microsoft.com/office/drawing/2014/main" id="{58DDE9C5-4EF9-475E-AFCC-16AA502DBC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" y="3095"/>
              <a:ext cx="11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131">
              <a:extLst>
                <a:ext uri="{FF2B5EF4-FFF2-40B4-BE49-F238E27FC236}">
                  <a16:creationId xmlns:a16="http://schemas.microsoft.com/office/drawing/2014/main" id="{8DDDA470-953C-4002-A0E6-DBAD5954F9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" y="2826"/>
              <a:ext cx="61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132">
              <a:extLst>
                <a:ext uri="{FF2B5EF4-FFF2-40B4-BE49-F238E27FC236}">
                  <a16:creationId xmlns:a16="http://schemas.microsoft.com/office/drawing/2014/main" id="{F8BAD364-3820-4500-90CF-A5F0BB1A85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" y="2846"/>
              <a:ext cx="91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133">
              <a:extLst>
                <a:ext uri="{FF2B5EF4-FFF2-40B4-BE49-F238E27FC236}">
                  <a16:creationId xmlns:a16="http://schemas.microsoft.com/office/drawing/2014/main" id="{45674C58-5574-46AD-817D-20805E4477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" y="3011"/>
              <a:ext cx="76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134">
              <a:extLst>
                <a:ext uri="{FF2B5EF4-FFF2-40B4-BE49-F238E27FC236}">
                  <a16:creationId xmlns:a16="http://schemas.microsoft.com/office/drawing/2014/main" id="{15AACE89-8558-4C11-8CA5-556F8E776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" y="3031"/>
              <a:ext cx="5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35">
              <a:extLst>
                <a:ext uri="{FF2B5EF4-FFF2-40B4-BE49-F238E27FC236}">
                  <a16:creationId xmlns:a16="http://schemas.microsoft.com/office/drawing/2014/main" id="{A4E2D868-C0CD-41DA-890F-1B45BCC3F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" y="3117"/>
              <a:ext cx="58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136">
              <a:extLst>
                <a:ext uri="{FF2B5EF4-FFF2-40B4-BE49-F238E27FC236}">
                  <a16:creationId xmlns:a16="http://schemas.microsoft.com/office/drawing/2014/main" id="{50CC3566-FE04-44A0-AC68-1C76325E3F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" y="2223"/>
              <a:ext cx="298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37">
              <a:extLst>
                <a:ext uri="{FF2B5EF4-FFF2-40B4-BE49-F238E27FC236}">
                  <a16:creationId xmlns:a16="http://schemas.microsoft.com/office/drawing/2014/main" id="{A3D81835-D11B-4382-82E4-B35DBAC2E2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" y="2568"/>
              <a:ext cx="134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38">
              <a:extLst>
                <a:ext uri="{FF2B5EF4-FFF2-40B4-BE49-F238E27FC236}">
                  <a16:creationId xmlns:a16="http://schemas.microsoft.com/office/drawing/2014/main" id="{FD5EEE23-033A-44A4-A03B-A92F237C7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" y="2311"/>
              <a:ext cx="181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139">
              <a:extLst>
                <a:ext uri="{FF2B5EF4-FFF2-40B4-BE49-F238E27FC236}">
                  <a16:creationId xmlns:a16="http://schemas.microsoft.com/office/drawing/2014/main" id="{75CBCAC7-9733-4C3C-BD7D-D74510EB1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" y="2496"/>
              <a:ext cx="135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140" descr="may">
              <a:extLst>
                <a:ext uri="{FF2B5EF4-FFF2-40B4-BE49-F238E27FC236}">
                  <a16:creationId xmlns:a16="http://schemas.microsoft.com/office/drawing/2014/main" id="{51C72520-F315-437B-AD07-22A88B140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994"/>
              <a:ext cx="1148" cy="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141" descr="may">
              <a:extLst>
                <a:ext uri="{FF2B5EF4-FFF2-40B4-BE49-F238E27FC236}">
                  <a16:creationId xmlns:a16="http://schemas.microsoft.com/office/drawing/2014/main" id="{A7CEE1AA-B66A-4098-ADEB-E5FE73E68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" y="1283"/>
              <a:ext cx="1149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 Box 142">
              <a:extLst>
                <a:ext uri="{FF2B5EF4-FFF2-40B4-BE49-F238E27FC236}">
                  <a16:creationId xmlns:a16="http://schemas.microsoft.com/office/drawing/2014/main" id="{89370F02-D4BD-4A8C-BF24-C506086DC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248"/>
              <a:ext cx="417" cy="2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Mưa </a:t>
              </a:r>
            </a:p>
          </p:txBody>
        </p:sp>
        <p:sp>
          <p:nvSpPr>
            <p:cNvPr id="62" name="Text Box 143">
              <a:extLst>
                <a:ext uri="{FF2B5EF4-FFF2-40B4-BE49-F238E27FC236}">
                  <a16:creationId xmlns:a16="http://schemas.microsoft.com/office/drawing/2014/main" id="{A5F7B21D-66A2-4D6E-801C-48FA3F72DE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488"/>
              <a:ext cx="416" cy="2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Mưa </a:t>
              </a:r>
            </a:p>
          </p:txBody>
        </p:sp>
        <p:cxnSp>
          <p:nvCxnSpPr>
            <p:cNvPr id="63" name="AutoShape 144">
              <a:extLst>
                <a:ext uri="{FF2B5EF4-FFF2-40B4-BE49-F238E27FC236}">
                  <a16:creationId xmlns:a16="http://schemas.microsoft.com/office/drawing/2014/main" id="{6600D04D-3784-4733-BE80-AB71FD05F5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04" y="1632"/>
              <a:ext cx="141" cy="6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145">
              <a:extLst>
                <a:ext uri="{FF2B5EF4-FFF2-40B4-BE49-F238E27FC236}">
                  <a16:creationId xmlns:a16="http://schemas.microsoft.com/office/drawing/2014/main" id="{BFE8572D-ABD2-45F7-8632-1EDC0C024D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218" y="1680"/>
              <a:ext cx="131" cy="6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AutoShape 146">
              <a:extLst>
                <a:ext uri="{FF2B5EF4-FFF2-40B4-BE49-F238E27FC236}">
                  <a16:creationId xmlns:a16="http://schemas.microsoft.com/office/drawing/2014/main" id="{C80123B6-08A9-47B2-9057-C6AAC87263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312" y="1632"/>
              <a:ext cx="176" cy="7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AutoShape 147">
              <a:extLst>
                <a:ext uri="{FF2B5EF4-FFF2-40B4-BE49-F238E27FC236}">
                  <a16:creationId xmlns:a16="http://schemas.microsoft.com/office/drawing/2014/main" id="{D6651C6A-BD76-41F0-8C6A-1FA4A87843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392" y="1536"/>
              <a:ext cx="240" cy="9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148">
              <a:extLst>
                <a:ext uri="{FF2B5EF4-FFF2-40B4-BE49-F238E27FC236}">
                  <a16:creationId xmlns:a16="http://schemas.microsoft.com/office/drawing/2014/main" id="{7CDC390F-FB9E-4A0C-AA09-12E592BC64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584" y="1509"/>
              <a:ext cx="170" cy="7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149">
              <a:extLst>
                <a:ext uri="{FF2B5EF4-FFF2-40B4-BE49-F238E27FC236}">
                  <a16:creationId xmlns:a16="http://schemas.microsoft.com/office/drawing/2014/main" id="{DB275A15-F64A-4786-923C-1770AAE35E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76" y="1337"/>
              <a:ext cx="130" cy="7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AutoShape 150">
              <a:extLst>
                <a:ext uri="{FF2B5EF4-FFF2-40B4-BE49-F238E27FC236}">
                  <a16:creationId xmlns:a16="http://schemas.microsoft.com/office/drawing/2014/main" id="{B29CFBFE-D0D1-40AC-8BE9-F929E7A42F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08" y="1632"/>
              <a:ext cx="146" cy="66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151">
              <a:extLst>
                <a:ext uri="{FF2B5EF4-FFF2-40B4-BE49-F238E27FC236}">
                  <a16:creationId xmlns:a16="http://schemas.microsoft.com/office/drawing/2014/main" id="{8E650C9F-4595-41BD-A803-64D46C2296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64" y="1550"/>
              <a:ext cx="147" cy="7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152">
              <a:extLst>
                <a:ext uri="{FF2B5EF4-FFF2-40B4-BE49-F238E27FC236}">
                  <a16:creationId xmlns:a16="http://schemas.microsoft.com/office/drawing/2014/main" id="{D8F2B421-1EE0-446B-8DF1-49BD986BCA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26" y="2624"/>
              <a:ext cx="10" cy="2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" name="Text Box 153">
              <a:extLst>
                <a:ext uri="{FF2B5EF4-FFF2-40B4-BE49-F238E27FC236}">
                  <a16:creationId xmlns:a16="http://schemas.microsoft.com/office/drawing/2014/main" id="{C3D91FB1-3FBB-4F15-96BA-6DDF7ED1C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6" y="2568"/>
              <a:ext cx="309" cy="3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Rơi xuống</a:t>
              </a:r>
              <a:endPara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cxnSp>
          <p:nvCxnSpPr>
            <p:cNvPr id="73" name="AutoShape 154">
              <a:extLst>
                <a:ext uri="{FF2B5EF4-FFF2-40B4-BE49-F238E27FC236}">
                  <a16:creationId xmlns:a16="http://schemas.microsoft.com/office/drawing/2014/main" id="{8E3FED96-5ADD-4D81-801A-F62CF16E3F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00" y="2624"/>
              <a:ext cx="0" cy="2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155">
              <a:extLst>
                <a:ext uri="{FF2B5EF4-FFF2-40B4-BE49-F238E27FC236}">
                  <a16:creationId xmlns:a16="http://schemas.microsoft.com/office/drawing/2014/main" id="{5C72D7FB-C644-46C2-9478-68D6140BB7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160" y="1880"/>
              <a:ext cx="218" cy="8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156">
              <a:extLst>
                <a:ext uri="{FF2B5EF4-FFF2-40B4-BE49-F238E27FC236}">
                  <a16:creationId xmlns:a16="http://schemas.microsoft.com/office/drawing/2014/main" id="{7176B54D-5D83-468D-A2F0-D160FC4D7F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304" y="1968"/>
              <a:ext cx="218" cy="9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57">
              <a:extLst>
                <a:ext uri="{FF2B5EF4-FFF2-40B4-BE49-F238E27FC236}">
                  <a16:creationId xmlns:a16="http://schemas.microsoft.com/office/drawing/2014/main" id="{AD41E210-9356-4404-9DF2-96D9DA8173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459" y="1843"/>
              <a:ext cx="229" cy="9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58">
              <a:extLst>
                <a:ext uri="{FF2B5EF4-FFF2-40B4-BE49-F238E27FC236}">
                  <a16:creationId xmlns:a16="http://schemas.microsoft.com/office/drawing/2014/main" id="{11B29579-7F3C-4F5A-BF80-0C254B0641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604" y="2035"/>
              <a:ext cx="180" cy="7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159">
              <a:extLst>
                <a:ext uri="{FF2B5EF4-FFF2-40B4-BE49-F238E27FC236}">
                  <a16:creationId xmlns:a16="http://schemas.microsoft.com/office/drawing/2014/main" id="{E6FB012C-E231-4C9E-AC8A-4FFDA91585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768" y="1920"/>
              <a:ext cx="208" cy="7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60">
              <a:extLst>
                <a:ext uri="{FF2B5EF4-FFF2-40B4-BE49-F238E27FC236}">
                  <a16:creationId xmlns:a16="http://schemas.microsoft.com/office/drawing/2014/main" id="{95DB818A-166C-4BA3-B486-51DEFC9B18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900" y="1908"/>
              <a:ext cx="220" cy="82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61">
              <a:extLst>
                <a:ext uri="{FF2B5EF4-FFF2-40B4-BE49-F238E27FC236}">
                  <a16:creationId xmlns:a16="http://schemas.microsoft.com/office/drawing/2014/main" id="{689C50A4-DC98-45C9-9310-D3A8B6ADCA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024" y="1788"/>
              <a:ext cx="252" cy="10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" name="Text Box 162">
              <a:extLst>
                <a:ext uri="{FF2B5EF4-FFF2-40B4-BE49-F238E27FC236}">
                  <a16:creationId xmlns:a16="http://schemas.microsoft.com/office/drawing/2014/main" id="{C4D44A08-1499-4FA3-9478-E1F299D02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" y="2575"/>
              <a:ext cx="524" cy="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Lượng chảy 0,6m</a:t>
              </a:r>
              <a:r>
                <a:rPr kumimoji="0" lang="en-US" altLang="en-US" sz="1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</a:t>
              </a: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/giây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" name="Text Box 163">
              <a:extLst>
                <a:ext uri="{FF2B5EF4-FFF2-40B4-BE49-F238E27FC236}">
                  <a16:creationId xmlns:a16="http://schemas.microsoft.com/office/drawing/2014/main" id="{92FFA57B-F78C-4C3D-9357-FE9423460C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" y="2466"/>
              <a:ext cx="524" cy="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Lượng chảy 21m</a:t>
              </a:r>
              <a:r>
                <a:rPr kumimoji="0" lang="en-US" altLang="en-US" sz="1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</a:t>
              </a: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/giây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3" name="Text Box 164">
              <a:extLst>
                <a:ext uri="{FF2B5EF4-FFF2-40B4-BE49-F238E27FC236}">
                  <a16:creationId xmlns:a16="http://schemas.microsoft.com/office/drawing/2014/main" id="{A987F1A5-0A4C-4BA8-8F2F-374E78BC0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6" y="3105"/>
              <a:ext cx="98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</a:t>
              </a: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4" name="Text Box 165">
              <a:extLst>
                <a:ext uri="{FF2B5EF4-FFF2-40B4-BE49-F238E27FC236}">
                  <a16:creationId xmlns:a16="http://schemas.microsoft.com/office/drawing/2014/main" id="{9D4C7E61-7AB6-4BDC-AFC5-B6541FEC5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4" y="3105"/>
              <a:ext cx="97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B</a:t>
              </a: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5" name="Line 56">
              <a:extLst>
                <a:ext uri="{FF2B5EF4-FFF2-40B4-BE49-F238E27FC236}">
                  <a16:creationId xmlns:a16="http://schemas.microsoft.com/office/drawing/2014/main" id="{76F120E6-E1BE-4AE0-9E27-0D8CD783A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0" y="3210"/>
              <a:ext cx="0" cy="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Line 57">
              <a:extLst>
                <a:ext uri="{FF2B5EF4-FFF2-40B4-BE49-F238E27FC236}">
                  <a16:creationId xmlns:a16="http://schemas.microsoft.com/office/drawing/2014/main" id="{9F77A6AD-A3B0-4BA2-9AC1-6086E5A4F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8" y="3113"/>
              <a:ext cx="0" cy="3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Line 58">
              <a:extLst>
                <a:ext uri="{FF2B5EF4-FFF2-40B4-BE49-F238E27FC236}">
                  <a16:creationId xmlns:a16="http://schemas.microsoft.com/office/drawing/2014/main" id="{2481C223-F74C-4761-B9A0-413D86A7A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9" y="2950"/>
              <a:ext cx="0" cy="3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Line 59">
              <a:extLst>
                <a:ext uri="{FF2B5EF4-FFF2-40B4-BE49-F238E27FC236}">
                  <a16:creationId xmlns:a16="http://schemas.microsoft.com/office/drawing/2014/main" id="{581064E4-E690-4DD9-83E7-E856F1EFDED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1149" y="3860"/>
              <a:ext cx="533" cy="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Line 60">
              <a:extLst>
                <a:ext uri="{FF2B5EF4-FFF2-40B4-BE49-F238E27FC236}">
                  <a16:creationId xmlns:a16="http://schemas.microsoft.com/office/drawing/2014/main" id="{7750D662-EF85-44B1-A072-74E1E02F3E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983" y="3860"/>
              <a:ext cx="58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Text Box 61">
              <a:extLst>
                <a:ext uri="{FF2B5EF4-FFF2-40B4-BE49-F238E27FC236}">
                  <a16:creationId xmlns:a16="http://schemas.microsoft.com/office/drawing/2014/main" id="{FF2B155F-5CFD-4CAB-96DC-F6856ACDD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2" y="3715"/>
              <a:ext cx="12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Dòng chảy ngầm</a:t>
              </a:r>
            </a:p>
          </p:txBody>
        </p:sp>
        <p:sp>
          <p:nvSpPr>
            <p:cNvPr id="91" name="Text Box 62">
              <a:extLst>
                <a:ext uri="{FF2B5EF4-FFF2-40B4-BE49-F238E27FC236}">
                  <a16:creationId xmlns:a16="http://schemas.microsoft.com/office/drawing/2014/main" id="{94ACB866-D777-4494-B80F-2C4DAC118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" y="3733"/>
              <a:ext cx="110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Sông suối…</a:t>
              </a:r>
            </a:p>
          </p:txBody>
        </p:sp>
        <p:sp>
          <p:nvSpPr>
            <p:cNvPr id="92" name="Line 63">
              <a:extLst>
                <a:ext uri="{FF2B5EF4-FFF2-40B4-BE49-F238E27FC236}">
                  <a16:creationId xmlns:a16="http://schemas.microsoft.com/office/drawing/2014/main" id="{7661DE11-1FCB-45E8-B71A-D4BB7AFF8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8" y="3210"/>
              <a:ext cx="0" cy="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Line 64">
              <a:extLst>
                <a:ext uri="{FF2B5EF4-FFF2-40B4-BE49-F238E27FC236}">
                  <a16:creationId xmlns:a16="http://schemas.microsoft.com/office/drawing/2014/main" id="{9C9E84B9-229E-4553-8066-FBD75381E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2950"/>
              <a:ext cx="259" cy="3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Line 65">
              <a:extLst>
                <a:ext uri="{FF2B5EF4-FFF2-40B4-BE49-F238E27FC236}">
                  <a16:creationId xmlns:a16="http://schemas.microsoft.com/office/drawing/2014/main" id="{44E7B1C0-685A-476E-97C5-3212511CE4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7" y="3193"/>
              <a:ext cx="74" cy="9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68">
              <a:extLst>
                <a:ext uri="{FF2B5EF4-FFF2-40B4-BE49-F238E27FC236}">
                  <a16:creationId xmlns:a16="http://schemas.microsoft.com/office/drawing/2014/main" id="{9A68B8DF-9C92-4848-B28A-0E7C52CEB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" y="3424"/>
              <a:ext cx="12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Thấm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xuống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đất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0" name="Text Box 66">
            <a:extLst>
              <a:ext uri="{FF2B5EF4-FFF2-40B4-BE49-F238E27FC236}">
                <a16:creationId xmlns:a16="http://schemas.microsoft.com/office/drawing/2014/main" id="{95DB1A23-2831-44E8-BD5F-E7FD1AF4E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032" y="812377"/>
            <a:ext cx="3429000" cy="163121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So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sánh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nguồn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ngầm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hơn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0270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358B88F6-0424-49F2-B69E-353FBB76DD55}"/>
              </a:ext>
            </a:extLst>
          </p:cNvPr>
          <p:cNvSpPr txBox="1">
            <a:spLocks/>
          </p:cNvSpPr>
          <p:nvPr/>
        </p:nvSpPr>
        <p:spPr>
          <a:xfrm>
            <a:off x="1775284" y="1739615"/>
            <a:ext cx="9144000" cy="1555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658" y="2228671"/>
            <a:ext cx="184731" cy="11339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peech Bubble: Oval 5">
            <a:extLst>
              <a:ext uri="{FF2B5EF4-FFF2-40B4-BE49-F238E27FC236}">
                <a16:creationId xmlns:a16="http://schemas.microsoft.com/office/drawing/2014/main" id="{731AE707-A87A-45F7-B5DD-629DC51FC13C}"/>
              </a:ext>
            </a:extLst>
          </p:cNvPr>
          <p:cNvSpPr/>
          <p:nvPr/>
        </p:nvSpPr>
        <p:spPr>
          <a:xfrm>
            <a:off x="2990552" y="583324"/>
            <a:ext cx="7461985" cy="4907427"/>
          </a:xfrm>
          <a:prstGeom prst="wedgeEllipseCallout">
            <a:avLst>
              <a:gd name="adj1" fmla="val -75077"/>
              <a:gd name="adj2" fmla="val 3740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22624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D:\hinh su dung GA dien tu\sinh 6\trồng rừng.jpg">
            <a:extLst>
              <a:ext uri="{FF2B5EF4-FFF2-40B4-BE49-F238E27FC236}">
                <a16:creationId xmlns:a16="http://schemas.microsoft.com/office/drawing/2014/main" id="{5F6200B3-D930-4CA8-B189-030CECB3E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4" y="0"/>
            <a:ext cx="559593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D:\hinh su dung GA dien tu\sinh 6\đồi chè.jpg">
            <a:extLst>
              <a:ext uri="{FF2B5EF4-FFF2-40B4-BE49-F238E27FC236}">
                <a16:creationId xmlns:a16="http://schemas.microsoft.com/office/drawing/2014/main" id="{52C19241-71A3-45C1-9488-218A553E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38193"/>
            <a:ext cx="5819773" cy="274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D:\hinh su dung GA dien tu\sinh 6\xói mòn.jpg">
            <a:extLst>
              <a:ext uri="{FF2B5EF4-FFF2-40B4-BE49-F238E27FC236}">
                <a16:creationId xmlns:a16="http://schemas.microsoft.com/office/drawing/2014/main" id="{A073620A-8412-4FBC-BDF4-8896CA388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81977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BBE06CBB-A326-4DA9-874F-DE022486BF07}"/>
              </a:ext>
            </a:extLst>
          </p:cNvPr>
          <p:cNvSpPr/>
          <p:nvPr/>
        </p:nvSpPr>
        <p:spPr>
          <a:xfrm>
            <a:off x="5867401" y="2286000"/>
            <a:ext cx="652463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20A2ED38-E642-4BD1-B467-FCC1FF5B800F}"/>
              </a:ext>
            </a:extLst>
          </p:cNvPr>
          <p:cNvSpPr/>
          <p:nvPr/>
        </p:nvSpPr>
        <p:spPr>
          <a:xfrm>
            <a:off x="3867151" y="3428999"/>
            <a:ext cx="228599" cy="5953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C04B401-78E8-4C5B-8CD2-301B059283D9}"/>
              </a:ext>
            </a:extLst>
          </p:cNvPr>
          <p:cNvSpPr/>
          <p:nvPr/>
        </p:nvSpPr>
        <p:spPr>
          <a:xfrm rot="2579444">
            <a:off x="5501014" y="3718618"/>
            <a:ext cx="1189971" cy="2529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55FED6-B5B8-4A16-970F-19637DA080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4024314"/>
            <a:ext cx="5595936" cy="279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89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4B5BF613-2A18-456C-8F8D-72BEFA1D3717}"/>
              </a:ext>
            </a:extLst>
          </p:cNvPr>
          <p:cNvGrpSpPr>
            <a:grpSpLocks/>
          </p:cNvGrpSpPr>
          <p:nvPr/>
        </p:nvGrpSpPr>
        <p:grpSpPr bwMode="auto">
          <a:xfrm>
            <a:off x="6366570" y="3599247"/>
            <a:ext cx="5533940" cy="2857462"/>
            <a:chOff x="533400" y="3581400"/>
            <a:chExt cx="3962400" cy="3171528"/>
          </a:xfrm>
        </p:grpSpPr>
        <p:pic>
          <p:nvPicPr>
            <p:cNvPr id="11276" name="Picture 4" descr="D:\hinh su dung GA dien tu\sinh 6\cây đước 2.jpg">
              <a:extLst>
                <a:ext uri="{FF2B5EF4-FFF2-40B4-BE49-F238E27FC236}">
                  <a16:creationId xmlns:a16="http://schemas.microsoft.com/office/drawing/2014/main" id="{4AD2E8AB-9A22-4D1E-92F6-BE2E957B3D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581400"/>
              <a:ext cx="39624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7" name="TextBox 5">
              <a:extLst>
                <a:ext uri="{FF2B5EF4-FFF2-40B4-BE49-F238E27FC236}">
                  <a16:creationId xmlns:a16="http://schemas.microsoft.com/office/drawing/2014/main" id="{C8564133-5CD5-41E2-9FE9-3584506E3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3750" y="6172200"/>
              <a:ext cx="2347437" cy="580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Rừng đước ven biển</a:t>
              </a:r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8ED75917-1CB0-4387-9C97-102A4F3E96D3}"/>
              </a:ext>
            </a:extLst>
          </p:cNvPr>
          <p:cNvGrpSpPr>
            <a:grpSpLocks/>
          </p:cNvGrpSpPr>
          <p:nvPr/>
        </p:nvGrpSpPr>
        <p:grpSpPr bwMode="auto">
          <a:xfrm>
            <a:off x="291490" y="3406538"/>
            <a:ext cx="5566428" cy="3317419"/>
            <a:chOff x="4876800" y="3733800"/>
            <a:chExt cx="4175475" cy="3492472"/>
          </a:xfrm>
        </p:grpSpPr>
        <p:pic>
          <p:nvPicPr>
            <p:cNvPr id="11274" name="Picture 6" descr="D:\hinh su dung GA dien tu\sinh 6\trồng rừng ven biển Quãng Nam.jpg">
              <a:extLst>
                <a:ext uri="{FF2B5EF4-FFF2-40B4-BE49-F238E27FC236}">
                  <a16:creationId xmlns:a16="http://schemas.microsoft.com/office/drawing/2014/main" id="{4ECAE36A-39F8-4F4D-A1D9-F8CF47C43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3733800"/>
              <a:ext cx="38100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5" name="TextBox 6">
              <a:extLst>
                <a:ext uri="{FF2B5EF4-FFF2-40B4-BE49-F238E27FC236}">
                  <a16:creationId xmlns:a16="http://schemas.microsoft.com/office/drawing/2014/main" id="{9AAEA566-67AC-44F4-8A9B-5A99BC2E9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8022" y="6221819"/>
              <a:ext cx="3994253" cy="1004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Trồng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rừng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phi lao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ven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biển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Quãng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Nam</a:t>
              </a: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E6CA0245-B612-4719-A66A-40F760FA366E}"/>
              </a:ext>
            </a:extLst>
          </p:cNvPr>
          <p:cNvGrpSpPr>
            <a:grpSpLocks/>
          </p:cNvGrpSpPr>
          <p:nvPr/>
        </p:nvGrpSpPr>
        <p:grpSpPr bwMode="auto">
          <a:xfrm>
            <a:off x="-224807" y="175737"/>
            <a:ext cx="6840617" cy="3053088"/>
            <a:chOff x="335929" y="304800"/>
            <a:chExt cx="4635584" cy="3052484"/>
          </a:xfrm>
        </p:grpSpPr>
        <p:pic>
          <p:nvPicPr>
            <p:cNvPr id="11272" name="Picture 2" descr="D:\hinh su dung GA dien tu\sinh 6\kè li tâm chắn sóng, tạo bãi bồi ở Cà Mau.jpg">
              <a:extLst>
                <a:ext uri="{FF2B5EF4-FFF2-40B4-BE49-F238E27FC236}">
                  <a16:creationId xmlns:a16="http://schemas.microsoft.com/office/drawing/2014/main" id="{2B56247B-AD6E-4F07-8CEA-FFB3707060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04800"/>
              <a:ext cx="3657600" cy="243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TextBox 7">
              <a:extLst>
                <a:ext uri="{FF2B5EF4-FFF2-40B4-BE49-F238E27FC236}">
                  <a16:creationId xmlns:a16="http://schemas.microsoft.com/office/drawing/2014/main" id="{A059CD76-9336-4124-8EEF-864910781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929" y="2834167"/>
              <a:ext cx="4635584" cy="52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Làm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ke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̀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chắn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sóng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ven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biển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Cà Mau</a:t>
              </a:r>
            </a:p>
          </p:txBody>
        </p:sp>
      </p:grpSp>
      <p:grpSp>
        <p:nvGrpSpPr>
          <p:cNvPr id="5" name="Group 10">
            <a:extLst>
              <a:ext uri="{FF2B5EF4-FFF2-40B4-BE49-F238E27FC236}">
                <a16:creationId xmlns:a16="http://schemas.microsoft.com/office/drawing/2014/main" id="{D5C8EB89-12AD-430A-94D8-606C773ADE2B}"/>
              </a:ext>
            </a:extLst>
          </p:cNvPr>
          <p:cNvGrpSpPr>
            <a:grpSpLocks/>
          </p:cNvGrpSpPr>
          <p:nvPr/>
        </p:nvGrpSpPr>
        <p:grpSpPr bwMode="auto">
          <a:xfrm>
            <a:off x="6569735" y="140452"/>
            <a:ext cx="5433903" cy="2962103"/>
            <a:chOff x="4800600" y="228600"/>
            <a:chExt cx="3540125" cy="3041890"/>
          </a:xfrm>
        </p:grpSpPr>
        <p:pic>
          <p:nvPicPr>
            <p:cNvPr id="11270" name="Picture 9" descr="D:\hinh su dung GA dien tu\sinh 6\trồng rừng ven biển.JPG">
              <a:extLst>
                <a:ext uri="{FF2B5EF4-FFF2-40B4-BE49-F238E27FC236}">
                  <a16:creationId xmlns:a16="http://schemas.microsoft.com/office/drawing/2014/main" id="{A8E56DE8-F9C1-40B1-BA3C-13ECF5E3D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228600"/>
              <a:ext cx="3540125" cy="2514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1" name="TextBox 8">
              <a:extLst>
                <a:ext uri="{FF2B5EF4-FFF2-40B4-BE49-F238E27FC236}">
                  <a16:creationId xmlns:a16="http://schemas.microsoft.com/office/drawing/2014/main" id="{6C92F84D-9E71-44EB-A9BF-C3C7D8DB7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7897" y="2733177"/>
              <a:ext cx="2173476" cy="53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Trồng rừng ven biển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64925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00A6C50-319A-4191-99AC-27C7F2765EA9}"/>
              </a:ext>
            </a:extLst>
          </p:cNvPr>
          <p:cNvGrpSpPr/>
          <p:nvPr/>
        </p:nvGrpSpPr>
        <p:grpSpPr>
          <a:xfrm>
            <a:off x="156658" y="952501"/>
            <a:ext cx="8568242" cy="5505450"/>
            <a:chOff x="232858" y="697871"/>
            <a:chExt cx="9066212" cy="6350121"/>
          </a:xfrm>
        </p:grpSpPr>
        <p:grpSp>
          <p:nvGrpSpPr>
            <p:cNvPr id="11289" name="Group 25"/>
            <p:cNvGrpSpPr>
              <a:grpSpLocks/>
            </p:cNvGrpSpPr>
            <p:nvPr/>
          </p:nvGrpSpPr>
          <p:grpSpPr bwMode="auto">
            <a:xfrm>
              <a:off x="2363284" y="697871"/>
              <a:ext cx="6305704" cy="1321007"/>
              <a:chOff x="1008" y="144"/>
              <a:chExt cx="4514" cy="768"/>
            </a:xfrm>
          </p:grpSpPr>
          <p:sp>
            <p:nvSpPr>
              <p:cNvPr id="11303" name="Oval 26"/>
              <p:cNvSpPr>
                <a:spLocks noChangeArrowheads="1"/>
              </p:cNvSpPr>
              <p:nvPr/>
            </p:nvSpPr>
            <p:spPr bwMode="auto">
              <a:xfrm>
                <a:off x="1104" y="240"/>
                <a:ext cx="3552" cy="672"/>
              </a:xfrm>
              <a:prstGeom prst="ellipse">
                <a:avLst/>
              </a:prstGeom>
              <a:gradFill rotWithShape="1">
                <a:gsLst>
                  <a:gs pos="0">
                    <a:srgbClr val="7BD91D"/>
                  </a:gs>
                  <a:gs pos="100000">
                    <a:schemeClr val="bg1"/>
                  </a:gs>
                </a:gsLst>
                <a:lin ang="5400000" scaled="1"/>
              </a:gradFill>
              <a:ln w="12700" cap="sq">
                <a:solidFill>
                  <a:srgbClr val="66FF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Khí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cacbonic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solidFill>
                      <a:srgbClr val="C0504D"/>
                    </a:solidFill>
                    <a:latin typeface="Times New Roman" pitchFamily="18" charset="0"/>
                    <a:cs typeface="Times New Roman" pitchFamily="18" charset="0"/>
                  </a:rPr>
                  <a:t>(CO</a:t>
                </a:r>
                <a:r>
                  <a:rPr lang="en-US" sz="2800" b="1" baseline="-25000" dirty="0">
                    <a:solidFill>
                      <a:srgbClr val="C0504D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>
                    <a:solidFill>
                      <a:srgbClr val="C0504D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khí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oxi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solidFill>
                      <a:srgbClr val="C0504D"/>
                    </a:solidFill>
                    <a:latin typeface="Times New Roman" pitchFamily="18" charset="0"/>
                    <a:cs typeface="Times New Roman" pitchFamily="18" charset="0"/>
                  </a:rPr>
                  <a:t>(O</a:t>
                </a:r>
                <a:r>
                  <a:rPr lang="en-US" sz="2800" b="1" baseline="-25000" dirty="0">
                    <a:solidFill>
                      <a:srgbClr val="C0504D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>
                    <a:solidFill>
                      <a:srgbClr val="C0504D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800" b="1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b="1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800" b="1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khí</a:t>
                </a:r>
                <a:endParaRPr lang="en-US" sz="28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04" name="Oval 27"/>
              <p:cNvSpPr>
                <a:spLocks noChangeArrowheads="1"/>
              </p:cNvSpPr>
              <p:nvPr/>
            </p:nvSpPr>
            <p:spPr bwMode="auto">
              <a:xfrm>
                <a:off x="4082" y="253"/>
                <a:ext cx="1440" cy="192"/>
              </a:xfrm>
              <a:prstGeom prst="ellipse">
                <a:avLst/>
              </a:prstGeom>
              <a:gradFill rotWithShape="1">
                <a:gsLst>
                  <a:gs pos="0">
                    <a:srgbClr val="7BD91D"/>
                  </a:gs>
                  <a:gs pos="100000">
                    <a:schemeClr val="bg1"/>
                  </a:gs>
                </a:gsLst>
                <a:lin ang="5400000" scaled="1"/>
              </a:gradFill>
              <a:ln w="12700" cap="sq">
                <a:solidFill>
                  <a:srgbClr val="66FF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305" name="Oval 28"/>
              <p:cNvSpPr>
                <a:spLocks noChangeArrowheads="1"/>
              </p:cNvSpPr>
              <p:nvPr/>
            </p:nvSpPr>
            <p:spPr bwMode="auto">
              <a:xfrm>
                <a:off x="1008" y="288"/>
                <a:ext cx="672" cy="144"/>
              </a:xfrm>
              <a:prstGeom prst="ellipse">
                <a:avLst/>
              </a:prstGeom>
              <a:gradFill rotWithShape="1">
                <a:gsLst>
                  <a:gs pos="0">
                    <a:srgbClr val="7BD91D"/>
                  </a:gs>
                  <a:gs pos="100000">
                    <a:schemeClr val="bg1"/>
                  </a:gs>
                </a:gsLst>
                <a:lin ang="5400000" scaled="1"/>
              </a:gradFill>
              <a:ln w="12700" cap="sq">
                <a:solidFill>
                  <a:srgbClr val="66FF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306" name="Oval 29"/>
              <p:cNvSpPr>
                <a:spLocks noChangeArrowheads="1"/>
              </p:cNvSpPr>
              <p:nvPr/>
            </p:nvSpPr>
            <p:spPr bwMode="auto">
              <a:xfrm>
                <a:off x="1296" y="192"/>
                <a:ext cx="672" cy="144"/>
              </a:xfrm>
              <a:prstGeom prst="ellipse">
                <a:avLst/>
              </a:prstGeom>
              <a:gradFill rotWithShape="1">
                <a:gsLst>
                  <a:gs pos="0">
                    <a:srgbClr val="7BD91D"/>
                  </a:gs>
                  <a:gs pos="100000">
                    <a:schemeClr val="bg1"/>
                  </a:gs>
                </a:gsLst>
                <a:lin ang="5400000" scaled="1"/>
              </a:gradFill>
              <a:ln w="12700" cap="sq">
                <a:solidFill>
                  <a:srgbClr val="66FF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307" name="Oval 30"/>
              <p:cNvSpPr>
                <a:spLocks noChangeArrowheads="1"/>
              </p:cNvSpPr>
              <p:nvPr/>
            </p:nvSpPr>
            <p:spPr bwMode="auto">
              <a:xfrm>
                <a:off x="3840" y="144"/>
                <a:ext cx="1440" cy="192"/>
              </a:xfrm>
              <a:prstGeom prst="ellipse">
                <a:avLst/>
              </a:prstGeom>
              <a:gradFill rotWithShape="1">
                <a:gsLst>
                  <a:gs pos="0">
                    <a:srgbClr val="7BD91D"/>
                  </a:gs>
                  <a:gs pos="100000">
                    <a:schemeClr val="bg1"/>
                  </a:gs>
                </a:gsLst>
                <a:lin ang="5400000" scaled="1"/>
              </a:gradFill>
              <a:ln w="12700" cap="sq">
                <a:solidFill>
                  <a:srgbClr val="66FF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11290" name="Picture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55" y="4761992"/>
              <a:ext cx="2362200" cy="22860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0AC86B7-8CC6-4F03-9094-D6230B640123}"/>
                </a:ext>
              </a:extLst>
            </p:cNvPr>
            <p:cNvGrpSpPr/>
            <p:nvPr/>
          </p:nvGrpSpPr>
          <p:grpSpPr>
            <a:xfrm>
              <a:off x="232858" y="1326228"/>
              <a:ext cx="9066212" cy="5255299"/>
              <a:chOff x="1601788" y="603250"/>
              <a:chExt cx="9066212" cy="5626100"/>
            </a:xfrm>
          </p:grpSpPr>
          <p:pic>
            <p:nvPicPr>
              <p:cNvPr id="11269" name="Picture 2" descr="j030493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1" y="4114801"/>
                <a:ext cx="2276475" cy="166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7939" name="Arc 3"/>
              <p:cNvSpPr>
                <a:spLocks/>
              </p:cNvSpPr>
              <p:nvPr/>
            </p:nvSpPr>
            <p:spPr bwMode="auto">
              <a:xfrm rot="3429509" flipH="1" flipV="1">
                <a:off x="2255044" y="1080294"/>
                <a:ext cx="2603500" cy="3910012"/>
              </a:xfrm>
              <a:custGeom>
                <a:avLst/>
                <a:gdLst>
                  <a:gd name="T0" fmla="*/ 87952859 w 21600"/>
                  <a:gd name="T1" fmla="*/ 0 h 25315"/>
                  <a:gd name="T2" fmla="*/ 306672894 w 21600"/>
                  <a:gd name="T3" fmla="*/ 603918382 h 25315"/>
                  <a:gd name="T4" fmla="*/ 0 w 21600"/>
                  <a:gd name="T5" fmla="*/ 494633431 h 2531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5315"/>
                  <a:gd name="T11" fmla="*/ 21600 w 21600"/>
                  <a:gd name="T12" fmla="*/ 25315 h 253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5315" fill="none" extrusionOk="0">
                    <a:moveTo>
                      <a:pt x="6054" y="-1"/>
                    </a:moveTo>
                    <a:cubicBezTo>
                      <a:pt x="15267" y="2689"/>
                      <a:pt x="21600" y="11136"/>
                      <a:pt x="21600" y="20734"/>
                    </a:cubicBezTo>
                    <a:cubicBezTo>
                      <a:pt x="21600" y="22274"/>
                      <a:pt x="21435" y="23809"/>
                      <a:pt x="21108" y="25314"/>
                    </a:cubicBezTo>
                  </a:path>
                  <a:path w="21600" h="25315" stroke="0" extrusionOk="0">
                    <a:moveTo>
                      <a:pt x="6054" y="-1"/>
                    </a:moveTo>
                    <a:cubicBezTo>
                      <a:pt x="15267" y="2689"/>
                      <a:pt x="21600" y="11136"/>
                      <a:pt x="21600" y="20734"/>
                    </a:cubicBezTo>
                    <a:cubicBezTo>
                      <a:pt x="21600" y="22274"/>
                      <a:pt x="21435" y="23809"/>
                      <a:pt x="21108" y="25314"/>
                    </a:cubicBezTo>
                    <a:lnTo>
                      <a:pt x="0" y="20734"/>
                    </a:lnTo>
                    <a:lnTo>
                      <a:pt x="6054" y="-1"/>
                    </a:lnTo>
                    <a:close/>
                  </a:path>
                </a:pathLst>
              </a:custGeom>
              <a:noFill/>
              <a:ln w="57150" cap="sq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940" name="Arc 4"/>
              <p:cNvSpPr>
                <a:spLocks/>
              </p:cNvSpPr>
              <p:nvPr/>
            </p:nvSpPr>
            <p:spPr bwMode="auto">
              <a:xfrm rot="3916552" flipH="1" flipV="1">
                <a:off x="2730326" y="1635794"/>
                <a:ext cx="2509837" cy="3206750"/>
              </a:xfrm>
              <a:custGeom>
                <a:avLst/>
                <a:gdLst>
                  <a:gd name="T0" fmla="*/ 66022540 w 21600"/>
                  <a:gd name="T1" fmla="*/ 0 h 25620"/>
                  <a:gd name="T2" fmla="*/ 285004192 w 21600"/>
                  <a:gd name="T3" fmla="*/ 401375705 h 25620"/>
                  <a:gd name="T4" fmla="*/ 0 w 21600"/>
                  <a:gd name="T5" fmla="*/ 329607463 h 2562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5620"/>
                  <a:gd name="T11" fmla="*/ 21600 w 21600"/>
                  <a:gd name="T12" fmla="*/ 25620 h 256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5620" fill="none" extrusionOk="0">
                    <a:moveTo>
                      <a:pt x="4890" y="-1"/>
                    </a:moveTo>
                    <a:cubicBezTo>
                      <a:pt x="14674" y="2274"/>
                      <a:pt x="21600" y="10993"/>
                      <a:pt x="21600" y="21039"/>
                    </a:cubicBezTo>
                    <a:cubicBezTo>
                      <a:pt x="21600" y="22579"/>
                      <a:pt x="21435" y="24114"/>
                      <a:pt x="21108" y="25619"/>
                    </a:cubicBezTo>
                  </a:path>
                  <a:path w="21600" h="25620" stroke="0" extrusionOk="0">
                    <a:moveTo>
                      <a:pt x="4890" y="-1"/>
                    </a:moveTo>
                    <a:cubicBezTo>
                      <a:pt x="14674" y="2274"/>
                      <a:pt x="21600" y="10993"/>
                      <a:pt x="21600" y="21039"/>
                    </a:cubicBezTo>
                    <a:cubicBezTo>
                      <a:pt x="21600" y="22579"/>
                      <a:pt x="21435" y="24114"/>
                      <a:pt x="21108" y="25619"/>
                    </a:cubicBezTo>
                    <a:lnTo>
                      <a:pt x="0" y="21039"/>
                    </a:lnTo>
                    <a:lnTo>
                      <a:pt x="4890" y="-1"/>
                    </a:lnTo>
                    <a:close/>
                  </a:path>
                </a:pathLst>
              </a:custGeom>
              <a:noFill/>
              <a:ln w="57150" cap="sq">
                <a:solidFill>
                  <a:srgbClr val="66FF33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941" name="Oval 5"/>
              <p:cNvSpPr>
                <a:spLocks noChangeArrowheads="1"/>
              </p:cNvSpPr>
              <p:nvPr/>
            </p:nvSpPr>
            <p:spPr bwMode="auto">
              <a:xfrm>
                <a:off x="1741488" y="1981200"/>
                <a:ext cx="2667000" cy="990600"/>
              </a:xfrm>
              <a:prstGeom prst="ellips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rgbClr val="C0504D">
                        <a:lumMod val="75000"/>
                      </a:srgbClr>
                    </a:solidFill>
                    <a:latin typeface="VNI-Times" pitchFamily="2" charset="0"/>
                  </a:rPr>
                  <a:t>Quang hợp</a:t>
                </a:r>
              </a:p>
            </p:txBody>
          </p:sp>
          <p:sp>
            <p:nvSpPr>
              <p:cNvPr id="11275" name="Text Box 6"/>
              <p:cNvSpPr txBox="1">
                <a:spLocks noChangeArrowheads="1"/>
              </p:cNvSpPr>
              <p:nvPr/>
            </p:nvSpPr>
            <p:spPr bwMode="auto">
              <a:xfrm>
                <a:off x="2613026" y="1363663"/>
                <a:ext cx="81597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b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7943" name="Text Box 7"/>
              <p:cNvSpPr txBox="1">
                <a:spLocks noChangeArrowheads="1"/>
              </p:cNvSpPr>
              <p:nvPr/>
            </p:nvSpPr>
            <p:spPr bwMode="auto">
              <a:xfrm>
                <a:off x="2590800" y="1290936"/>
                <a:ext cx="838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latin typeface="Arial" charset="0"/>
                  </a:rPr>
                  <a:t>CO</a:t>
                </a:r>
                <a:r>
                  <a:rPr lang="en-US" sz="2400" baseline="-25000" dirty="0">
                    <a:solidFill>
                      <a:prstClr val="black"/>
                    </a:solidFill>
                    <a:latin typeface="Arial" charset="0"/>
                  </a:rPr>
                  <a:t>2</a:t>
                </a:r>
                <a:endParaRPr lang="en-US" sz="24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7944" name="Text Box 8"/>
              <p:cNvSpPr txBox="1">
                <a:spLocks noChangeArrowheads="1"/>
              </p:cNvSpPr>
              <p:nvPr/>
            </p:nvSpPr>
            <p:spPr bwMode="auto">
              <a:xfrm>
                <a:off x="4329545" y="1691481"/>
                <a:ext cx="914400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 dirty="0">
                    <a:solidFill>
                      <a:srgbClr val="339933"/>
                    </a:solidFill>
                    <a:latin typeface="Arial" charset="0"/>
                  </a:rPr>
                  <a:t>O</a:t>
                </a:r>
                <a:r>
                  <a:rPr lang="en-US" sz="3200" baseline="-25000" dirty="0">
                    <a:solidFill>
                      <a:srgbClr val="339933"/>
                    </a:solidFill>
                    <a:latin typeface="Arial" charset="0"/>
                  </a:rPr>
                  <a:t>2</a:t>
                </a:r>
                <a:endParaRPr lang="en-US" sz="3200" dirty="0">
                  <a:solidFill>
                    <a:srgbClr val="339933"/>
                  </a:solidFill>
                  <a:latin typeface="Arial" charset="0"/>
                </a:endParaRPr>
              </a:p>
            </p:txBody>
          </p:sp>
          <p:sp>
            <p:nvSpPr>
              <p:cNvPr id="167945" name="Arc 9"/>
              <p:cNvSpPr>
                <a:spLocks/>
              </p:cNvSpPr>
              <p:nvPr/>
            </p:nvSpPr>
            <p:spPr bwMode="auto">
              <a:xfrm rot="-10445628" flipH="1" flipV="1">
                <a:off x="6367875" y="1185264"/>
                <a:ext cx="4167188" cy="2798763"/>
              </a:xfrm>
              <a:custGeom>
                <a:avLst/>
                <a:gdLst>
                  <a:gd name="T0" fmla="*/ 421556018 w 21600"/>
                  <a:gd name="T1" fmla="*/ 0 h 22973"/>
                  <a:gd name="T2" fmla="*/ 785681240 w 21600"/>
                  <a:gd name="T3" fmla="*/ 340968717 h 22973"/>
                  <a:gd name="T4" fmla="*/ 0 w 21600"/>
                  <a:gd name="T5" fmla="*/ 272976794 h 2297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973"/>
                  <a:gd name="T11" fmla="*/ 21600 w 21600"/>
                  <a:gd name="T12" fmla="*/ 22973 h 229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973" fill="none" extrusionOk="0">
                    <a:moveTo>
                      <a:pt x="11326" y="-1"/>
                    </a:moveTo>
                    <a:cubicBezTo>
                      <a:pt x="17711" y="3931"/>
                      <a:pt x="21600" y="10893"/>
                      <a:pt x="21600" y="18392"/>
                    </a:cubicBezTo>
                    <a:cubicBezTo>
                      <a:pt x="21600" y="19932"/>
                      <a:pt x="21435" y="21467"/>
                      <a:pt x="21108" y="22972"/>
                    </a:cubicBezTo>
                  </a:path>
                  <a:path w="21600" h="22973" stroke="0" extrusionOk="0">
                    <a:moveTo>
                      <a:pt x="11326" y="-1"/>
                    </a:moveTo>
                    <a:cubicBezTo>
                      <a:pt x="17711" y="3931"/>
                      <a:pt x="21600" y="10893"/>
                      <a:pt x="21600" y="18392"/>
                    </a:cubicBezTo>
                    <a:cubicBezTo>
                      <a:pt x="21600" y="19932"/>
                      <a:pt x="21435" y="21467"/>
                      <a:pt x="21108" y="22972"/>
                    </a:cubicBezTo>
                    <a:lnTo>
                      <a:pt x="0" y="18392"/>
                    </a:lnTo>
                    <a:lnTo>
                      <a:pt x="11326" y="-1"/>
                    </a:lnTo>
                    <a:close/>
                  </a:path>
                </a:pathLst>
              </a:custGeom>
              <a:noFill/>
              <a:ln w="57150" cap="sq">
                <a:solidFill>
                  <a:srgbClr val="0070C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0000FF"/>
                  </a:solidFill>
                  <a:latin typeface="Calibri"/>
                </a:endParaRPr>
              </a:p>
            </p:txBody>
          </p:sp>
          <p:grpSp>
            <p:nvGrpSpPr>
              <p:cNvPr id="11279" name="Group 10"/>
              <p:cNvGrpSpPr>
                <a:grpSpLocks/>
              </p:cNvGrpSpPr>
              <p:nvPr/>
            </p:nvGrpSpPr>
            <p:grpSpPr bwMode="auto">
              <a:xfrm>
                <a:off x="4419600" y="3352800"/>
                <a:ext cx="5791200" cy="1143000"/>
                <a:chOff x="1824" y="2112"/>
                <a:chExt cx="3648" cy="720"/>
              </a:xfrm>
            </p:grpSpPr>
            <p:sp>
              <p:nvSpPr>
                <p:cNvPr id="1131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824" y="2467"/>
                  <a:ext cx="528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sz="3200">
                    <a:solidFill>
                      <a:srgbClr val="339933"/>
                    </a:solidFill>
                    <a:latin typeface="Arial" charset="0"/>
                  </a:endParaRPr>
                </a:p>
              </p:txBody>
            </p:sp>
            <p:sp>
              <p:nvSpPr>
                <p:cNvPr id="1131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456" y="2280"/>
                  <a:ext cx="672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sz="3200">
                    <a:solidFill>
                      <a:srgbClr val="339933"/>
                    </a:solidFill>
                    <a:latin typeface="Arial" charset="0"/>
                  </a:endParaRPr>
                </a:p>
              </p:txBody>
            </p:sp>
            <p:sp>
              <p:nvSpPr>
                <p:cNvPr id="1131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800" y="2112"/>
                  <a:ext cx="672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.VnArial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sz="3200">
                    <a:solidFill>
                      <a:srgbClr val="339933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" name="Group 14"/>
              <p:cNvGrpSpPr>
                <a:grpSpLocks/>
              </p:cNvGrpSpPr>
              <p:nvPr/>
            </p:nvGrpSpPr>
            <p:grpSpPr bwMode="auto">
              <a:xfrm>
                <a:off x="3316288" y="685801"/>
                <a:ext cx="4760912" cy="3629025"/>
                <a:chOff x="1104" y="480"/>
                <a:chExt cx="2999" cy="2286"/>
              </a:xfrm>
            </p:grpSpPr>
            <p:sp>
              <p:nvSpPr>
                <p:cNvPr id="11310" name="Arc 15"/>
                <p:cNvSpPr>
                  <a:spLocks/>
                </p:cNvSpPr>
                <p:nvPr/>
              </p:nvSpPr>
              <p:spPr bwMode="auto">
                <a:xfrm rot="-6509995" flipH="1" flipV="1">
                  <a:off x="1154" y="430"/>
                  <a:ext cx="2286" cy="2385"/>
                </a:xfrm>
                <a:custGeom>
                  <a:avLst/>
                  <a:gdLst>
                    <a:gd name="T0" fmla="*/ 150 w 21600"/>
                    <a:gd name="T1" fmla="*/ 0 h 21560"/>
                    <a:gd name="T2" fmla="*/ 236 w 21600"/>
                    <a:gd name="T3" fmla="*/ 264 h 21560"/>
                    <a:gd name="T4" fmla="*/ 0 w 21600"/>
                    <a:gd name="T5" fmla="*/ 208 h 2156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60"/>
                    <a:gd name="T11" fmla="*/ 21600 w 21600"/>
                    <a:gd name="T12" fmla="*/ 21560 h 215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60" fill="none" extrusionOk="0">
                      <a:moveTo>
                        <a:pt x="13351" y="0"/>
                      </a:moveTo>
                      <a:cubicBezTo>
                        <a:pt x="18559" y="4095"/>
                        <a:pt x="21600" y="10353"/>
                        <a:pt x="21600" y="16979"/>
                      </a:cubicBezTo>
                      <a:cubicBezTo>
                        <a:pt x="21600" y="18519"/>
                        <a:pt x="21435" y="20054"/>
                        <a:pt x="21108" y="21559"/>
                      </a:cubicBezTo>
                    </a:path>
                    <a:path w="21600" h="21560" stroke="0" extrusionOk="0">
                      <a:moveTo>
                        <a:pt x="13351" y="0"/>
                      </a:moveTo>
                      <a:cubicBezTo>
                        <a:pt x="18559" y="4095"/>
                        <a:pt x="21600" y="10353"/>
                        <a:pt x="21600" y="16979"/>
                      </a:cubicBezTo>
                      <a:cubicBezTo>
                        <a:pt x="21600" y="18519"/>
                        <a:pt x="21435" y="20054"/>
                        <a:pt x="21108" y="21559"/>
                      </a:cubicBezTo>
                      <a:lnTo>
                        <a:pt x="0" y="16979"/>
                      </a:lnTo>
                      <a:lnTo>
                        <a:pt x="13351" y="0"/>
                      </a:lnTo>
                      <a:close/>
                    </a:path>
                  </a:pathLst>
                </a:custGeom>
                <a:noFill/>
                <a:ln w="57150" cap="sq">
                  <a:solidFill>
                    <a:srgbClr val="FF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 wrap="none" anchor="ctr"/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311" name="Arc 16"/>
                <p:cNvSpPr>
                  <a:spLocks/>
                </p:cNvSpPr>
                <p:nvPr/>
              </p:nvSpPr>
              <p:spPr bwMode="auto">
                <a:xfrm rot="-9561398" flipH="1" flipV="1">
                  <a:off x="2600" y="1248"/>
                  <a:ext cx="1503" cy="1248"/>
                </a:xfrm>
                <a:custGeom>
                  <a:avLst/>
                  <a:gdLst>
                    <a:gd name="T0" fmla="*/ 0 w 23305"/>
                    <a:gd name="T1" fmla="*/ 0 h 26181"/>
                    <a:gd name="T2" fmla="*/ 95 w 23305"/>
                    <a:gd name="T3" fmla="*/ 59 h 26181"/>
                    <a:gd name="T4" fmla="*/ 7 w 23305"/>
                    <a:gd name="T5" fmla="*/ 49 h 26181"/>
                    <a:gd name="T6" fmla="*/ 0 60000 65536"/>
                    <a:gd name="T7" fmla="*/ 0 60000 65536"/>
                    <a:gd name="T8" fmla="*/ 0 60000 65536"/>
                    <a:gd name="T9" fmla="*/ 0 w 23305"/>
                    <a:gd name="T10" fmla="*/ 0 h 26181"/>
                    <a:gd name="T11" fmla="*/ 23305 w 23305"/>
                    <a:gd name="T12" fmla="*/ 26181 h 261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305" h="26181" fill="none" extrusionOk="0">
                      <a:moveTo>
                        <a:pt x="0" y="67"/>
                      </a:moveTo>
                      <a:cubicBezTo>
                        <a:pt x="567" y="22"/>
                        <a:pt x="1136" y="-1"/>
                        <a:pt x="1705" y="0"/>
                      </a:cubicBezTo>
                      <a:cubicBezTo>
                        <a:pt x="13634" y="0"/>
                        <a:pt x="23305" y="9670"/>
                        <a:pt x="23305" y="21600"/>
                      </a:cubicBezTo>
                      <a:cubicBezTo>
                        <a:pt x="23305" y="23140"/>
                        <a:pt x="23140" y="24675"/>
                        <a:pt x="22813" y="26180"/>
                      </a:cubicBezTo>
                    </a:path>
                    <a:path w="23305" h="26181" stroke="0" extrusionOk="0">
                      <a:moveTo>
                        <a:pt x="0" y="67"/>
                      </a:moveTo>
                      <a:cubicBezTo>
                        <a:pt x="567" y="22"/>
                        <a:pt x="1136" y="-1"/>
                        <a:pt x="1705" y="0"/>
                      </a:cubicBezTo>
                      <a:cubicBezTo>
                        <a:pt x="13634" y="0"/>
                        <a:pt x="23305" y="9670"/>
                        <a:pt x="23305" y="21600"/>
                      </a:cubicBezTo>
                      <a:cubicBezTo>
                        <a:pt x="23305" y="23140"/>
                        <a:pt x="23140" y="24675"/>
                        <a:pt x="22813" y="26180"/>
                      </a:cubicBezTo>
                      <a:lnTo>
                        <a:pt x="1705" y="2160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noFill/>
                <a:ln w="57150" cap="sq">
                  <a:solidFill>
                    <a:srgbClr val="FF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>
                <a:off x="3521076" y="603250"/>
                <a:ext cx="5089525" cy="4425950"/>
                <a:chOff x="1226" y="287"/>
                <a:chExt cx="3206" cy="2788"/>
              </a:xfrm>
            </p:grpSpPr>
            <p:sp>
              <p:nvSpPr>
                <p:cNvPr id="11308" name="Arc 18"/>
                <p:cNvSpPr>
                  <a:spLocks/>
                </p:cNvSpPr>
                <p:nvPr/>
              </p:nvSpPr>
              <p:spPr bwMode="auto">
                <a:xfrm rot="-9561398" flipH="1" flipV="1">
                  <a:off x="3004" y="1092"/>
                  <a:ext cx="1428" cy="1451"/>
                </a:xfrm>
                <a:custGeom>
                  <a:avLst/>
                  <a:gdLst>
                    <a:gd name="T0" fmla="*/ 0 w 23305"/>
                    <a:gd name="T1" fmla="*/ 0 h 26181"/>
                    <a:gd name="T2" fmla="*/ 86 w 23305"/>
                    <a:gd name="T3" fmla="*/ 80 h 26181"/>
                    <a:gd name="T4" fmla="*/ 6 w 23305"/>
                    <a:gd name="T5" fmla="*/ 66 h 26181"/>
                    <a:gd name="T6" fmla="*/ 0 60000 65536"/>
                    <a:gd name="T7" fmla="*/ 0 60000 65536"/>
                    <a:gd name="T8" fmla="*/ 0 60000 65536"/>
                    <a:gd name="T9" fmla="*/ 0 w 23305"/>
                    <a:gd name="T10" fmla="*/ 0 h 26181"/>
                    <a:gd name="T11" fmla="*/ 23305 w 23305"/>
                    <a:gd name="T12" fmla="*/ 26181 h 261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305" h="26181" fill="none" extrusionOk="0">
                      <a:moveTo>
                        <a:pt x="0" y="67"/>
                      </a:moveTo>
                      <a:cubicBezTo>
                        <a:pt x="567" y="22"/>
                        <a:pt x="1136" y="-1"/>
                        <a:pt x="1705" y="0"/>
                      </a:cubicBezTo>
                      <a:cubicBezTo>
                        <a:pt x="13634" y="0"/>
                        <a:pt x="23305" y="9670"/>
                        <a:pt x="23305" y="21600"/>
                      </a:cubicBezTo>
                      <a:cubicBezTo>
                        <a:pt x="23305" y="23140"/>
                        <a:pt x="23140" y="24675"/>
                        <a:pt x="22813" y="26180"/>
                      </a:cubicBezTo>
                    </a:path>
                    <a:path w="23305" h="26181" stroke="0" extrusionOk="0">
                      <a:moveTo>
                        <a:pt x="0" y="67"/>
                      </a:moveTo>
                      <a:cubicBezTo>
                        <a:pt x="567" y="22"/>
                        <a:pt x="1136" y="-1"/>
                        <a:pt x="1705" y="0"/>
                      </a:cubicBezTo>
                      <a:cubicBezTo>
                        <a:pt x="13634" y="0"/>
                        <a:pt x="23305" y="9670"/>
                        <a:pt x="23305" y="21600"/>
                      </a:cubicBezTo>
                      <a:cubicBezTo>
                        <a:pt x="23305" y="23140"/>
                        <a:pt x="23140" y="24675"/>
                        <a:pt x="22813" y="26180"/>
                      </a:cubicBezTo>
                      <a:lnTo>
                        <a:pt x="1705" y="2160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noFill/>
                <a:ln w="57150" cap="sq">
                  <a:solidFill>
                    <a:srgbClr val="0070C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309" name="Arc 19"/>
                <p:cNvSpPr>
                  <a:spLocks/>
                </p:cNvSpPr>
                <p:nvPr/>
              </p:nvSpPr>
              <p:spPr bwMode="auto">
                <a:xfrm rot="-6336226" flipH="1" flipV="1">
                  <a:off x="1221" y="292"/>
                  <a:ext cx="2788" cy="2778"/>
                </a:xfrm>
                <a:custGeom>
                  <a:avLst/>
                  <a:gdLst>
                    <a:gd name="T0" fmla="*/ 189 w 21600"/>
                    <a:gd name="T1" fmla="*/ 0 h 21785"/>
                    <a:gd name="T2" fmla="*/ 355 w 21600"/>
                    <a:gd name="T3" fmla="*/ 354 h 21785"/>
                    <a:gd name="T4" fmla="*/ 0 w 21600"/>
                    <a:gd name="T5" fmla="*/ 299 h 217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785"/>
                    <a:gd name="T11" fmla="*/ 21600 w 21600"/>
                    <a:gd name="T12" fmla="*/ 21785 h 217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785" fill="none" extrusionOk="0">
                      <a:moveTo>
                        <a:pt x="11318" y="-1"/>
                      </a:moveTo>
                      <a:cubicBezTo>
                        <a:pt x="17707" y="3930"/>
                        <a:pt x="21600" y="10895"/>
                        <a:pt x="21600" y="18397"/>
                      </a:cubicBezTo>
                      <a:cubicBezTo>
                        <a:pt x="21600" y="19531"/>
                        <a:pt x="21510" y="20664"/>
                        <a:pt x="21332" y="21784"/>
                      </a:cubicBezTo>
                    </a:path>
                    <a:path w="21600" h="21785" stroke="0" extrusionOk="0">
                      <a:moveTo>
                        <a:pt x="11318" y="-1"/>
                      </a:moveTo>
                      <a:cubicBezTo>
                        <a:pt x="17707" y="3930"/>
                        <a:pt x="21600" y="10895"/>
                        <a:pt x="21600" y="18397"/>
                      </a:cubicBezTo>
                      <a:cubicBezTo>
                        <a:pt x="21600" y="19531"/>
                        <a:pt x="21510" y="20664"/>
                        <a:pt x="21332" y="21784"/>
                      </a:cubicBezTo>
                      <a:lnTo>
                        <a:pt x="0" y="18397"/>
                      </a:lnTo>
                      <a:lnTo>
                        <a:pt x="11318" y="-1"/>
                      </a:lnTo>
                      <a:close/>
                    </a:path>
                  </a:pathLst>
                </a:custGeom>
                <a:noFill/>
                <a:ln w="57150" cap="sq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67956" name="Text Box 20"/>
              <p:cNvSpPr txBox="1">
                <a:spLocks noChangeArrowheads="1"/>
              </p:cNvSpPr>
              <p:nvPr/>
            </p:nvSpPr>
            <p:spPr bwMode="auto">
              <a:xfrm>
                <a:off x="7543800" y="1447800"/>
                <a:ext cx="1066800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 dirty="0">
                    <a:solidFill>
                      <a:prstClr val="black"/>
                    </a:solidFill>
                    <a:latin typeface="Arial" charset="0"/>
                  </a:rPr>
                  <a:t>CO</a:t>
                </a:r>
                <a:r>
                  <a:rPr lang="en-US" sz="3200" baseline="-25000" dirty="0">
                    <a:solidFill>
                      <a:prstClr val="black"/>
                    </a:solidFill>
                    <a:latin typeface="Arial" charset="0"/>
                  </a:rPr>
                  <a:t>2</a:t>
                </a:r>
                <a:endParaRPr lang="en-US" sz="32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7957" name="Oval 21"/>
              <p:cNvSpPr>
                <a:spLocks noChangeArrowheads="1"/>
              </p:cNvSpPr>
              <p:nvPr/>
            </p:nvSpPr>
            <p:spPr bwMode="auto">
              <a:xfrm>
                <a:off x="6582188" y="2362200"/>
                <a:ext cx="1876012" cy="83820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49001"/>
                    </a:schemeClr>
                  </a:gs>
                  <a:gs pos="50000">
                    <a:schemeClr val="bg1"/>
                  </a:gs>
                  <a:gs pos="100000">
                    <a:schemeClr val="tx1">
                      <a:alpha val="49001"/>
                    </a:schemeClr>
                  </a:gs>
                </a:gsLst>
                <a:lin ang="5400000" scaled="1"/>
              </a:gradFill>
              <a:ln w="12700" cap="sq">
                <a:solidFill>
                  <a:srgbClr val="FFFF9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Hô hấp</a:t>
                </a:r>
              </a:p>
            </p:txBody>
          </p:sp>
          <p:sp>
            <p:nvSpPr>
              <p:cNvPr id="167958" name="Text Box 22"/>
              <p:cNvSpPr txBox="1">
                <a:spLocks noChangeArrowheads="1"/>
              </p:cNvSpPr>
              <p:nvPr/>
            </p:nvSpPr>
            <p:spPr bwMode="auto">
              <a:xfrm>
                <a:off x="9220200" y="914400"/>
                <a:ext cx="1066800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 dirty="0">
                    <a:solidFill>
                      <a:prstClr val="black"/>
                    </a:solidFill>
                    <a:latin typeface="Arial" charset="0"/>
                  </a:rPr>
                  <a:t>CO</a:t>
                </a:r>
                <a:r>
                  <a:rPr lang="en-US" sz="3200" baseline="-25000" dirty="0">
                    <a:solidFill>
                      <a:prstClr val="black"/>
                    </a:solidFill>
                    <a:latin typeface="Arial" charset="0"/>
                  </a:rPr>
                  <a:t>2</a:t>
                </a:r>
                <a:endParaRPr lang="en-US" sz="32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7959" name="Arc 23"/>
              <p:cNvSpPr>
                <a:spLocks/>
              </p:cNvSpPr>
              <p:nvPr/>
            </p:nvSpPr>
            <p:spPr bwMode="auto">
              <a:xfrm rot="-8878319" flipH="1" flipV="1">
                <a:off x="7391401" y="1905001"/>
                <a:ext cx="2943225" cy="1838325"/>
              </a:xfrm>
              <a:custGeom>
                <a:avLst/>
                <a:gdLst>
                  <a:gd name="T0" fmla="*/ 0 w 26677"/>
                  <a:gd name="T1" fmla="*/ 5504932 h 21600"/>
                  <a:gd name="T2" fmla="*/ 324720673 w 26677"/>
                  <a:gd name="T3" fmla="*/ 119775385 h 21600"/>
                  <a:gd name="T4" fmla="*/ 69126566 w 26677"/>
                  <a:gd name="T5" fmla="*/ 156455500 h 21600"/>
                  <a:gd name="T6" fmla="*/ 0 60000 65536"/>
                  <a:gd name="T7" fmla="*/ 0 60000 65536"/>
                  <a:gd name="T8" fmla="*/ 0 60000 65536"/>
                  <a:gd name="T9" fmla="*/ 0 w 26677"/>
                  <a:gd name="T10" fmla="*/ 0 h 21600"/>
                  <a:gd name="T11" fmla="*/ 26677 w 266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677" h="21600" fill="none" extrusionOk="0">
                    <a:moveTo>
                      <a:pt x="-1" y="759"/>
                    </a:moveTo>
                    <a:cubicBezTo>
                      <a:pt x="1850" y="255"/>
                      <a:pt x="3760" y="-1"/>
                      <a:pt x="5679" y="0"/>
                    </a:cubicBezTo>
                    <a:cubicBezTo>
                      <a:pt x="15657" y="0"/>
                      <a:pt x="24337" y="6835"/>
                      <a:pt x="26676" y="16536"/>
                    </a:cubicBezTo>
                  </a:path>
                  <a:path w="26677" h="21600" stroke="0" extrusionOk="0">
                    <a:moveTo>
                      <a:pt x="-1" y="759"/>
                    </a:moveTo>
                    <a:cubicBezTo>
                      <a:pt x="1850" y="255"/>
                      <a:pt x="3760" y="-1"/>
                      <a:pt x="5679" y="0"/>
                    </a:cubicBezTo>
                    <a:cubicBezTo>
                      <a:pt x="15657" y="0"/>
                      <a:pt x="24337" y="6835"/>
                      <a:pt x="26676" y="16536"/>
                    </a:cubicBezTo>
                    <a:lnTo>
                      <a:pt x="5679" y="21600"/>
                    </a:lnTo>
                    <a:lnTo>
                      <a:pt x="-1" y="759"/>
                    </a:lnTo>
                    <a:close/>
                  </a:path>
                </a:pathLst>
              </a:custGeom>
              <a:noFill/>
              <a:ln w="57150" cap="sq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960" name="Oval 24"/>
              <p:cNvSpPr>
                <a:spLocks noChangeArrowheads="1"/>
              </p:cNvSpPr>
              <p:nvPr/>
            </p:nvSpPr>
            <p:spPr bwMode="auto">
              <a:xfrm>
                <a:off x="8890722" y="2142765"/>
                <a:ext cx="1655459" cy="762000"/>
              </a:xfrm>
              <a:prstGeom prst="ellips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79646">
                        <a:lumMod val="75000"/>
                      </a:srgbClr>
                    </a:solidFill>
                    <a:latin typeface="VNI-Times" pitchFamily="2" charset="0"/>
                  </a:rPr>
                  <a:t>   </a:t>
                </a:r>
                <a:r>
                  <a:rPr lang="en-US" sz="2800" b="1" dirty="0">
                    <a:solidFill>
                      <a:srgbClr val="F79646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Đốt cháy</a:t>
                </a:r>
              </a:p>
            </p:txBody>
          </p:sp>
          <p:sp>
            <p:nvSpPr>
              <p:cNvPr id="11291" name="Text Box 32"/>
              <p:cNvSpPr txBox="1">
                <a:spLocks noChangeArrowheads="1"/>
              </p:cNvSpPr>
              <p:nvPr/>
            </p:nvSpPr>
            <p:spPr bwMode="auto">
              <a:xfrm>
                <a:off x="3640138" y="5862638"/>
                <a:ext cx="184150" cy="366712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9pPr>
              </a:lstStyle>
              <a:p>
                <a:pPr algn="ctr"/>
                <a:endParaRPr lang="en-US">
                  <a:solidFill>
                    <a:srgbClr val="FF3300"/>
                  </a:solidFill>
                  <a:latin typeface="VNI-Times" pitchFamily="2" charset="0"/>
                </a:endParaRPr>
              </a:p>
            </p:txBody>
          </p:sp>
          <p:sp>
            <p:nvSpPr>
              <p:cNvPr id="11292" name="Line 33"/>
              <p:cNvSpPr>
                <a:spLocks noChangeShapeType="1"/>
              </p:cNvSpPr>
              <p:nvPr/>
            </p:nvSpPr>
            <p:spPr bwMode="auto">
              <a:xfrm flipV="1">
                <a:off x="2743200" y="5791200"/>
                <a:ext cx="7924800" cy="0"/>
              </a:xfrm>
              <a:prstGeom prst="line">
                <a:avLst/>
              </a:prstGeom>
              <a:noFill/>
              <a:ln w="38100" cap="sq">
                <a:solidFill>
                  <a:srgbClr val="FF99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11297" name="Picture 40" descr="khong khi"/>
              <p:cNvPicPr>
                <a:picLocks noChangeAspect="1" noChangeArrowheads="1"/>
              </p:cNvPicPr>
              <p:nvPr/>
            </p:nvPicPr>
            <p:blipFill>
              <a:blip r:embed="rId4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28100" y="3987800"/>
                <a:ext cx="1714500" cy="175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7978" name="Text Box 42"/>
              <p:cNvSpPr txBox="1">
                <a:spLocks noChangeArrowheads="1"/>
              </p:cNvSpPr>
              <p:nvPr/>
            </p:nvSpPr>
            <p:spPr bwMode="auto">
              <a:xfrm>
                <a:off x="4648200" y="3733800"/>
                <a:ext cx="1066800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 dirty="0">
                    <a:solidFill>
                      <a:srgbClr val="009900"/>
                    </a:solidFill>
                    <a:latin typeface="Arial" charset="0"/>
                  </a:rPr>
                  <a:t>O</a:t>
                </a:r>
                <a:r>
                  <a:rPr lang="en-US" sz="3200" baseline="-25000" dirty="0">
                    <a:solidFill>
                      <a:srgbClr val="009900"/>
                    </a:solidFill>
                    <a:latin typeface="Arial" charset="0"/>
                  </a:rPr>
                  <a:t>2</a:t>
                </a:r>
                <a:endParaRPr lang="en-US" sz="3200" dirty="0">
                  <a:solidFill>
                    <a:srgbClr val="009900"/>
                  </a:solidFill>
                  <a:latin typeface="Arial" charset="0"/>
                </a:endParaRPr>
              </a:p>
            </p:txBody>
          </p:sp>
          <p:sp>
            <p:nvSpPr>
              <p:cNvPr id="167979" name="Text Box 43"/>
              <p:cNvSpPr txBox="1">
                <a:spLocks noChangeArrowheads="1"/>
              </p:cNvSpPr>
              <p:nvPr/>
            </p:nvSpPr>
            <p:spPr bwMode="auto">
              <a:xfrm>
                <a:off x="7239000" y="3352800"/>
                <a:ext cx="1066800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 dirty="0">
                    <a:solidFill>
                      <a:srgbClr val="009900"/>
                    </a:solidFill>
                    <a:latin typeface="Arial" charset="0"/>
                  </a:rPr>
                  <a:t>O</a:t>
                </a:r>
                <a:r>
                  <a:rPr lang="en-US" sz="3200" baseline="-25000" dirty="0">
                    <a:solidFill>
                      <a:srgbClr val="009900"/>
                    </a:solidFill>
                    <a:latin typeface="Arial" charset="0"/>
                  </a:rPr>
                  <a:t>2</a:t>
                </a:r>
                <a:endParaRPr lang="en-US" sz="3200" dirty="0">
                  <a:solidFill>
                    <a:srgbClr val="009900"/>
                  </a:solidFill>
                  <a:latin typeface="Arial" charset="0"/>
                </a:endParaRPr>
              </a:p>
            </p:txBody>
          </p:sp>
          <p:sp>
            <p:nvSpPr>
              <p:cNvPr id="167980" name="Text Box 44"/>
              <p:cNvSpPr txBox="1">
                <a:spLocks noChangeArrowheads="1"/>
              </p:cNvSpPr>
              <p:nvPr/>
            </p:nvSpPr>
            <p:spPr bwMode="auto">
              <a:xfrm>
                <a:off x="9296400" y="3200400"/>
                <a:ext cx="1066800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solidFill>
                      <a:srgbClr val="009900"/>
                    </a:solidFill>
                    <a:latin typeface="Arial" charset="0"/>
                  </a:rPr>
                  <a:t>O</a:t>
                </a:r>
                <a:r>
                  <a:rPr lang="en-US" sz="3200" baseline="-25000">
                    <a:solidFill>
                      <a:srgbClr val="009900"/>
                    </a:solidFill>
                    <a:latin typeface="Arial" charset="0"/>
                  </a:rPr>
                  <a:t>2</a:t>
                </a:r>
                <a:endParaRPr lang="en-US" sz="3200">
                  <a:solidFill>
                    <a:srgbClr val="009900"/>
                  </a:solidFill>
                  <a:latin typeface="Arial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780247" y="6401739"/>
              <a:ext cx="3746500" cy="431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prstClr val="black"/>
                  </a:solidFill>
                  <a:latin typeface="Calibri"/>
                </a:rPr>
                <a:t>Sơ</a:t>
              </a: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libri"/>
                </a:rPr>
                <a:t>đồ</a:t>
              </a: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libri"/>
                </a:rPr>
                <a:t>trao</a:t>
              </a: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libri"/>
                </a:rPr>
                <a:t>đổi</a:t>
              </a: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libri"/>
                </a:rPr>
                <a:t>khí</a:t>
              </a:r>
              <a:endParaRPr lang="en-US" sz="28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358B88F6-0424-49F2-B69E-353FBB76DD55}"/>
              </a:ext>
            </a:extLst>
          </p:cNvPr>
          <p:cNvSpPr txBox="1">
            <a:spLocks/>
          </p:cNvSpPr>
          <p:nvPr/>
        </p:nvSpPr>
        <p:spPr>
          <a:xfrm>
            <a:off x="0" y="178829"/>
            <a:ext cx="7459253" cy="644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CỦA THỰC VẬT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31AE707-A87A-45F7-B5DD-629DC51FC13C}"/>
              </a:ext>
            </a:extLst>
          </p:cNvPr>
          <p:cNvSpPr/>
          <p:nvPr/>
        </p:nvSpPr>
        <p:spPr>
          <a:xfrm>
            <a:off x="8778580" y="-21079"/>
            <a:ext cx="3923642" cy="5969031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786357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90D0AF30-57E2-4F7F-986E-335242794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3" y="220717"/>
            <a:ext cx="5781828" cy="435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890012-86F3-494A-A85C-64C6B1134E46}"/>
              </a:ext>
            </a:extLst>
          </p:cNvPr>
          <p:cNvSpPr txBox="1"/>
          <p:nvPr/>
        </p:nvSpPr>
        <p:spPr>
          <a:xfrm>
            <a:off x="882676" y="5401135"/>
            <a:ext cx="96068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Rừng đước không những bảo vệ bờ biển khỏi bị ăn lấn vào trong đất liền, mà còn mở rộng bờ biển.</a:t>
            </a:r>
          </a:p>
        </p:txBody>
      </p:sp>
      <p:pic>
        <p:nvPicPr>
          <p:cNvPr id="8" name="Picture 9" descr="D:\hinh su dung GA dien tu\sinh 6\rễ cây rừng.jpg">
            <a:extLst>
              <a:ext uri="{FF2B5EF4-FFF2-40B4-BE49-F238E27FC236}">
                <a16:creationId xmlns:a16="http://schemas.microsoft.com/office/drawing/2014/main" id="{3797FF03-E2CA-4976-AACA-9F71E22A8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044" y="1"/>
            <a:ext cx="5602936" cy="45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69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42"/>
          <p:cNvSpPr txBox="1">
            <a:spLocks noChangeArrowheads="1"/>
          </p:cNvSpPr>
          <p:nvPr/>
        </p:nvSpPr>
        <p:spPr bwMode="auto">
          <a:xfrm>
            <a:off x="4953000" y="1482726"/>
            <a:ext cx="1144588" cy="498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8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03" name="Text Box 162"/>
          <p:cNvSpPr txBox="1">
            <a:spLocks noChangeArrowheads="1"/>
          </p:cNvSpPr>
          <p:nvPr/>
        </p:nvSpPr>
        <p:spPr bwMode="auto">
          <a:xfrm>
            <a:off x="2819401" y="3657601"/>
            <a:ext cx="1438275" cy="754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49529" name="Picture 25" descr="dai-hoc-long-an-sinh-vien-truong-trong-cay-bvm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15" y="13251"/>
            <a:ext cx="5762554" cy="316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88A328-7209-432F-A2CD-59EEC5A45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5249864" cy="34024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423453-BC0A-4D2F-815D-9D9E643E0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15" y="3455504"/>
            <a:ext cx="5614642" cy="3402496"/>
          </a:xfrm>
          <a:prstGeom prst="rect">
            <a:avLst/>
          </a:prstGeom>
        </p:spPr>
      </p:pic>
      <p:pic>
        <p:nvPicPr>
          <p:cNvPr id="11" name="Picture 8" descr="http://ireb.hueuni.edu.vn/uploads/2007/images/1307006718.nv.jpg">
            <a:extLst>
              <a:ext uri="{FF2B5EF4-FFF2-40B4-BE49-F238E27FC236}">
                <a16:creationId xmlns:a16="http://schemas.microsoft.com/office/drawing/2014/main" id="{E6D7A075-4200-4C35-8530-3CEF3550B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3251"/>
            <a:ext cx="5249863" cy="316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79511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358B88F6-0424-49F2-B69E-353FBB76DD55}"/>
              </a:ext>
            </a:extLst>
          </p:cNvPr>
          <p:cNvSpPr txBox="1">
            <a:spLocks/>
          </p:cNvSpPr>
          <p:nvPr/>
        </p:nvSpPr>
        <p:spPr>
          <a:xfrm>
            <a:off x="592870" y="184237"/>
            <a:ext cx="9144000" cy="1555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CỦA THỰC VẬT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658" y="2228671"/>
            <a:ext cx="9889246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cacbonic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xói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652432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AutoShape 8">
            <a:extLst>
              <a:ext uri="{FF2B5EF4-FFF2-40B4-BE49-F238E27FC236}">
                <a16:creationId xmlns:a16="http://schemas.microsoft.com/office/drawing/2014/main" id="{AAA74D35-DA6C-42A5-8C4B-ED1624914714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6392864" y="31480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47A04535-F994-4E05-B414-EE564B279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121920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31BBF0-E401-4D81-922A-DEDF417C0015}"/>
              </a:ext>
            </a:extLst>
          </p:cNvPr>
          <p:cNvSpPr/>
          <p:nvPr/>
        </p:nvSpPr>
        <p:spPr>
          <a:xfrm>
            <a:off x="2600731" y="6148947"/>
            <a:ext cx="7410358" cy="567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VAI TRÒ CỦA THỰC VẬT ĐỐI VỚI ĐỘNG VẬT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BF070-C981-4657-8FA1-D151CCB60E88}"/>
              </a:ext>
            </a:extLst>
          </p:cNvPr>
          <p:cNvSpPr txBox="1"/>
          <p:nvPr/>
        </p:nvSpPr>
        <p:spPr>
          <a:xfrm>
            <a:off x="25710" y="61913"/>
            <a:ext cx="10185089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CỦA THỰC VẬT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ABD7A275-78D4-4AE7-8821-1A1380164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6091237" cy="3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>
            <a:extLst>
              <a:ext uri="{FF2B5EF4-FFF2-40B4-BE49-F238E27FC236}">
                <a16:creationId xmlns:a16="http://schemas.microsoft.com/office/drawing/2014/main" id="{AC9BCF41-B10E-4CD1-A18F-F91591E4A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474"/>
            <a:ext cx="11946577" cy="26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F14F046E-F20D-43D0-9FE7-F4BB1803F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0"/>
            <a:ext cx="623078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DF122-DBEE-4C02-B330-062623797BFD}"/>
              </a:ext>
            </a:extLst>
          </p:cNvPr>
          <p:cNvSpPr/>
          <p:nvPr/>
        </p:nvSpPr>
        <p:spPr>
          <a:xfrm>
            <a:off x="2742625" y="6259309"/>
            <a:ext cx="7221172" cy="567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VAI TRÒ CỦA THỰC VẬT ĐỐI VỚI CON NGƯỜI</a:t>
            </a:r>
          </a:p>
        </p:txBody>
      </p:sp>
    </p:spTree>
    <p:extLst>
      <p:ext uri="{BB962C8B-B14F-4D97-AF65-F5344CB8AC3E}">
        <p14:creationId xmlns:p14="http://schemas.microsoft.com/office/powerpoint/2010/main" val="251082060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04567C7-BBA5-4E7A-BB12-7BAEE1BB8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148"/>
            <a:ext cx="12192000" cy="3227456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CBA16A94-1A66-4B87-A2BC-B5FC607D6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579" y="338055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ED53A5-EAFA-45A5-83D5-88A7AA224859}"/>
              </a:ext>
            </a:extLst>
          </p:cNvPr>
          <p:cNvSpPr/>
          <p:nvPr/>
        </p:nvSpPr>
        <p:spPr>
          <a:xfrm>
            <a:off x="0" y="3703720"/>
            <a:ext cx="4084320" cy="366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CÂY TRÚC ĐÀO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992E97-4A58-4CC8-8FBD-C89CAB55EC1F}"/>
              </a:ext>
            </a:extLst>
          </p:cNvPr>
          <p:cNvSpPr/>
          <p:nvPr/>
        </p:nvSpPr>
        <p:spPr>
          <a:xfrm>
            <a:off x="4291584" y="3713736"/>
            <a:ext cx="3633220" cy="366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CÂY CÀ ĐỘC DƯỢC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C6361E-84FE-4A29-A24E-F1171F9BDAA1}"/>
              </a:ext>
            </a:extLst>
          </p:cNvPr>
          <p:cNvSpPr/>
          <p:nvPr/>
        </p:nvSpPr>
        <p:spPr>
          <a:xfrm>
            <a:off x="8016242" y="3779950"/>
            <a:ext cx="4084320" cy="366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CÂY THUỐC PHIỆN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8EB5F603-C326-4CBB-973F-5861B24DC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032" y="111575"/>
            <a:ext cx="59934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altLang="en-US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altLang="en-US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E41BC60-3781-4974-B4D8-51B584D72AFB}"/>
              </a:ext>
            </a:extLst>
          </p:cNvPr>
          <p:cNvSpPr/>
          <p:nvPr/>
        </p:nvSpPr>
        <p:spPr>
          <a:xfrm>
            <a:off x="139336" y="4722656"/>
            <a:ext cx="12488840" cy="1986989"/>
          </a:xfrm>
          <a:prstGeom prst="cloudCallou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1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358B88F6-0424-49F2-B69E-353FBB76DD55}"/>
              </a:ext>
            </a:extLst>
          </p:cNvPr>
          <p:cNvSpPr txBox="1">
            <a:spLocks/>
          </p:cNvSpPr>
          <p:nvPr/>
        </p:nvSpPr>
        <p:spPr>
          <a:xfrm>
            <a:off x="592870" y="184237"/>
            <a:ext cx="10506054" cy="982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5836" y="1566519"/>
            <a:ext cx="8855309" cy="3903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ở,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37067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ơ đồ tư duy về vai trò của thực vật đối với thiên nhiên - Selfomy Hỏi Đáp">
            <a:extLst>
              <a:ext uri="{FF2B5EF4-FFF2-40B4-BE49-F238E27FC236}">
                <a16:creationId xmlns:a16="http://schemas.microsoft.com/office/drawing/2014/main" id="{99EF5E7E-2CF2-4683-BDA0-F83FB9638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51" y="136525"/>
            <a:ext cx="11441831" cy="67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05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CDD73D79-AC3C-481F-83A4-F7A1CACE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79881"/>
            <a:ext cx="10515600" cy="86943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995A7729-8C93-42AF-8000-751459B1E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9549"/>
            <a:ext cx="12191999" cy="598856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.Chọn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TV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mạch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b. Dương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c. Hạt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d.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rễ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   </a:t>
            </a:r>
            <a:r>
              <a:rPr lang="en-US" altLang="en-US" sz="3600" dirty="0">
                <a:latin typeface="Times New Roman" panose="02020603050405020304" pitchFamily="18" charset="0"/>
              </a:rPr>
              <a:t>a.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Giúp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giữ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chống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xói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mòn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    b.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Hạn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chế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ngập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lụt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hạn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hán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    c.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Bảo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vệ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nguồn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ngầm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    d.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hòa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khí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hậu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sz="3600" dirty="0"/>
          </a:p>
          <a:p>
            <a:pPr marL="0" indent="0">
              <a:buNone/>
              <a:defRPr/>
            </a:pP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sz="2800" dirty="0"/>
          </a:p>
          <a:p>
            <a:pPr marL="0" indent="0" algn="just">
              <a:buNone/>
              <a:defRPr/>
            </a:pPr>
            <a:endParaRPr lang="en-US" altLang="en-US" sz="2800" dirty="0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239F7BA8-B00A-44A1-951D-2A2FFEADF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477" y="2459557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aseline="-250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E1F139-259C-47F0-A116-205F8AC3D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94" y="403959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aseline="-25000">
              <a:solidFill>
                <a:prstClr val="black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30CD01B-7E0E-4932-AD01-769AC8789425}"/>
              </a:ext>
            </a:extLst>
          </p:cNvPr>
          <p:cNvSpPr txBox="1"/>
          <p:nvPr/>
        </p:nvSpPr>
        <p:spPr>
          <a:xfrm>
            <a:off x="414644" y="977372"/>
            <a:ext cx="114974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3.  Ở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bờ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ngoài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nhằm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đích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en-US" altLang="en-US" sz="3600" dirty="0">
                <a:latin typeface="Times New Roman" panose="02020603050405020304" pitchFamily="18" charset="0"/>
              </a:rPr>
              <a:t>a.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Chống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bão</a:t>
            </a:r>
            <a:r>
              <a:rPr lang="en-US" altLang="en-US" sz="3600" dirty="0">
                <a:latin typeface="Times New Roman" panose="02020603050405020304" pitchFamily="18" charset="0"/>
              </a:rPr>
              <a:t>                        b.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Chống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xói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mòn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đất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r>
              <a:rPr lang="en-US" altLang="en-US" sz="3600" dirty="0">
                <a:latin typeface="Times New Roman" panose="02020603050405020304" pitchFamily="18" charset="0"/>
              </a:rPr>
              <a:t>c.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Chống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rửa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trôi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3600" dirty="0">
                <a:latin typeface="Times New Roman" panose="02020603050405020304" pitchFamily="18" charset="0"/>
              </a:rPr>
              <a:t>                  d.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Tất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AB0375-AF0C-45D7-9086-C9465850C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708" y="2727538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aseline="-25000">
              <a:solidFill>
                <a:prstClr val="black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me tay cay bong mat • Sài Gòn Hoa">
            <a:extLst>
              <a:ext uri="{FF2B5EF4-FFF2-40B4-BE49-F238E27FC236}">
                <a16:creationId xmlns:a16="http://schemas.microsoft.com/office/drawing/2014/main" id="{E7F4019E-AD16-40E3-9AFB-B2A345A7B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0" y="57150"/>
            <a:ext cx="5719948" cy="345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Cây Thông Caribe - Mang lại không gian xanh, bầu không khí trong lành">
            <a:extLst>
              <a:ext uri="{FF2B5EF4-FFF2-40B4-BE49-F238E27FC236}">
                <a16:creationId xmlns:a16="http://schemas.microsoft.com/office/drawing/2014/main" id="{994C52D9-D2C7-43D0-B69E-D763297B7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9" y="3625348"/>
            <a:ext cx="5825603" cy="317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DUOC LIEU HOC - BACH DAN">
            <a:extLst>
              <a:ext uri="{FF2B5EF4-FFF2-40B4-BE49-F238E27FC236}">
                <a16:creationId xmlns:a16="http://schemas.microsoft.com/office/drawing/2014/main" id="{5E4EE0BA-8F9C-4A9E-8AB8-95A2AA968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23" y="3446164"/>
            <a:ext cx="5681257" cy="308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Bên trong rừng tràm Trà Sư mùa nước nổi - VnExpress Du lịch">
            <a:extLst>
              <a:ext uri="{FF2B5EF4-FFF2-40B4-BE49-F238E27FC236}">
                <a16:creationId xmlns:a16="http://schemas.microsoft.com/office/drawing/2014/main" id="{67ED12C4-E846-4B95-9454-DCF078EEF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562" y="10579"/>
            <a:ext cx="5702518" cy="341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CABDAE-C1E9-4039-9D3E-989A2948E95D}"/>
              </a:ext>
            </a:extLst>
          </p:cNvPr>
          <p:cNvSpPr/>
          <p:nvPr/>
        </p:nvSpPr>
        <p:spPr>
          <a:xfrm>
            <a:off x="571614" y="6317672"/>
            <a:ext cx="1764707" cy="422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A9A4C7-7758-4D30-8271-A4861D0799A2}"/>
              </a:ext>
            </a:extLst>
          </p:cNvPr>
          <p:cNvSpPr/>
          <p:nvPr/>
        </p:nvSpPr>
        <p:spPr>
          <a:xfrm>
            <a:off x="7882436" y="6354324"/>
            <a:ext cx="2520769" cy="422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A81924-C649-44D8-8FC1-119663F78CD0}"/>
              </a:ext>
            </a:extLst>
          </p:cNvPr>
          <p:cNvSpPr/>
          <p:nvPr/>
        </p:nvSpPr>
        <p:spPr>
          <a:xfrm>
            <a:off x="7882436" y="3063498"/>
            <a:ext cx="1764707" cy="422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2B0251-EC1F-4E2D-B282-D43822170D43}"/>
              </a:ext>
            </a:extLst>
          </p:cNvPr>
          <p:cNvSpPr/>
          <p:nvPr/>
        </p:nvSpPr>
        <p:spPr>
          <a:xfrm>
            <a:off x="571614" y="3023293"/>
            <a:ext cx="2448297" cy="422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7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22E1A470-0A57-478D-84E4-BA2A6D93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9916F83E-3DCA-4761-ACA3-F3AE72DFF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3" y="1412874"/>
            <a:ext cx="12091987" cy="2830513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Cho các từ: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ngọn, thân, mạch dẫn, lá, túi bào tử, bào tử. Sử dụng các từ đã cho để hoàn thành đoạn thông tin sau: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rêu gồm có: (1).........,...........(2), chưa có (3).............chính thức. Trong thân và lá rêu chưa có (4)............................ Rêu sinh sản bằng (5)...................được chứa trong (6)..........................., cơ quan này nằm ở (7)........................cây rêu.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1476D7-11DF-4737-965C-D47174853D54}"/>
              </a:ext>
            </a:extLst>
          </p:cNvPr>
          <p:cNvSpPr/>
          <p:nvPr/>
        </p:nvSpPr>
        <p:spPr>
          <a:xfrm>
            <a:off x="4202262" y="3186839"/>
            <a:ext cx="1022888" cy="484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2480B1-21BB-4828-B9EC-F0AC28462C2E}"/>
              </a:ext>
            </a:extLst>
          </p:cNvPr>
          <p:cNvSpPr/>
          <p:nvPr/>
        </p:nvSpPr>
        <p:spPr>
          <a:xfrm>
            <a:off x="5522563" y="3186839"/>
            <a:ext cx="1146874" cy="484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382D63-B3BC-483F-9539-2BFED3D64E38}"/>
              </a:ext>
            </a:extLst>
          </p:cNvPr>
          <p:cNvSpPr/>
          <p:nvPr/>
        </p:nvSpPr>
        <p:spPr>
          <a:xfrm>
            <a:off x="9776848" y="3155842"/>
            <a:ext cx="1146874" cy="484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ACAE80-7D34-4B20-A903-896DCA362ECA}"/>
              </a:ext>
            </a:extLst>
          </p:cNvPr>
          <p:cNvSpPr/>
          <p:nvPr/>
        </p:nvSpPr>
        <p:spPr>
          <a:xfrm>
            <a:off x="7477934" y="4001226"/>
            <a:ext cx="2872351" cy="484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B9660A-75A5-4B1A-BC5F-AA926B1E092B}"/>
              </a:ext>
            </a:extLst>
          </p:cNvPr>
          <p:cNvSpPr/>
          <p:nvPr/>
        </p:nvSpPr>
        <p:spPr>
          <a:xfrm>
            <a:off x="2696705" y="4916191"/>
            <a:ext cx="1937289" cy="484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52A351-6F0E-4802-91C8-9F534B0F6EFA}"/>
              </a:ext>
            </a:extLst>
          </p:cNvPr>
          <p:cNvSpPr/>
          <p:nvPr/>
        </p:nvSpPr>
        <p:spPr>
          <a:xfrm>
            <a:off x="8481449" y="4907070"/>
            <a:ext cx="2872351" cy="484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487AC2-FFA9-4110-B489-A14A4D9F72F5}"/>
              </a:ext>
            </a:extLst>
          </p:cNvPr>
          <p:cNvSpPr/>
          <p:nvPr/>
        </p:nvSpPr>
        <p:spPr>
          <a:xfrm>
            <a:off x="3812584" y="5730578"/>
            <a:ext cx="2107770" cy="484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ABD49A39-C9BF-482C-9EFE-262DC1AB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2" y="274638"/>
            <a:ext cx="10972800" cy="1143000"/>
          </a:xfrm>
        </p:spPr>
        <p:txBody>
          <a:bodyPr/>
          <a:lstStyle/>
          <a:p>
            <a:pPr algn="ctr"/>
            <a:r>
              <a:rPr lang="en-US" altLang="en-US" b="1" dirty="0">
                <a:latin typeface="Times New Roman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44BE3676-23D9-40E9-AA33-8FCF3BCAA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1870"/>
            <a:ext cx="459613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u="sng" dirty="0" err="1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alt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</a:t>
            </a:r>
            <a:r>
              <a:rPr lang="en-US" alt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alt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alt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51204" name="Picture 6" descr="Screenshot (24)">
            <a:extLst>
              <a:ext uri="{FF2B5EF4-FFF2-40B4-BE49-F238E27FC236}">
                <a16:creationId xmlns:a16="http://schemas.microsoft.com/office/drawing/2014/main" id="{3DF2B4FA-9011-4E12-94E5-312FEB9A6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2" y="2189162"/>
            <a:ext cx="7866791" cy="197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3">
            <a:extLst>
              <a:ext uri="{FF2B5EF4-FFF2-40B4-BE49-F238E27FC236}">
                <a16:creationId xmlns:a16="http://schemas.microsoft.com/office/drawing/2014/main" id="{1BDB602D-DC86-4DFA-8E91-2C79BED50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04" y="4146199"/>
            <a:ext cx="1121560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a.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Lựa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chọn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sinh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vật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phù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hợp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với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sơ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đồ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  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trên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lưu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ý: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sinh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vật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thực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vật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b.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sơ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đồ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trên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cho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biết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vai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trò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thực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vật</a:t>
            </a:r>
            <a:r>
              <a:rPr lang="en-US" alt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B7EEF6CF-68F9-48CC-A60E-40588EF3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4691"/>
            <a:ext cx="10972800" cy="849602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82D93C7-BB07-4B1C-AE9D-40D06ADE8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7" y="863640"/>
            <a:ext cx="11901486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y</a:t>
            </a:r>
            <a:r>
              <a:rPr lang="vi-VN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 cầu học sinh lựa chọn loài thực vật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....)</a:t>
            </a:r>
            <a:r>
              <a:rPr lang="vi-VN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(06 </a:t>
            </a:r>
            <a:r>
              <a:rPr lang="vi-VN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ngoài giờ lên lớp.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Tổ chức cho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nhóm HS  báo cáo, trao đổi, chia sẻ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HS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giá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3366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206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B7EEF6CF-68F9-48CC-A60E-40588EF3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9649"/>
            <a:ext cx="10972800" cy="849602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82D93C7-BB07-4B1C-AE9D-40D06ADE8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211" y="1362000"/>
            <a:ext cx="1006743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35: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TH_Quan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bợ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cam,…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1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97229DC7-FEC8-4340-A7A9-29DE24DD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3819092" cy="26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536ECA97-F6E2-463E-9001-C6C053161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21" y="147638"/>
            <a:ext cx="2933205" cy="240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90DFE85C-F0A1-4F6F-874D-08EB442A4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592" y="0"/>
            <a:ext cx="4242645" cy="269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4A4879EA-FFF1-475C-9921-7A76911CF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55283"/>
            <a:ext cx="29687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11" name="Picture 11" descr="45+ Cây Trồng Trong Nhà Đẹp Hợp Phong Thủy">
            <a:extLst>
              <a:ext uri="{FF2B5EF4-FFF2-40B4-BE49-F238E27FC236}">
                <a16:creationId xmlns:a16="http://schemas.microsoft.com/office/drawing/2014/main" id="{DCB4F998-A5B7-4F77-A09E-A4106275A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700456"/>
            <a:ext cx="3819092" cy="361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3" name="Picture 13" descr="Cây trồng trong nhà tốt nhất là cây gì? TOP 20 các loại cây trồng thanh lọc  không khí trong nhà hiệu quả - KHBVPTR">
            <a:extLst>
              <a:ext uri="{FF2B5EF4-FFF2-40B4-BE49-F238E27FC236}">
                <a16:creationId xmlns:a16="http://schemas.microsoft.com/office/drawing/2014/main" id="{98E75128-A7BE-4AD2-BF82-F2C41A600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55" y="2700455"/>
            <a:ext cx="4242645" cy="361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5" name="Picture 15" descr="Những loại cây trồng trong nhà sang trọng, dễ trồng, thu hút tài lộc">
            <a:extLst>
              <a:ext uri="{FF2B5EF4-FFF2-40B4-BE49-F238E27FC236}">
                <a16:creationId xmlns:a16="http://schemas.microsoft.com/office/drawing/2014/main" id="{934724AA-DFDB-48B9-8C56-70D9B6789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625" y="2700450"/>
            <a:ext cx="4132612" cy="35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B506A8-585C-40CB-9791-23AAAF776F0D}"/>
              </a:ext>
            </a:extLst>
          </p:cNvPr>
          <p:cNvSpPr/>
          <p:nvPr/>
        </p:nvSpPr>
        <p:spPr>
          <a:xfrm>
            <a:off x="2481943" y="6290841"/>
            <a:ext cx="6638306" cy="567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MỘT SỐ CÂY TRỒNG TRONG NHÀ</a:t>
            </a: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C15B61B5-A89B-4CA4-86FC-4E6988454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13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49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35163"/>
            <a:ext cx="952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6" y="1935164"/>
            <a:ext cx="18732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153"/>
          <p:cNvSpPr txBox="1">
            <a:spLocks noChangeArrowheads="1"/>
          </p:cNvSpPr>
          <p:nvPr/>
        </p:nvSpPr>
        <p:spPr bwMode="auto">
          <a:xfrm>
            <a:off x="6416675" y="1474789"/>
            <a:ext cx="490538" cy="358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Rơi xuống</a:t>
            </a:r>
          </a:p>
        </p:txBody>
      </p:sp>
      <p:sp>
        <p:nvSpPr>
          <p:cNvPr id="28677" name="Text Box 162"/>
          <p:cNvSpPr txBox="1">
            <a:spLocks noChangeArrowheads="1"/>
          </p:cNvSpPr>
          <p:nvPr/>
        </p:nvSpPr>
        <p:spPr bwMode="auto">
          <a:xfrm>
            <a:off x="3657600" y="1381126"/>
            <a:ext cx="1143000" cy="6000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Lượng</a:t>
            </a:r>
            <a:r>
              <a:rPr kumimoji="0" lang="en-US" altLang="vi-V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vi-VN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chảy</a:t>
            </a:r>
            <a:r>
              <a:rPr kumimoji="0" lang="en-US" altLang="vi-V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0,6m</a:t>
            </a:r>
            <a:r>
              <a:rPr kumimoji="0" lang="en-US" altLang="vi-VN" sz="15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3</a:t>
            </a:r>
            <a:r>
              <a:rPr kumimoji="0" lang="en-US" altLang="vi-V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/</a:t>
            </a:r>
            <a:r>
              <a:rPr kumimoji="0" lang="en-US" altLang="vi-VN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giây</a:t>
            </a:r>
            <a:endParaRPr kumimoji="0" lang="en-US" altLang="vi-VN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8678" name="Text Box 163"/>
          <p:cNvSpPr txBox="1">
            <a:spLocks noChangeArrowheads="1"/>
          </p:cNvSpPr>
          <p:nvPr/>
        </p:nvSpPr>
        <p:spPr bwMode="auto">
          <a:xfrm>
            <a:off x="8686800" y="1511300"/>
            <a:ext cx="1274762" cy="54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Lượng</a:t>
            </a:r>
            <a:r>
              <a:rPr kumimoji="0" lang="en-US" altLang="vi-V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vi-VN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chảy</a:t>
            </a:r>
            <a:r>
              <a:rPr kumimoji="0" lang="en-US" altLang="vi-V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21m</a:t>
            </a:r>
            <a:r>
              <a:rPr kumimoji="0" lang="en-US" altLang="vi-VN" sz="15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3</a:t>
            </a:r>
            <a:r>
              <a:rPr kumimoji="0" lang="en-US" altLang="vi-V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/</a:t>
            </a:r>
            <a:r>
              <a:rPr kumimoji="0" lang="en-US" altLang="vi-VN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giây</a:t>
            </a:r>
            <a:endParaRPr kumimoji="0" lang="en-US" altLang="vi-VN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cxnSp>
        <p:nvCxnSpPr>
          <p:cNvPr id="28679" name="AutoShape 118"/>
          <p:cNvCxnSpPr>
            <a:cxnSpLocks noChangeShapeType="1"/>
          </p:cNvCxnSpPr>
          <p:nvPr/>
        </p:nvCxnSpPr>
        <p:spPr bwMode="auto">
          <a:xfrm>
            <a:off x="4191000" y="2397125"/>
            <a:ext cx="4343400" cy="0"/>
          </a:xfrm>
          <a:prstGeom prst="straightConnector1">
            <a:avLst/>
          </a:prstGeom>
          <a:noFill/>
          <a:ln w="254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0" name="Arc 119"/>
          <p:cNvSpPr>
            <a:spLocks/>
          </p:cNvSpPr>
          <p:nvPr/>
        </p:nvSpPr>
        <p:spPr bwMode="auto">
          <a:xfrm rot="14245348" flipV="1">
            <a:off x="4662488" y="1576439"/>
            <a:ext cx="1133475" cy="1663700"/>
          </a:xfrm>
          <a:custGeom>
            <a:avLst/>
            <a:gdLst>
              <a:gd name="T0" fmla="*/ 2147483647 w 21600"/>
              <a:gd name="T1" fmla="*/ 0 h 25634"/>
              <a:gd name="T2" fmla="*/ 2147483647 w 21600"/>
              <a:gd name="T3" fmla="*/ 2147483647 h 25634"/>
              <a:gd name="T4" fmla="*/ 0 w 21600"/>
              <a:gd name="T5" fmla="*/ 2147483647 h 25634"/>
              <a:gd name="T6" fmla="*/ 0 60000 65536"/>
              <a:gd name="T7" fmla="*/ 0 60000 65536"/>
              <a:gd name="T8" fmla="*/ 0 60000 65536"/>
              <a:gd name="T9" fmla="*/ 0 w 21600"/>
              <a:gd name="T10" fmla="*/ 0 h 25634"/>
              <a:gd name="T11" fmla="*/ 21600 w 21600"/>
              <a:gd name="T12" fmla="*/ 25634 h 256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634" fill="none" extrusionOk="0">
                <a:moveTo>
                  <a:pt x="830" y="-1"/>
                </a:moveTo>
                <a:cubicBezTo>
                  <a:pt x="12427" y="445"/>
                  <a:pt x="21600" y="9977"/>
                  <a:pt x="21600" y="21584"/>
                </a:cubicBezTo>
                <a:cubicBezTo>
                  <a:pt x="21600" y="22943"/>
                  <a:pt x="21471" y="24299"/>
                  <a:pt x="21216" y="25633"/>
                </a:cubicBezTo>
              </a:path>
              <a:path w="21600" h="25634" stroke="0" extrusionOk="0">
                <a:moveTo>
                  <a:pt x="830" y="-1"/>
                </a:moveTo>
                <a:cubicBezTo>
                  <a:pt x="12427" y="445"/>
                  <a:pt x="21600" y="9977"/>
                  <a:pt x="21600" y="21584"/>
                </a:cubicBezTo>
                <a:cubicBezTo>
                  <a:pt x="21600" y="22943"/>
                  <a:pt x="21471" y="24299"/>
                  <a:pt x="21216" y="25633"/>
                </a:cubicBezTo>
                <a:lnTo>
                  <a:pt x="0" y="21584"/>
                </a:lnTo>
                <a:close/>
              </a:path>
            </a:pathLst>
          </a:custGeom>
          <a:noFill/>
          <a:ln w="254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28681" name="Picture 1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2019301"/>
            <a:ext cx="119062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7532">
            <a:off x="5276851" y="2019301"/>
            <a:ext cx="1301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2166939"/>
            <a:ext cx="128588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20901"/>
            <a:ext cx="185738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4" y="2168526"/>
            <a:ext cx="185737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68500"/>
            <a:ext cx="9683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968500"/>
            <a:ext cx="12065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9" y="2036763"/>
            <a:ext cx="92075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3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4" y="1154113"/>
            <a:ext cx="47307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3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9" y="1555750"/>
            <a:ext cx="21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3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1271589"/>
            <a:ext cx="28733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13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1471614"/>
            <a:ext cx="214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693" name="AutoShape 152"/>
          <p:cNvCxnSpPr>
            <a:cxnSpLocks noChangeShapeType="1"/>
          </p:cNvCxnSpPr>
          <p:nvPr/>
        </p:nvCxnSpPr>
        <p:spPr bwMode="auto">
          <a:xfrm>
            <a:off x="6370639" y="1620839"/>
            <a:ext cx="15875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4" name="AutoShape 154"/>
          <p:cNvCxnSpPr>
            <a:cxnSpLocks noChangeShapeType="1"/>
          </p:cNvCxnSpPr>
          <p:nvPr/>
        </p:nvCxnSpPr>
        <p:spPr bwMode="auto">
          <a:xfrm>
            <a:off x="5175250" y="1620839"/>
            <a:ext cx="0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8695" name="Picture 140" descr="ma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68263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141" descr="ma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68263"/>
            <a:ext cx="18240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7" name="Text Box 142"/>
          <p:cNvSpPr txBox="1">
            <a:spLocks noChangeArrowheads="1"/>
          </p:cNvSpPr>
          <p:nvPr/>
        </p:nvSpPr>
        <p:spPr bwMode="auto">
          <a:xfrm>
            <a:off x="5643564" y="96839"/>
            <a:ext cx="661987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Mưa </a:t>
            </a:r>
          </a:p>
        </p:txBody>
      </p:sp>
      <p:sp>
        <p:nvSpPr>
          <p:cNvPr id="28698" name="Text Box 143"/>
          <p:cNvSpPr txBox="1">
            <a:spLocks noChangeArrowheads="1"/>
          </p:cNvSpPr>
          <p:nvPr/>
        </p:nvSpPr>
        <p:spPr bwMode="auto">
          <a:xfrm>
            <a:off x="7905750" y="73026"/>
            <a:ext cx="66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Mưa </a:t>
            </a:r>
          </a:p>
        </p:txBody>
      </p:sp>
      <p:cxnSp>
        <p:nvCxnSpPr>
          <p:cNvPr id="28699" name="AutoShape 144"/>
          <p:cNvCxnSpPr>
            <a:cxnSpLocks noChangeShapeType="1"/>
          </p:cNvCxnSpPr>
          <p:nvPr/>
        </p:nvCxnSpPr>
        <p:spPr bwMode="auto">
          <a:xfrm flipH="1">
            <a:off x="5353050" y="504826"/>
            <a:ext cx="223838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0" name="AutoShape 145"/>
          <p:cNvCxnSpPr>
            <a:cxnSpLocks noChangeShapeType="1"/>
          </p:cNvCxnSpPr>
          <p:nvPr/>
        </p:nvCxnSpPr>
        <p:spPr bwMode="auto">
          <a:xfrm flipH="1">
            <a:off x="5534026" y="561975"/>
            <a:ext cx="207963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1" name="AutoShape 146"/>
          <p:cNvCxnSpPr>
            <a:cxnSpLocks noChangeShapeType="1"/>
          </p:cNvCxnSpPr>
          <p:nvPr/>
        </p:nvCxnSpPr>
        <p:spPr bwMode="auto">
          <a:xfrm flipH="1">
            <a:off x="5683250" y="504825"/>
            <a:ext cx="279400" cy="9080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2" name="AutoShape 147"/>
          <p:cNvCxnSpPr>
            <a:cxnSpLocks noChangeShapeType="1"/>
          </p:cNvCxnSpPr>
          <p:nvPr/>
        </p:nvCxnSpPr>
        <p:spPr bwMode="auto">
          <a:xfrm flipH="1">
            <a:off x="5810250" y="393701"/>
            <a:ext cx="381000" cy="11160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3" name="AutoShape 148"/>
          <p:cNvCxnSpPr>
            <a:cxnSpLocks noChangeShapeType="1"/>
          </p:cNvCxnSpPr>
          <p:nvPr/>
        </p:nvCxnSpPr>
        <p:spPr bwMode="auto">
          <a:xfrm flipH="1">
            <a:off x="6115051" y="361951"/>
            <a:ext cx="269875" cy="9255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4" name="AutoShape 149"/>
          <p:cNvCxnSpPr>
            <a:cxnSpLocks noChangeShapeType="1"/>
          </p:cNvCxnSpPr>
          <p:nvPr/>
        </p:nvCxnSpPr>
        <p:spPr bwMode="auto">
          <a:xfrm flipH="1">
            <a:off x="6419851" y="161925"/>
            <a:ext cx="2063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5" name="AutoShape 150"/>
          <p:cNvCxnSpPr>
            <a:cxnSpLocks noChangeShapeType="1"/>
          </p:cNvCxnSpPr>
          <p:nvPr/>
        </p:nvCxnSpPr>
        <p:spPr bwMode="auto">
          <a:xfrm flipH="1">
            <a:off x="5200651" y="504825"/>
            <a:ext cx="231775" cy="7762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6" name="AutoShape 151"/>
          <p:cNvCxnSpPr>
            <a:cxnSpLocks noChangeShapeType="1"/>
          </p:cNvCxnSpPr>
          <p:nvPr/>
        </p:nvCxnSpPr>
        <p:spPr bwMode="auto">
          <a:xfrm flipH="1">
            <a:off x="4972051" y="409575"/>
            <a:ext cx="233363" cy="82073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7" name="AutoShape 155"/>
          <p:cNvCxnSpPr>
            <a:cxnSpLocks noChangeShapeType="1"/>
          </p:cNvCxnSpPr>
          <p:nvPr/>
        </p:nvCxnSpPr>
        <p:spPr bwMode="auto">
          <a:xfrm flipH="1">
            <a:off x="7129464" y="565151"/>
            <a:ext cx="346075" cy="9953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8" name="AutoShape 156"/>
          <p:cNvCxnSpPr>
            <a:cxnSpLocks noChangeShapeType="1"/>
          </p:cNvCxnSpPr>
          <p:nvPr/>
        </p:nvCxnSpPr>
        <p:spPr bwMode="auto">
          <a:xfrm flipH="1">
            <a:off x="7358064" y="666750"/>
            <a:ext cx="346075" cy="10731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9" name="AutoShape 157"/>
          <p:cNvCxnSpPr>
            <a:cxnSpLocks noChangeShapeType="1"/>
          </p:cNvCxnSpPr>
          <p:nvPr/>
        </p:nvCxnSpPr>
        <p:spPr bwMode="auto">
          <a:xfrm flipH="1">
            <a:off x="7604125" y="522289"/>
            <a:ext cx="363538" cy="10937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0" name="AutoShape 158"/>
          <p:cNvCxnSpPr>
            <a:cxnSpLocks noChangeShapeType="1"/>
          </p:cNvCxnSpPr>
          <p:nvPr/>
        </p:nvCxnSpPr>
        <p:spPr bwMode="auto">
          <a:xfrm flipH="1">
            <a:off x="7834313" y="746125"/>
            <a:ext cx="285750" cy="8143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1" name="AutoShape 159"/>
          <p:cNvCxnSpPr>
            <a:cxnSpLocks noChangeShapeType="1"/>
          </p:cNvCxnSpPr>
          <p:nvPr/>
        </p:nvCxnSpPr>
        <p:spPr bwMode="auto">
          <a:xfrm flipH="1">
            <a:off x="8094663" y="611188"/>
            <a:ext cx="330200" cy="9001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2" name="AutoShape 160"/>
          <p:cNvCxnSpPr>
            <a:cxnSpLocks noChangeShapeType="1"/>
          </p:cNvCxnSpPr>
          <p:nvPr/>
        </p:nvCxnSpPr>
        <p:spPr bwMode="auto">
          <a:xfrm flipH="1">
            <a:off x="8304213" y="598489"/>
            <a:ext cx="349250" cy="9620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3" name="AutoShape 161"/>
          <p:cNvCxnSpPr>
            <a:cxnSpLocks noChangeShapeType="1"/>
          </p:cNvCxnSpPr>
          <p:nvPr/>
        </p:nvCxnSpPr>
        <p:spPr bwMode="auto">
          <a:xfrm flipH="1">
            <a:off x="8501063" y="458788"/>
            <a:ext cx="400050" cy="12700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14" name="Text Box 164"/>
          <p:cNvSpPr txBox="1">
            <a:spLocks noChangeArrowheads="1"/>
          </p:cNvSpPr>
          <p:nvPr/>
        </p:nvSpPr>
        <p:spPr bwMode="auto">
          <a:xfrm>
            <a:off x="6096001" y="2139950"/>
            <a:ext cx="15557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</a:t>
            </a:r>
          </a:p>
        </p:txBody>
      </p:sp>
      <p:sp>
        <p:nvSpPr>
          <p:cNvPr id="28715" name="Text Box 165"/>
          <p:cNvSpPr txBox="1">
            <a:spLocks noChangeArrowheads="1"/>
          </p:cNvSpPr>
          <p:nvPr/>
        </p:nvSpPr>
        <p:spPr bwMode="auto">
          <a:xfrm>
            <a:off x="8229600" y="2120900"/>
            <a:ext cx="15398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</a:t>
            </a:r>
          </a:p>
        </p:txBody>
      </p:sp>
      <p:graphicFrame>
        <p:nvGraphicFramePr>
          <p:cNvPr id="28718" name="Group 46"/>
          <p:cNvGraphicFramePr>
            <a:graphicFrameLocks noGrp="1"/>
          </p:cNvGraphicFramePr>
          <p:nvPr>
            <p:ph idx="4294967295"/>
          </p:nvPr>
        </p:nvGraphicFramePr>
        <p:xfrm>
          <a:off x="0" y="4071938"/>
          <a:ext cx="11661569" cy="2619608"/>
        </p:xfrm>
        <a:graphic>
          <a:graphicData uri="http://schemas.openxmlformats.org/drawingml/2006/table">
            <a:tbl>
              <a:tblPr/>
              <a:tblGrid>
                <a:gridCol w="3523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8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2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endParaRPr kumimoji="0" lang="en-US" alt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Khu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vực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 (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rừng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Khu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vực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B(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đồi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trọc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altLang="vi-VN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</a:t>
                      </a:r>
                      <a:r>
                        <a:rPr kumimoji="0" lang="en-US" altLang="vi-VN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ân</a:t>
                      </a:r>
                      <a:r>
                        <a:rPr kumimoji="0" lang="en-US" altLang="vi-VN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bố</a:t>
                      </a:r>
                      <a:r>
                        <a:rPr kumimoji="0" lang="en-US" altLang="vi-VN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r>
                        <a:rPr kumimoji="0" lang="en-US" altLang="vi-VN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xanh</a:t>
                      </a:r>
                      <a:endParaRPr kumimoji="0" lang="en-US" altLang="vi-VN" sz="2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Lượng</a:t>
                      </a:r>
                      <a:r>
                        <a:rPr kumimoji="0" lang="en-US" altLang="vi-VN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chảy</a:t>
                      </a:r>
                      <a:r>
                        <a:rPr kumimoji="0" lang="en-US" altLang="vi-VN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altLang="vi-VN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dòng</a:t>
                      </a:r>
                      <a:r>
                        <a:rPr kumimoji="0" lang="en-US" altLang="vi-VN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r>
                        <a:rPr kumimoji="0" lang="en-US" altLang="vi-VN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mưa</a:t>
                      </a:r>
                      <a:endParaRPr kumimoji="0" lang="en-US" altLang="vi-VN" sz="2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6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Khả</a:t>
                      </a:r>
                      <a:r>
                        <a:rPr kumimoji="0" lang="en-US" altLang="vi-VN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năng</a:t>
                      </a:r>
                      <a:r>
                        <a:rPr kumimoji="0" lang="en-US" altLang="vi-VN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giữ</a:t>
                      </a:r>
                      <a:r>
                        <a:rPr kumimoji="0" lang="en-US" altLang="vi-VN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đất</a:t>
                      </a:r>
                      <a:endParaRPr kumimoji="0" lang="en-US" altLang="vi-VN" sz="2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5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Khả</a:t>
                      </a:r>
                      <a:r>
                        <a:rPr kumimoji="0" lang="en-US" altLang="vi-VN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năng</a:t>
                      </a:r>
                      <a:r>
                        <a:rPr kumimoji="0" lang="en-US" altLang="vi-VN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giữ</a:t>
                      </a:r>
                      <a:r>
                        <a:rPr kumimoji="0" lang="en-US" altLang="vi-VN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endParaRPr kumimoji="0" lang="en-US" altLang="vi-VN" sz="2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744" name="Text Box 102"/>
          <p:cNvSpPr txBox="1">
            <a:spLocks noChangeArrowheads="1"/>
          </p:cNvSpPr>
          <p:nvPr/>
        </p:nvSpPr>
        <p:spPr bwMode="auto">
          <a:xfrm>
            <a:off x="3276600" y="2678668"/>
            <a:ext cx="6096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Hình</a:t>
            </a:r>
            <a:r>
              <a:rPr kumimoji="0" lang="en-US" alt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vi-VN" dirty="0">
                <a:solidFill>
                  <a:prstClr val="black"/>
                </a:solidFill>
                <a:latin typeface="Times New Roman" pitchFamily="18" charset="0"/>
              </a:rPr>
              <a:t>34.9</a:t>
            </a:r>
            <a:r>
              <a:rPr kumimoji="0" lang="en-US" alt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0" lang="en-US" alt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Lượng</a:t>
            </a:r>
            <a:r>
              <a:rPr kumimoji="0" lang="en-US" alt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chảy</a:t>
            </a:r>
            <a:r>
              <a:rPr kumimoji="0" lang="en-US" alt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của</a:t>
            </a:r>
            <a:r>
              <a:rPr kumimoji="0" lang="en-US" alt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dòng</a:t>
            </a:r>
            <a:r>
              <a:rPr kumimoji="0" lang="en-US" alt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nước</a:t>
            </a:r>
            <a:r>
              <a:rPr kumimoji="0" lang="en-US" alt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mưa</a:t>
            </a:r>
            <a:r>
              <a:rPr kumimoji="0" lang="en-US" alt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ở 2 </a:t>
            </a:r>
            <a:r>
              <a:rPr kumimoji="0" lang="en-US" alt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nơi</a:t>
            </a:r>
            <a:r>
              <a:rPr kumimoji="0" lang="en-US" alt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khác</a:t>
            </a:r>
            <a:r>
              <a:rPr kumimoji="0" lang="en-US" alt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nhau</a:t>
            </a:r>
            <a:endParaRPr kumimoji="0" lang="en-US" alt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745" name="Rectangle 103"/>
          <p:cNvSpPr>
            <a:spLocks noChangeArrowheads="1"/>
          </p:cNvSpPr>
          <p:nvPr/>
        </p:nvSpPr>
        <p:spPr bwMode="auto">
          <a:xfrm>
            <a:off x="4724400" y="2330450"/>
            <a:ext cx="37096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1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A.Có</a:t>
            </a:r>
            <a:r>
              <a:rPr kumimoji="0" lang="en-US" alt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rừng</a:t>
            </a:r>
            <a:r>
              <a:rPr kumimoji="0" lang="en-US" alt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B. </a:t>
            </a:r>
            <a:r>
              <a:rPr kumimoji="0" lang="en-US" altLang="vi-VN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Đồi</a:t>
            </a:r>
            <a:r>
              <a:rPr kumimoji="0" lang="en-US" alt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trọc</a:t>
            </a:r>
            <a:endParaRPr kumimoji="0" lang="en-US" altLang="vi-V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0702" name="Rectangle 126"/>
          <p:cNvSpPr>
            <a:spLocks noChangeArrowheads="1"/>
          </p:cNvSpPr>
          <p:nvPr/>
        </p:nvSpPr>
        <p:spPr bwMode="auto">
          <a:xfrm>
            <a:off x="3733800" y="2362201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8756" name="Arc 119"/>
          <p:cNvSpPr>
            <a:spLocks/>
          </p:cNvSpPr>
          <p:nvPr/>
        </p:nvSpPr>
        <p:spPr bwMode="auto">
          <a:xfrm rot="14324243" flipV="1">
            <a:off x="7267285" y="1532094"/>
            <a:ext cx="1133475" cy="1663700"/>
          </a:xfrm>
          <a:custGeom>
            <a:avLst/>
            <a:gdLst>
              <a:gd name="T0" fmla="*/ 2147483647 w 21600"/>
              <a:gd name="T1" fmla="*/ 0 h 25634"/>
              <a:gd name="T2" fmla="*/ 2147483647 w 21600"/>
              <a:gd name="T3" fmla="*/ 2147483647 h 25634"/>
              <a:gd name="T4" fmla="*/ 0 w 21600"/>
              <a:gd name="T5" fmla="*/ 2147483647 h 25634"/>
              <a:gd name="T6" fmla="*/ 0 60000 65536"/>
              <a:gd name="T7" fmla="*/ 0 60000 65536"/>
              <a:gd name="T8" fmla="*/ 0 60000 65536"/>
              <a:gd name="T9" fmla="*/ 0 w 21600"/>
              <a:gd name="T10" fmla="*/ 0 h 25634"/>
              <a:gd name="T11" fmla="*/ 21600 w 21600"/>
              <a:gd name="T12" fmla="*/ 25634 h 256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634" fill="none" extrusionOk="0">
                <a:moveTo>
                  <a:pt x="830" y="-1"/>
                </a:moveTo>
                <a:cubicBezTo>
                  <a:pt x="12427" y="445"/>
                  <a:pt x="21600" y="9977"/>
                  <a:pt x="21600" y="21584"/>
                </a:cubicBezTo>
                <a:cubicBezTo>
                  <a:pt x="21600" y="22943"/>
                  <a:pt x="21471" y="24299"/>
                  <a:pt x="21216" y="25633"/>
                </a:cubicBezTo>
              </a:path>
              <a:path w="21600" h="25634" stroke="0" extrusionOk="0">
                <a:moveTo>
                  <a:pt x="830" y="-1"/>
                </a:moveTo>
                <a:cubicBezTo>
                  <a:pt x="12427" y="445"/>
                  <a:pt x="21600" y="9977"/>
                  <a:pt x="21600" y="21584"/>
                </a:cubicBezTo>
                <a:cubicBezTo>
                  <a:pt x="21600" y="22943"/>
                  <a:pt x="21471" y="24299"/>
                  <a:pt x="21216" y="25633"/>
                </a:cubicBezTo>
                <a:lnTo>
                  <a:pt x="0" y="21584"/>
                </a:lnTo>
                <a:close/>
              </a:path>
            </a:pathLst>
          </a:custGeom>
          <a:noFill/>
          <a:ln w="254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8" name="Text Box 104"/>
          <p:cNvSpPr txBox="1">
            <a:spLocks noChangeArrowheads="1"/>
          </p:cNvSpPr>
          <p:nvPr/>
        </p:nvSpPr>
        <p:spPr bwMode="auto">
          <a:xfrm>
            <a:off x="249383" y="3124200"/>
            <a:ext cx="1166156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Quan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sát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H34.9 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thông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tin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Sgk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-120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dõi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nghiệm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hoạt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động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nhóm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hoàn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thành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bảng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so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sánh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điểm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khác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nhau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giữa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khu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vực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 (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rừng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 (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đồi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trọc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PHT</a:t>
            </a:r>
          </a:p>
        </p:txBody>
      </p:sp>
    </p:spTree>
    <p:extLst>
      <p:ext uri="{BB962C8B-B14F-4D97-AF65-F5344CB8AC3E}">
        <p14:creationId xmlns:p14="http://schemas.microsoft.com/office/powerpoint/2010/main" val="7328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6935DCA2-9FF6-4769-BC51-65C9B5408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1" y="1025526"/>
            <a:ext cx="37052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6978" name="Group 2">
            <a:extLst>
              <a:ext uri="{FF2B5EF4-FFF2-40B4-BE49-F238E27FC236}">
                <a16:creationId xmlns:a16="http://schemas.microsoft.com/office/drawing/2014/main" id="{77E4F9E3-6156-4ABB-A614-3E4AF665AD01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587436" y="3363942"/>
          <a:ext cx="11334627" cy="3306763"/>
        </p:xfrm>
        <a:graphic>
          <a:graphicData uri="http://schemas.openxmlformats.org/drawingml/2006/table">
            <a:tbl>
              <a:tblPr/>
              <a:tblGrid>
                <a:gridCol w="3351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4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73" name="Text Box 28">
            <a:extLst>
              <a:ext uri="{FF2B5EF4-FFF2-40B4-BE49-F238E27FC236}">
                <a16:creationId xmlns:a16="http://schemas.microsoft.com/office/drawing/2014/main" id="{54274158-FC34-410E-B7CD-AD45F1B0B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06" y="3548897"/>
            <a:ext cx="271365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Đặc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điểm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4" name="Text Box 29">
            <a:extLst>
              <a:ext uri="{FF2B5EF4-FFF2-40B4-BE49-F238E27FC236}">
                <a16:creationId xmlns:a16="http://schemas.microsoft.com/office/drawing/2014/main" id="{088F7901-F4AA-4B5F-91CC-30493B8B8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4219" y="3534134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Khu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vực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A(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rừng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6175" name="Text Box 30">
            <a:extLst>
              <a:ext uri="{FF2B5EF4-FFF2-40B4-BE49-F238E27FC236}">
                <a16:creationId xmlns:a16="http://schemas.microsoft.com/office/drawing/2014/main" id="{A012AB7D-A33C-4741-96DB-A50F3496F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232" y="3548897"/>
            <a:ext cx="2740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Khu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vực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 (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Đồi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trọc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27007" name="Text Box 31">
            <a:extLst>
              <a:ext uri="{FF2B5EF4-FFF2-40B4-BE49-F238E27FC236}">
                <a16:creationId xmlns:a16="http://schemas.microsoft.com/office/drawing/2014/main" id="{8FA7B76D-8BCB-4465-BDC3-471343CB4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4130" y="4168746"/>
            <a:ext cx="3615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nhiều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cây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phân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nhiều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tầng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177" name="Picture 44" descr="Anh - 12">
            <a:extLst>
              <a:ext uri="{FF2B5EF4-FFF2-40B4-BE49-F238E27FC236}">
                <a16:creationId xmlns:a16="http://schemas.microsoft.com/office/drawing/2014/main" id="{8FC13986-16FF-4FAC-BAA9-3D0C0A291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1011239"/>
            <a:ext cx="3957638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8" name="Text Box 29">
            <a:extLst>
              <a:ext uri="{FF2B5EF4-FFF2-40B4-BE49-F238E27FC236}">
                <a16:creationId xmlns:a16="http://schemas.microsoft.com/office/drawing/2014/main" id="{CB1F9B0D-80D6-4890-A533-808EB6271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1066800"/>
            <a:ext cx="89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(A)</a:t>
            </a:r>
          </a:p>
        </p:txBody>
      </p:sp>
      <p:sp>
        <p:nvSpPr>
          <p:cNvPr id="6179" name="AutoShape 2" descr="Image result for rá»«ng xanh Äáº¹p">
            <a:extLst>
              <a:ext uri="{FF2B5EF4-FFF2-40B4-BE49-F238E27FC236}">
                <a16:creationId xmlns:a16="http://schemas.microsoft.com/office/drawing/2014/main" id="{35E18CF0-6DD5-4CF5-A43F-2BFB38C4A1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04975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181" name="Text Box 30">
            <a:extLst>
              <a:ext uri="{FF2B5EF4-FFF2-40B4-BE49-F238E27FC236}">
                <a16:creationId xmlns:a16="http://schemas.microsoft.com/office/drawing/2014/main" id="{D1FE3458-DE09-4FCD-8775-8C917846B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1" y="1066800"/>
            <a:ext cx="91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(B)</a:t>
            </a:r>
          </a:p>
        </p:txBody>
      </p:sp>
      <p:sp>
        <p:nvSpPr>
          <p:cNvPr id="6182" name="Text Box 31">
            <a:extLst>
              <a:ext uri="{FF2B5EF4-FFF2-40B4-BE49-F238E27FC236}">
                <a16:creationId xmlns:a16="http://schemas.microsoft.com/office/drawing/2014/main" id="{4D5196FF-C87D-41ED-BC11-77CB61915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4173599"/>
            <a:ext cx="2562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Sự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phân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bố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cây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 Box 31">
            <a:extLst>
              <a:ext uri="{FF2B5EF4-FFF2-40B4-BE49-F238E27FC236}">
                <a16:creationId xmlns:a16="http://schemas.microsoft.com/office/drawing/2014/main" id="{D3BC7B3F-7FCA-4E6B-BE12-904B1AF83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135439"/>
            <a:ext cx="25622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cây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bụi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nhỏ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84" name="Text Box 31">
            <a:extLst>
              <a:ext uri="{FF2B5EF4-FFF2-40B4-BE49-F238E27FC236}">
                <a16:creationId xmlns:a16="http://schemas.microsoft.com/office/drawing/2014/main" id="{CD2E5712-637C-449D-A759-20CBA9A29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66" y="478177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Lượng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chảy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 Box 31">
            <a:extLst>
              <a:ext uri="{FF2B5EF4-FFF2-40B4-BE49-F238E27FC236}">
                <a16:creationId xmlns:a16="http://schemas.microsoft.com/office/drawing/2014/main" id="{BE59F62D-3865-40A6-8F8F-3791286F4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984" y="474289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0,6 m</a:t>
            </a:r>
            <a:r>
              <a:rPr kumimoji="0" lang="en-US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/s</a:t>
            </a:r>
          </a:p>
        </p:txBody>
      </p:sp>
      <p:sp>
        <p:nvSpPr>
          <p:cNvPr id="29" name="Text Box 31">
            <a:extLst>
              <a:ext uri="{FF2B5EF4-FFF2-40B4-BE49-F238E27FC236}">
                <a16:creationId xmlns:a16="http://schemas.microsoft.com/office/drawing/2014/main" id="{FD7F21F1-D4DC-468F-948D-6FC582DA0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8006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 m</a:t>
            </a:r>
            <a:r>
              <a:rPr kumimoji="0" lang="en-US" altLang="en-US" sz="18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/s</a:t>
            </a:r>
          </a:p>
        </p:txBody>
      </p:sp>
      <p:sp>
        <p:nvSpPr>
          <p:cNvPr id="6187" name="Text Box 31">
            <a:extLst>
              <a:ext uri="{FF2B5EF4-FFF2-40B4-BE49-F238E27FC236}">
                <a16:creationId xmlns:a16="http://schemas.microsoft.com/office/drawing/2014/main" id="{14569151-B37C-4B46-8392-BA0A52DD3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939" y="5475211"/>
            <a:ext cx="3508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Khả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năng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giữ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đất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42876ED3-15CF-407D-82A5-795DEC1A9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802" y="5435313"/>
            <a:ext cx="33923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Giữ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đất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(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ít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bị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xói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mòn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D1D3F1F2-EED4-4E0D-8183-4225B81EB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489883"/>
            <a:ext cx="3940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Giữ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ít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đất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đất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bị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xói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mòn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35" name="Text Box 31">
            <a:extLst>
              <a:ext uri="{FF2B5EF4-FFF2-40B4-BE49-F238E27FC236}">
                <a16:creationId xmlns:a16="http://schemas.microsoft.com/office/drawing/2014/main" id="{2548255E-0ACA-498E-8357-21B4105A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5" y="6096000"/>
            <a:ext cx="29793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Giữ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ít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nước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92" name="AutoShape 50" descr="Image result for rá» cÃ¢y">
            <a:extLst>
              <a:ext uri="{FF2B5EF4-FFF2-40B4-BE49-F238E27FC236}">
                <a16:creationId xmlns:a16="http://schemas.microsoft.com/office/drawing/2014/main" id="{8FE7FCF9-03CF-42FC-B61E-EB29B695E4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04975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193" name="AutoShape 52" descr="Image result for rá» cÃ¢y">
            <a:extLst>
              <a:ext uri="{FF2B5EF4-FFF2-40B4-BE49-F238E27FC236}">
                <a16:creationId xmlns:a16="http://schemas.microsoft.com/office/drawing/2014/main" id="{041E6BAD-190E-442D-A09C-56DDA0BCEB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04975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6197" name="Picture 53" descr="D:\BẢO HIỂM\re-cay-870x580.jpg">
            <a:extLst>
              <a:ext uri="{FF2B5EF4-FFF2-40B4-BE49-F238E27FC236}">
                <a16:creationId xmlns:a16="http://schemas.microsoft.com/office/drawing/2014/main" id="{B87A4DE4-EB07-401C-9250-B5E9ADD5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2081213"/>
            <a:ext cx="171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1" name="Picture 57" descr="Related image">
            <a:extLst>
              <a:ext uri="{FF2B5EF4-FFF2-40B4-BE49-F238E27FC236}">
                <a16:creationId xmlns:a16="http://schemas.microsoft.com/office/drawing/2014/main" id="{558BDE6A-21D9-468D-B863-0B2B93A7C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16001"/>
            <a:ext cx="17526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">
            <a:extLst>
              <a:ext uri="{FF2B5EF4-FFF2-40B4-BE49-F238E27FC236}">
                <a16:creationId xmlns:a16="http://schemas.microsoft.com/office/drawing/2014/main" id="{7203518A-AC3D-47E0-96FD-7192D1CD1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199"/>
            <a:ext cx="8686800" cy="321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31">
            <a:extLst>
              <a:ext uri="{FF2B5EF4-FFF2-40B4-BE49-F238E27FC236}">
                <a16:creationId xmlns:a16="http://schemas.microsoft.com/office/drawing/2014/main" id="{BAB3DD5A-612E-4B13-9967-505A9DDFD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3816" y="6096000"/>
            <a:ext cx="2771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Giữ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nước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6C90253E-506C-43FB-AFF7-3A7997209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34" y="6095685"/>
            <a:ext cx="27136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Khả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năng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giữ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nước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8F10BA6-2C39-4F91-BCC5-1F4247CD0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19" y="5372168"/>
            <a:ext cx="2683828" cy="62747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EC916F7-24AF-4916-8448-BD19BB39D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325815"/>
            <a:ext cx="3822297" cy="62747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908A5BB-0074-4479-9798-5EF635651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510" y="5306241"/>
            <a:ext cx="3615705" cy="62747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F6339-276B-4416-BE1D-F3FB6830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1119"/>
            <a:ext cx="7576457" cy="3078431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800" b="1" dirty="0">
                <a:solidFill>
                  <a:srgbClr val="FF0000"/>
                </a:solidFill>
              </a:rPr>
            </a:br>
            <a:br>
              <a:rPr lang="en-US" sz="2800" b="1" dirty="0"/>
            </a:br>
            <a:r>
              <a:rPr lang="en-US" sz="2800" dirty="0"/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F904C-52EE-4870-83E3-FDDCD713B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6" y="118752"/>
            <a:ext cx="4615543" cy="67392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8CA3DC-A5B7-404D-8AD4-31DD24C43678}"/>
              </a:ext>
            </a:extLst>
          </p:cNvPr>
          <p:cNvSpPr/>
          <p:nvPr/>
        </p:nvSpPr>
        <p:spPr>
          <a:xfrm>
            <a:off x="8611590" y="4914405"/>
            <a:ext cx="534390" cy="712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3FF40B-B144-4B63-A178-08D4894DDB80}"/>
              </a:ext>
            </a:extLst>
          </p:cNvPr>
          <p:cNvSpPr/>
          <p:nvPr/>
        </p:nvSpPr>
        <p:spPr>
          <a:xfrm>
            <a:off x="10181113" y="4914406"/>
            <a:ext cx="534390" cy="712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1FDE54-F170-431F-95F2-94E50BF256C0}"/>
              </a:ext>
            </a:extLst>
          </p:cNvPr>
          <p:cNvSpPr txBox="1"/>
          <p:nvPr/>
        </p:nvSpPr>
        <p:spPr>
          <a:xfrm>
            <a:off x="159909" y="3760243"/>
            <a:ext cx="69030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2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A9E1AB-17A9-4D24-92FE-11D9BA894EBE}"/>
              </a:ext>
            </a:extLst>
          </p:cNvPr>
          <p:cNvSpPr txBox="1"/>
          <p:nvPr/>
        </p:nvSpPr>
        <p:spPr>
          <a:xfrm>
            <a:off x="139471" y="5023468"/>
            <a:ext cx="6210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40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D048E9C4-26F3-4AEA-A910-72968DB0EC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4DF027-1AB6-491B-9671-81F524625F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124" name="Picture 16" descr="LoDat">
            <a:extLst>
              <a:ext uri="{FF2B5EF4-FFF2-40B4-BE49-F238E27FC236}">
                <a16:creationId xmlns:a16="http://schemas.microsoft.com/office/drawing/2014/main" id="{EB995670-2202-4992-9747-CD7887640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3" y="0"/>
            <a:ext cx="5977247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an-mat-dat-san-xuat-vi-nan-trom-cat-233729-1">
            <a:extLst>
              <a:ext uri="{FF2B5EF4-FFF2-40B4-BE49-F238E27FC236}">
                <a16:creationId xmlns:a16="http://schemas.microsoft.com/office/drawing/2014/main" id="{90107142-5572-492C-B74B-A311BF376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753" y="76200"/>
            <a:ext cx="5977247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596629-0074-461B-BCE9-7D3E1CA5E2D8}"/>
              </a:ext>
            </a:extLst>
          </p:cNvPr>
          <p:cNvSpPr/>
          <p:nvPr/>
        </p:nvSpPr>
        <p:spPr>
          <a:xfrm>
            <a:off x="2481943" y="6290841"/>
            <a:ext cx="6638306" cy="567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HIỆN TƯỢNG SẠT LỞ Ở CÁC BỜ SÔNG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286000" y="6338888"/>
            <a:ext cx="3124200" cy="519113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thấp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 flipH="1">
            <a:off x="2738231" y="2676306"/>
            <a:ext cx="2204830" cy="9812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7096539" y="2676306"/>
            <a:ext cx="1530626" cy="9050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</a:p>
        </p:txBody>
      </p:sp>
      <p:pic>
        <p:nvPicPr>
          <p:cNvPr id="53268" name="Picture 20" descr="han%20h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581401"/>
            <a:ext cx="5658678" cy="273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7451035" y="6338888"/>
            <a:ext cx="2743200" cy="519112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6626" name="Picture 2" descr="Ngập lụt ở Hà Giang ngày 21/7. Ảnh: Lê Mạnh">
            <a:extLst>
              <a:ext uri="{FF2B5EF4-FFF2-40B4-BE49-F238E27FC236}">
                <a16:creationId xmlns:a16="http://schemas.microsoft.com/office/drawing/2014/main" id="{0DA38248-4C6B-4BB1-82A2-73678CAFB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7" y="3581400"/>
            <a:ext cx="5418803" cy="27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lip: Kinh hoàng núi lại sạt lở khi lực lượng tìm kiếm nạn nhân mất tích,  mọi người tháo chạy - Tuổi Trẻ Online">
            <a:extLst>
              <a:ext uri="{FF2B5EF4-FFF2-40B4-BE49-F238E27FC236}">
                <a16:creationId xmlns:a16="http://schemas.microsoft.com/office/drawing/2014/main" id="{BD8D497B-A2B2-4ED6-812E-08951B4CF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726" y="55261"/>
            <a:ext cx="3267769" cy="281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95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/>
      <p:bldP spid="53252" grpId="0" animBg="1"/>
      <p:bldP spid="53253" grpId="0" animBg="1"/>
      <p:bldP spid="5327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1468</Words>
  <Application>Microsoft Office PowerPoint</Application>
  <PresentationFormat>Widescreen</PresentationFormat>
  <Paragraphs>222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.VnTime</vt:lpstr>
      <vt:lpstr>VNI-Times</vt:lpstr>
      <vt:lpstr>Aptos</vt:lpstr>
      <vt:lpstr>Aptos Display</vt:lpstr>
      <vt:lpstr>Arial</vt:lpstr>
      <vt:lpstr>Calibri</vt:lpstr>
      <vt:lpstr>Garamond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Thực hành thí nghiệm (làm ở nhà)  - Châu A: có cây(khu có rừng) - Chậu  B: Không có cây (ồi trọc) Tạo 1 trận mưa giả bằng cách tưới vào 2 chậu 1 lượng nước như nhau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LUYỆN TẬP</vt:lpstr>
      <vt:lpstr>LUYỆN TẬP</vt:lpstr>
      <vt:lpstr>VẬN DỤNG</vt:lpstr>
      <vt:lpstr>HƯỚNG DẪN VỀ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 Sam</dc:creator>
  <cp:lastModifiedBy>Huyen Sam</cp:lastModifiedBy>
  <cp:revision>1</cp:revision>
  <dcterms:created xsi:type="dcterms:W3CDTF">2024-05-10T07:27:15Z</dcterms:created>
  <dcterms:modified xsi:type="dcterms:W3CDTF">2024-05-10T07:35:50Z</dcterms:modified>
</cp:coreProperties>
</file>