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1" r:id="rId2"/>
    <p:sldId id="296" r:id="rId3"/>
    <p:sldId id="260" r:id="rId4"/>
    <p:sldId id="259" r:id="rId5"/>
    <p:sldId id="304" r:id="rId6"/>
    <p:sldId id="306" r:id="rId7"/>
    <p:sldId id="258" r:id="rId8"/>
    <p:sldId id="283" r:id="rId9"/>
    <p:sldId id="284" r:id="rId10"/>
    <p:sldId id="302" r:id="rId11"/>
    <p:sldId id="305" r:id="rId12"/>
    <p:sldId id="307" r:id="rId13"/>
    <p:sldId id="297" r:id="rId14"/>
    <p:sldId id="308" r:id="rId15"/>
    <p:sldId id="286" r:id="rId16"/>
    <p:sldId id="263" r:id="rId17"/>
    <p:sldId id="288" r:id="rId18"/>
    <p:sldId id="289" r:id="rId19"/>
    <p:sldId id="290" r:id="rId20"/>
    <p:sldId id="291" r:id="rId21"/>
    <p:sldId id="309" r:id="rId22"/>
    <p:sldId id="298" r:id="rId23"/>
    <p:sldId id="269" r:id="rId24"/>
    <p:sldId id="292" r:id="rId25"/>
    <p:sldId id="293" r:id="rId26"/>
    <p:sldId id="294" r:id="rId27"/>
    <p:sldId id="310" r:id="rId28"/>
    <p:sldId id="299" r:id="rId29"/>
    <p:sldId id="295" r:id="rId30"/>
    <p:sldId id="271" r:id="rId31"/>
    <p:sldId id="279" r:id="rId32"/>
    <p:sldId id="301" r:id="rId33"/>
    <p:sldId id="300" r:id="rId34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94" y="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vinmec.com/tin-tuc/thong-tin-suc-khoe/dinh-duong/cac-loai-nam-doc-ban-can-bi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ấm mốc">
            <a:extLst>
              <a:ext uri="{FF2B5EF4-FFF2-40B4-BE49-F238E27FC236}">
                <a16:creationId xmlns:a16="http://schemas.microsoft.com/office/drawing/2014/main" id="{BF2815D4-0963-F7BF-67E2-1A7CCD15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334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81A87E-A0CD-1028-61D2-37C60D607D50}"/>
              </a:ext>
            </a:extLst>
          </p:cNvPr>
          <p:cNvSpPr txBox="1"/>
          <p:nvPr/>
        </p:nvSpPr>
        <p:spPr>
          <a:xfrm>
            <a:off x="685800" y="3810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SF Pro Display"/>
              </a:rPr>
              <a:t>stachybotrys</a:t>
            </a:r>
            <a:r>
              <a:rPr lang="en-US" b="0" i="1" dirty="0">
                <a:solidFill>
                  <a:srgbClr val="000000"/>
                </a:solidFill>
                <a:effectLst/>
                <a:latin typeface="SF Pro Display"/>
              </a:rPr>
              <a:t>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SF Pro Display"/>
              </a:rPr>
              <a:t>chartarum</a:t>
            </a:r>
            <a:r>
              <a:rPr lang="en-US" b="0" i="1" dirty="0">
                <a:solidFill>
                  <a:srgbClr val="000000"/>
                </a:solidFill>
                <a:effectLst/>
                <a:latin typeface="SF Pro Display"/>
              </a:rPr>
              <a:t>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SF Pro Display"/>
              </a:rPr>
              <a:t>gây</a:t>
            </a:r>
            <a:r>
              <a:rPr lang="en-US" b="0" i="1" dirty="0">
                <a:solidFill>
                  <a:srgbClr val="000000"/>
                </a:solidFill>
                <a:effectLst/>
                <a:latin typeface="SF Pro Display"/>
              </a:rPr>
              <a:t>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SF Pro Display"/>
              </a:rPr>
              <a:t>ôi</a:t>
            </a:r>
            <a:r>
              <a:rPr lang="en-US" b="0" i="1" dirty="0">
                <a:solidFill>
                  <a:srgbClr val="000000"/>
                </a:solidFill>
                <a:effectLst/>
                <a:latin typeface="SF Pro Display"/>
              </a:rPr>
              <a:t>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SF Pro Display"/>
              </a:rPr>
              <a:t>thiu</a:t>
            </a:r>
            <a:endParaRPr lang="en-US" dirty="0"/>
          </a:p>
        </p:txBody>
      </p:sp>
      <p:pic>
        <p:nvPicPr>
          <p:cNvPr id="1028" name="Picture 4" descr="Các loại nấm mốc thường gặp">
            <a:extLst>
              <a:ext uri="{FF2B5EF4-FFF2-40B4-BE49-F238E27FC236}">
                <a16:creationId xmlns:a16="http://schemas.microsoft.com/office/drawing/2014/main" id="{4B7B22A3-C188-6936-50FF-675AF3396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28" y="1828800"/>
            <a:ext cx="4941888" cy="33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C007EA-5724-50BC-5E16-F8166BB64F73}"/>
              </a:ext>
            </a:extLst>
          </p:cNvPr>
          <p:cNvSpPr txBox="1"/>
          <p:nvPr/>
        </p:nvSpPr>
        <p:spPr>
          <a:xfrm>
            <a:off x="6019800" y="5334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Nấm</a:t>
            </a:r>
            <a:r>
              <a:rPr lang="en-US" dirty="0"/>
              <a:t> </a:t>
            </a:r>
            <a:r>
              <a:rPr lang="vi-VN" b="0" i="1" dirty="0">
                <a:solidFill>
                  <a:srgbClr val="000000"/>
                </a:solidFill>
                <a:effectLst/>
                <a:latin typeface="SF Pro Display"/>
              </a:rPr>
              <a:t>mốc penicillium spp làm pho mát xanh</a:t>
            </a:r>
            <a:r>
              <a:rPr lang="en-US" b="0" i="1" dirty="0">
                <a:solidFill>
                  <a:srgbClr val="000000"/>
                </a:solidFill>
                <a:effectLst/>
                <a:latin typeface="SF Pro Display"/>
              </a:rPr>
              <a:t>, </a:t>
            </a:r>
            <a:r>
              <a:rPr lang="vi-VN" b="0" i="1" dirty="0">
                <a:solidFill>
                  <a:srgbClr val="000000"/>
                </a:solidFill>
                <a:effectLst/>
                <a:latin typeface="SF Pro Display"/>
              </a:rPr>
              <a:t>có ích cho sức khỏe.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2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43C54-753A-9107-8195-28D0D069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81697-AA1E-D07F-0E37-B0E37852D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1E0E5D3-016B-A7D6-5121-56241D320D51}"/>
              </a:ext>
            </a:extLst>
          </p:cNvPr>
          <p:cNvSpPr/>
          <p:nvPr/>
        </p:nvSpPr>
        <p:spPr>
          <a:xfrm>
            <a:off x="1295400" y="818706"/>
            <a:ext cx="8305800" cy="3962400"/>
          </a:xfrm>
          <a:prstGeom prst="cloud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3190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ảo và nấm cộng sinh">
            <a:extLst>
              <a:ext uri="{FF2B5EF4-FFF2-40B4-BE49-F238E27FC236}">
                <a16:creationId xmlns:a16="http://schemas.microsoft.com/office/drawing/2014/main" id="{04F6BD01-50B8-2551-C15A-BF862BDCA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89164"/>
            <a:ext cx="4572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B3E63-9172-79CA-6271-B5713DC5F4C5}"/>
              </a:ext>
            </a:extLst>
          </p:cNvPr>
          <p:cNvSpPr txBox="1"/>
          <p:nvPr/>
        </p:nvSpPr>
        <p:spPr>
          <a:xfrm>
            <a:off x="1365796" y="311386"/>
            <a:ext cx="277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Địa</a:t>
            </a:r>
            <a:r>
              <a:rPr lang="en-US" dirty="0"/>
              <a:t> y: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tảo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DB4254F-06E7-B28A-1D44-BB917575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35983"/>
            <a:ext cx="4572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F072FD-A773-48B4-261D-1A87AC438179}"/>
              </a:ext>
            </a:extLst>
          </p:cNvPr>
          <p:cNvSpPr txBox="1"/>
          <p:nvPr/>
        </p:nvSpPr>
        <p:spPr>
          <a:xfrm>
            <a:off x="7010400" y="311386"/>
            <a:ext cx="2331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người</a:t>
            </a:r>
            <a:endParaRPr lang="en-US" dirty="0"/>
          </a:p>
        </p:txBody>
      </p:sp>
      <p:pic>
        <p:nvPicPr>
          <p:cNvPr id="3080" name="Picture 8" descr="NẤM, hình ảnh nấm, nấm đẹp, nấm kỳ lạ, nấm độc, hái nấm, nhiếp ảnh nấm macro">
            <a:extLst>
              <a:ext uri="{FF2B5EF4-FFF2-40B4-BE49-F238E27FC236}">
                <a16:creationId xmlns:a16="http://schemas.microsoft.com/office/drawing/2014/main" id="{E66C27E9-A20F-547A-607D-0E35131F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51064"/>
            <a:ext cx="37338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ấm là gì? Nấm có phải là thực vật không? Tìm hiểu về nấm từ A-Z">
            <a:extLst>
              <a:ext uri="{FF2B5EF4-FFF2-40B4-BE49-F238E27FC236}">
                <a16:creationId xmlns:a16="http://schemas.microsoft.com/office/drawing/2014/main" id="{0F49B663-B1B5-85E4-C9A9-93279DF6E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84" y="3559683"/>
            <a:ext cx="2947416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ấm là gì? Nấm có phải là thực vật không? Tìm hiểu về nấm từ A-Z">
            <a:extLst>
              <a:ext uri="{FF2B5EF4-FFF2-40B4-BE49-F238E27FC236}">
                <a16:creationId xmlns:a16="http://schemas.microsoft.com/office/drawing/2014/main" id="{A7E984BB-2FA5-A2AD-1ABB-61650F36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76" y="3810000"/>
            <a:ext cx="3352798" cy="273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86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0201"/>
            <a:ext cx="9310790" cy="4648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56B9C-3FA8-4818-98D6-B2083B4E36AC}"/>
              </a:ext>
            </a:extLst>
          </p:cNvPr>
          <p:cNvSpPr txBox="1"/>
          <p:nvPr/>
        </p:nvSpPr>
        <p:spPr>
          <a:xfrm>
            <a:off x="762000" y="494308"/>
            <a:ext cx="967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,…..</a:t>
            </a:r>
          </a:p>
        </p:txBody>
      </p:sp>
    </p:spTree>
    <p:extLst>
      <p:ext uri="{BB962C8B-B14F-4D97-AF65-F5344CB8AC3E}">
        <p14:creationId xmlns:p14="http://schemas.microsoft.com/office/powerpoint/2010/main" val="1690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B2DD3C5-9864-E705-DD4C-B7837B58F63F}"/>
              </a:ext>
            </a:extLst>
          </p:cNvPr>
          <p:cNvGrpSpPr/>
          <p:nvPr/>
        </p:nvGrpSpPr>
        <p:grpSpPr>
          <a:xfrm>
            <a:off x="228599" y="363187"/>
            <a:ext cx="3124201" cy="5034684"/>
            <a:chOff x="228599" y="363187"/>
            <a:chExt cx="3124201" cy="50346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FC74D4-8F99-5EF4-0C88-3F232C6BD660}"/>
                </a:ext>
              </a:extLst>
            </p:cNvPr>
            <p:cNvSpPr txBox="1"/>
            <p:nvPr/>
          </p:nvSpPr>
          <p:spPr>
            <a:xfrm>
              <a:off x="231648" y="363187"/>
              <a:ext cx="28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91E60BA-C1B5-5FA8-F7E9-EFDE93B9BBD8}"/>
                </a:ext>
              </a:extLst>
            </p:cNvPr>
            <p:cNvGrpSpPr/>
            <p:nvPr/>
          </p:nvGrpSpPr>
          <p:grpSpPr>
            <a:xfrm>
              <a:off x="228599" y="1374434"/>
              <a:ext cx="3124201" cy="4023437"/>
              <a:chOff x="228599" y="1374434"/>
              <a:chExt cx="3124201" cy="4023437"/>
            </a:xfrm>
          </p:grpSpPr>
          <p:pic>
            <p:nvPicPr>
              <p:cNvPr id="4100" name="Picture 4" descr="Nấm bụng dê được ví như vua của các loại nấm nhưng không phải ai cũng biết  để thưởng thức">
                <a:extLst>
                  <a:ext uri="{FF2B5EF4-FFF2-40B4-BE49-F238E27FC236}">
                    <a16:creationId xmlns:a16="http://schemas.microsoft.com/office/drawing/2014/main" id="{76BBE005-CFD5-C9AA-AB9B-5D3423F27A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599" y="1374434"/>
                <a:ext cx="3124201" cy="4023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79846B0-C9FC-4BDB-8734-CC23017389A5}"/>
                  </a:ext>
                </a:extLst>
              </p:cNvPr>
              <p:cNvSpPr/>
              <p:nvPr/>
            </p:nvSpPr>
            <p:spPr>
              <a:xfrm>
                <a:off x="1371600" y="1374434"/>
                <a:ext cx="1752600" cy="37816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bụng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dê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6CFA93-B9EF-FD45-E0A4-6AA72F05507F}"/>
              </a:ext>
            </a:extLst>
          </p:cNvPr>
          <p:cNvGrpSpPr/>
          <p:nvPr/>
        </p:nvGrpSpPr>
        <p:grpSpPr>
          <a:xfrm>
            <a:off x="3810000" y="963352"/>
            <a:ext cx="3505200" cy="5498486"/>
            <a:chOff x="3810000" y="963352"/>
            <a:chExt cx="3505200" cy="54984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6A7579-9A3D-E116-29D8-3BB5B7064509}"/>
                </a:ext>
              </a:extLst>
            </p:cNvPr>
            <p:cNvSpPr txBox="1"/>
            <p:nvPr/>
          </p:nvSpPr>
          <p:spPr>
            <a:xfrm>
              <a:off x="4191000" y="96335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DAEE42-2BFB-5551-497B-562E7D1C255C}"/>
                </a:ext>
              </a:extLst>
            </p:cNvPr>
            <p:cNvGrpSpPr/>
            <p:nvPr/>
          </p:nvGrpSpPr>
          <p:grpSpPr>
            <a:xfrm>
              <a:off x="3810000" y="2438400"/>
              <a:ext cx="3505200" cy="4023438"/>
              <a:chOff x="3810000" y="2438400"/>
              <a:chExt cx="3505200" cy="4023438"/>
            </a:xfrm>
          </p:grpSpPr>
          <p:pic>
            <p:nvPicPr>
              <p:cNvPr id="4102" name="Picture 6" descr="Nấm bào ngư, nấm sò: đặc điểm, giá trị dinh dưỡng và lợi ích với sức khỏe">
                <a:extLst>
                  <a:ext uri="{FF2B5EF4-FFF2-40B4-BE49-F238E27FC236}">
                    <a16:creationId xmlns:a16="http://schemas.microsoft.com/office/drawing/2014/main" id="{62FE4140-BAC6-C93F-A1DB-7CB863FCE8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438400"/>
                <a:ext cx="3505200" cy="4023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CDA2F375-25E8-FFE7-B22E-4B072CDE19F2}"/>
                  </a:ext>
                </a:extLst>
              </p:cNvPr>
              <p:cNvSpPr/>
              <p:nvPr/>
            </p:nvSpPr>
            <p:spPr>
              <a:xfrm>
                <a:off x="5486400" y="2438400"/>
                <a:ext cx="1600200" cy="45720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sò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3C8CEE-D6C5-03EE-A985-6F14AFFB0F38}"/>
              </a:ext>
            </a:extLst>
          </p:cNvPr>
          <p:cNvGrpSpPr/>
          <p:nvPr/>
        </p:nvGrpSpPr>
        <p:grpSpPr>
          <a:xfrm>
            <a:off x="7620000" y="390620"/>
            <a:ext cx="3505201" cy="5019580"/>
            <a:chOff x="7620000" y="390620"/>
            <a:chExt cx="3505201" cy="50195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A09B14-9E34-2AD7-56E2-9A775AAD135C}"/>
                </a:ext>
              </a:extLst>
            </p:cNvPr>
            <p:cNvSpPr txBox="1"/>
            <p:nvPr/>
          </p:nvSpPr>
          <p:spPr>
            <a:xfrm>
              <a:off x="7696201" y="390620"/>
              <a:ext cx="3429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sợi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nhánh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xám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3A091AF-5607-F628-7949-583154557301}"/>
                </a:ext>
              </a:extLst>
            </p:cNvPr>
            <p:cNvGrpSpPr/>
            <p:nvPr/>
          </p:nvGrpSpPr>
          <p:grpSpPr>
            <a:xfrm>
              <a:off x="7620000" y="1892808"/>
              <a:ext cx="3238499" cy="3517392"/>
              <a:chOff x="7620000" y="1892808"/>
              <a:chExt cx="3238499" cy="3517392"/>
            </a:xfrm>
          </p:grpSpPr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C1A94E7F-4544-4840-9DF7-B8214BD77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0" y="1892808"/>
                <a:ext cx="3238499" cy="3517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40695CB-D8DA-E447-611C-DBD2A38DEC78}"/>
                  </a:ext>
                </a:extLst>
              </p:cNvPr>
              <p:cNvSpPr/>
              <p:nvPr/>
            </p:nvSpPr>
            <p:spPr>
              <a:xfrm>
                <a:off x="9372600" y="5029200"/>
                <a:ext cx="1485899" cy="38100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mốc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40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1670940"/>
            <a:ext cx="9753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xám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3020786" y="1229380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05166"/>
              </p:ext>
            </p:extLst>
          </p:nvPr>
        </p:nvGraphicFramePr>
        <p:xfrm>
          <a:off x="685800" y="2310574"/>
          <a:ext cx="9601200" cy="2366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09600" y="5141893"/>
            <a:ext cx="960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3000" y="31498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304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TIẾT 73, 74, 75</a:t>
            </a:r>
          </a:p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32: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</a:p>
        </p:txBody>
      </p:sp>
    </p:spTree>
    <p:extLst>
      <p:ext uri="{BB962C8B-B14F-4D97-AF65-F5344CB8AC3E}">
        <p14:creationId xmlns:p14="http://schemas.microsoft.com/office/powerpoint/2010/main" val="21253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Saccharomyces cerevisiae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lên men làm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bánh mì, rượu, và bia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Bột bánh mì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CA00-08E0-67BD-0C05-3091311D0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 Penicillium chrysogenum, từng được con người dùng để sản xuất thuốc kháng sinh penicillin. 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hám phá khả năng kỳ lạ của nấm mốc">
            <a:extLst>
              <a:ext uri="{FF2B5EF4-FFF2-40B4-BE49-F238E27FC236}">
                <a16:creationId xmlns:a16="http://schemas.microsoft.com/office/drawing/2014/main" id="{00B9DAFF-582F-27C6-4DD3-5E2F129653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5334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II. VAI TRÒ CỦA NẤM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676400"/>
            <a:ext cx="9601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- Trong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nhĩ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algn="just"/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mem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algn="just"/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chi,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623229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2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30904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447801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913293"/>
            <a:ext cx="1013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ben,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7086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57278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C5196-5F8D-03F4-2C3D-2BB1F033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295400"/>
            <a:ext cx="9875520" cy="762000"/>
          </a:xfrm>
        </p:spPr>
        <p:txBody>
          <a:bodyPr>
            <a:noAutofit/>
          </a:bodyPr>
          <a:lstStyle/>
          <a:p>
            <a:r>
              <a:rPr lang="en-US" sz="2400" dirty="0"/>
              <a:t>https://vfa.gov.vn/kien-thuc/cac-loai-nam-doc-thuong-gap-o-viet-nam.html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B0F4E-7353-7F33-56DA-6FAA4F5C0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133600"/>
            <a:ext cx="9875520" cy="4419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vi-VN" b="1" i="0" dirty="0">
                <a:solidFill>
                  <a:srgbClr val="FF0000"/>
                </a:solidFill>
                <a:effectLst/>
                <a:latin typeface="+mj-lt"/>
              </a:rPr>
              <a:t>Các dấu hiệu nhận biết cây nấm độc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1" i="0" strike="noStrike" dirty="0">
                <a:solidFill>
                  <a:srgbClr val="002060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Các loại nấm độc thường gặp</a:t>
            </a:r>
            <a:r>
              <a:rPr lang="vi-VN" b="1" i="0" dirty="0">
                <a:solidFill>
                  <a:srgbClr val="002060"/>
                </a:solidFill>
                <a:effectLst/>
                <a:latin typeface="+mj-lt"/>
              </a:rPr>
              <a:t> thường có đầy đủ: phiến nấm, mũ, cuống, vòng cuống và bao gốc.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1" i="0" dirty="0">
                <a:solidFill>
                  <a:srgbClr val="FF0000"/>
                </a:solidFill>
                <a:effectLst/>
                <a:latin typeface="+mj-lt"/>
              </a:rPr>
              <a:t>Thân</a:t>
            </a:r>
            <a:r>
              <a:rPr lang="vi-VN" b="1" i="0" dirty="0">
                <a:solidFill>
                  <a:srgbClr val="002060"/>
                </a:solidFill>
                <a:effectLst/>
                <a:latin typeface="+mj-lt"/>
              </a:rPr>
              <a:t> cây nấm độc bên trong có </a:t>
            </a:r>
            <a:r>
              <a:rPr lang="vi-VN" b="1" i="0" dirty="0">
                <a:solidFill>
                  <a:srgbClr val="FF0000"/>
                </a:solidFill>
                <a:effectLst/>
                <a:latin typeface="+mj-lt"/>
              </a:rPr>
              <a:t>màu hồng nhạt</a:t>
            </a:r>
            <a:r>
              <a:rPr lang="vi-VN" b="1" i="0" dirty="0">
                <a:solidFill>
                  <a:srgbClr val="002060"/>
                </a:solidFill>
                <a:effectLst/>
                <a:latin typeface="+mj-lt"/>
              </a:rPr>
              <a:t>, mũ nấm màu đỏ có vẩy trắng, </a:t>
            </a:r>
            <a:r>
              <a:rPr lang="vi-VN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j-lt"/>
              </a:rPr>
              <a:t>sợi nấm phát sáng trong đêm.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1" i="0" dirty="0">
                <a:solidFill>
                  <a:srgbClr val="FF0000"/>
                </a:solidFill>
                <a:effectLst/>
                <a:latin typeface="+mj-lt"/>
              </a:rPr>
              <a:t>Bộ phận có độc</a:t>
            </a:r>
            <a:r>
              <a:rPr lang="vi-VN" b="1" i="0" dirty="0">
                <a:solidFill>
                  <a:srgbClr val="002060"/>
                </a:solidFill>
                <a:effectLst/>
                <a:latin typeface="+mj-lt"/>
              </a:rPr>
              <a:t> nằm trong toàn bộ </a:t>
            </a:r>
            <a:r>
              <a:rPr lang="vi-VN" b="1" i="0" dirty="0">
                <a:solidFill>
                  <a:srgbClr val="FF0000"/>
                </a:solidFill>
                <a:effectLst/>
                <a:latin typeface="+mj-lt"/>
              </a:rPr>
              <a:t>thể quả</a:t>
            </a:r>
            <a:r>
              <a:rPr lang="vi-VN" b="1" i="0" dirty="0">
                <a:solidFill>
                  <a:srgbClr val="002060"/>
                </a:solidFill>
                <a:effectLst/>
                <a:latin typeface="+mj-lt"/>
              </a:rPr>
              <a:t> nấm (mũ, phiến, vòng, cuống, bao gốc nấm), độc tố thay đổi theo mùa, quá trình sinh trưởng của nấm, môi trường đất đai, khí hậu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B3331-EB50-6E14-1937-75499D901A81}"/>
              </a:ext>
            </a:extLst>
          </p:cNvPr>
          <p:cNvSpPr txBox="1"/>
          <p:nvPr/>
        </p:nvSpPr>
        <p:spPr>
          <a:xfrm>
            <a:off x="4114800" y="457200"/>
            <a:ext cx="1678665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03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" y="1824802"/>
            <a:ext cx="9677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- 1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ráo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31064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u="sng" dirty="0">
                <a:latin typeface="Times New Roman" pitchFamily="18" charset="0"/>
                <a:cs typeface="Times New Roman" pitchFamily="18" charset="0"/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PHIẾU HỌC TẬP SỐ KWL</a:t>
            </a:r>
          </a:p>
          <a:p>
            <a:pPr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Times New Roman" pitchFamily="18" charset="0"/>
                <a:cs typeface="Times New Roman" pitchFamily="18" charset="0"/>
                <a:hlinkClick r:id="rId3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u="sng" dirty="0">
                <a:latin typeface="Times New Roman" pitchFamily="18" charset="0"/>
                <a:cs typeface="Times New Roman" pitchFamily="18" charset="0"/>
                <a:hlinkClick r:id="rId3"/>
              </a:rPr>
              <a:t> –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  <a:hlinkClick r:id="rId3"/>
              </a:rPr>
              <a:t>youtube</a:t>
            </a:r>
            <a:r>
              <a:rPr lang="en-US" u="sng" dirty="0">
                <a:latin typeface="Times New Roman" pitchFamily="18" charset="0"/>
                <a:cs typeface="Times New Roman" pitchFamily="18" charset="0"/>
                <a:hlinkClick r:id="rId3"/>
              </a:rPr>
              <a:t>)</a:t>
            </a:r>
          </a:p>
          <a:p>
            <a:r>
              <a:rPr lang="vi-VN" u="sng" dirty="0">
                <a:latin typeface="Times New Roman" pitchFamily="18" charset="0"/>
                <a:cs typeface="Times New Roman" pitchFamily="18" charset="0"/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2348805"/>
            <a:ext cx="967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KWL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73991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829" y="304800"/>
            <a:ext cx="83811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SGK/111)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29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2286000"/>
            <a:ext cx="8915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nhĩ</a:t>
            </a:r>
            <a:r>
              <a:rPr lang="en-US" sz="2800" dirty="0">
                <a:solidFill>
                  <a:srgbClr val="1109B7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rgbClr val="1109B7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rgbClr val="1109B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8382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851282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77913618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43C54-753A-9107-8195-28D0D069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81697-AA1E-D07F-0E37-B0E37852D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1E0E5D3-016B-A7D6-5121-56241D320D51}"/>
              </a:ext>
            </a:extLst>
          </p:cNvPr>
          <p:cNvSpPr/>
          <p:nvPr/>
        </p:nvSpPr>
        <p:spPr>
          <a:xfrm>
            <a:off x="1600200" y="1295398"/>
            <a:ext cx="8305800" cy="3962400"/>
          </a:xfrm>
          <a:prstGeom prst="cloud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4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2412FB90-F436-A317-A122-23124EA03B71}"/>
              </a:ext>
            </a:extLst>
          </p:cNvPr>
          <p:cNvSpPr/>
          <p:nvPr/>
        </p:nvSpPr>
        <p:spPr>
          <a:xfrm>
            <a:off x="2819400" y="248951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1620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ái niệm cấu trúc ngoài màng sinh chất">
            <a:extLst>
              <a:ext uri="{FF2B5EF4-FFF2-40B4-BE49-F238E27FC236}">
                <a16:creationId xmlns:a16="http://schemas.microsoft.com/office/drawing/2014/main" id="{FC889459-1694-AC81-AA67-5058E82ECD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9874250" cy="36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3D323A-88F4-7237-05AA-7F3CC437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307529"/>
            <a:ext cx="9874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58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64322"/>
            <a:ext cx="8153400" cy="294491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DAE2D48-387B-6603-0A70-DF709E250CE6}"/>
              </a:ext>
            </a:extLst>
          </p:cNvPr>
          <p:cNvSpPr/>
          <p:nvPr/>
        </p:nvSpPr>
        <p:spPr>
          <a:xfrm>
            <a:off x="3276600" y="1066800"/>
            <a:ext cx="5257800" cy="2155479"/>
          </a:xfrm>
          <a:prstGeom prst="cloudCallout">
            <a:avLst>
              <a:gd name="adj1" fmla="val -29355"/>
              <a:gd name="adj2" fmla="val 7819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810000" y="3014191"/>
            <a:ext cx="18742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Saccharomyces cerevisiae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lên men làm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bánh mì, rượu, và bia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Bột bánh mì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1338</Words>
  <Application>Microsoft Office PowerPoint</Application>
  <PresentationFormat>Custom</PresentationFormat>
  <Paragraphs>132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SF Pro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Nấm là những sinh vật nhân thực, đơn bào hoặc đa bào, sống dị dưỡng, thành tế bào cấu tạo bằng kitin.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Nấm Penicillium chrysogenum, từng được con người dùng để sản xuất thuốc kháng sinh penicillin.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https://vfa.gov.vn/kien-thuc/cac-loai-nam-doc-thuong-gap-o-viet-nam.html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Huyen Sam</cp:lastModifiedBy>
  <cp:revision>44</cp:revision>
  <dcterms:created xsi:type="dcterms:W3CDTF">2021-05-03T08:20:30Z</dcterms:created>
  <dcterms:modified xsi:type="dcterms:W3CDTF">2024-01-16T17:09:27Z</dcterms:modified>
</cp:coreProperties>
</file>