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60" r:id="rId2"/>
    <p:sldId id="256" r:id="rId3"/>
    <p:sldId id="258" r:id="rId4"/>
    <p:sldId id="361" r:id="rId5"/>
    <p:sldId id="362" r:id="rId6"/>
    <p:sldId id="257" r:id="rId7"/>
    <p:sldId id="363" r:id="rId8"/>
    <p:sldId id="260" r:id="rId9"/>
    <p:sldId id="287" r:id="rId10"/>
    <p:sldId id="262" r:id="rId11"/>
    <p:sldId id="263" r:id="rId12"/>
    <p:sldId id="264" r:id="rId13"/>
    <p:sldId id="364" r:id="rId14"/>
    <p:sldId id="365" r:id="rId15"/>
    <p:sldId id="300" r:id="rId16"/>
    <p:sldId id="366" r:id="rId17"/>
    <p:sldId id="265" r:id="rId18"/>
    <p:sldId id="266" r:id="rId19"/>
    <p:sldId id="267" r:id="rId20"/>
    <p:sldId id="290" r:id="rId21"/>
    <p:sldId id="273" r:id="rId22"/>
    <p:sldId id="289" r:id="rId23"/>
    <p:sldId id="276" r:id="rId24"/>
    <p:sldId id="303" r:id="rId25"/>
    <p:sldId id="301" r:id="rId26"/>
    <p:sldId id="367" r:id="rId27"/>
    <p:sldId id="302" r:id="rId28"/>
    <p:sldId id="368" r:id="rId29"/>
    <p:sldId id="305" r:id="rId30"/>
    <p:sldId id="304" r:id="rId31"/>
    <p:sldId id="294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50" y="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A6E7B3-AB96-49DA-BD8F-F0A5FDA1899A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F9B492-EFBC-4144-853A-1A10E2FD0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170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9B492-EFBC-4144-853A-1A10E2FD0B5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390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FA7B-0860-4D57-B7B9-4EAA1FF0E40B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7EA5-37F9-43D2-965E-E6B9AF101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7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FA7B-0860-4D57-B7B9-4EAA1FF0E40B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7EA5-37F9-43D2-965E-E6B9AF101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917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FA7B-0860-4D57-B7B9-4EAA1FF0E40B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7EA5-37F9-43D2-965E-E6B9AF101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738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FA7B-0860-4D57-B7B9-4EAA1FF0E40B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7EA5-37F9-43D2-965E-E6B9AF101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305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FA7B-0860-4D57-B7B9-4EAA1FF0E40B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7EA5-37F9-43D2-965E-E6B9AF101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42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FA7B-0860-4D57-B7B9-4EAA1FF0E40B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7EA5-37F9-43D2-965E-E6B9AF101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678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FA7B-0860-4D57-B7B9-4EAA1FF0E40B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7EA5-37F9-43D2-965E-E6B9AF101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604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FA7B-0860-4D57-B7B9-4EAA1FF0E40B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7EA5-37F9-43D2-965E-E6B9AF101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66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FA7B-0860-4D57-B7B9-4EAA1FF0E40B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7EA5-37F9-43D2-965E-E6B9AF101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27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FA7B-0860-4D57-B7B9-4EAA1FF0E40B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7EA5-37F9-43D2-965E-E6B9AF101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029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FA7B-0860-4D57-B7B9-4EAA1FF0E40B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7EA5-37F9-43D2-965E-E6B9AF101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06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FFA7B-0860-4D57-B7B9-4EAA1FF0E40B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E7EA5-37F9-43D2-965E-E6B9AF101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30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f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>
            <a:extLst>
              <a:ext uri="{FF2B5EF4-FFF2-40B4-BE49-F238E27FC236}">
                <a16:creationId xmlns:a16="http://schemas.microsoft.com/office/drawing/2014/main" id="{E285C948-5CF7-4E2E-8E2E-9698D737D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0678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3">
            <a:extLst>
              <a:ext uri="{FF2B5EF4-FFF2-40B4-BE49-F238E27FC236}">
                <a16:creationId xmlns:a16="http://schemas.microsoft.com/office/drawing/2014/main" id="{E400E6CC-98B7-4907-A460-9EBFE1B08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867400"/>
            <a:ext cx="90678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240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Tại sao mỗi người lại có kích thước và vóc dáng khác nhau? Nhờ đâu mà cơ thể người có thể di chuyển, vận động được?</a:t>
            </a:r>
            <a:endParaRPr lang="en-US" alt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>
            <a:extLst>
              <a:ext uri="{FF2B5EF4-FFF2-40B4-BE49-F238E27FC236}">
                <a16:creationId xmlns:a16="http://schemas.microsoft.com/office/drawing/2014/main" id="{D93D0F0A-F47E-4B32-9C04-8AFAA40B03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7620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CC"/>
                </a:solidFill>
                <a:latin typeface="Times New Roman" panose="02020603050405020304" pitchFamily="18" charset="0"/>
              </a:rPr>
              <a:t>Bộ xương gồm</a:t>
            </a:r>
            <a:endParaRPr lang="en-US" altLang="en-US" sz="24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Text Box 3">
            <a:extLst>
              <a:ext uri="{FF2B5EF4-FFF2-40B4-BE49-F238E27FC236}">
                <a16:creationId xmlns:a16="http://schemas.microsoft.com/office/drawing/2014/main" id="{9931B8D7-2F16-4516-AF9A-716037CFA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2650" y="279400"/>
            <a:ext cx="1790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660033"/>
                </a:solidFill>
              </a:rPr>
              <a:t> </a:t>
            </a:r>
            <a:r>
              <a:rPr lang="en-US" altLang="en-US" sz="2400">
                <a:solidFill>
                  <a:srgbClr val="660033"/>
                </a:solidFill>
                <a:latin typeface="Times New Roman" panose="02020603050405020304" pitchFamily="18" charset="0"/>
              </a:rPr>
              <a:t>Xương đầu</a:t>
            </a:r>
            <a:r>
              <a:rPr lang="en-US" altLang="en-US" sz="2400">
                <a:solidFill>
                  <a:srgbClr val="660033"/>
                </a:solidFill>
              </a:rPr>
              <a:t>          </a:t>
            </a:r>
            <a:r>
              <a:rPr lang="en-US" altLang="en-US" sz="2400">
                <a:solidFill>
                  <a:srgbClr val="FF3399"/>
                </a:solidFill>
              </a:rPr>
              <a:t>                                                                                                                                </a:t>
            </a:r>
            <a:endParaRPr lang="en-US" altLang="en-US" sz="2400">
              <a:solidFill>
                <a:srgbClr val="FF3399"/>
              </a:solidFill>
              <a:cs typeface="Arial" panose="020B0604020202020204" pitchFamily="34" charset="0"/>
            </a:endParaRPr>
          </a:p>
        </p:txBody>
      </p:sp>
      <p:sp>
        <p:nvSpPr>
          <p:cNvPr id="12292" name="Line 4">
            <a:extLst>
              <a:ext uri="{FF2B5EF4-FFF2-40B4-BE49-F238E27FC236}">
                <a16:creationId xmlns:a16="http://schemas.microsoft.com/office/drawing/2014/main" id="{464402D5-4693-4103-A428-A32B9E4F7FC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24175" y="533400"/>
            <a:ext cx="566738" cy="4905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3" name="Line 5">
            <a:extLst>
              <a:ext uri="{FF2B5EF4-FFF2-40B4-BE49-F238E27FC236}">
                <a16:creationId xmlns:a16="http://schemas.microsoft.com/office/drawing/2014/main" id="{F0E4B892-E031-4CF2-AF0C-46095A7D1B6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25763" y="1023938"/>
            <a:ext cx="57943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4" name="Line 6">
            <a:extLst>
              <a:ext uri="{FF2B5EF4-FFF2-40B4-BE49-F238E27FC236}">
                <a16:creationId xmlns:a16="http://schemas.microsoft.com/office/drawing/2014/main" id="{B83E3D38-3A12-4EE6-A7F8-F6D49B14815B}"/>
              </a:ext>
            </a:extLst>
          </p:cNvPr>
          <p:cNvSpPr>
            <a:spLocks noChangeShapeType="1"/>
          </p:cNvSpPr>
          <p:nvPr/>
        </p:nvSpPr>
        <p:spPr bwMode="auto">
          <a:xfrm>
            <a:off x="2925763" y="1023938"/>
            <a:ext cx="503237" cy="6524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5" name="Text Box 7">
            <a:extLst>
              <a:ext uri="{FF2B5EF4-FFF2-40B4-BE49-F238E27FC236}">
                <a16:creationId xmlns:a16="http://schemas.microsoft.com/office/drawing/2014/main" id="{3DBACBFB-6FE4-4B9E-86E1-DCDE3BF4B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99"/>
                </a:solidFill>
                <a:latin typeface="Times New Roman" panose="02020603050405020304" pitchFamily="18" charset="0"/>
              </a:rPr>
              <a:t>xương sọ                                    </a:t>
            </a:r>
            <a:endParaRPr lang="en-US" altLang="en-US" sz="240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6" name="Text Box 8">
            <a:extLst>
              <a:ext uri="{FF2B5EF4-FFF2-40B4-BE49-F238E27FC236}">
                <a16:creationId xmlns:a16="http://schemas.microsoft.com/office/drawing/2014/main" id="{F243E3A5-3525-4BB6-AF07-9A0A1B3AC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366713"/>
            <a:ext cx="1295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12297" name="Line 9">
            <a:extLst>
              <a:ext uri="{FF2B5EF4-FFF2-40B4-BE49-F238E27FC236}">
                <a16:creationId xmlns:a16="http://schemas.microsoft.com/office/drawing/2014/main" id="{4E119073-62EF-40CD-BC5A-79D3E22E484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00638" y="228600"/>
            <a:ext cx="690562" cy="2825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" name="Line 10">
            <a:extLst>
              <a:ext uri="{FF2B5EF4-FFF2-40B4-BE49-F238E27FC236}">
                <a16:creationId xmlns:a16="http://schemas.microsoft.com/office/drawing/2014/main" id="{DBF5C41E-2733-47FF-A328-D06ECE03D6F3}"/>
              </a:ext>
            </a:extLst>
          </p:cNvPr>
          <p:cNvSpPr>
            <a:spLocks noChangeShapeType="1"/>
          </p:cNvSpPr>
          <p:nvPr/>
        </p:nvSpPr>
        <p:spPr bwMode="auto">
          <a:xfrm>
            <a:off x="5114925" y="528638"/>
            <a:ext cx="581025" cy="1174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5" name="Line 11">
            <a:extLst>
              <a:ext uri="{FF2B5EF4-FFF2-40B4-BE49-F238E27FC236}">
                <a16:creationId xmlns:a16="http://schemas.microsoft.com/office/drawing/2014/main" id="{5569FFE5-3AEB-4750-92EE-FAD0DC40F9F8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1038225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6" name="Line 12">
            <a:extLst>
              <a:ext uri="{FF2B5EF4-FFF2-40B4-BE49-F238E27FC236}">
                <a16:creationId xmlns:a16="http://schemas.microsoft.com/office/drawing/2014/main" id="{8236859B-2F72-4F84-A3C6-1FE2B02443C2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1038225"/>
            <a:ext cx="609600" cy="3000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1" name="Text Box 13">
            <a:extLst>
              <a:ext uri="{FF2B5EF4-FFF2-40B4-BE49-F238E27FC236}">
                <a16:creationId xmlns:a16="http://schemas.microsoft.com/office/drawing/2014/main" id="{C5D60B53-DC39-47A4-924A-BEEFD1B1A0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790575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660033"/>
                </a:solidFill>
                <a:latin typeface="Times New Roman" panose="02020603050405020304" pitchFamily="18" charset="0"/>
              </a:rPr>
              <a:t>Xương thân</a:t>
            </a:r>
            <a:endParaRPr lang="en-US" altLang="en-US" sz="240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8" name="Text Box 14">
            <a:extLst>
              <a:ext uri="{FF2B5EF4-FFF2-40B4-BE49-F238E27FC236}">
                <a16:creationId xmlns:a16="http://schemas.microsoft.com/office/drawing/2014/main" id="{D1C4161E-11E2-4B02-9675-EF2725522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1143000"/>
            <a:ext cx="23621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Xương</a:t>
            </a:r>
            <a:r>
              <a:rPr lang="en-US" altLang="en-US" sz="2400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sườn</a:t>
            </a: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9" name="Text Box 15">
            <a:extLst>
              <a:ext uri="{FF2B5EF4-FFF2-40B4-BE49-F238E27FC236}">
                <a16:creationId xmlns:a16="http://schemas.microsoft.com/office/drawing/2014/main" id="{2C84A595-530D-455B-B92F-7DCE3DC81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2644" y="713804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Xương</a:t>
            </a:r>
            <a:r>
              <a:rPr lang="en-US" altLang="en-US" sz="2400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ức</a:t>
            </a:r>
            <a:endParaRPr lang="en-US" altLang="en-US" sz="2400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04" name="Text Box 16">
            <a:extLst>
              <a:ext uri="{FF2B5EF4-FFF2-40B4-BE49-F238E27FC236}">
                <a16:creationId xmlns:a16="http://schemas.microsoft.com/office/drawing/2014/main" id="{1929D5A0-CCAE-4FE2-B4B2-349F7D863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6438" y="381000"/>
            <a:ext cx="1590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99"/>
                </a:solidFill>
                <a:latin typeface="Times New Roman" panose="02020603050405020304" pitchFamily="18" charset="0"/>
              </a:rPr>
              <a:t>xương mặt.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05" name="Text Box 17">
            <a:extLst>
              <a:ext uri="{FF2B5EF4-FFF2-40B4-BE49-F238E27FC236}">
                <a16:creationId xmlns:a16="http://schemas.microsoft.com/office/drawing/2014/main" id="{9D6E8E74-96B7-4456-B15A-DC981959A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105400"/>
            <a:ext cx="228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1800">
              <a:cs typeface="Arial" panose="020B0604020202020204" pitchFamily="34" charset="0"/>
            </a:endParaRPr>
          </a:p>
        </p:txBody>
      </p:sp>
      <p:grpSp>
        <p:nvGrpSpPr>
          <p:cNvPr id="12306" name="Group 18">
            <a:extLst>
              <a:ext uri="{FF2B5EF4-FFF2-40B4-BE49-F238E27FC236}">
                <a16:creationId xmlns:a16="http://schemas.microsoft.com/office/drawing/2014/main" id="{FC58DB25-2B7D-4D33-BFC0-332C05973A4A}"/>
              </a:ext>
            </a:extLst>
          </p:cNvPr>
          <p:cNvGrpSpPr>
            <a:grpSpLocks/>
          </p:cNvGrpSpPr>
          <p:nvPr/>
        </p:nvGrpSpPr>
        <p:grpSpPr bwMode="auto">
          <a:xfrm>
            <a:off x="0" y="1981200"/>
            <a:ext cx="6172200" cy="3822700"/>
            <a:chOff x="1832" y="1959"/>
            <a:chExt cx="3256" cy="2217"/>
          </a:xfrm>
        </p:grpSpPr>
        <p:pic>
          <p:nvPicPr>
            <p:cNvPr id="12313" name="Picture 5" descr="10">
              <a:extLst>
                <a:ext uri="{FF2B5EF4-FFF2-40B4-BE49-F238E27FC236}">
                  <a16:creationId xmlns:a16="http://schemas.microsoft.com/office/drawing/2014/main" id="{6A78C5C5-53C3-4AE3-A26A-C86212BB1A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1968"/>
              <a:ext cx="1579" cy="2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14" name="Rectangle 7">
              <a:extLst>
                <a:ext uri="{FF2B5EF4-FFF2-40B4-BE49-F238E27FC236}">
                  <a16:creationId xmlns:a16="http://schemas.microsoft.com/office/drawing/2014/main" id="{0C879D6D-9BE7-4C8D-865F-5A69790219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2448"/>
              <a:ext cx="76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aseline="2000">
                  <a:solidFill>
                    <a:srgbClr val="0000CC"/>
                  </a:solidFill>
                  <a:latin typeface="Times New Roman" panose="02020603050405020304" pitchFamily="18" charset="0"/>
                </a:rPr>
                <a:t>Xương ức</a:t>
              </a:r>
              <a:endParaRPr lang="en-US" altLang="en-US" sz="2800" baseline="2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15" name="Rectangle 8">
              <a:extLst>
                <a:ext uri="{FF2B5EF4-FFF2-40B4-BE49-F238E27FC236}">
                  <a16:creationId xmlns:a16="http://schemas.microsoft.com/office/drawing/2014/main" id="{DEF2F056-988A-46DA-95D0-F104D8DD51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2" y="2880"/>
              <a:ext cx="76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aseline="2000">
                  <a:solidFill>
                    <a:srgbClr val="0000CC"/>
                  </a:solidFill>
                  <a:latin typeface="Times New Roman" panose="02020603050405020304" pitchFamily="18" charset="0"/>
                </a:rPr>
                <a:t>Xương sườn</a:t>
              </a:r>
              <a:endParaRPr lang="en-US" altLang="en-US" sz="2800" baseline="2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16" name="Rectangle 9">
              <a:extLst>
                <a:ext uri="{FF2B5EF4-FFF2-40B4-BE49-F238E27FC236}">
                  <a16:creationId xmlns:a16="http://schemas.microsoft.com/office/drawing/2014/main" id="{582008ED-D748-4110-A71A-8443272209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6" y="3168"/>
              <a:ext cx="632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aseline="2000">
                  <a:solidFill>
                    <a:srgbClr val="0000CC"/>
                  </a:solidFill>
                  <a:latin typeface="Times New Roman" panose="02020603050405020304" pitchFamily="18" charset="0"/>
                </a:rPr>
                <a:t>Xương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aseline="2000">
                  <a:solidFill>
                    <a:srgbClr val="0000CC"/>
                  </a:solidFill>
                  <a:latin typeface="Times New Roman" panose="02020603050405020304" pitchFamily="18" charset="0"/>
                </a:rPr>
                <a:t>cột sống</a:t>
              </a:r>
              <a:endParaRPr lang="en-US" altLang="en-US" sz="2800" baseline="2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2317" name="Picture 23" descr="dsrgy">
              <a:extLst>
                <a:ext uri="{FF2B5EF4-FFF2-40B4-BE49-F238E27FC236}">
                  <a16:creationId xmlns:a16="http://schemas.microsoft.com/office/drawing/2014/main" id="{4C74A718-4B0F-49C3-90E6-304CD8E718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1959"/>
              <a:ext cx="1296" cy="2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307" name="Text Box 24">
            <a:extLst>
              <a:ext uri="{FF2B5EF4-FFF2-40B4-BE49-F238E27FC236}">
                <a16:creationId xmlns:a16="http://schemas.microsoft.com/office/drawing/2014/main" id="{BDB030EB-83F4-4DFE-9291-3CADDBC1B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7163" y="5986463"/>
            <a:ext cx="2495550" cy="4222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aseline="2000">
                <a:solidFill>
                  <a:srgbClr val="0000CC"/>
                </a:solidFill>
                <a:latin typeface="Times New Roman" panose="02020603050405020304" pitchFamily="18" charset="0"/>
              </a:rPr>
              <a:t>Xương thân</a:t>
            </a:r>
            <a:endParaRPr lang="en-US" altLang="en-US" baseline="20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08" name="Text Box 25">
            <a:extLst>
              <a:ext uri="{FF2B5EF4-FFF2-40B4-BE49-F238E27FC236}">
                <a16:creationId xmlns:a16="http://schemas.microsoft.com/office/drawing/2014/main" id="{74C3B633-5A60-499D-9E86-8A9641FF9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53340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12309" name="Text Box 27">
            <a:extLst>
              <a:ext uri="{FF2B5EF4-FFF2-40B4-BE49-F238E27FC236}">
                <a16:creationId xmlns:a16="http://schemas.microsoft.com/office/drawing/2014/main" id="{D194556B-D660-4BA1-BCB3-884FA6B95C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1357313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660033"/>
                </a:solidFill>
                <a:latin typeface="Times New Roman" panose="02020603050405020304" pitchFamily="18" charset="0"/>
              </a:rPr>
              <a:t>Xương chi</a:t>
            </a:r>
            <a:endParaRPr lang="en-US" altLang="en-US" sz="240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10" name="Text Box 24">
            <a:extLst>
              <a:ext uri="{FF2B5EF4-FFF2-40B4-BE49-F238E27FC236}">
                <a16:creationId xmlns:a16="http://schemas.microsoft.com/office/drawing/2014/main" id="{9DC3B3ED-C2FE-40B4-A6D2-23FBAE365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75" y="1957388"/>
            <a:ext cx="2638425" cy="1803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vi-V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Xương thân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gồm những loại xương n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o?</a:t>
            </a: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2800" b="1" baseline="2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5" name="Text Box 11">
            <a:extLst>
              <a:ext uri="{FF2B5EF4-FFF2-40B4-BE49-F238E27FC236}">
                <a16:creationId xmlns:a16="http://schemas.microsoft.com/office/drawing/2014/main" id="{93D3ECF9-1FCF-44BA-865B-EF997B703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9925" y="4205288"/>
            <a:ext cx="33940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Cột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sống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đốt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sống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khớp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cong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4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chỗ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2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S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tiếp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nhau</a:t>
            </a:r>
            <a:endParaRPr lang="en-US" alt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6" name="Text Box 12">
            <a:extLst>
              <a:ext uri="{FF2B5EF4-FFF2-40B4-BE49-F238E27FC236}">
                <a16:creationId xmlns:a16="http://schemas.microsoft.com/office/drawing/2014/main" id="{5E2DC25D-6197-457E-951E-9E074E1B9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9925" y="5787939"/>
            <a:ext cx="31480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CC"/>
                </a:solidFill>
                <a:latin typeface="Times New Roman" panose="02020603050405020304" pitchFamily="18" charset="0"/>
              </a:rPr>
              <a:t>- Lồng ngực nở rộng sang 2 bên.</a:t>
            </a:r>
            <a:endParaRPr lang="en-US" altLang="en-US" sz="24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Line 12">
            <a:extLst>
              <a:ext uri="{FF2B5EF4-FFF2-40B4-BE49-F238E27FC236}">
                <a16:creationId xmlns:a16="http://schemas.microsoft.com/office/drawing/2014/main" id="{90D85158-0232-D3DE-A7FD-9F6930812906}"/>
              </a:ext>
            </a:extLst>
          </p:cNvPr>
          <p:cNvSpPr>
            <a:spLocks noChangeShapeType="1"/>
          </p:cNvSpPr>
          <p:nvPr/>
        </p:nvSpPr>
        <p:spPr bwMode="auto">
          <a:xfrm>
            <a:off x="5280025" y="1070061"/>
            <a:ext cx="503237" cy="47163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6C4DEB85-B1F2-DA98-617A-01D15BEEE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5487" y="1460153"/>
            <a:ext cx="23621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Xươngcột</a:t>
            </a:r>
            <a:r>
              <a:rPr lang="en-US" altLang="en-US" sz="2400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sống</a:t>
            </a: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8" grpId="0"/>
      <p:bldP spid="11279" grpId="0"/>
      <p:bldP spid="16395" grpId="0"/>
      <p:bldP spid="16395" grpId="1"/>
      <p:bldP spid="16396" grpId="0"/>
      <p:bldP spid="16396" grpId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142">
            <a:extLst>
              <a:ext uri="{FF2B5EF4-FFF2-40B4-BE49-F238E27FC236}">
                <a16:creationId xmlns:a16="http://schemas.microsoft.com/office/drawing/2014/main" id="{78A8FB85-4610-4E5C-B522-5C3C2C84F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0"/>
            <a:ext cx="4876800" cy="6858000"/>
          </a:xfrm>
          <a:prstGeom prst="rect">
            <a:avLst/>
          </a:prstGeom>
          <a:noFill/>
          <a:ln w="19050">
            <a:solidFill>
              <a:srgbClr val="0000E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>
            <a:extLst>
              <a:ext uri="{FF2B5EF4-FFF2-40B4-BE49-F238E27FC236}">
                <a16:creationId xmlns:a16="http://schemas.microsoft.com/office/drawing/2014/main" id="{48D9C3C4-75F1-431A-808B-B80418306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" y="-22225"/>
            <a:ext cx="4305300" cy="6858000"/>
          </a:xfrm>
          <a:prstGeom prst="rect">
            <a:avLst/>
          </a:prstGeom>
          <a:noFill/>
          <a:ln w="19050">
            <a:solidFill>
              <a:srgbClr val="0000E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6" name="Text Box 4">
            <a:extLst>
              <a:ext uri="{FF2B5EF4-FFF2-40B4-BE49-F238E27FC236}">
                <a16:creationId xmlns:a16="http://schemas.microsoft.com/office/drawing/2014/main" id="{D72AEA10-C105-4778-969F-1E64832E9B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5667375"/>
            <a:ext cx="1371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Xương   cột sống</a:t>
            </a:r>
            <a:endParaRPr lang="en-US" altLang="en-US" sz="24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>
            <a:extLst>
              <a:ext uri="{FF2B5EF4-FFF2-40B4-BE49-F238E27FC236}">
                <a16:creationId xmlns:a16="http://schemas.microsoft.com/office/drawing/2014/main" id="{A377CD0C-4BC1-4BB7-BDA3-3B5743591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113" y="7620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Bộ xương gồm</a:t>
            </a:r>
            <a:endParaRPr lang="en-US" altLang="en-US" sz="24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Text Box 3">
            <a:extLst>
              <a:ext uri="{FF2B5EF4-FFF2-40B4-BE49-F238E27FC236}">
                <a16:creationId xmlns:a16="http://schemas.microsoft.com/office/drawing/2014/main" id="{00238E79-88B8-4385-ABF4-8EB58013D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0033"/>
                </a:solidFill>
                <a:latin typeface="Times New Roman" panose="02020603050405020304" pitchFamily="18" charset="0"/>
              </a:rPr>
              <a:t> Xương đầu</a:t>
            </a:r>
            <a:r>
              <a:rPr lang="en-US" altLang="en-US" sz="2400">
                <a:solidFill>
                  <a:srgbClr val="660033"/>
                </a:solidFill>
              </a:rPr>
              <a:t>          </a:t>
            </a:r>
            <a:r>
              <a:rPr lang="en-US" altLang="en-US" sz="2400">
                <a:solidFill>
                  <a:srgbClr val="FF3399"/>
                </a:solidFill>
              </a:rPr>
              <a:t>                                                                                                                                </a:t>
            </a:r>
            <a:endParaRPr lang="en-US" altLang="en-US" sz="2400">
              <a:solidFill>
                <a:srgbClr val="FF3399"/>
              </a:solidFill>
              <a:cs typeface="Arial" panose="020B0604020202020204" pitchFamily="34" charset="0"/>
            </a:endParaRPr>
          </a:p>
        </p:txBody>
      </p:sp>
      <p:sp>
        <p:nvSpPr>
          <p:cNvPr id="14340" name="Line 4">
            <a:extLst>
              <a:ext uri="{FF2B5EF4-FFF2-40B4-BE49-F238E27FC236}">
                <a16:creationId xmlns:a16="http://schemas.microsoft.com/office/drawing/2014/main" id="{371B33D6-CEA8-47EB-A26D-7411A0ADE9D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24175" y="381000"/>
            <a:ext cx="504825" cy="6429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1" name="Line 5">
            <a:extLst>
              <a:ext uri="{FF2B5EF4-FFF2-40B4-BE49-F238E27FC236}">
                <a16:creationId xmlns:a16="http://schemas.microsoft.com/office/drawing/2014/main" id="{AE166F56-BC36-450A-8C8A-1F6897420C4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25763" y="1023938"/>
            <a:ext cx="57943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2" name="Text Box 6">
            <a:extLst>
              <a:ext uri="{FF2B5EF4-FFF2-40B4-BE49-F238E27FC236}">
                <a16:creationId xmlns:a16="http://schemas.microsoft.com/office/drawing/2014/main" id="{3EFBA769-11C5-4804-9250-E803E9FB8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99"/>
                </a:solidFill>
                <a:latin typeface="Times New Roman" panose="02020603050405020304" pitchFamily="18" charset="0"/>
              </a:rPr>
              <a:t>xương sọ                                    </a:t>
            </a:r>
            <a:endParaRPr lang="en-US" altLang="en-US" sz="240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3" name="Text Box 7">
            <a:extLst>
              <a:ext uri="{FF2B5EF4-FFF2-40B4-BE49-F238E27FC236}">
                <a16:creationId xmlns:a16="http://schemas.microsoft.com/office/drawing/2014/main" id="{CCC6AE04-C866-4593-8C7D-D22971CF6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366713"/>
            <a:ext cx="1295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14344" name="Line 8">
            <a:extLst>
              <a:ext uri="{FF2B5EF4-FFF2-40B4-BE49-F238E27FC236}">
                <a16:creationId xmlns:a16="http://schemas.microsoft.com/office/drawing/2014/main" id="{0B0D61B2-2CA6-479B-AF5F-0F2A14816E6A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228600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5" name="Line 9">
            <a:extLst>
              <a:ext uri="{FF2B5EF4-FFF2-40B4-BE49-F238E27FC236}">
                <a16:creationId xmlns:a16="http://schemas.microsoft.com/office/drawing/2014/main" id="{645EC36E-A958-4625-9002-A224A083562D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228600"/>
            <a:ext cx="590550" cy="4191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2" name="Line 10">
            <a:extLst>
              <a:ext uri="{FF2B5EF4-FFF2-40B4-BE49-F238E27FC236}">
                <a16:creationId xmlns:a16="http://schemas.microsoft.com/office/drawing/2014/main" id="{D6282B45-93BB-4B66-9E80-863089AA38CA}"/>
              </a:ext>
            </a:extLst>
          </p:cNvPr>
          <p:cNvSpPr>
            <a:spLocks noChangeShapeType="1"/>
          </p:cNvSpPr>
          <p:nvPr/>
        </p:nvSpPr>
        <p:spPr bwMode="auto">
          <a:xfrm>
            <a:off x="4945063" y="1857375"/>
            <a:ext cx="533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Line 11">
            <a:extLst>
              <a:ext uri="{FF2B5EF4-FFF2-40B4-BE49-F238E27FC236}">
                <a16:creationId xmlns:a16="http://schemas.microsoft.com/office/drawing/2014/main" id="{F19E9574-C7CD-44F0-AAEF-A4D295F4DDA2}"/>
              </a:ext>
            </a:extLst>
          </p:cNvPr>
          <p:cNvSpPr>
            <a:spLocks noChangeShapeType="1"/>
          </p:cNvSpPr>
          <p:nvPr/>
        </p:nvSpPr>
        <p:spPr bwMode="auto">
          <a:xfrm>
            <a:off x="4945063" y="1857375"/>
            <a:ext cx="519112" cy="4095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8" name="Line 12">
            <a:extLst>
              <a:ext uri="{FF2B5EF4-FFF2-40B4-BE49-F238E27FC236}">
                <a16:creationId xmlns:a16="http://schemas.microsoft.com/office/drawing/2014/main" id="{68721D45-E447-4207-9228-8FF3F3881914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1038225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9" name="Line 13">
            <a:extLst>
              <a:ext uri="{FF2B5EF4-FFF2-40B4-BE49-F238E27FC236}">
                <a16:creationId xmlns:a16="http://schemas.microsoft.com/office/drawing/2014/main" id="{5F6890C3-9E8C-4E50-B317-AF83FF1C35DB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1038225"/>
            <a:ext cx="554038" cy="4381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0" name="Text Box 14">
            <a:extLst>
              <a:ext uri="{FF2B5EF4-FFF2-40B4-BE49-F238E27FC236}">
                <a16:creationId xmlns:a16="http://schemas.microsoft.com/office/drawing/2014/main" id="{2EB2D0BD-15D0-44DE-94A1-CF17A5843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790575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660033"/>
                </a:solidFill>
                <a:latin typeface="Times New Roman" panose="02020603050405020304" pitchFamily="18" charset="0"/>
              </a:rPr>
              <a:t>Xương thân</a:t>
            </a:r>
            <a:endParaRPr lang="en-US" altLang="en-US" sz="240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7" name="Text Box 15">
            <a:extLst>
              <a:ext uri="{FF2B5EF4-FFF2-40B4-BE49-F238E27FC236}">
                <a16:creationId xmlns:a16="http://schemas.microsoft.com/office/drawing/2014/main" id="{1F4D450C-9CF0-4026-9A9B-8BBCF5E37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4175" y="2009775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xương</a:t>
            </a:r>
            <a:r>
              <a:rPr lang="en-US" altLang="en-US" sz="2400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tay</a:t>
            </a:r>
            <a:r>
              <a:rPr lang="en-US" altLang="en-US" sz="2400" dirty="0">
                <a:solidFill>
                  <a:srgbClr val="FF3399"/>
                </a:solidFill>
                <a:latin typeface="Times New Roman" panose="02020603050405020304" pitchFamily="18" charset="0"/>
              </a:rPr>
              <a:t>.</a:t>
            </a:r>
            <a:endParaRPr lang="en-US" altLang="en-US" sz="2400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8" name="Text Box 16">
            <a:extLst>
              <a:ext uri="{FF2B5EF4-FFF2-40B4-BE49-F238E27FC236}">
                <a16:creationId xmlns:a16="http://schemas.microsoft.com/office/drawing/2014/main" id="{DCF87F8D-3CB8-4BF6-9C69-DF57654EE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1628775"/>
            <a:ext cx="22415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Xương</a:t>
            </a:r>
            <a:r>
              <a:rPr lang="en-US" altLang="en-US" sz="2400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chân</a:t>
            </a:r>
            <a:endParaRPr lang="en-US" altLang="en-US" sz="2400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53" name="Text Box 17">
            <a:extLst>
              <a:ext uri="{FF2B5EF4-FFF2-40B4-BE49-F238E27FC236}">
                <a16:creationId xmlns:a16="http://schemas.microsoft.com/office/drawing/2014/main" id="{C8D6DBE2-C4FD-4057-8E84-C65026F98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6438" y="1209675"/>
            <a:ext cx="36622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Xương</a:t>
            </a:r>
            <a:r>
              <a:rPr lang="en-US" altLang="en-US" sz="2400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sườn</a:t>
            </a:r>
            <a:r>
              <a:rPr lang="en-US" altLang="en-US" sz="2400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FF3399"/>
                </a:solidFill>
                <a:latin typeface="Times New Roman" panose="02020603050405020304" pitchFamily="18" charset="0"/>
              </a:rPr>
              <a:t> x. </a:t>
            </a:r>
            <a:r>
              <a:rPr lang="en-US" altLang="en-US" sz="2400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sống</a:t>
            </a: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54" name="Text Box 18">
            <a:extLst>
              <a:ext uri="{FF2B5EF4-FFF2-40B4-BE49-F238E27FC236}">
                <a16:creationId xmlns:a16="http://schemas.microsoft.com/office/drawing/2014/main" id="{2B1B9C9C-DFDC-4219-A68C-E08BC007A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7620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Xương</a:t>
            </a:r>
            <a:r>
              <a:rPr lang="en-US" altLang="en-US" sz="2400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3399"/>
                </a:solidFill>
                <a:latin typeface="Times New Roman" panose="02020603050405020304" pitchFamily="18" charset="0"/>
              </a:rPr>
              <a:t>ức</a:t>
            </a:r>
            <a:endParaRPr lang="en-US" altLang="en-US" sz="2400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55" name="Text Box 19">
            <a:extLst>
              <a:ext uri="{FF2B5EF4-FFF2-40B4-BE49-F238E27FC236}">
                <a16:creationId xmlns:a16="http://schemas.microsoft.com/office/drawing/2014/main" id="{2852EF97-AAED-4305-88BD-535A04D649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6438" y="381000"/>
            <a:ext cx="1590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99"/>
                </a:solidFill>
                <a:latin typeface="Times New Roman" panose="02020603050405020304" pitchFamily="18" charset="0"/>
              </a:rPr>
              <a:t>xương mặt.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56" name="Text Box 23">
            <a:extLst>
              <a:ext uri="{FF2B5EF4-FFF2-40B4-BE49-F238E27FC236}">
                <a16:creationId xmlns:a16="http://schemas.microsoft.com/office/drawing/2014/main" id="{39BB2198-B7CE-4872-8775-80076FFC9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105400"/>
            <a:ext cx="228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1800">
              <a:cs typeface="Arial" panose="020B0604020202020204" pitchFamily="34" charset="0"/>
            </a:endParaRPr>
          </a:p>
        </p:txBody>
      </p:sp>
      <p:pic>
        <p:nvPicPr>
          <p:cNvPr id="14357" name="Picture 4" descr="11">
            <a:extLst>
              <a:ext uri="{FF2B5EF4-FFF2-40B4-BE49-F238E27FC236}">
                <a16:creationId xmlns:a16="http://schemas.microsoft.com/office/drawing/2014/main" id="{8A91C093-96E5-4CF1-B182-6F288A13A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749">
            <a:off x="365125" y="1689100"/>
            <a:ext cx="3049588" cy="50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7" name="Text Box 25">
            <a:extLst>
              <a:ext uri="{FF2B5EF4-FFF2-40B4-BE49-F238E27FC236}">
                <a16:creationId xmlns:a16="http://schemas.microsoft.com/office/drawing/2014/main" id="{2EFDE7E5-8E5E-4996-AB4D-1B3E2A7294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4363" y="5600700"/>
            <a:ext cx="1574800" cy="4222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aseline="20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3200" baseline="2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chi</a:t>
            </a:r>
          </a:p>
        </p:txBody>
      </p:sp>
      <p:sp>
        <p:nvSpPr>
          <p:cNvPr id="14359" name="Text Box 26">
            <a:extLst>
              <a:ext uri="{FF2B5EF4-FFF2-40B4-BE49-F238E27FC236}">
                <a16:creationId xmlns:a16="http://schemas.microsoft.com/office/drawing/2014/main" id="{9E504BCD-531F-4434-93F6-E9D342284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53340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14360" name="Text Box 28">
            <a:extLst>
              <a:ext uri="{FF2B5EF4-FFF2-40B4-BE49-F238E27FC236}">
                <a16:creationId xmlns:a16="http://schemas.microsoft.com/office/drawing/2014/main" id="{1058F8E6-FFD4-4844-A1CB-912D0E60F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6463" y="158115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660033"/>
                </a:solidFill>
                <a:latin typeface="Times New Roman" panose="02020603050405020304" pitchFamily="18" charset="0"/>
              </a:rPr>
              <a:t>Xương chi</a:t>
            </a:r>
            <a:endParaRPr lang="en-US" altLang="en-US" sz="240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61" name="Line 29">
            <a:extLst>
              <a:ext uri="{FF2B5EF4-FFF2-40B4-BE49-F238E27FC236}">
                <a16:creationId xmlns:a16="http://schemas.microsoft.com/office/drawing/2014/main" id="{0BFCB23E-971D-4F08-8A1F-D8CF598B5654}"/>
              </a:ext>
            </a:extLst>
          </p:cNvPr>
          <p:cNvSpPr>
            <a:spLocks noChangeShapeType="1"/>
          </p:cNvSpPr>
          <p:nvPr/>
        </p:nvSpPr>
        <p:spPr bwMode="auto">
          <a:xfrm>
            <a:off x="2925763" y="1023938"/>
            <a:ext cx="525462" cy="7318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2" name="Text Box 24">
            <a:extLst>
              <a:ext uri="{FF2B5EF4-FFF2-40B4-BE49-F238E27FC236}">
                <a16:creationId xmlns:a16="http://schemas.microsoft.com/office/drawing/2014/main" id="{74FC8040-F76D-438A-ADD0-2CE8175C0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6438" y="3468688"/>
            <a:ext cx="2636837" cy="1803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vi-V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Xương chi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gồm những loại xương n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o?</a:t>
            </a: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2800" b="1" baseline="2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7" grpId="0"/>
      <p:bldP spid="133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êu đề 1">
            <a:extLst>
              <a:ext uri="{FF2B5EF4-FFF2-40B4-BE49-F238E27FC236}">
                <a16:creationId xmlns:a16="http://schemas.microsoft.com/office/drawing/2014/main" id="{77D653C2-C5AB-458D-A3FC-EFF188333D1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15363" name="Picture 3">
            <a:extLst>
              <a:ext uri="{FF2B5EF4-FFF2-40B4-BE49-F238E27FC236}">
                <a16:creationId xmlns:a16="http://schemas.microsoft.com/office/drawing/2014/main" id="{E9B52E4E-F8F8-459D-A7E0-8BBFF7B205DF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7" r="18823"/>
          <a:stretch>
            <a:fillRect/>
          </a:stretch>
        </p:blipFill>
        <p:spPr>
          <a:xfrm>
            <a:off x="0" y="0"/>
            <a:ext cx="4648200" cy="6858000"/>
          </a:xfrm>
          <a:ln w="2857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15364" name="Picture 2" descr="IMG_2993">
            <a:extLst>
              <a:ext uri="{FF2B5EF4-FFF2-40B4-BE49-F238E27FC236}">
                <a16:creationId xmlns:a16="http://schemas.microsoft.com/office/drawing/2014/main" id="{85074196-1B1E-49EC-9AC3-9208A3046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28" t="8199" r="34819"/>
          <a:stretch>
            <a:fillRect/>
          </a:stretch>
        </p:blipFill>
        <p:spPr bwMode="auto">
          <a:xfrm>
            <a:off x="4648200" y="0"/>
            <a:ext cx="4495800" cy="6858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5" name="Rectangle 2">
            <a:extLst>
              <a:ext uri="{FF2B5EF4-FFF2-40B4-BE49-F238E27FC236}">
                <a16:creationId xmlns:a16="http://schemas.microsoft.com/office/drawing/2014/main" id="{206203BD-DDBB-4AB9-8046-E9708EEC24F2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306388" y="6332538"/>
            <a:ext cx="883761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Xương chân                            Xương tay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>
            <a:extLst>
              <a:ext uri="{FF2B5EF4-FFF2-40B4-BE49-F238E27FC236}">
                <a16:creationId xmlns:a16="http://schemas.microsoft.com/office/drawing/2014/main" id="{C22B2A60-F411-417C-BB03-4E76EAB0A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"/>
            <a:ext cx="205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1800">
              <a:cs typeface="Arial" panose="020B0604020202020204" pitchFamily="34" charset="0"/>
            </a:endParaRPr>
          </a:p>
        </p:txBody>
      </p:sp>
      <p:pic>
        <p:nvPicPr>
          <p:cNvPr id="16387" name="Picture 4" descr="11">
            <a:extLst>
              <a:ext uri="{FF2B5EF4-FFF2-40B4-BE49-F238E27FC236}">
                <a16:creationId xmlns:a16="http://schemas.microsoft.com/office/drawing/2014/main" id="{71870A3D-67B0-4E9C-B275-C3236DC1E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416">
            <a:off x="-131763" y="325438"/>
            <a:ext cx="3049588" cy="547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4">
            <a:extLst>
              <a:ext uri="{FF2B5EF4-FFF2-40B4-BE49-F238E27FC236}">
                <a16:creationId xmlns:a16="http://schemas.microsoft.com/office/drawing/2014/main" id="{02A5793B-AF96-4D7D-85E1-105FBA638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863" y="6013450"/>
            <a:ext cx="1938337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C00000"/>
                </a:solidFill>
                <a:latin typeface="Times New Roman" panose="02020603050405020304" pitchFamily="18" charset="0"/>
              </a:rPr>
              <a:t>Xương chi</a:t>
            </a:r>
            <a:endParaRPr lang="en-US" altLang="en-US" sz="26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9" name="Text Box 5">
            <a:extLst>
              <a:ext uri="{FF2B5EF4-FFF2-40B4-BE49-F238E27FC236}">
                <a16:creationId xmlns:a16="http://schemas.microsoft.com/office/drawing/2014/main" id="{8FC2D101-B4B0-4DD8-92A2-69FBF95FC6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048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15366" name="Text Box 6">
            <a:extLst>
              <a:ext uri="{FF2B5EF4-FFF2-40B4-BE49-F238E27FC236}">
                <a16:creationId xmlns:a16="http://schemas.microsoft.com/office/drawing/2014/main" id="{BC5C4CDC-755E-4E2C-B51A-A89F0E0C40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2938" y="269875"/>
            <a:ext cx="5562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2800" b="1">
                <a:solidFill>
                  <a:srgbClr val="C00000"/>
                </a:solidFill>
                <a:latin typeface="Times New Roman" panose="02020603050405020304" pitchFamily="18" charset="0"/>
              </a:rPr>
              <a:t>? </a:t>
            </a:r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</a:rPr>
              <a:t>Điểm giống nhau v</a:t>
            </a:r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</a:rPr>
              <a:t> khác nhau giữa xương tay v</a:t>
            </a:r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</a:rPr>
              <a:t> xương chân. </a:t>
            </a:r>
            <a:endParaRPr lang="en-US" altLang="en-US" sz="28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1" name="Text Box 7">
            <a:extLst>
              <a:ext uri="{FF2B5EF4-FFF2-40B4-BE49-F238E27FC236}">
                <a16:creationId xmlns:a16="http://schemas.microsoft.com/office/drawing/2014/main" id="{D2903E05-8FE8-416F-BD16-CDF27763A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3505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15368" name="Text Box 8">
            <a:extLst>
              <a:ext uri="{FF2B5EF4-FFF2-40B4-BE49-F238E27FC236}">
                <a16:creationId xmlns:a16="http://schemas.microsoft.com/office/drawing/2014/main" id="{1CFF4288-4E76-44AF-B3ED-13F924EDE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4825" y="1395413"/>
            <a:ext cx="5943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400" b="1">
                <a:solidFill>
                  <a:srgbClr val="C00000"/>
                </a:solidFill>
                <a:latin typeface="Times New Roman" panose="02020603050405020304" pitchFamily="18" charset="0"/>
              </a:rPr>
              <a:t>Giống: </a:t>
            </a: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Đều gồm các phần tương tự nhau: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	+ Xương đai: (đai vai, đai hông)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        	+ Xương cánh tay (xương đùi)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        	+ Xương cẳng tay (cẳng chân)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       	+ Xương cổ tay (cổ chân)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	+ Xương b</a:t>
            </a: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n v</a:t>
            </a: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 xương ngón.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2400" b="1">
                <a:solidFill>
                  <a:srgbClr val="C00000"/>
                </a:solidFill>
                <a:latin typeface="Times New Roman" panose="02020603050405020304" pitchFamily="18" charset="0"/>
              </a:rPr>
              <a:t> Khác: </a:t>
            </a: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Xương tay ngắn, mảnh, các khớp cử động nhiều; xương chân d</a:t>
            </a: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i, to, khoẻ, ít cử động hơn.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sym typeface="Wingdings 3" panose="05040102010807070707" pitchFamily="18" charset="2"/>
              </a:rPr>
              <a:t> </a:t>
            </a: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Tay có cấu tạo thích nghi với quá trình lao động; Chân có cấu tạo thích nghi với quá trình đi thẳng đứng.</a:t>
            </a:r>
            <a:endParaRPr lang="en-US" alt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3" name="Text Box 9">
            <a:extLst>
              <a:ext uri="{FF2B5EF4-FFF2-40B4-BE49-F238E27FC236}">
                <a16:creationId xmlns:a16="http://schemas.microsoft.com/office/drawing/2014/main" id="{DB30CCC8-288E-4C6A-A574-768244A8A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2004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180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3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3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3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3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3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3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3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3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3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3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3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3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3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3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3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3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3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iải SGK Khoa học tự nhiên 8 Bài 30 (Chân trời sáng tạo): Hệ vận động ở  người">
            <a:extLst>
              <a:ext uri="{FF2B5EF4-FFF2-40B4-BE49-F238E27FC236}">
                <a16:creationId xmlns:a16="http://schemas.microsoft.com/office/drawing/2014/main" id="{E1ABB416-C021-57A7-9197-2EE69B58A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5144"/>
            <a:ext cx="72728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908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94359DC-9A62-3886-1545-5D15412178F1}"/>
              </a:ext>
            </a:extLst>
          </p:cNvPr>
          <p:cNvSpPr/>
          <p:nvPr/>
        </p:nvSpPr>
        <p:spPr>
          <a:xfrm>
            <a:off x="2161050" y="188640"/>
            <a:ext cx="4392488" cy="548680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03E0A58-0040-A966-F590-07171AE7E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3983"/>
            <a:ext cx="3817742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01BADE2-B587-4239-F60C-6193EEA13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294" y="1539007"/>
            <a:ext cx="3676650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098504-6FED-934D-D761-3A9142504B99}"/>
              </a:ext>
            </a:extLst>
          </p:cNvPr>
          <p:cNvSpPr txBox="1"/>
          <p:nvPr/>
        </p:nvSpPr>
        <p:spPr>
          <a:xfrm>
            <a:off x="899592" y="4293096"/>
            <a:ext cx="3256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Canxi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40A3BB-D8A3-24BE-4981-19925D1D8B13}"/>
              </a:ext>
            </a:extLst>
          </p:cNvPr>
          <p:cNvSpPr txBox="1"/>
          <p:nvPr/>
        </p:nvSpPr>
        <p:spPr>
          <a:xfrm>
            <a:off x="5181359" y="4293096"/>
            <a:ext cx="2648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67E90F-E826-E89C-1889-994C979A11E3}"/>
              </a:ext>
            </a:extLst>
          </p:cNvPr>
          <p:cNvSpPr txBox="1"/>
          <p:nvPr/>
        </p:nvSpPr>
        <p:spPr>
          <a:xfrm>
            <a:off x="755576" y="4911442"/>
            <a:ext cx="741682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itchFamily="18" charset="0"/>
              </a:rPr>
              <a:t>Xương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09723" indent="0">
              <a:buNone/>
            </a:pP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khoáng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Canxi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Xương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bền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chắc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</a:p>
          <a:p>
            <a:pPr marL="109723" indent="0">
              <a:buNone/>
            </a:pP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+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Chất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hữu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cơ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(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cốt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giao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)  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xương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mềm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dẻo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và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có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tính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đàn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hồi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  <a:endParaRPr lang="en-US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93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539552" y="2204864"/>
            <a:ext cx="7859216" cy="4263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FBA215D-9824-F918-86D1-A24096587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E2F0DEAE-1895-F12A-FC49-865ACE00CD79}"/>
              </a:ext>
            </a:extLst>
          </p:cNvPr>
          <p:cNvSpPr/>
          <p:nvPr/>
        </p:nvSpPr>
        <p:spPr>
          <a:xfrm>
            <a:off x="2411760" y="353280"/>
            <a:ext cx="4032448" cy="1296144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 NĂNG</a:t>
            </a:r>
          </a:p>
        </p:txBody>
      </p:sp>
    </p:spTree>
    <p:extLst>
      <p:ext uri="{BB962C8B-B14F-4D97-AF65-F5344CB8AC3E}">
        <p14:creationId xmlns:p14="http://schemas.microsoft.com/office/powerpoint/2010/main" val="201096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" y="21354"/>
            <a:ext cx="8229600" cy="887366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xương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/>
          <a:p>
            <a:fld id="{626AA01B-51E3-44F6-831D-674E99DB47CA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18</a:t>
            </a:fld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cac loai xuo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4" t="11325" r="80252" b="29005"/>
          <a:stretch>
            <a:fillRect/>
          </a:stretch>
        </p:blipFill>
        <p:spPr bwMode="auto">
          <a:xfrm>
            <a:off x="251520" y="1164354"/>
            <a:ext cx="22860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59"/>
          <a:stretch/>
        </p:blipFill>
        <p:spPr bwMode="auto">
          <a:xfrm>
            <a:off x="6248400" y="988142"/>
            <a:ext cx="2748019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cac loai xuo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8" t="51511" r="56171" b="8771"/>
          <a:stretch>
            <a:fillRect/>
          </a:stretch>
        </p:blipFill>
        <p:spPr bwMode="auto">
          <a:xfrm>
            <a:off x="2453640" y="1164354"/>
            <a:ext cx="3794760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819400" y="4502867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tay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00819" y="4502866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vai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5257800"/>
            <a:ext cx="2301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dài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16580" y="5250426"/>
            <a:ext cx="2301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ngắn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97999" y="5149645"/>
            <a:ext cx="2301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dẹt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28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83356" y="1928731"/>
            <a:ext cx="3333749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1967266"/>
            <a:ext cx="1971675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Các khớp xương</a:t>
            </a:r>
          </a:p>
        </p:txBody>
      </p:sp>
      <p:pic>
        <p:nvPicPr>
          <p:cNvPr id="4098" name="Picture 2" descr="Sức khỏe cơ xương khớp">
            <a:extLst>
              <a:ext uri="{FF2B5EF4-FFF2-40B4-BE49-F238E27FC236}">
                <a16:creationId xmlns:a16="http://schemas.microsoft.com/office/drawing/2014/main" id="{C6700E4C-DB95-7458-F162-C969068B28E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3739" y="643466"/>
            <a:ext cx="4984021" cy="556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408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564904"/>
            <a:ext cx="7772400" cy="1470025"/>
          </a:xfrm>
          <a:solidFill>
            <a:srgbClr val="92D050"/>
          </a:solidFill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31: </a:t>
            </a:r>
            <a:b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 VẬN ĐỘNG Ở NGƯỜI</a:t>
            </a:r>
          </a:p>
        </p:txBody>
      </p:sp>
    </p:spTree>
    <p:extLst>
      <p:ext uri="{BB962C8B-B14F-4D97-AF65-F5344CB8AC3E}">
        <p14:creationId xmlns:p14="http://schemas.microsoft.com/office/powerpoint/2010/main" val="287505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23528" y="2331765"/>
            <a:ext cx="2498243" cy="37444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060848"/>
            <a:ext cx="5720958" cy="4286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loud 7">
            <a:extLst>
              <a:ext uri="{FF2B5EF4-FFF2-40B4-BE49-F238E27FC236}">
                <a16:creationId xmlns:a16="http://schemas.microsoft.com/office/drawing/2014/main" id="{FCA24B73-A86C-493E-D222-B3D5A14A3804}"/>
              </a:ext>
            </a:extLst>
          </p:cNvPr>
          <p:cNvSpPr/>
          <p:nvPr/>
        </p:nvSpPr>
        <p:spPr>
          <a:xfrm>
            <a:off x="2195736" y="0"/>
            <a:ext cx="4968552" cy="1412776"/>
          </a:xfrm>
          <a:prstGeom prst="cloud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Khớp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225348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06554" y="260648"/>
            <a:ext cx="8330891" cy="15121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88840"/>
            <a:ext cx="7560840" cy="478801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E41D6EA-7D29-A989-C80A-EF862DC8E3D4}"/>
              </a:ext>
            </a:extLst>
          </p:cNvPr>
          <p:cNvSpPr/>
          <p:nvPr/>
        </p:nvSpPr>
        <p:spPr>
          <a:xfrm>
            <a:off x="1259632" y="5949280"/>
            <a:ext cx="6840760" cy="79208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5910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569065"/>
            <a:ext cx="3600400" cy="40379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ounded Rectangle 6"/>
          <p:cNvSpPr/>
          <p:nvPr/>
        </p:nvSpPr>
        <p:spPr>
          <a:xfrm>
            <a:off x="149598" y="617538"/>
            <a:ext cx="3960440" cy="15121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Khớp bán động: các khớp cử động hạn chế.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716016" y="617538"/>
            <a:ext cx="4206379" cy="15121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Khớp bất động: không cử động được.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2" descr="Đặc điểm cấu tạo bộ xương người (Phần II): Đại cương về khớ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 descr="Đặc điểm cấu tạo bộ xương người (Phần II): Đại cương về khớ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6" descr="Đặc điểm cấu tạo bộ xương người (Phần II): Đại cương về khớ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8" descr="Đặc điểm cấu tạo bộ xương người (Phần II): Đại cương về khớ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492896"/>
            <a:ext cx="3549080" cy="41764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45578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700" y="1628800"/>
            <a:ext cx="5400600" cy="5122574"/>
          </a:xfrm>
          <a:prstGeom prst="rect">
            <a:avLst/>
          </a:prstGeom>
        </p:spPr>
      </p:pic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BA5E7F0B-2FCA-F331-C22C-5F8E2E780DF1}"/>
              </a:ext>
            </a:extLst>
          </p:cNvPr>
          <p:cNvSpPr/>
          <p:nvPr/>
        </p:nvSpPr>
        <p:spPr>
          <a:xfrm>
            <a:off x="1763688" y="188640"/>
            <a:ext cx="5508612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Khớp động: cử động linh hoạt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0931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539552" y="2204864"/>
            <a:ext cx="7859216" cy="4263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đòn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bẩy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tải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FBA215D-9824-F918-86D1-A24096587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E2F0DEAE-1895-F12A-FC49-865ACE00CD79}"/>
              </a:ext>
            </a:extLst>
          </p:cNvPr>
          <p:cNvSpPr/>
          <p:nvPr/>
        </p:nvSpPr>
        <p:spPr>
          <a:xfrm>
            <a:off x="2411760" y="353280"/>
            <a:ext cx="4032448" cy="1296144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 NĂNG</a:t>
            </a:r>
          </a:p>
        </p:txBody>
      </p:sp>
    </p:spTree>
    <p:extLst>
      <p:ext uri="{BB962C8B-B14F-4D97-AF65-F5344CB8AC3E}">
        <p14:creationId xmlns:p14="http://schemas.microsoft.com/office/powerpoint/2010/main" val="22979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hân trời sáng tạo] Soạn tự nhiên và xã hội 2 bài 19: Cơ quan vận động -  Tech12h">
            <a:extLst>
              <a:ext uri="{FF2B5EF4-FFF2-40B4-BE49-F238E27FC236}">
                <a16:creationId xmlns:a16="http://schemas.microsoft.com/office/drawing/2014/main" id="{8BC6A6F6-E485-660F-4591-DAC9EF9E3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1340768"/>
            <a:ext cx="8178799" cy="502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F2161FC-E849-D81A-32C6-79AE34F6E407}"/>
              </a:ext>
            </a:extLst>
          </p:cNvPr>
          <p:cNvSpPr txBox="1"/>
          <p:nvPr/>
        </p:nvSpPr>
        <p:spPr>
          <a:xfrm>
            <a:off x="3972316" y="404664"/>
            <a:ext cx="11993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22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1E41ACB-6E09-4BA5-9A97-9220A1D1F638}"/>
              </a:ext>
            </a:extLst>
          </p:cNvPr>
          <p:cNvGrpSpPr>
            <a:grpSpLocks/>
          </p:cNvGrpSpPr>
          <p:nvPr/>
        </p:nvGrpSpPr>
        <p:grpSpPr bwMode="auto">
          <a:xfrm>
            <a:off x="5316538" y="1016000"/>
            <a:ext cx="3513137" cy="5334000"/>
            <a:chOff x="3866607" y="-1"/>
            <a:chExt cx="5318786" cy="7716463"/>
          </a:xfrm>
        </p:grpSpPr>
        <p:pic>
          <p:nvPicPr>
            <p:cNvPr id="20485" name="Picture 4" descr="Káº¿t quáº£ hÃ¬nh áº£nh cho cÃ¡c dáº¡ng cÆ¡">
              <a:extLst>
                <a:ext uri="{FF2B5EF4-FFF2-40B4-BE49-F238E27FC236}">
                  <a16:creationId xmlns:a16="http://schemas.microsoft.com/office/drawing/2014/main" id="{0014972A-83A9-45B8-BA44-9CCEDD56A2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6607" y="-1"/>
              <a:ext cx="5318786" cy="771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3279E2E-40E9-43D0-91B7-D586536754D0}"/>
                </a:ext>
              </a:extLst>
            </p:cNvPr>
            <p:cNvSpPr/>
            <p:nvPr/>
          </p:nvSpPr>
          <p:spPr>
            <a:xfrm>
              <a:off x="4114159" y="5043259"/>
              <a:ext cx="1059913" cy="5213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pic>
        <p:nvPicPr>
          <p:cNvPr id="20483" name="Picture 4" descr="HÃ¬nh áº£nh cÃ³ liÃªn quan">
            <a:extLst>
              <a:ext uri="{FF2B5EF4-FFF2-40B4-BE49-F238E27FC236}">
                <a16:creationId xmlns:a16="http://schemas.microsoft.com/office/drawing/2014/main" id="{F0BEBBA1-BE2B-49D1-90CE-A3BD0F574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-33338"/>
            <a:ext cx="4337050" cy="653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5">
            <a:extLst>
              <a:ext uri="{FF2B5EF4-FFF2-40B4-BE49-F238E27FC236}">
                <a16:creationId xmlns:a16="http://schemas.microsoft.com/office/drawing/2014/main" id="{B7D4EC6A-4E16-43AF-9860-3CF1476AD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6334125"/>
            <a:ext cx="510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Hệ cơ người có khoảng 600 cơ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D8E22C-4EE3-DC1B-E86C-F322D8D213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64704"/>
            <a:ext cx="4968552" cy="5877272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E0B7155-3253-5348-5410-B11099615FA3}"/>
              </a:ext>
            </a:extLst>
          </p:cNvPr>
          <p:cNvSpPr/>
          <p:nvPr/>
        </p:nvSpPr>
        <p:spPr>
          <a:xfrm>
            <a:off x="5580112" y="1916832"/>
            <a:ext cx="3168352" cy="374441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chằng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19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04A12FC-D2CE-4E21-B393-B59B6B2F5596}"/>
              </a:ext>
            </a:extLst>
          </p:cNvPr>
          <p:cNvGrpSpPr>
            <a:grpSpLocks/>
          </p:cNvGrpSpPr>
          <p:nvPr/>
        </p:nvGrpSpPr>
        <p:grpSpPr bwMode="auto">
          <a:xfrm>
            <a:off x="3706813" y="279400"/>
            <a:ext cx="5435600" cy="5943600"/>
            <a:chOff x="3731123" y="772733"/>
            <a:chExt cx="8844747" cy="6857999"/>
          </a:xfrm>
        </p:grpSpPr>
        <p:pic>
          <p:nvPicPr>
            <p:cNvPr id="21508" name="Picture 2" descr="Káº¿t quáº£ hÃ¬nh áº£nh cho co vÃ¢n cÆ¡ tim cÆ¡ trÆ¡n">
              <a:extLst>
                <a:ext uri="{FF2B5EF4-FFF2-40B4-BE49-F238E27FC236}">
                  <a16:creationId xmlns:a16="http://schemas.microsoft.com/office/drawing/2014/main" id="{6D785C91-8B7C-459C-8AC8-4A86038C58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2451" y="772733"/>
              <a:ext cx="8583419" cy="6857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09" name="TextBox 3">
              <a:extLst>
                <a:ext uri="{FF2B5EF4-FFF2-40B4-BE49-F238E27FC236}">
                  <a16:creationId xmlns:a16="http://schemas.microsoft.com/office/drawing/2014/main" id="{CE81CDD2-C05F-496C-A22A-058D84BA4A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1123" y="6334780"/>
              <a:ext cx="5721532" cy="535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 loại cơ</a:t>
              </a:r>
            </a:p>
          </p:txBody>
        </p:sp>
      </p:grpSp>
      <p:sp>
        <p:nvSpPr>
          <p:cNvPr id="21507" name="TextBox 4">
            <a:extLst>
              <a:ext uri="{FF2B5EF4-FFF2-40B4-BE49-F238E27FC236}">
                <a16:creationId xmlns:a16="http://schemas.microsoft.com/office/drawing/2014/main" id="{A4516D68-F1AB-44CC-B6E9-36AACF4AEE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820863"/>
            <a:ext cx="3252788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mấy loại cơ? Loại cơ nào gắn với xương tạo ra sự vận động theo ý muốn của cơ thể?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9" name="Rectangle 6158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60" name="Rectangle 6159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61" name="Rectangle 6160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643468"/>
            <a:ext cx="8178800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Quan sát Hình 31.2, so sánh tư thế của tay khi cơ co và dãn. Liên hệ kiến  thức về đòn bẩy">
            <a:extLst>
              <a:ext uri="{FF2B5EF4-FFF2-40B4-BE49-F238E27FC236}">
                <a16:creationId xmlns:a16="http://schemas.microsoft.com/office/drawing/2014/main" id="{1BE71226-2D43-E385-A03B-88FDA1AFD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2042" y="1563949"/>
            <a:ext cx="6467947" cy="298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DC00DD0-F67E-AF09-2904-3991B1627FA0}"/>
              </a:ext>
            </a:extLst>
          </p:cNvPr>
          <p:cNvSpPr/>
          <p:nvPr/>
        </p:nvSpPr>
        <p:spPr>
          <a:xfrm>
            <a:off x="1259631" y="748106"/>
            <a:ext cx="6624736" cy="55328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dãn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E367BA-056A-4B29-0DD6-A629FE95ED27}"/>
              </a:ext>
            </a:extLst>
          </p:cNvPr>
          <p:cNvSpPr txBox="1"/>
          <p:nvPr/>
        </p:nvSpPr>
        <p:spPr>
          <a:xfrm>
            <a:off x="899592" y="4646124"/>
            <a:ext cx="31653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x.cánh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tay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cẳng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tay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gần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nhau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hơn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FF1D5A-4716-D8F9-DE5B-450D0051B5E1}"/>
              </a:ext>
            </a:extLst>
          </p:cNvPr>
          <p:cNvSpPr txBox="1"/>
          <p:nvPr/>
        </p:nvSpPr>
        <p:spPr>
          <a:xfrm>
            <a:off x="4880981" y="4668964"/>
            <a:ext cx="38428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duỗi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x.cánh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tay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cẳng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tay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duỗi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thẳng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47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123728" y="476672"/>
            <a:ext cx="4392488" cy="86409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NỘI DUNG BÀI HỌC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83568" y="1844824"/>
            <a:ext cx="7992888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83568" y="3212976"/>
            <a:ext cx="7992888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55576" y="4520512"/>
            <a:ext cx="7632848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3: TH: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bó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gãy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xương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50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539552" y="2204864"/>
            <a:ext cx="7859216" cy="4263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- Khi co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dãn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FBA215D-9824-F918-86D1-A24096587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E2F0DEAE-1895-F12A-FC49-865ACE00CD79}"/>
              </a:ext>
            </a:extLst>
          </p:cNvPr>
          <p:cNvSpPr/>
          <p:nvPr/>
        </p:nvSpPr>
        <p:spPr>
          <a:xfrm>
            <a:off x="2411760" y="353280"/>
            <a:ext cx="4032448" cy="1296144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 NĂNG</a:t>
            </a:r>
          </a:p>
        </p:txBody>
      </p:sp>
    </p:spTree>
    <p:extLst>
      <p:ext uri="{BB962C8B-B14F-4D97-AF65-F5344CB8AC3E}">
        <p14:creationId xmlns:p14="http://schemas.microsoft.com/office/powerpoint/2010/main" val="133166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8866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5">
            <a:extLst>
              <a:ext uri="{FF2B5EF4-FFF2-40B4-BE49-F238E27FC236}">
                <a16:creationId xmlns:a16="http://schemas.microsoft.com/office/drawing/2014/main" id="{92875901-1FCB-4FF8-B512-96890BAFA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28650"/>
            <a:ext cx="8229600" cy="5492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sz="3000" noProof="1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000" u="sng" noProof="1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Cấu tạo và chức năng hệ vận động</a:t>
            </a:r>
            <a:endParaRPr sz="3000" noProof="1">
              <a:solidFill>
                <a:srgbClr val="0000CC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47" name="Text Box 11">
            <a:extLst>
              <a:ext uri="{FF2B5EF4-FFF2-40B4-BE49-F238E27FC236}">
                <a16:creationId xmlns:a16="http://schemas.microsoft.com/office/drawing/2014/main" id="{76E85336-7E72-426E-8E84-309E29FE9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575" y="71438"/>
            <a:ext cx="815022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200"/>
              </a:spcBef>
              <a:buFontTx/>
              <a:buNone/>
            </a:pPr>
            <a:r>
              <a:rPr lang="vi-V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r>
              <a:rPr lang="vi-V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 VẬN ĐỘNG Ở NGƯỜI</a:t>
            </a:r>
          </a:p>
        </p:txBody>
      </p:sp>
      <p:pic>
        <p:nvPicPr>
          <p:cNvPr id="6149" name="Picture 4">
            <a:extLst>
              <a:ext uri="{FF2B5EF4-FFF2-40B4-BE49-F238E27FC236}">
                <a16:creationId xmlns:a16="http://schemas.microsoft.com/office/drawing/2014/main" id="{93947398-E600-47B9-87BB-7E4B0F8FC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84325"/>
            <a:ext cx="8763000" cy="464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 Box 11">
            <a:extLst>
              <a:ext uri="{FF2B5EF4-FFF2-40B4-BE49-F238E27FC236}">
                <a16:creationId xmlns:a16="http://schemas.microsoft.com/office/drawing/2014/main" id="{E9C9CC76-7BCD-4F33-A43C-54E0B801B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575" y="52388"/>
            <a:ext cx="815022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200"/>
              </a:spcBef>
              <a:buFontTx/>
              <a:buNone/>
            </a:pPr>
            <a:r>
              <a:rPr lang="vi-V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r>
              <a:rPr lang="vi-V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 VẬN ĐỘNG Ở NGƯỜI</a:t>
            </a: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AB583577-0AE2-4F0F-BA4F-AAAABE5D69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229350"/>
            <a:ext cx="822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nl-NL" altLang="en-US" i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Hệ vận động ở người gồm những bộ phận nào?</a:t>
            </a:r>
            <a:endParaRPr lang="en-US" altLang="en-US" i="1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>
            <a:extLst>
              <a:ext uri="{FF2B5EF4-FFF2-40B4-BE49-F238E27FC236}">
                <a16:creationId xmlns:a16="http://schemas.microsoft.com/office/drawing/2014/main" id="{74C3B298-557B-4229-A087-968D7A2C6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667000"/>
            <a:ext cx="2514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>
              <a:cs typeface="Arial" panose="020B0604020202020204" pitchFamily="34" charset="0"/>
            </a:endParaRPr>
          </a:p>
        </p:txBody>
      </p:sp>
      <p:sp>
        <p:nvSpPr>
          <p:cNvPr id="5126" name="Text Box 7">
            <a:extLst>
              <a:ext uri="{FF2B5EF4-FFF2-40B4-BE49-F238E27FC236}">
                <a16:creationId xmlns:a16="http://schemas.microsoft.com/office/drawing/2014/main" id="{A1C9A2FB-459A-450B-ACD3-C652FF753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8225" y="409575"/>
            <a:ext cx="2895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CC00FF"/>
                </a:solidFill>
                <a:latin typeface="Times New Roman" panose="02020603050405020304" pitchFamily="18" charset="0"/>
              </a:rPr>
              <a:t>Bộ xương</a:t>
            </a:r>
            <a:endParaRPr lang="en-US" altLang="en-US" b="1">
              <a:solidFill>
                <a:srgbClr val="CC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7" name="Text Box 8">
            <a:extLst>
              <a:ext uri="{FF2B5EF4-FFF2-40B4-BE49-F238E27FC236}">
                <a16:creationId xmlns:a16="http://schemas.microsoft.com/office/drawing/2014/main" id="{24D98A52-A03F-4C10-8CE2-9E3784C48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09575"/>
            <a:ext cx="1371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CC00FF"/>
                </a:solidFill>
                <a:latin typeface="Times New Roman" panose="02020603050405020304" pitchFamily="18" charset="0"/>
              </a:rPr>
              <a:t>Hệ cơ</a:t>
            </a:r>
            <a:endParaRPr lang="en-US" altLang="en-US" b="1">
              <a:solidFill>
                <a:srgbClr val="CC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9">
            <a:extLst>
              <a:ext uri="{FF2B5EF4-FFF2-40B4-BE49-F238E27FC236}">
                <a16:creationId xmlns:a16="http://schemas.microsoft.com/office/drawing/2014/main" id="{C59705D1-C4CB-453E-BE46-DB2BBDECA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88"/>
            <a:ext cx="822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nl-NL" altLang="en-US" i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Hệ vận động ở người gồm những bộ phận nào?</a:t>
            </a:r>
            <a:endParaRPr lang="en-US" altLang="en-US" i="1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4" name="Hình ảnh 2">
            <a:extLst>
              <a:ext uri="{FF2B5EF4-FFF2-40B4-BE49-F238E27FC236}">
                <a16:creationId xmlns:a16="http://schemas.microsoft.com/office/drawing/2014/main" id="{60063B04-A80F-4CCE-B8FE-6B666FF92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8" r="14211"/>
          <a:stretch>
            <a:fillRect/>
          </a:stretch>
        </p:blipFill>
        <p:spPr bwMode="auto">
          <a:xfrm>
            <a:off x="4572000" y="990600"/>
            <a:ext cx="4572000" cy="586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Hình ảnh 3">
            <a:extLst>
              <a:ext uri="{FF2B5EF4-FFF2-40B4-BE49-F238E27FC236}">
                <a16:creationId xmlns:a16="http://schemas.microsoft.com/office/drawing/2014/main" id="{76BE42B9-70B4-4DCE-8EEE-DD242D871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9013"/>
            <a:ext cx="4572000" cy="586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5127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 descr="thembonesall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2411760" y="440401"/>
            <a:ext cx="6400800" cy="1752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A9636622-46A4-F7FB-A544-C98690F25E83}"/>
              </a:ext>
            </a:extLst>
          </p:cNvPr>
          <p:cNvSpPr/>
          <p:nvPr/>
        </p:nvSpPr>
        <p:spPr>
          <a:xfrm>
            <a:off x="4139952" y="260648"/>
            <a:ext cx="5004048" cy="1933521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4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300 </a:t>
            </a:r>
            <a:r>
              <a:rPr lang="en-US" sz="24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endParaRPr lang="en-US" sz="2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4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206 </a:t>
            </a:r>
            <a:r>
              <a:rPr lang="en-US" sz="24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endParaRPr lang="en-US" sz="2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90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>
            <a:extLst>
              <a:ext uri="{FF2B5EF4-FFF2-40B4-BE49-F238E27FC236}">
                <a16:creationId xmlns:a16="http://schemas.microsoft.com/office/drawing/2014/main" id="{0FD04ECA-00C5-43A4-8095-A5102EFF8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18288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2400">
              <a:solidFill>
                <a:srgbClr val="CC0099"/>
              </a:solidFill>
              <a:cs typeface="Arial" panose="020B0604020202020204" pitchFamily="34" charset="0"/>
            </a:endParaRPr>
          </a:p>
        </p:txBody>
      </p:sp>
      <p:sp>
        <p:nvSpPr>
          <p:cNvPr id="8195" name="Text Box 5">
            <a:extLst>
              <a:ext uri="{FF2B5EF4-FFF2-40B4-BE49-F238E27FC236}">
                <a16:creationId xmlns:a16="http://schemas.microsoft.com/office/drawing/2014/main" id="{5D714DB2-8214-4ADD-A008-17C202C7E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12954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2400">
              <a:solidFill>
                <a:srgbClr val="CC0099"/>
              </a:solidFill>
              <a:cs typeface="Arial" panose="020B0604020202020204" pitchFamily="34" charset="0"/>
            </a:endParaRPr>
          </a:p>
        </p:txBody>
      </p:sp>
      <p:pic>
        <p:nvPicPr>
          <p:cNvPr id="7174" name="Picture 6" descr="BO XUONG 2">
            <a:extLst>
              <a:ext uri="{FF2B5EF4-FFF2-40B4-BE49-F238E27FC236}">
                <a16:creationId xmlns:a16="http://schemas.microsoft.com/office/drawing/2014/main" id="{4325D40F-94DF-4A89-9C78-B6F4762AB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04800"/>
            <a:ext cx="36576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xt Box 7">
            <a:extLst>
              <a:ext uri="{FF2B5EF4-FFF2-40B4-BE49-F238E27FC236}">
                <a16:creationId xmlns:a16="http://schemas.microsoft.com/office/drawing/2014/main" id="{79A8EC72-CE90-4BC9-ABA6-D99299C9B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8475" y="6367463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CC0099"/>
                </a:solidFill>
                <a:latin typeface="Times New Roman" panose="02020603050405020304" pitchFamily="18" charset="0"/>
              </a:rPr>
              <a:t>Bộ xương người</a:t>
            </a:r>
            <a:endParaRPr lang="en-US" altLang="en-US" sz="240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6" name="Text Box 8">
            <a:extLst>
              <a:ext uri="{FF2B5EF4-FFF2-40B4-BE49-F238E27FC236}">
                <a16:creationId xmlns:a16="http://schemas.microsoft.com/office/drawing/2014/main" id="{AD31431B-673E-4FE8-9E36-234A74BD7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2738" y="2224088"/>
            <a:ext cx="1371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CC0099"/>
                </a:solidFill>
                <a:latin typeface="Times New Roman" panose="02020603050405020304" pitchFamily="18" charset="0"/>
              </a:rPr>
              <a:t>Xương tay</a:t>
            </a:r>
            <a:endParaRPr lang="en-US" altLang="en-US" sz="2000" b="1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7" name="Text Box 9">
            <a:extLst>
              <a:ext uri="{FF2B5EF4-FFF2-40B4-BE49-F238E27FC236}">
                <a16:creationId xmlns:a16="http://schemas.microsoft.com/office/drawing/2014/main" id="{DF769395-26A6-4096-88C7-25138A1D7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343400"/>
            <a:ext cx="1371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CC0099"/>
                </a:solidFill>
                <a:latin typeface="Times New Roman" panose="02020603050405020304" pitchFamily="18" charset="0"/>
              </a:rPr>
              <a:t>Xương chân</a:t>
            </a:r>
            <a:endParaRPr lang="en-US" altLang="en-US" sz="200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1" name="AutoShape 13">
            <a:extLst>
              <a:ext uri="{FF2B5EF4-FFF2-40B4-BE49-F238E27FC236}">
                <a16:creationId xmlns:a16="http://schemas.microsoft.com/office/drawing/2014/main" id="{B054894E-DB33-499E-9EB5-339AD3A19AC7}"/>
              </a:ext>
            </a:extLst>
          </p:cNvPr>
          <p:cNvSpPr>
            <a:spLocks/>
          </p:cNvSpPr>
          <p:nvPr/>
        </p:nvSpPr>
        <p:spPr bwMode="auto">
          <a:xfrm>
            <a:off x="5638800" y="1295400"/>
            <a:ext cx="1131888" cy="1981200"/>
          </a:xfrm>
          <a:prstGeom prst="leftBrace">
            <a:avLst>
              <a:gd name="adj1" fmla="val 0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7182" name="Text Box 14">
            <a:extLst>
              <a:ext uri="{FF2B5EF4-FFF2-40B4-BE49-F238E27FC236}">
                <a16:creationId xmlns:a16="http://schemas.microsoft.com/office/drawing/2014/main" id="{4A9D0B92-553F-482E-A35D-4A5490303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8488" y="1852613"/>
            <a:ext cx="1295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CC0099"/>
                </a:solidFill>
                <a:latin typeface="Times New Roman" panose="02020603050405020304" pitchFamily="18" charset="0"/>
              </a:rPr>
              <a:t>Xương thân</a:t>
            </a:r>
            <a:endParaRPr lang="en-US" altLang="en-US" sz="240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3" name="AutoShape 15">
            <a:extLst>
              <a:ext uri="{FF2B5EF4-FFF2-40B4-BE49-F238E27FC236}">
                <a16:creationId xmlns:a16="http://schemas.microsoft.com/office/drawing/2014/main" id="{F48787F2-1088-44E7-A6BD-78003B6B8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075" y="61913"/>
            <a:ext cx="4460875" cy="3371850"/>
          </a:xfrm>
          <a:prstGeom prst="wedgeRoundRectCallout">
            <a:avLst>
              <a:gd name="adj1" fmla="val -36458"/>
              <a:gd name="adj2" fmla="val 71000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hình, hãy cho biết </a:t>
            </a:r>
            <a:r>
              <a:rPr lang="en-GB" alt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bộ xương người chia làm mấy phần? Phân loại các xương theo các phần của bộ xương?</a:t>
            </a:r>
            <a:endParaRPr lang="en-US" altLang="en-US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4" name="Text Box 16">
            <a:extLst>
              <a:ext uri="{FF2B5EF4-FFF2-40B4-BE49-F238E27FC236}">
                <a16:creationId xmlns:a16="http://schemas.microsoft.com/office/drawing/2014/main" id="{F72C60F1-2A9E-4AA9-81CE-514A9593D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495800"/>
            <a:ext cx="1828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990033"/>
                </a:solidFill>
                <a:latin typeface="Times New Roman" panose="02020603050405020304" pitchFamily="18" charset="0"/>
              </a:rPr>
              <a:t>Bộ xương gồm</a:t>
            </a:r>
            <a:endParaRPr lang="en-US" altLang="en-US" sz="280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5" name="Text Box 17">
            <a:extLst>
              <a:ext uri="{FF2B5EF4-FFF2-40B4-BE49-F238E27FC236}">
                <a16:creationId xmlns:a16="http://schemas.microsoft.com/office/drawing/2014/main" id="{D51A36F6-73D6-4BDC-9ED5-B946A1A83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657600"/>
            <a:ext cx="2514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990033"/>
                </a:solidFill>
              </a:rPr>
              <a:t> </a:t>
            </a:r>
            <a:r>
              <a:rPr lang="en-US" altLang="en-US" sz="2800">
                <a:solidFill>
                  <a:srgbClr val="C00000"/>
                </a:solidFill>
                <a:latin typeface="Times New Roman" panose="02020603050405020304" pitchFamily="18" charset="0"/>
              </a:rPr>
              <a:t>Xương đầu                                                </a:t>
            </a:r>
            <a:r>
              <a:rPr lang="en-US" altLang="en-US" sz="2800">
                <a:solidFill>
                  <a:srgbClr val="990033"/>
                </a:solidFill>
              </a:rPr>
              <a:t>                                                                                          </a:t>
            </a:r>
            <a:endParaRPr lang="en-US" altLang="en-US" sz="2800">
              <a:solidFill>
                <a:srgbClr val="990033"/>
              </a:solidFill>
              <a:cs typeface="Arial" panose="020B0604020202020204" pitchFamily="34" charset="0"/>
            </a:endParaRPr>
          </a:p>
        </p:txBody>
      </p:sp>
      <p:sp>
        <p:nvSpPr>
          <p:cNvPr id="7186" name="Line 18">
            <a:extLst>
              <a:ext uri="{FF2B5EF4-FFF2-40B4-BE49-F238E27FC236}">
                <a16:creationId xmlns:a16="http://schemas.microsoft.com/office/drawing/2014/main" id="{D94873D8-6787-4887-8C57-AE5795E284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52600" y="3962400"/>
            <a:ext cx="609600" cy="990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7" name="Line 19">
            <a:extLst>
              <a:ext uri="{FF2B5EF4-FFF2-40B4-BE49-F238E27FC236}">
                <a16:creationId xmlns:a16="http://schemas.microsoft.com/office/drawing/2014/main" id="{7A218BB7-7DB8-4122-9B3F-3F50A705316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52600" y="4953000"/>
            <a:ext cx="533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8" name="Line 20">
            <a:extLst>
              <a:ext uri="{FF2B5EF4-FFF2-40B4-BE49-F238E27FC236}">
                <a16:creationId xmlns:a16="http://schemas.microsoft.com/office/drawing/2014/main" id="{9E6151D3-3919-467D-95AB-F9B30EB03B4D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4953000"/>
            <a:ext cx="533400" cy="990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8" name="Text Box 21">
            <a:extLst>
              <a:ext uri="{FF2B5EF4-FFF2-40B4-BE49-F238E27FC236}">
                <a16:creationId xmlns:a16="http://schemas.microsoft.com/office/drawing/2014/main" id="{CADCB6FC-5AE4-4F6B-989E-8BCD6B9DD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28194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2400">
              <a:solidFill>
                <a:srgbClr val="FF3300"/>
              </a:solidFill>
              <a:cs typeface="Arial" panose="020B0604020202020204" pitchFamily="34" charset="0"/>
            </a:endParaRPr>
          </a:p>
        </p:txBody>
      </p:sp>
      <p:sp>
        <p:nvSpPr>
          <p:cNvPr id="7190" name="Text Box 22">
            <a:extLst>
              <a:ext uri="{FF2B5EF4-FFF2-40B4-BE49-F238E27FC236}">
                <a16:creationId xmlns:a16="http://schemas.microsoft.com/office/drawing/2014/main" id="{F42085C1-07F2-42AD-8285-3CBB8A9E5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2675" y="4710113"/>
            <a:ext cx="2286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990033"/>
                </a:solidFill>
                <a:latin typeface="Times New Roman" panose="02020603050405020304" pitchFamily="18" charset="0"/>
              </a:rPr>
              <a:t>Xương thân</a:t>
            </a:r>
            <a:endParaRPr lang="en-US" altLang="en-US" sz="280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91" name="Text Box 23">
            <a:extLst>
              <a:ext uri="{FF2B5EF4-FFF2-40B4-BE49-F238E27FC236}">
                <a16:creationId xmlns:a16="http://schemas.microsoft.com/office/drawing/2014/main" id="{0C118A7F-D2D2-486D-807F-C79241E2F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2675" y="5640388"/>
            <a:ext cx="2057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990033"/>
                </a:solidFill>
                <a:latin typeface="Times New Roman" panose="02020603050405020304" pitchFamily="18" charset="0"/>
              </a:rPr>
              <a:t>Xương chi</a:t>
            </a:r>
            <a:endParaRPr lang="en-US" altLang="en-US" sz="280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92" name="Text Box 24">
            <a:extLst>
              <a:ext uri="{FF2B5EF4-FFF2-40B4-BE49-F238E27FC236}">
                <a16:creationId xmlns:a16="http://schemas.microsoft.com/office/drawing/2014/main" id="{0B589340-BEA8-4359-A66A-D9D8C69A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6363" y="338138"/>
            <a:ext cx="1908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CC0099"/>
                </a:solidFill>
                <a:latin typeface="Times New Roman" panose="02020603050405020304" pitchFamily="18" charset="0"/>
              </a:rPr>
              <a:t>Xương đầu</a:t>
            </a:r>
            <a:endParaRPr lang="en-US" altLang="en-US" sz="240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/>
      <p:bldP spid="7176" grpId="0"/>
      <p:bldP spid="7177" grpId="0"/>
      <p:bldP spid="7181" grpId="0" bldLvl="0" animBg="1"/>
      <p:bldP spid="7182" grpId="0"/>
      <p:bldP spid="7183" grpId="0"/>
      <p:bldP spid="7183" grpId="1"/>
      <p:bldP spid="7184" grpId="0"/>
      <p:bldP spid="7185" grpId="0"/>
      <p:bldP spid="7190" grpId="0"/>
      <p:bldP spid="7191" grpId="0"/>
      <p:bldP spid="719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>
            <a:extLst>
              <a:ext uri="{FF2B5EF4-FFF2-40B4-BE49-F238E27FC236}">
                <a16:creationId xmlns:a16="http://schemas.microsoft.com/office/drawing/2014/main" id="{A47D60F8-4381-41EA-B489-41A861A7F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25" y="1736725"/>
            <a:ext cx="2163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CC"/>
                </a:solidFill>
                <a:latin typeface="Times New Roman" panose="02020603050405020304" pitchFamily="18" charset="0"/>
              </a:rPr>
              <a:t>Bộ xương gồm</a:t>
            </a:r>
            <a:endParaRPr lang="en-US" altLang="en-US" sz="24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3" name="Text Box 3">
            <a:extLst>
              <a:ext uri="{FF2B5EF4-FFF2-40B4-BE49-F238E27FC236}">
                <a16:creationId xmlns:a16="http://schemas.microsoft.com/office/drawing/2014/main" id="{FA637BBE-1579-4000-93CE-16C0968E2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9313" y="13081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660033"/>
                </a:solidFill>
              </a:rPr>
              <a:t> </a:t>
            </a:r>
            <a:r>
              <a:rPr lang="en-US" altLang="en-US" sz="2400">
                <a:solidFill>
                  <a:srgbClr val="660033"/>
                </a:solidFill>
                <a:latin typeface="Times New Roman" panose="02020603050405020304" pitchFamily="18" charset="0"/>
              </a:rPr>
              <a:t>Xương đầu          </a:t>
            </a:r>
            <a:r>
              <a:rPr lang="en-US" altLang="en-US" sz="2400">
                <a:solidFill>
                  <a:srgbClr val="FF3399"/>
                </a:solidFill>
                <a:latin typeface="Times New Roman" panose="02020603050405020304" pitchFamily="18" charset="0"/>
              </a:rPr>
              <a:t>                                                                                                                                </a:t>
            </a:r>
            <a:endParaRPr lang="en-US" altLang="en-US" sz="240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4" name="Line 4">
            <a:extLst>
              <a:ext uri="{FF2B5EF4-FFF2-40B4-BE49-F238E27FC236}">
                <a16:creationId xmlns:a16="http://schemas.microsoft.com/office/drawing/2014/main" id="{FC3CC109-1932-458A-919E-8925A60262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24175" y="1592263"/>
            <a:ext cx="500063" cy="414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5" name="Line 5">
            <a:extLst>
              <a:ext uri="{FF2B5EF4-FFF2-40B4-BE49-F238E27FC236}">
                <a16:creationId xmlns:a16="http://schemas.microsoft.com/office/drawing/2014/main" id="{FBFF9013-A5D5-497D-88B1-B10C2FD515F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25763" y="2006600"/>
            <a:ext cx="57943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6" name="Line 6">
            <a:extLst>
              <a:ext uri="{FF2B5EF4-FFF2-40B4-BE49-F238E27FC236}">
                <a16:creationId xmlns:a16="http://schemas.microsoft.com/office/drawing/2014/main" id="{13437025-75D3-4D61-A986-FB9B5006FE3B}"/>
              </a:ext>
            </a:extLst>
          </p:cNvPr>
          <p:cNvSpPr>
            <a:spLocks noChangeShapeType="1"/>
          </p:cNvSpPr>
          <p:nvPr/>
        </p:nvSpPr>
        <p:spPr bwMode="auto">
          <a:xfrm>
            <a:off x="2925763" y="1993900"/>
            <a:ext cx="504825" cy="3746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3" name="Text Box 7">
            <a:extLst>
              <a:ext uri="{FF2B5EF4-FFF2-40B4-BE49-F238E27FC236}">
                <a16:creationId xmlns:a16="http://schemas.microsoft.com/office/drawing/2014/main" id="{90CEF7C4-920E-450F-912A-89979F732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5500" y="1308100"/>
            <a:ext cx="1600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99"/>
                </a:solidFill>
                <a:latin typeface="Times New Roman" panose="02020603050405020304" pitchFamily="18" charset="0"/>
              </a:rPr>
              <a:t>xương sọ                                    </a:t>
            </a:r>
            <a:endParaRPr lang="en-US" altLang="en-US" sz="280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8" name="Text Box 8">
            <a:extLst>
              <a:ext uri="{FF2B5EF4-FFF2-40B4-BE49-F238E27FC236}">
                <a16:creationId xmlns:a16="http://schemas.microsoft.com/office/drawing/2014/main" id="{ADC82641-A5BF-4EC9-96D7-FD1B9CAE6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1349375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9225" name="Line 9">
            <a:extLst>
              <a:ext uri="{FF2B5EF4-FFF2-40B4-BE49-F238E27FC236}">
                <a16:creationId xmlns:a16="http://schemas.microsoft.com/office/drawing/2014/main" id="{C5FDD6E1-A6CC-4664-A761-0AC33FC8AA7D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1592263"/>
            <a:ext cx="790575" cy="3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" name="Line 10">
            <a:extLst>
              <a:ext uri="{FF2B5EF4-FFF2-40B4-BE49-F238E27FC236}">
                <a16:creationId xmlns:a16="http://schemas.microsoft.com/office/drawing/2014/main" id="{DDC4394B-57E2-497C-A206-A4007A5F119C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1582738"/>
            <a:ext cx="792163" cy="4191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1" name="Text Box 11">
            <a:extLst>
              <a:ext uri="{FF2B5EF4-FFF2-40B4-BE49-F238E27FC236}">
                <a16:creationId xmlns:a16="http://schemas.microsoft.com/office/drawing/2014/main" id="{DA0E2B76-5467-416B-973C-EC52D8B75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1773238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660033"/>
                </a:solidFill>
                <a:latin typeface="Times New Roman" panose="02020603050405020304" pitchFamily="18" charset="0"/>
              </a:rPr>
              <a:t>Xương thân</a:t>
            </a:r>
            <a:endParaRPr lang="en-US" altLang="en-US" sz="240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8" name="Text Box 12">
            <a:extLst>
              <a:ext uri="{FF2B5EF4-FFF2-40B4-BE49-F238E27FC236}">
                <a16:creationId xmlns:a16="http://schemas.microsoft.com/office/drawing/2014/main" id="{2CB92163-36C7-4ABF-8A54-72345B293A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5500" y="1720850"/>
            <a:ext cx="18224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99"/>
                </a:solidFill>
                <a:latin typeface="Times New Roman" panose="02020603050405020304" pitchFamily="18" charset="0"/>
              </a:rPr>
              <a:t>xương mặt.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53" name="Picture 12" descr="1 001">
            <a:extLst>
              <a:ext uri="{FF2B5EF4-FFF2-40B4-BE49-F238E27FC236}">
                <a16:creationId xmlns:a16="http://schemas.microsoft.com/office/drawing/2014/main" id="{F916412A-1BCB-4CFB-A842-6DA640FEF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2690813"/>
            <a:ext cx="5513388" cy="362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4" name="Text Box 14">
            <a:extLst>
              <a:ext uri="{FF2B5EF4-FFF2-40B4-BE49-F238E27FC236}">
                <a16:creationId xmlns:a16="http://schemas.microsoft.com/office/drawing/2014/main" id="{22F22B22-2694-4C06-9089-8273418DE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4238" y="6270625"/>
            <a:ext cx="17526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>
                <a:solidFill>
                  <a:srgbClr val="0000CC"/>
                </a:solidFill>
                <a:latin typeface="Times New Roman" panose="02020603050405020304" pitchFamily="18" charset="0"/>
              </a:rPr>
              <a:t>Xương đầu</a:t>
            </a:r>
            <a:endParaRPr lang="en-US" altLang="en-US" sz="26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55" name="Text Box 15">
            <a:extLst>
              <a:ext uri="{FF2B5EF4-FFF2-40B4-BE49-F238E27FC236}">
                <a16:creationId xmlns:a16="http://schemas.microsoft.com/office/drawing/2014/main" id="{7393696D-F07C-4B70-A679-281572B10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105400"/>
            <a:ext cx="228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10256" name="Text Box 16">
            <a:extLst>
              <a:ext uri="{FF2B5EF4-FFF2-40B4-BE49-F238E27FC236}">
                <a16:creationId xmlns:a16="http://schemas.microsoft.com/office/drawing/2014/main" id="{DFAFE050-3DCF-458D-A14C-C7F909CF7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53340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10257" name="Text Box 18">
            <a:extLst>
              <a:ext uri="{FF2B5EF4-FFF2-40B4-BE49-F238E27FC236}">
                <a16:creationId xmlns:a16="http://schemas.microsoft.com/office/drawing/2014/main" id="{C012394C-E8A6-4633-846A-BD9C4E39B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613" y="222885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660033"/>
                </a:solidFill>
                <a:latin typeface="Times New Roman" panose="02020603050405020304" pitchFamily="18" charset="0"/>
              </a:rPr>
              <a:t>Xương chi</a:t>
            </a:r>
            <a:endParaRPr lang="en-US" altLang="en-US" sz="240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58" name="Text Box 14">
            <a:extLst>
              <a:ext uri="{FF2B5EF4-FFF2-40B4-BE49-F238E27FC236}">
                <a16:creationId xmlns:a16="http://schemas.microsoft.com/office/drawing/2014/main" id="{615D97FD-4CBE-46B9-AFA8-8B62CCD07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25" y="276225"/>
            <a:ext cx="75882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Xương đầu </a:t>
            </a:r>
            <a:r>
              <a:rPr lang="vi-V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gồm những xương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/>
      <p:bldP spid="92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extLst>
              <a:ext uri="{FF2B5EF4-FFF2-40B4-BE49-F238E27FC236}">
                <a16:creationId xmlns:a16="http://schemas.microsoft.com/office/drawing/2014/main" id="{132F7534-79A7-4FF1-BC32-C4888ACDA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33400"/>
            <a:ext cx="213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11267" name="Text Box 3">
            <a:extLst>
              <a:ext uri="{FF2B5EF4-FFF2-40B4-BE49-F238E27FC236}">
                <a16:creationId xmlns:a16="http://schemas.microsoft.com/office/drawing/2014/main" id="{C06846BB-84F2-4737-AB57-5C9BAFB4B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762000"/>
            <a:ext cx="2590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11268" name="Text Box 4">
            <a:extLst>
              <a:ext uri="{FF2B5EF4-FFF2-40B4-BE49-F238E27FC236}">
                <a16:creationId xmlns:a16="http://schemas.microsoft.com/office/drawing/2014/main" id="{5AB64405-04D5-44B8-80FD-3973AAB40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953000"/>
            <a:ext cx="160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36869" name="Text Box 5">
            <a:extLst>
              <a:ext uri="{FF2B5EF4-FFF2-40B4-BE49-F238E27FC236}">
                <a16:creationId xmlns:a16="http://schemas.microsoft.com/office/drawing/2014/main" id="{3A82E2E3-1F28-444E-A6A9-72C322929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438" y="5257800"/>
            <a:ext cx="8393112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sz="2400" noProof="1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cs typeface="Arial" panose="020B0604020202020204" pitchFamily="34" charset="0"/>
              </a:rPr>
              <a:t>- </a:t>
            </a:r>
            <a:r>
              <a:rPr lang="en-US" sz="2400" noProof="1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Khối xương sọ có 8 xương ghép lại tạo ra hộp sọ lớn chứa não.</a:t>
            </a:r>
            <a:endParaRPr sz="2400" noProof="1">
              <a:solidFill>
                <a:srgbClr val="0000CC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0" name="Text Box 6">
            <a:extLst>
              <a:ext uri="{FF2B5EF4-FFF2-40B4-BE49-F238E27FC236}">
                <a16:creationId xmlns:a16="http://schemas.microsoft.com/office/drawing/2014/main" id="{59FDB12C-D0B2-4924-8259-B99F64446B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57200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1800">
              <a:cs typeface="Arial" panose="020B0604020202020204" pitchFamily="34" charset="0"/>
            </a:endParaRPr>
          </a:p>
        </p:txBody>
      </p:sp>
      <p:sp>
        <p:nvSpPr>
          <p:cNvPr id="11271" name="Text Box 11">
            <a:extLst>
              <a:ext uri="{FF2B5EF4-FFF2-40B4-BE49-F238E27FC236}">
                <a16:creationId xmlns:a16="http://schemas.microsoft.com/office/drawing/2014/main" id="{18787CAA-1156-4504-8739-1B6C62539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609600"/>
            <a:ext cx="3581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1800">
              <a:cs typeface="Arial" panose="020B0604020202020204" pitchFamily="34" charset="0"/>
            </a:endParaRPr>
          </a:p>
        </p:txBody>
      </p:sp>
      <p:pic>
        <p:nvPicPr>
          <p:cNvPr id="36876" name="Picture 12" descr="Xuong so">
            <a:extLst>
              <a:ext uri="{FF2B5EF4-FFF2-40B4-BE49-F238E27FC236}">
                <a16:creationId xmlns:a16="http://schemas.microsoft.com/office/drawing/2014/main" id="{5EDD77C4-CB77-4431-BCDC-0F399E9F9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-31750"/>
            <a:ext cx="8534400" cy="481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Text Box 10">
            <a:extLst>
              <a:ext uri="{FF2B5EF4-FFF2-40B4-BE49-F238E27FC236}">
                <a16:creationId xmlns:a16="http://schemas.microsoft.com/office/drawing/2014/main" id="{E9974D8A-8B2F-47B1-B813-CB29A80A7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127750"/>
            <a:ext cx="86629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CC"/>
                </a:solidFill>
                <a:latin typeface="Times New Roman" panose="02020603050405020304" pitchFamily="18" charset="0"/>
              </a:rPr>
              <a:t>- Hộp sọ phát triển, xương sọ lớn hơn xương mặt.</a:t>
            </a:r>
            <a:endParaRPr lang="en-US" altLang="en-US" sz="24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 bldLvl="0" animBg="1"/>
      <p:bldP spid="1639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1099</TotalTime>
  <Words>808</Words>
  <Application>Microsoft Office PowerPoint</Application>
  <PresentationFormat>On-screen Show (4:3)</PresentationFormat>
  <Paragraphs>114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Times New Roman</vt:lpstr>
      <vt:lpstr>Wingdings</vt:lpstr>
      <vt:lpstr>Office Theme</vt:lpstr>
      <vt:lpstr>PowerPoint Presentation</vt:lpstr>
      <vt:lpstr>BÀI 31:  SỰ VẬN ĐỘNG Ở NGƯỜI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 loại xương</vt:lpstr>
      <vt:lpstr>Các khớp xương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ĐỀ: VẬN ĐỘNG</dc:title>
  <dc:creator>Nguyen</dc:creator>
  <cp:lastModifiedBy>Huyen Sam</cp:lastModifiedBy>
  <cp:revision>38</cp:revision>
  <dcterms:created xsi:type="dcterms:W3CDTF">2020-09-20T04:08:02Z</dcterms:created>
  <dcterms:modified xsi:type="dcterms:W3CDTF">2024-09-12T17:15:53Z</dcterms:modified>
</cp:coreProperties>
</file>