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8"/>
  </p:notesMasterIdLst>
  <p:sldIdLst>
    <p:sldId id="256" r:id="rId2"/>
    <p:sldId id="299" r:id="rId3"/>
    <p:sldId id="301" r:id="rId4"/>
    <p:sldId id="334" r:id="rId5"/>
    <p:sldId id="328" r:id="rId6"/>
    <p:sldId id="259" r:id="rId7"/>
    <p:sldId id="302" r:id="rId8"/>
    <p:sldId id="303" r:id="rId9"/>
    <p:sldId id="304" r:id="rId10"/>
    <p:sldId id="335" r:id="rId11"/>
    <p:sldId id="305" r:id="rId12"/>
    <p:sldId id="306" r:id="rId13"/>
    <p:sldId id="307" r:id="rId14"/>
    <p:sldId id="298" r:id="rId15"/>
    <p:sldId id="308" r:id="rId16"/>
    <p:sldId id="329" r:id="rId17"/>
    <p:sldId id="310" r:id="rId18"/>
    <p:sldId id="312" r:id="rId19"/>
    <p:sldId id="313" r:id="rId20"/>
    <p:sldId id="318" r:id="rId21"/>
    <p:sldId id="317" r:id="rId22"/>
    <p:sldId id="314" r:id="rId23"/>
    <p:sldId id="327" r:id="rId24"/>
    <p:sldId id="316" r:id="rId25"/>
    <p:sldId id="320" r:id="rId26"/>
    <p:sldId id="319" r:id="rId27"/>
    <p:sldId id="321" r:id="rId28"/>
    <p:sldId id="322" r:id="rId29"/>
    <p:sldId id="330" r:id="rId30"/>
    <p:sldId id="324" r:id="rId31"/>
    <p:sldId id="311" r:id="rId32"/>
    <p:sldId id="323" r:id="rId33"/>
    <p:sldId id="325" r:id="rId34"/>
    <p:sldId id="332" r:id="rId35"/>
    <p:sldId id="333" r:id="rId36"/>
    <p:sldId id="331" r:id="rId37"/>
  </p:sldIdLst>
  <p:sldSz cx="9144000" cy="5143500" type="screen16x9"/>
  <p:notesSz cx="6858000" cy="9144000"/>
  <p:embeddedFontLst>
    <p:embeddedFont>
      <p:font typeface="Lato Light" panose="020F0502020204030203" pitchFamily="34" charset="0"/>
      <p:regular r:id="rId39"/>
      <p:bold r:id="rId40"/>
      <p:italic r:id="rId41"/>
      <p:boldItalic r:id="rId42"/>
    </p:embeddedFont>
    <p:embeddedFont>
      <p:font typeface="Roboto Slab Regular"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C7"/>
    <a:srgbClr val="FFC534"/>
    <a:srgbClr val="D2E402"/>
    <a:srgbClr val="FF9755"/>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sorterViewPr>
    <p:cViewPr>
      <p:scale>
        <a:sx n="57" d="100"/>
        <a:sy n="57"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en Sam" userId="63e27d5bf598eb72" providerId="LiveId" clId="{210AD679-762A-41EC-BF41-A2FA6ECF7E4E}"/>
    <pc:docChg chg="undo custSel addSld delSld modSld sldOrd">
      <pc:chgData name="Huyen Sam" userId="63e27d5bf598eb72" providerId="LiveId" clId="{210AD679-762A-41EC-BF41-A2FA6ECF7E4E}" dt="2022-09-04T15:01:39.738" v="368"/>
      <pc:docMkLst>
        <pc:docMk/>
      </pc:docMkLst>
      <pc:sldChg chg="modSp del mod">
        <pc:chgData name="Huyen Sam" userId="63e27d5bf598eb72" providerId="LiveId" clId="{210AD679-762A-41EC-BF41-A2FA6ECF7E4E}" dt="2022-09-04T14:30:52.759" v="281" actId="47"/>
        <pc:sldMkLst>
          <pc:docMk/>
          <pc:sldMk cId="3431183273" sldId="297"/>
        </pc:sldMkLst>
        <pc:spChg chg="mod">
          <ac:chgData name="Huyen Sam" userId="63e27d5bf598eb72" providerId="LiveId" clId="{210AD679-762A-41EC-BF41-A2FA6ECF7E4E}" dt="2022-09-04T14:23:33.674" v="17" actId="20577"/>
          <ac:spMkLst>
            <pc:docMk/>
            <pc:sldMk cId="3431183273" sldId="297"/>
            <ac:spMk id="2" creationId="{00000000-0000-0000-0000-000000000000}"/>
          </ac:spMkLst>
        </pc:spChg>
      </pc:sldChg>
      <pc:sldChg chg="modSp mod">
        <pc:chgData name="Huyen Sam" userId="63e27d5bf598eb72" providerId="LiveId" clId="{210AD679-762A-41EC-BF41-A2FA6ECF7E4E}" dt="2022-09-04T14:39:11.859" v="333" actId="20577"/>
        <pc:sldMkLst>
          <pc:docMk/>
          <pc:sldMk cId="3905036326" sldId="302"/>
        </pc:sldMkLst>
        <pc:spChg chg="mod">
          <ac:chgData name="Huyen Sam" userId="63e27d5bf598eb72" providerId="LiveId" clId="{210AD679-762A-41EC-BF41-A2FA6ECF7E4E}" dt="2022-09-04T14:39:11.859" v="333" actId="20577"/>
          <ac:spMkLst>
            <pc:docMk/>
            <pc:sldMk cId="3905036326" sldId="302"/>
            <ac:spMk id="2" creationId="{00000000-0000-0000-0000-000000000000}"/>
          </ac:spMkLst>
        </pc:spChg>
      </pc:sldChg>
      <pc:sldChg chg="ord">
        <pc:chgData name="Huyen Sam" userId="63e27d5bf598eb72" providerId="LiveId" clId="{210AD679-762A-41EC-BF41-A2FA6ECF7E4E}" dt="2022-09-04T14:44:26.414" v="337"/>
        <pc:sldMkLst>
          <pc:docMk/>
          <pc:sldMk cId="1796126257" sldId="328"/>
        </pc:sldMkLst>
      </pc:sldChg>
      <pc:sldChg chg="addSp delSp modSp new mod ord modAnim">
        <pc:chgData name="Huyen Sam" userId="63e27d5bf598eb72" providerId="LiveId" clId="{210AD679-762A-41EC-BF41-A2FA6ECF7E4E}" dt="2022-09-04T14:44:23.120" v="335"/>
        <pc:sldMkLst>
          <pc:docMk/>
          <pc:sldMk cId="622382848" sldId="334"/>
        </pc:sldMkLst>
        <pc:spChg chg="add mod">
          <ac:chgData name="Huyen Sam" userId="63e27d5bf598eb72" providerId="LiveId" clId="{210AD679-762A-41EC-BF41-A2FA6ECF7E4E}" dt="2022-09-04T14:30:29.098" v="278" actId="1076"/>
          <ac:spMkLst>
            <pc:docMk/>
            <pc:sldMk cId="622382848" sldId="334"/>
            <ac:spMk id="6" creationId="{7C7323BF-46CB-4053-51F3-46C44BC39BA2}"/>
          </ac:spMkLst>
        </pc:spChg>
        <pc:spChg chg="add mod">
          <ac:chgData name="Huyen Sam" userId="63e27d5bf598eb72" providerId="LiveId" clId="{210AD679-762A-41EC-BF41-A2FA6ECF7E4E}" dt="2022-09-04T14:32:33.751" v="307" actId="1076"/>
          <ac:spMkLst>
            <pc:docMk/>
            <pc:sldMk cId="622382848" sldId="334"/>
            <ac:spMk id="7" creationId="{BBB5DE14-1AEE-BD7B-F672-F1C6CA0A8696}"/>
          </ac:spMkLst>
        </pc:spChg>
        <pc:spChg chg="add del">
          <ac:chgData name="Huyen Sam" userId="63e27d5bf598eb72" providerId="LiveId" clId="{210AD679-762A-41EC-BF41-A2FA6ECF7E4E}" dt="2022-09-04T14:32:14.593" v="298" actId="22"/>
          <ac:spMkLst>
            <pc:docMk/>
            <pc:sldMk cId="622382848" sldId="334"/>
            <ac:spMk id="9" creationId="{0B236F60-0904-AE82-9703-1DE24FF65FBC}"/>
          </ac:spMkLst>
        </pc:spChg>
        <pc:spChg chg="add del">
          <ac:chgData name="Huyen Sam" userId="63e27d5bf598eb72" providerId="LiveId" clId="{210AD679-762A-41EC-BF41-A2FA6ECF7E4E}" dt="2022-09-04T14:32:14.335" v="297" actId="22"/>
          <ac:spMkLst>
            <pc:docMk/>
            <pc:sldMk cId="622382848" sldId="334"/>
            <ac:spMk id="11" creationId="{A94542B7-A4EA-D39B-0B26-DF797593D6BC}"/>
          </ac:spMkLst>
        </pc:spChg>
        <pc:spChg chg="add del">
          <ac:chgData name="Huyen Sam" userId="63e27d5bf598eb72" providerId="LiveId" clId="{210AD679-762A-41EC-BF41-A2FA6ECF7E4E}" dt="2022-09-04T14:32:14.114" v="296" actId="22"/>
          <ac:spMkLst>
            <pc:docMk/>
            <pc:sldMk cId="622382848" sldId="334"/>
            <ac:spMk id="13" creationId="{8812B3F7-723C-95CC-FDD6-36A52DAC0408}"/>
          </ac:spMkLst>
        </pc:spChg>
        <pc:spChg chg="add del">
          <ac:chgData name="Huyen Sam" userId="63e27d5bf598eb72" providerId="LiveId" clId="{210AD679-762A-41EC-BF41-A2FA6ECF7E4E}" dt="2022-09-04T14:32:13.623" v="295" actId="22"/>
          <ac:spMkLst>
            <pc:docMk/>
            <pc:sldMk cId="622382848" sldId="334"/>
            <ac:spMk id="15" creationId="{F2B0E8C0-D59E-4310-74E3-89295FE948FD}"/>
          </ac:spMkLst>
        </pc:spChg>
        <pc:spChg chg="add del mod">
          <ac:chgData name="Huyen Sam" userId="63e27d5bf598eb72" providerId="LiveId" clId="{210AD679-762A-41EC-BF41-A2FA6ECF7E4E}" dt="2022-09-04T14:32:13.411" v="294" actId="22"/>
          <ac:spMkLst>
            <pc:docMk/>
            <pc:sldMk cId="622382848" sldId="334"/>
            <ac:spMk id="17" creationId="{4793BDBC-162A-1FA7-FE9A-FEBC907236E1}"/>
          </ac:spMkLst>
        </pc:spChg>
        <pc:spChg chg="add del mod">
          <ac:chgData name="Huyen Sam" userId="63e27d5bf598eb72" providerId="LiveId" clId="{210AD679-762A-41EC-BF41-A2FA6ECF7E4E}" dt="2022-09-04T14:33:16.515" v="320" actId="478"/>
          <ac:spMkLst>
            <pc:docMk/>
            <pc:sldMk cId="622382848" sldId="334"/>
            <ac:spMk id="19" creationId="{84AB12C2-C6BE-5EBB-2F18-8CF847275859}"/>
          </ac:spMkLst>
        </pc:spChg>
        <pc:spChg chg="add mod">
          <ac:chgData name="Huyen Sam" userId="63e27d5bf598eb72" providerId="LiveId" clId="{210AD679-762A-41EC-BF41-A2FA6ECF7E4E}" dt="2022-09-04T14:32:58.633" v="318" actId="1076"/>
          <ac:spMkLst>
            <pc:docMk/>
            <pc:sldMk cId="622382848" sldId="334"/>
            <ac:spMk id="21" creationId="{0847A05B-C36E-10A2-BCD1-29604416BF13}"/>
          </ac:spMkLst>
        </pc:spChg>
        <pc:spChg chg="add mod">
          <ac:chgData name="Huyen Sam" userId="63e27d5bf598eb72" providerId="LiveId" clId="{210AD679-762A-41EC-BF41-A2FA6ECF7E4E}" dt="2022-09-04T14:32:54.275" v="317" actId="1076"/>
          <ac:spMkLst>
            <pc:docMk/>
            <pc:sldMk cId="622382848" sldId="334"/>
            <ac:spMk id="23" creationId="{E84BA26E-D1C8-7FCF-6E1F-658DE5A32B74}"/>
          </ac:spMkLst>
        </pc:spChg>
        <pc:spChg chg="add mod">
          <ac:chgData name="Huyen Sam" userId="63e27d5bf598eb72" providerId="LiveId" clId="{210AD679-762A-41EC-BF41-A2FA6ECF7E4E}" dt="2022-09-04T14:32:49.653" v="316" actId="1076"/>
          <ac:spMkLst>
            <pc:docMk/>
            <pc:sldMk cId="622382848" sldId="334"/>
            <ac:spMk id="25" creationId="{B1E991CA-0BD8-1ACF-4515-0223DCC25B5B}"/>
          </ac:spMkLst>
        </pc:spChg>
        <pc:spChg chg="add mod">
          <ac:chgData name="Huyen Sam" userId="63e27d5bf598eb72" providerId="LiveId" clId="{210AD679-762A-41EC-BF41-A2FA6ECF7E4E}" dt="2022-09-04T14:32:45.502" v="315" actId="1076"/>
          <ac:spMkLst>
            <pc:docMk/>
            <pc:sldMk cId="622382848" sldId="334"/>
            <ac:spMk id="27" creationId="{431F3F0D-7CB1-5820-55CA-BD3B34EE8B82}"/>
          </ac:spMkLst>
        </pc:spChg>
        <pc:spChg chg="add mod">
          <ac:chgData name="Huyen Sam" userId="63e27d5bf598eb72" providerId="LiveId" clId="{210AD679-762A-41EC-BF41-A2FA6ECF7E4E}" dt="2022-09-04T14:32:40.786" v="314" actId="1076"/>
          <ac:spMkLst>
            <pc:docMk/>
            <pc:sldMk cId="622382848" sldId="334"/>
            <ac:spMk id="29" creationId="{99C68B2C-F353-D85D-AD06-E05CC14AA3A1}"/>
          </ac:spMkLst>
        </pc:spChg>
        <pc:picChg chg="add mod">
          <ac:chgData name="Huyen Sam" userId="63e27d5bf598eb72" providerId="LiveId" clId="{210AD679-762A-41EC-BF41-A2FA6ECF7E4E}" dt="2022-09-04T14:28:50.539" v="34" actId="1076"/>
          <ac:picMkLst>
            <pc:docMk/>
            <pc:sldMk cId="622382848" sldId="334"/>
            <ac:picMk id="3" creationId="{B760123D-5916-A690-1F59-449A8C4CA6E2}"/>
          </ac:picMkLst>
        </pc:picChg>
        <pc:picChg chg="add mod">
          <ac:chgData name="Huyen Sam" userId="63e27d5bf598eb72" providerId="LiveId" clId="{210AD679-762A-41EC-BF41-A2FA6ECF7E4E}" dt="2022-09-04T14:29:01.477" v="40" actId="14100"/>
          <ac:picMkLst>
            <pc:docMk/>
            <pc:sldMk cId="622382848" sldId="334"/>
            <ac:picMk id="5" creationId="{16B64755-45ED-CDC2-675B-EB30234C470A}"/>
          </ac:picMkLst>
        </pc:picChg>
      </pc:sldChg>
      <pc:sldChg chg="addSp modSp new modAnim">
        <pc:chgData name="Huyen Sam" userId="63e27d5bf598eb72" providerId="LiveId" clId="{210AD679-762A-41EC-BF41-A2FA6ECF7E4E}" dt="2022-09-04T15:01:39.738" v="368"/>
        <pc:sldMkLst>
          <pc:docMk/>
          <pc:sldMk cId="2745763418" sldId="335"/>
        </pc:sldMkLst>
        <pc:picChg chg="add mod">
          <ac:chgData name="Huyen Sam" userId="63e27d5bf598eb72" providerId="LiveId" clId="{210AD679-762A-41EC-BF41-A2FA6ECF7E4E}" dt="2022-09-04T15:01:26.881" v="363" actId="14100"/>
          <ac:picMkLst>
            <pc:docMk/>
            <pc:sldMk cId="2745763418" sldId="335"/>
            <ac:picMk id="1026" creationId="{4D7CECFC-7B7B-43FF-4FE6-E5EA9B6A4391}"/>
          </ac:picMkLst>
        </pc:picChg>
        <pc:picChg chg="add mod">
          <ac:chgData name="Huyen Sam" userId="63e27d5bf598eb72" providerId="LiveId" clId="{210AD679-762A-41EC-BF41-A2FA6ECF7E4E}" dt="2022-09-04T15:00:55.261" v="357" actId="1076"/>
          <ac:picMkLst>
            <pc:docMk/>
            <pc:sldMk cId="2745763418" sldId="335"/>
            <ac:picMk id="1028" creationId="{63BA03F6-47C0-B14F-19A7-0923AAF44674}"/>
          </ac:picMkLst>
        </pc:picChg>
        <pc:picChg chg="add mod">
          <ac:chgData name="Huyen Sam" userId="63e27d5bf598eb72" providerId="LiveId" clId="{210AD679-762A-41EC-BF41-A2FA6ECF7E4E}" dt="2022-09-04T15:01:28.166" v="364" actId="1076"/>
          <ac:picMkLst>
            <pc:docMk/>
            <pc:sldMk cId="2745763418" sldId="335"/>
            <ac:picMk id="1030" creationId="{AD7439F4-2AA4-D965-EE16-AD98B0B11E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38280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62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0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974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2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518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25786853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35266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68982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27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66742506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85" r:id="rId3"/>
    <p:sldLayoutId id="2147483686" r:id="rId4"/>
    <p:sldLayoutId id="2147483684" r:id="rId5"/>
    <p:sldLayoutId id="2147483649" r:id="rId6"/>
    <p:sldLayoutId id="2147483657" r:id="rId7"/>
    <p:sldLayoutId id="2147483687" r:id="rId8"/>
    <p:sldLayoutId id="214748368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3.xml"/><Relationship Id="rId5" Type="http://schemas.openxmlformats.org/officeDocument/2006/relationships/image" Target="../media/image23.gif"/><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Times New Roman" panose="02020603050405020304" pitchFamily="18" charset="0"/>
                <a:cs typeface="Times New Roman" panose="02020603050405020304" pitchFamily="18" charset="0"/>
              </a:rPr>
              <a:t>KHOA HỌC TỰ NHIÊN</a:t>
            </a:r>
            <a:endParaRPr sz="44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20000"/>
                                  </p:iterate>
                                  <p:childTnLst>
                                    <p:set>
                                      <p:cBhvr>
                                        <p:cTn id="6" dur="1" fill="hold">
                                          <p:stCondLst>
                                            <p:cond delay="0"/>
                                          </p:stCondLst>
                                        </p:cTn>
                                        <p:tgtEl>
                                          <p:spTgt spid="389"/>
                                        </p:tgtEl>
                                        <p:attrNameLst>
                                          <p:attrName>style.visibility</p:attrName>
                                        </p:attrNameLst>
                                      </p:cBhvr>
                                      <p:to>
                                        <p:strVal val="visible"/>
                                      </p:to>
                                    </p:set>
                                    <p:animEffect transition="in" filter="wipe(left)">
                                      <p:cBhvr>
                                        <p:cTn id="7" dur="175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m châm hút những kim loại nào? [Những điều bạn cần biết]">
            <a:extLst>
              <a:ext uri="{FF2B5EF4-FFF2-40B4-BE49-F238E27FC236}">
                <a16:creationId xmlns:a16="http://schemas.microsoft.com/office/drawing/2014/main" id="{4D7CECFC-7B7B-43FF-4FE6-E5EA9B6A4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07" y="397809"/>
            <a:ext cx="3906928" cy="2029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ritings – Luana DeAngelis">
            <a:extLst>
              <a:ext uri="{FF2B5EF4-FFF2-40B4-BE49-F238E27FC236}">
                <a16:creationId xmlns:a16="http://schemas.microsoft.com/office/drawing/2014/main" id="{63BA03F6-47C0-B14F-19A7-0923AAF44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423" y="427504"/>
            <a:ext cx="2689969" cy="399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mẹo tẩy vết đường cháy, dính bám trên nồi chảo cực đơn giản">
            <a:extLst>
              <a:ext uri="{FF2B5EF4-FFF2-40B4-BE49-F238E27FC236}">
                <a16:creationId xmlns:a16="http://schemas.microsoft.com/office/drawing/2014/main" id="{AD7439F4-2AA4-D965-EE16-AD98B0B11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8" y="2716307"/>
            <a:ext cx="429073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a:t>
              </a: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KHÁI NIỆM KHOA HỌC TỰ NHIÊN</a:t>
              </a:r>
            </a:p>
          </p:txBody>
        </p:sp>
      </p:grpSp>
      <p:sp>
        <p:nvSpPr>
          <p:cNvPr id="6" name="Rounded Rectangle 5"/>
          <p:cNvSpPr/>
          <p:nvPr/>
        </p:nvSpPr>
        <p:spPr>
          <a:xfrm>
            <a:off x="1219200" y="1285461"/>
            <a:ext cx="6885880" cy="3087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1496" y="1705522"/>
            <a:ext cx="6321287" cy="2062103"/>
          </a:xfrm>
          <a:prstGeom prst="rect">
            <a:avLst/>
          </a:prstGeom>
          <a:noFill/>
        </p:spPr>
        <p:txBody>
          <a:bodyPr wrap="square" rtlCol="0">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 (KHTN)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cứu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luật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chúng</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4609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a:t>
              </a: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SỐNG VÀ VẬT KHÔNG SỐNG</a:t>
              </a:r>
            </a:p>
          </p:txBody>
        </p:sp>
      </p:grpSp>
      <p:grpSp>
        <p:nvGrpSpPr>
          <p:cNvPr id="8" name="Group 7"/>
          <p:cNvGrpSpPr/>
          <p:nvPr/>
        </p:nvGrpSpPr>
        <p:grpSpPr>
          <a:xfrm>
            <a:off x="360903" y="1219199"/>
            <a:ext cx="2726854" cy="3710610"/>
            <a:chOff x="360903" y="1219199"/>
            <a:chExt cx="2726854" cy="3710610"/>
          </a:xfrm>
        </p:grpSpPr>
        <p:sp>
          <p:nvSpPr>
            <p:cNvPr id="6" name="Rounded Rectangle 5"/>
            <p:cNvSpPr/>
            <p:nvPr/>
          </p:nvSpPr>
          <p:spPr>
            <a:xfrm>
              <a:off x="360903" y="1219199"/>
              <a:ext cx="2726854" cy="3710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ha</a:t>
              </a:r>
            </a:p>
          </p:txBody>
        </p:sp>
        <p:sp>
          <p:nvSpPr>
            <p:cNvPr id="7" name="TextBox 6"/>
            <p:cNvSpPr txBox="1"/>
            <p:nvPr/>
          </p:nvSpPr>
          <p:spPr>
            <a:xfrm>
              <a:off x="706095" y="1520232"/>
              <a:ext cx="2036469" cy="3108543"/>
            </a:xfrm>
            <a:prstGeom prst="rect">
              <a:avLst/>
            </a:prstGeom>
            <a:noFill/>
          </p:spPr>
          <p:txBody>
            <a:bodyPr wrap="square" rtlCol="0">
              <a:spAutoFit/>
            </a:bodyPr>
            <a:lstStyle/>
            <a:p>
              <a:pPr algn="just"/>
              <a:r>
                <a:rPr lang="en-US" sz="2800" spc="20" dirty="0" err="1">
                  <a:solidFill>
                    <a:srgbClr val="002060"/>
                  </a:solidFill>
                  <a:latin typeface="Times New Roman" panose="02020603050405020304" pitchFamily="18" charset="0"/>
                  <a:cs typeface="Times New Roman" panose="02020603050405020304" pitchFamily="18" charset="0"/>
                </a:rPr>
                <a:t>Hãy</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cho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biết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trong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các</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sau</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đây</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nào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là</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sống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nào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là</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không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sống</a:t>
              </a:r>
              <a:r>
                <a:rPr lang="en-US" sz="2800" spc="20" dirty="0">
                  <a:solidFill>
                    <a:srgbClr val="002060"/>
                  </a:solidFill>
                  <a:latin typeface="Times New Roman" panose="02020603050405020304" pitchFamily="18" charset="0"/>
                  <a:cs typeface="Times New Roman" panose="02020603050405020304" pitchFamily="18" charset="0"/>
                </a:rPr>
                <a:t>?</a:t>
              </a:r>
            </a:p>
          </p:txBody>
        </p:sp>
      </p:grpSp>
      <p:grpSp>
        <p:nvGrpSpPr>
          <p:cNvPr id="24" name="Group 23"/>
          <p:cNvGrpSpPr/>
          <p:nvPr/>
        </p:nvGrpSpPr>
        <p:grpSpPr>
          <a:xfrm>
            <a:off x="3188930" y="1219199"/>
            <a:ext cx="5716531" cy="3149216"/>
            <a:chOff x="3188930" y="1219199"/>
            <a:chExt cx="5716531" cy="3149216"/>
          </a:xfrm>
        </p:grpSpPr>
        <p:sp>
          <p:nvSpPr>
            <p:cNvPr id="9" name="Hexagon 8"/>
            <p:cNvSpPr/>
            <p:nvPr/>
          </p:nvSpPr>
          <p:spPr>
            <a:xfrm>
              <a:off x="3188930"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271756" y="1265581"/>
              <a:ext cx="1759194" cy="1458651"/>
            </a:xfrm>
            <a:prstGeom prst="hexagon">
              <a:avLst/>
            </a:prstGeom>
            <a:blipFill>
              <a:blip r:embed="rId2"/>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097181"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80007" y="1265581"/>
              <a:ext cx="1759194" cy="1458651"/>
            </a:xfrm>
            <a:prstGeom prst="hexagon">
              <a:avLst/>
            </a:prstGeom>
            <a:blipFill>
              <a:blip r:embed="rId3"/>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80614"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063440" y="1265581"/>
              <a:ext cx="1759194" cy="1458651"/>
            </a:xfrm>
            <a:prstGeom prst="hexagon">
              <a:avLst/>
            </a:prstGeom>
            <a:blipFill>
              <a:blip r:embed="rId4"/>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3188930"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271756" y="2863380"/>
              <a:ext cx="1759194" cy="1458651"/>
            </a:xfrm>
            <a:prstGeom prst="hexagon">
              <a:avLst/>
            </a:prstGeom>
            <a:blipFill>
              <a:blip r:embed="rId5"/>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097181"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5180007" y="2863380"/>
              <a:ext cx="1759194" cy="1458651"/>
            </a:xfrm>
            <a:prstGeom prst="hexagon">
              <a:avLst/>
            </a:prstGeom>
            <a:blipFill>
              <a:blip r:embed="rId6"/>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6980614"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7063440" y="2863380"/>
              <a:ext cx="1759194" cy="1458651"/>
            </a:xfrm>
            <a:prstGeom prst="hexagon">
              <a:avLst/>
            </a:prstGeom>
            <a:blipFill>
              <a:blip r:embed="rId7"/>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390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6496" y="417803"/>
            <a:ext cx="2103181"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SỐNG</a:t>
            </a:r>
          </a:p>
        </p:txBody>
      </p:sp>
      <p:grpSp>
        <p:nvGrpSpPr>
          <p:cNvPr id="10" name="Group 9"/>
          <p:cNvGrpSpPr/>
          <p:nvPr/>
        </p:nvGrpSpPr>
        <p:grpSpPr>
          <a:xfrm>
            <a:off x="1982983" y="1179442"/>
            <a:ext cx="1924847" cy="1551417"/>
            <a:chOff x="1982983" y="1179442"/>
            <a:chExt cx="1924847" cy="1551417"/>
          </a:xfrm>
        </p:grpSpPr>
        <p:sp>
          <p:nvSpPr>
            <p:cNvPr id="9" name="Hexagon 8"/>
            <p:cNvSpPr/>
            <p:nvPr/>
          </p:nvSpPr>
          <p:spPr>
            <a:xfrm>
              <a:off x="1982983"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2065809" y="1225824"/>
              <a:ext cx="1759194" cy="1458651"/>
            </a:xfrm>
            <a:prstGeom prst="hexagon">
              <a:avLst/>
            </a:prstGeom>
            <a:blipFill>
              <a:blip r:embed="rId2"/>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91234" y="1179442"/>
            <a:ext cx="1924847" cy="1551417"/>
            <a:chOff x="3891234" y="1179442"/>
            <a:chExt cx="1924847" cy="1551417"/>
          </a:xfrm>
        </p:grpSpPr>
        <p:sp>
          <p:nvSpPr>
            <p:cNvPr id="14" name="Hexagon 13"/>
            <p:cNvSpPr/>
            <p:nvPr/>
          </p:nvSpPr>
          <p:spPr>
            <a:xfrm>
              <a:off x="3891234"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3974060" y="1225824"/>
              <a:ext cx="1759194" cy="1458651"/>
            </a:xfrm>
            <a:prstGeom prst="hexagon">
              <a:avLst/>
            </a:prstGeom>
            <a:blipFill>
              <a:blip r:embed="rId3"/>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774667" y="1179442"/>
            <a:ext cx="1924847" cy="1551417"/>
            <a:chOff x="5774667" y="1179442"/>
            <a:chExt cx="1924847" cy="1551417"/>
          </a:xfrm>
        </p:grpSpPr>
        <p:sp>
          <p:nvSpPr>
            <p:cNvPr id="16" name="Hexagon 15"/>
            <p:cNvSpPr/>
            <p:nvPr/>
          </p:nvSpPr>
          <p:spPr>
            <a:xfrm>
              <a:off x="5774667"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857493" y="1225824"/>
              <a:ext cx="1759194" cy="1458651"/>
            </a:xfrm>
            <a:prstGeom prst="hexagon">
              <a:avLst/>
            </a:prstGeom>
            <a:blipFill>
              <a:blip r:embed="rId4"/>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82983" y="2777241"/>
            <a:ext cx="1924847" cy="1551417"/>
            <a:chOff x="1982983" y="2777241"/>
            <a:chExt cx="1924847" cy="1551417"/>
          </a:xfrm>
        </p:grpSpPr>
        <p:sp>
          <p:nvSpPr>
            <p:cNvPr id="18" name="Hexagon 17"/>
            <p:cNvSpPr/>
            <p:nvPr/>
          </p:nvSpPr>
          <p:spPr>
            <a:xfrm>
              <a:off x="1982983"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2065809" y="2823623"/>
              <a:ext cx="1759194" cy="1458651"/>
            </a:xfrm>
            <a:prstGeom prst="hexagon">
              <a:avLst/>
            </a:prstGeom>
            <a:blipFill>
              <a:blip r:embed="rId5"/>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891234" y="2777241"/>
            <a:ext cx="1924847" cy="1551417"/>
            <a:chOff x="3891234" y="2777241"/>
            <a:chExt cx="1924847" cy="1551417"/>
          </a:xfrm>
        </p:grpSpPr>
        <p:sp>
          <p:nvSpPr>
            <p:cNvPr id="20" name="Hexagon 19"/>
            <p:cNvSpPr/>
            <p:nvPr/>
          </p:nvSpPr>
          <p:spPr>
            <a:xfrm>
              <a:off x="3891234"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3974060" y="2823623"/>
              <a:ext cx="1759194" cy="1458651"/>
            </a:xfrm>
            <a:prstGeom prst="hexagon">
              <a:avLst/>
            </a:prstGeom>
            <a:blipFill>
              <a:blip r:embed="rId6"/>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74667" y="2823623"/>
            <a:ext cx="1924847" cy="1551417"/>
            <a:chOff x="5774667" y="2777241"/>
            <a:chExt cx="1924847" cy="1551417"/>
          </a:xfrm>
        </p:grpSpPr>
        <p:sp>
          <p:nvSpPr>
            <p:cNvPr id="22" name="Hexagon 21"/>
            <p:cNvSpPr/>
            <p:nvPr/>
          </p:nvSpPr>
          <p:spPr>
            <a:xfrm>
              <a:off x="5774667"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5857493" y="2823623"/>
              <a:ext cx="1759194" cy="1458651"/>
            </a:xfrm>
            <a:prstGeom prst="hexagon">
              <a:avLst/>
            </a:prstGeom>
            <a:blipFill>
              <a:blip r:embed="rId7"/>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853657" y="360112"/>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KHÔNG SỐNG</a:t>
            </a:r>
          </a:p>
        </p:txBody>
      </p:sp>
    </p:spTree>
    <p:extLst>
      <p:ext uri="{BB962C8B-B14F-4D97-AF65-F5344CB8AC3E}">
        <p14:creationId xmlns:p14="http://schemas.microsoft.com/office/powerpoint/2010/main" val="2359571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7284E-6 L -0.0684 0.00123 " pathEditMode="relative" rAng="0" ptsTypes="AA">
                                      <p:cBhvr>
                                        <p:cTn id="6" dur="1000" fill="hold"/>
                                        <p:tgtEl>
                                          <p:spTgt spid="10"/>
                                        </p:tgtEl>
                                        <p:attrNameLst>
                                          <p:attrName>ppt_x</p:attrName>
                                          <p:attrName>ppt_y</p:attrName>
                                        </p:attrNameLst>
                                      </p:cBhvr>
                                      <p:rCtr x="-3420" y="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7.40741E-7 L -0.19236 -0.00802 " pathEditMode="relative" rAng="0" ptsTypes="AA">
                                      <p:cBhvr>
                                        <p:cTn id="10" dur="1000" fill="hold"/>
                                        <p:tgtEl>
                                          <p:spTgt spid="12"/>
                                        </p:tgtEl>
                                        <p:attrNameLst>
                                          <p:attrName>ppt_x</p:attrName>
                                          <p:attrName>ppt_y</p:attrName>
                                        </p:attrNameLst>
                                      </p:cBhvr>
                                      <p:rCtr x="-9618" y="-40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7.40741E-7 L -0.15538 -0.00031 " pathEditMode="relative" rAng="0" ptsTypes="AA">
                                      <p:cBhvr>
                                        <p:cTn id="14" dur="1000" fill="hold"/>
                                        <p:tgtEl>
                                          <p:spTgt spid="30"/>
                                        </p:tgtEl>
                                        <p:attrNameLst>
                                          <p:attrName>ppt_x</p:attrName>
                                          <p:attrName>ppt_y</p:attrName>
                                        </p:attrNameLst>
                                      </p:cBhvr>
                                      <p:rCtr x="-7778" y="-3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1.7284E-6 L 0.13993 0.00401 " pathEditMode="relative" rAng="0" ptsTypes="AA">
                                      <p:cBhvr>
                                        <p:cTn id="18" dur="1000" fill="hold"/>
                                        <p:tgtEl>
                                          <p:spTgt spid="31"/>
                                        </p:tgtEl>
                                        <p:attrNameLst>
                                          <p:attrName>ppt_x</p:attrName>
                                          <p:attrName>ppt_y</p:attrName>
                                        </p:attrNameLst>
                                      </p:cBhvr>
                                      <p:rCtr x="6997" y="1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1.7284E-6 L 0.1125 -0.00371 " pathEditMode="relative" rAng="0" ptsTypes="AA">
                                      <p:cBhvr>
                                        <p:cTn id="22" dur="1000" fill="hold"/>
                                        <p:tgtEl>
                                          <p:spTgt spid="29"/>
                                        </p:tgtEl>
                                        <p:attrNameLst>
                                          <p:attrName>ppt_x</p:attrName>
                                          <p:attrName>ppt_y</p:attrName>
                                        </p:attrNameLst>
                                      </p:cBhvr>
                                      <p:rCtr x="5625" y="-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1.35802E-6 L 0.02847 0.00124 " pathEditMode="relative" rAng="0" ptsTypes="AA">
                                      <p:cBhvr>
                                        <p:cTn id="26" dur="1000" fill="hold"/>
                                        <p:tgtEl>
                                          <p:spTgt spid="33"/>
                                        </p:tgtEl>
                                        <p:attrNameLst>
                                          <p:attrName>ppt_x</p:attrName>
                                          <p:attrName>ppt_y</p:attrName>
                                        </p:attrNameLst>
                                      </p:cBhvr>
                                      <p:rCtr x="1424"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8" name="Group 7"/>
          <p:cNvGrpSpPr/>
          <p:nvPr/>
        </p:nvGrpSpPr>
        <p:grpSpPr>
          <a:xfrm>
            <a:off x="645352" y="418063"/>
            <a:ext cx="7276474" cy="2071982"/>
            <a:chOff x="662605" y="469429"/>
            <a:chExt cx="7276474" cy="2071982"/>
          </a:xfrm>
        </p:grpSpPr>
        <p:sp>
          <p:nvSpPr>
            <p:cNvPr id="6" name="Rounded Rectangle 5"/>
            <p:cNvSpPr/>
            <p:nvPr/>
          </p:nvSpPr>
          <p:spPr>
            <a:xfrm>
              <a:off x="1905632" y="508503"/>
              <a:ext cx="6033447" cy="1993833"/>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2605" y="469429"/>
              <a:ext cx="2067340" cy="20719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1509" y="1228421"/>
              <a:ext cx="1709531" cy="553998"/>
            </a:xfrm>
            <a:prstGeom prst="rect">
              <a:avLst/>
            </a:prstGeom>
            <a:noFill/>
          </p:spPr>
          <p:txBody>
            <a:bodyPr wrap="square" rtlCol="0">
              <a:spAutoFit/>
            </a:bodyPr>
            <a:lstStyle/>
            <a:p>
              <a:r>
                <a:rPr lang="en-US" sz="3000" b="1" dirty="0" err="1">
                  <a:solidFill>
                    <a:schemeClr val="bg1"/>
                  </a:solidFill>
                  <a:latin typeface="Times New Roman" panose="02020603050405020304" pitchFamily="18" charset="0"/>
                  <a:cs typeface="Times New Roman" panose="02020603050405020304" pitchFamily="18" charset="0"/>
                </a:rPr>
                <a:t>Vật</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08849" y="935599"/>
              <a:ext cx="4684647" cy="954107"/>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năng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đổi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lớn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a:t>
              </a:r>
            </a:p>
          </p:txBody>
        </p:sp>
      </p:grpSp>
      <p:grpSp>
        <p:nvGrpSpPr>
          <p:cNvPr id="14" name="Group 13"/>
          <p:cNvGrpSpPr/>
          <p:nvPr/>
        </p:nvGrpSpPr>
        <p:grpSpPr>
          <a:xfrm>
            <a:off x="552207" y="2597332"/>
            <a:ext cx="7362740" cy="2071982"/>
            <a:chOff x="576339" y="469429"/>
            <a:chExt cx="7362740" cy="2071982"/>
          </a:xfrm>
        </p:grpSpPr>
        <p:sp>
          <p:nvSpPr>
            <p:cNvPr id="15" name="Rounded Rectangle 14"/>
            <p:cNvSpPr/>
            <p:nvPr/>
          </p:nvSpPr>
          <p:spPr>
            <a:xfrm>
              <a:off x="1905632" y="508503"/>
              <a:ext cx="6033447" cy="1993833"/>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2605" y="469429"/>
              <a:ext cx="2067340" cy="2071982"/>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6339" y="874043"/>
              <a:ext cx="2253627" cy="1015663"/>
            </a:xfrm>
            <a:prstGeom prst="rect">
              <a:avLst/>
            </a:prstGeom>
            <a:noFill/>
          </p:spPr>
          <p:txBody>
            <a:bodyPr wrap="square" rtlCol="0">
              <a:spAutoFit/>
            </a:bodyPr>
            <a:lstStyle/>
            <a:p>
              <a:pPr algn="ctr"/>
              <a:r>
                <a:rPr lang="en-US" sz="3000" b="1" dirty="0" err="1">
                  <a:solidFill>
                    <a:schemeClr val="bg1"/>
                  </a:solidFill>
                  <a:latin typeface="Times New Roman" panose="02020603050405020304" pitchFamily="18" charset="0"/>
                  <a:cs typeface="Times New Roman" panose="02020603050405020304" pitchFamily="18" charset="0"/>
                </a:rPr>
                <a:t>Vật</a:t>
              </a:r>
              <a:r>
                <a:rPr lang="en-US" sz="3000" b="1" dirty="0">
                  <a:solidFill>
                    <a:schemeClr val="bg1"/>
                  </a:solidFill>
                  <a:latin typeface="Times New Roman" panose="02020603050405020304" pitchFamily="18" charset="0"/>
                  <a:cs typeface="Times New Roman" panose="02020603050405020304" pitchFamily="18" charset="0"/>
                </a:rPr>
                <a:t> </a:t>
              </a:r>
            </a:p>
            <a:p>
              <a:pPr algn="ctr"/>
              <a:r>
                <a:rPr lang="en-US" sz="3000" b="1" dirty="0" err="1">
                  <a:solidFill>
                    <a:schemeClr val="bg1"/>
                  </a:solidFill>
                  <a:latin typeface="Times New Roman" panose="02020603050405020304" pitchFamily="18" charset="0"/>
                  <a:cs typeface="Times New Roman" panose="02020603050405020304" pitchFamily="18" charset="0"/>
                </a:rPr>
                <a:t>không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915728" y="732864"/>
              <a:ext cx="4684647"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lớn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sản</a:t>
              </a:r>
              <a:r>
                <a:rPr lang="en-US" sz="2800" dirty="0">
                  <a:solidFill>
                    <a:srgbClr val="00206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5275020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2"/>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HOẠT ĐỘNG NHÓM</a:t>
              </a:r>
            </a:p>
          </p:txBody>
        </p:sp>
      </p:grpSp>
    </p:spTree>
    <p:extLst>
      <p:ext uri="{BB962C8B-B14F-4D97-AF65-F5344CB8AC3E}">
        <p14:creationId xmlns:p14="http://schemas.microsoft.com/office/powerpoint/2010/main" val="2100418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79" y="1604512"/>
            <a:ext cx="6728605" cy="1323439"/>
          </a:xfrm>
          <a:prstGeom prst="rect">
            <a:avLst/>
          </a:prstGeom>
          <a:noFill/>
        </p:spPr>
        <p:txBody>
          <a:bodyPr wrap="square" rtlCol="0">
            <a:spAutoFit/>
          </a:bodyPr>
          <a:lstStyle/>
          <a:p>
            <a:pPr algn="just"/>
            <a:r>
              <a:rPr lang="vi-VN" sz="4000" b="1" dirty="0">
                <a:solidFill>
                  <a:schemeClr val="bg1"/>
                </a:solidFill>
                <a:latin typeface="Times New Roman" panose="02020603050405020304" pitchFamily="18" charset="0"/>
                <a:cs typeface="Times New Roman" panose="02020603050405020304" pitchFamily="18" charset="0"/>
              </a:rPr>
              <a:t> Con hãy tìm thêm ví dụ về về vật sống và vật không sống?</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04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59125" y="793631"/>
            <a:ext cx="7867290" cy="1570008"/>
            <a:chOff x="759125" y="793631"/>
            <a:chExt cx="7867290" cy="1570008"/>
          </a:xfrm>
        </p:grpSpPr>
        <p:sp>
          <p:nvSpPr>
            <p:cNvPr id="6" name="Rounded Rectangle 5"/>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1653" y="793631"/>
              <a:ext cx="7522234" cy="157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1.Các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nghiệm</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1.1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a:t>
              </a:r>
            </a:p>
          </p:txBody>
        </p:sp>
      </p:grpSp>
      <p:grpSp>
        <p:nvGrpSpPr>
          <p:cNvPr id="8" name="Group 7"/>
          <p:cNvGrpSpPr/>
          <p:nvPr/>
        </p:nvGrpSpPr>
        <p:grpSpPr>
          <a:xfrm>
            <a:off x="759125" y="2671314"/>
            <a:ext cx="7867290" cy="1089803"/>
            <a:chOff x="759125" y="793631"/>
            <a:chExt cx="7867290" cy="1570008"/>
          </a:xfrm>
        </p:grpSpPr>
        <p:sp>
          <p:nvSpPr>
            <p:cNvPr id="9" name="Rounded Rectangle 8"/>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1653" y="793631"/>
              <a:ext cx="7522234" cy="119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2.  </a:t>
              </a:r>
              <a:r>
                <a:rPr lang="en-US" sz="3200" dirty="0" err="1">
                  <a:solidFill>
                    <a:srgbClr val="002060"/>
                  </a:solidFill>
                  <a:latin typeface="Times New Roman" panose="02020603050405020304" pitchFamily="18" charset="0"/>
                  <a:cs typeface="Times New Roman" panose="02020603050405020304" pitchFamily="18" charset="0"/>
                </a:rPr>
                <a:t>Điền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phiếu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1</a:t>
              </a:r>
            </a:p>
          </p:txBody>
        </p:sp>
      </p:grpSp>
    </p:spTree>
    <p:extLst>
      <p:ext uri="{BB962C8B-B14F-4D97-AF65-F5344CB8AC3E}">
        <p14:creationId xmlns:p14="http://schemas.microsoft.com/office/powerpoint/2010/main" val="4766811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9" y="138024"/>
            <a:ext cx="3726612" cy="1949569"/>
          </a:xfrm>
          <a:prstGeom prst="rect">
            <a:avLst/>
          </a:prstGeom>
          <a:blipFill>
            <a:blip r:embed="rId2"/>
            <a:srcRect/>
            <a:stretch>
              <a:fillRect t="-17096" b="-170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8686" y="172530"/>
            <a:ext cx="3726612" cy="1949569"/>
          </a:xfrm>
          <a:prstGeom prst="rect">
            <a:avLst/>
          </a:prstGeom>
          <a:blipFill>
            <a:blip r:embed="rId3"/>
            <a:srcRect/>
            <a:stretch>
              <a:fillRect l="3242" t="-40708" r="2700" b="-35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2383" y="2346385"/>
            <a:ext cx="2628183" cy="2639683"/>
          </a:xfrm>
          <a:prstGeom prst="rect">
            <a:avLst/>
          </a:prstGeom>
          <a:blipFill>
            <a:blip r:embed="rId4"/>
            <a:srcRect/>
            <a:stretch>
              <a:fillRect l="-656" t="-15342" r="656" b="-22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96620" y="2346385"/>
            <a:ext cx="2705818" cy="2639683"/>
          </a:xfrm>
          <a:prstGeom prst="rect">
            <a:avLst/>
          </a:prstGeom>
          <a:blipFill>
            <a:blip r:embed="rId5"/>
            <a:srcRect/>
            <a:stretch>
              <a:fillRect l="3188"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2309"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p>
        </p:txBody>
      </p:sp>
      <p:sp>
        <p:nvSpPr>
          <p:cNvPr id="8" name="TextBox 7"/>
          <p:cNvSpPr txBox="1"/>
          <p:nvPr/>
        </p:nvSpPr>
        <p:spPr>
          <a:xfrm>
            <a:off x="4948686"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822383" y="4462848"/>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p:sp>
        <p:nvSpPr>
          <p:cNvPr id="10" name="TextBox 9"/>
          <p:cNvSpPr txBox="1"/>
          <p:nvPr/>
        </p:nvSpPr>
        <p:spPr>
          <a:xfrm>
            <a:off x="5259237" y="4620280"/>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202072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4835589"/>
              </p:ext>
            </p:extLst>
          </p:nvPr>
        </p:nvGraphicFramePr>
        <p:xfrm>
          <a:off x="189781" y="276046"/>
          <a:ext cx="8798942" cy="4492709"/>
        </p:xfrm>
        <a:graphic>
          <a:graphicData uri="http://schemas.openxmlformats.org/drawingml/2006/table">
            <a:tbl>
              <a:tblPr firstRow="1" bandRow="1">
                <a:tableStyleId>{5E225D28-81A1-47F6-B832-14334138A573}</a:tableStyleId>
              </a:tblPr>
              <a:tblGrid>
                <a:gridCol w="3433313">
                  <a:extLst>
                    <a:ext uri="{9D8B030D-6E8A-4147-A177-3AD203B41FA5}">
                      <a16:colId xmlns:a16="http://schemas.microsoft.com/office/drawing/2014/main" val="20000"/>
                    </a:ext>
                  </a:extLst>
                </a:gridCol>
                <a:gridCol w="5365629">
                  <a:extLst>
                    <a:ext uri="{9D8B030D-6E8A-4147-A177-3AD203B41FA5}">
                      <a16:colId xmlns:a16="http://schemas.microsoft.com/office/drawing/2014/main" val="20001"/>
                    </a:ext>
                  </a:extLst>
                </a:gridCol>
              </a:tblGrid>
              <a:tr h="724618">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tượng</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xảy</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ra</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extLst>
                  <a:ext uri="{0D108BD9-81ED-4DB2-BD59-A6C34878D82A}">
                    <a16:rowId xmlns:a16="http://schemas.microsoft.com/office/drawing/2014/main" val="10000"/>
                  </a:ext>
                </a:extLst>
              </a:tr>
              <a:tr h="1052422">
                <a:tc>
                  <a:txBody>
                    <a:bodyPr/>
                    <a:lstStyle/>
                    <a:p>
                      <a:pPr algn="ctr"/>
                      <a:r>
                        <a:rPr lang="en-US" sz="2800" b="0" dirty="0">
                          <a:solidFill>
                            <a:schemeClr val="tx2">
                              <a:lumMod val="10000"/>
                            </a:schemeClr>
                          </a:solidFill>
                          <a:latin typeface="Times New Roman" panose="02020603050405020304" pitchFamily="18" charset="0"/>
                          <a:cs typeface="Times New Roman" panose="02020603050405020304" pitchFamily="18" charset="0"/>
                        </a:rPr>
                        <a:t>a) </a:t>
                      </a:r>
                      <a:r>
                        <a:rPr lang="en-US" sz="2800" b="0" dirty="0" err="1">
                          <a:solidFill>
                            <a:schemeClr val="tx2">
                              <a:lumMod val="10000"/>
                            </a:schemeClr>
                          </a:solidFill>
                          <a:latin typeface="Times New Roman" panose="02020603050405020304" pitchFamily="18" charset="0"/>
                          <a:cs typeface="Times New Roman" panose="02020603050405020304" pitchFamily="18" charset="0"/>
                        </a:rPr>
                        <a:t>Đưa</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nam</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châm</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lại</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gần</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b="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Tx/>
                        <a:buNone/>
                        <a:tabLst/>
                        <a:defRPr/>
                      </a:pPr>
                      <a:endParaRPr lang="en-US" sz="280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10001"/>
                  </a:ext>
                </a:extLst>
              </a:tr>
              <a:tr h="775583">
                <a:tc>
                  <a:txBody>
                    <a:bodyPr/>
                    <a:lstStyle/>
                    <a:p>
                      <a:pPr algn="ctr"/>
                      <a:r>
                        <a:rPr lang="en-US" sz="2800" dirty="0">
                          <a:latin typeface="Times New Roman" panose="02020603050405020304" pitchFamily="18" charset="0"/>
                          <a:cs typeface="Times New Roman" panose="02020603050405020304" pitchFamily="18" charset="0"/>
                        </a:rPr>
                        <a:t>b)</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Đun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extLst>
                  <a:ext uri="{0D108BD9-81ED-4DB2-BD59-A6C34878D82A}">
                    <a16:rowId xmlns:a16="http://schemas.microsoft.com/office/drawing/2014/main" val="10002"/>
                  </a:ext>
                </a:extLst>
              </a:tr>
              <a:tr h="970043">
                <a:tc>
                  <a:txBody>
                    <a:bodyPr/>
                    <a:lstStyle/>
                    <a:p>
                      <a:pPr algn="ctr"/>
                      <a:r>
                        <a:rPr lang="en-US" sz="2800" dirty="0">
                          <a:latin typeface="Times New Roman" panose="02020603050405020304" pitchFamily="18" charset="0"/>
                          <a:cs typeface="Times New Roman" panose="02020603050405020304" pitchFamily="18" charset="0"/>
                        </a:rPr>
                        <a:t>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Nhúng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chiếc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đũa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cốc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10003"/>
                  </a:ext>
                </a:extLst>
              </a:tr>
              <a:tr h="970043">
                <a:tc>
                  <a:txBody>
                    <a:bodyPr/>
                    <a:lstStyle/>
                    <a:p>
                      <a:pPr algn="ctr"/>
                      <a:r>
                        <a:rPr lang="en-US" sz="2800" dirty="0">
                          <a:latin typeface="Times New Roman" panose="02020603050405020304" pitchFamily="18" charset="0"/>
                          <a:cs typeface="Times New Roman" panose="02020603050405020304" pitchFamily="18" charset="0"/>
                        </a:rPr>
                        <a:t>d)</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bình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thủy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kín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3743864" y="91440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cùng</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Đẩy</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43864" y="143762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khác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Hút</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1096" y="2088632"/>
            <a:ext cx="5152373"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3743864" y="3001253"/>
            <a:ext cx="4370107"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698980" y="3913874"/>
            <a:ext cx="4666662"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015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36" t="4801" r="5136" b="4194"/>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1. </a:t>
            </a:r>
            <a:r>
              <a:rPr lang="en-US" sz="2400" b="1" dirty="0" err="1">
                <a:solidFill>
                  <a:srgbClr val="002060"/>
                </a:solidFill>
                <a:latin typeface="Times New Roman" panose="02020603050405020304" pitchFamily="18" charset="0"/>
                <a:cs typeface="Times New Roman" panose="02020603050405020304" pitchFamily="18" charset="0"/>
              </a:rPr>
              <a:t>Mở</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đầu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khoa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66507" y="347608"/>
            <a:ext cx="5075434"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10 CHƯƠNG</a:t>
            </a: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Chất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quanh</a:t>
            </a:r>
            <a:r>
              <a:rPr lang="en-US" sz="2400" b="1" dirty="0">
                <a:solidFill>
                  <a:srgbClr val="002060"/>
                </a:solidFill>
                <a:latin typeface="Times New Roman" panose="02020603050405020304" pitchFamily="18" charset="0"/>
                <a:cs typeface="Times New Roman" panose="02020603050405020304" pitchFamily="18" charset="0"/>
              </a:rPr>
              <a:t> ta</a:t>
            </a:r>
          </a:p>
        </p:txBody>
      </p:sp>
      <p:sp>
        <p:nvSpPr>
          <p:cNvPr id="16" name="TextBox 15"/>
          <p:cNvSpPr txBox="1"/>
          <p:nvPr/>
        </p:nvSpPr>
        <p:spPr>
          <a:xfrm>
            <a:off x="3561707" y="1905485"/>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3. </a:t>
            </a:r>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phẩm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3561707" y="2736482"/>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4. </a:t>
            </a:r>
            <a:r>
              <a:rPr lang="en-US" sz="2400" b="1" dirty="0" err="1">
                <a:solidFill>
                  <a:srgbClr val="002060"/>
                </a:solidFill>
                <a:latin typeface="Times New Roman" panose="02020603050405020304" pitchFamily="18" charset="0"/>
                <a:cs typeface="Times New Roman" panose="02020603050405020304" pitchFamily="18" charset="0"/>
              </a:rPr>
              <a:t>Hỗn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hỗn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56747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5.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64590" y="3884594"/>
            <a:ext cx="438493" cy="4377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oogle Shape;1592;p48"/>
          <p:cNvGrpSpPr/>
          <p:nvPr/>
        </p:nvGrpSpPr>
        <p:grpSpPr>
          <a:xfrm>
            <a:off x="8558195" y="4506172"/>
            <a:ext cx="556396" cy="637328"/>
            <a:chOff x="1979475" y="4289300"/>
            <a:chExt cx="322400" cy="509225"/>
          </a:xfrm>
        </p:grpSpPr>
        <p:sp>
          <p:nvSpPr>
            <p:cNvPr id="40" name="Google Shape;1593;p48"/>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1" name="Google Shape;1594;p48"/>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 name="Google Shape;1595;p48"/>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43" name="Google Shape;1642;p48"/>
          <p:cNvGrpSpPr/>
          <p:nvPr/>
        </p:nvGrpSpPr>
        <p:grpSpPr>
          <a:xfrm>
            <a:off x="7981897" y="4535823"/>
            <a:ext cx="320406" cy="399600"/>
            <a:chOff x="5241175" y="4959100"/>
            <a:chExt cx="539775" cy="517775"/>
          </a:xfrm>
        </p:grpSpPr>
        <p:sp>
          <p:nvSpPr>
            <p:cNvPr id="44"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5"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6"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50" name="Google Shape;1014;p47"/>
          <p:cNvGrpSpPr/>
          <p:nvPr/>
        </p:nvGrpSpPr>
        <p:grpSpPr>
          <a:xfrm>
            <a:off x="8767312" y="3943909"/>
            <a:ext cx="249973" cy="268495"/>
            <a:chOff x="611175" y="2326900"/>
            <a:chExt cx="362700" cy="389575"/>
          </a:xfrm>
        </p:grpSpPr>
        <p:sp>
          <p:nvSpPr>
            <p:cNvPr id="51" name="Google Shape;1015;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 name="Google Shape;1016;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 name="Google Shape;1017;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1018;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2351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972" y="389477"/>
            <a:ext cx="8369015" cy="565748"/>
            <a:chOff x="967563" y="659219"/>
            <a:chExt cx="7177887"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594884" y="699524"/>
              <a:ext cx="6550566"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CÁC LĨNH VỰC CỦA KHOA HỌC TỰ NHIÊN</a:t>
              </a:r>
            </a:p>
          </p:txBody>
        </p:sp>
      </p:grpSp>
      <p:grpSp>
        <p:nvGrpSpPr>
          <p:cNvPr id="28" name="Group 27"/>
          <p:cNvGrpSpPr/>
          <p:nvPr/>
        </p:nvGrpSpPr>
        <p:grpSpPr>
          <a:xfrm>
            <a:off x="2544411" y="1216630"/>
            <a:ext cx="4129422" cy="3676750"/>
            <a:chOff x="2268366" y="1237891"/>
            <a:chExt cx="4129422" cy="3676750"/>
          </a:xfrm>
        </p:grpSpPr>
        <p:sp>
          <p:nvSpPr>
            <p:cNvPr id="8" name="Oval 7"/>
            <p:cNvSpPr/>
            <p:nvPr/>
          </p:nvSpPr>
          <p:spPr>
            <a:xfrm>
              <a:off x="4913846" y="1266435"/>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Oval 8"/>
            <p:cNvSpPr/>
            <p:nvPr/>
          </p:nvSpPr>
          <p:spPr>
            <a:xfrm>
              <a:off x="2697861" y="1237891"/>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p:cNvSpPr/>
            <p:nvPr/>
          </p:nvSpPr>
          <p:spPr>
            <a:xfrm>
              <a:off x="2268366" y="2927518"/>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Oval 10"/>
            <p:cNvSpPr/>
            <p:nvPr/>
          </p:nvSpPr>
          <p:spPr>
            <a:xfrm>
              <a:off x="3929340" y="3952744"/>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Oval 11"/>
            <p:cNvSpPr/>
            <p:nvPr/>
          </p:nvSpPr>
          <p:spPr>
            <a:xfrm>
              <a:off x="5397598" y="2866510"/>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3" name="Group 12"/>
            <p:cNvGrpSpPr/>
            <p:nvPr/>
          </p:nvGrpSpPr>
          <p:grpSpPr>
            <a:xfrm>
              <a:off x="3154441" y="1848060"/>
              <a:ext cx="2418863" cy="2104684"/>
              <a:chOff x="1164926" y="788113"/>
              <a:chExt cx="2418863" cy="2104684"/>
            </a:xfrm>
          </p:grpSpPr>
          <p:sp>
            <p:nvSpPr>
              <p:cNvPr id="14" name="Oval 13"/>
              <p:cNvSpPr/>
              <p:nvPr/>
            </p:nvSpPr>
            <p:spPr>
              <a:xfrm>
                <a:off x="1164926" y="788113"/>
                <a:ext cx="2303015" cy="2104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298771" y="1432013"/>
                <a:ext cx="2285018" cy="954107"/>
              </a:xfrm>
              <a:prstGeom prst="rect">
                <a:avLst/>
              </a:prstGeom>
              <a:noFill/>
            </p:spPr>
            <p:txBody>
              <a:bodyPr wrap="square" rtlCol="0">
                <a:spAutoFit/>
              </a:bodyPr>
              <a:lstStyle/>
              <a:p>
                <a:r>
                  <a:rPr lang="en-US" sz="2800" b="1" dirty="0">
                    <a:solidFill>
                      <a:srgbClr val="02BDC7"/>
                    </a:solidFill>
                    <a:latin typeface="Times New Roman" panose="02020603050405020304" pitchFamily="18" charset="0"/>
                    <a:cs typeface="Times New Roman" panose="02020603050405020304" pitchFamily="18" charset="0"/>
                  </a:rPr>
                  <a:t>KHOA HỌC TỰ NHIÊN</a:t>
                </a:r>
              </a:p>
            </p:txBody>
          </p:sp>
        </p:grpSp>
        <p:grpSp>
          <p:nvGrpSpPr>
            <p:cNvPr id="16" name="Google Shape;1603;p48"/>
            <p:cNvGrpSpPr/>
            <p:nvPr/>
          </p:nvGrpSpPr>
          <p:grpSpPr>
            <a:xfrm>
              <a:off x="5151185" y="1559138"/>
              <a:ext cx="447862" cy="332833"/>
              <a:chOff x="5294900" y="4344850"/>
              <a:chExt cx="535721" cy="398125"/>
            </a:xfrm>
          </p:grpSpPr>
          <p:sp>
            <p:nvSpPr>
              <p:cNvPr id="17"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18"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19" name="Google Shape;1606;p48"/>
              <p:cNvSpPr/>
              <p:nvPr/>
            </p:nvSpPr>
            <p:spPr>
              <a:xfrm>
                <a:off x="5360471"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grpSp>
        <p:pic>
          <p:nvPicPr>
            <p:cNvPr id="20" name="Picture 19"/>
            <p:cNvPicPr>
              <a:picLocks noChangeAspect="1"/>
            </p:cNvPicPr>
            <p:nvPr/>
          </p:nvPicPr>
          <p:blipFill>
            <a:blip r:embed="rId2"/>
            <a:stretch>
              <a:fillRect/>
            </a:stretch>
          </p:blipFill>
          <p:spPr>
            <a:xfrm>
              <a:off x="2641874" y="3176305"/>
              <a:ext cx="292633" cy="548688"/>
            </a:xfrm>
            <a:prstGeom prst="rect">
              <a:avLst/>
            </a:prstGeom>
          </p:spPr>
        </p:pic>
        <p:pic>
          <p:nvPicPr>
            <p:cNvPr id="21" name="Picture 20"/>
            <p:cNvPicPr>
              <a:picLocks noChangeAspect="1"/>
            </p:cNvPicPr>
            <p:nvPr/>
          </p:nvPicPr>
          <p:blipFill>
            <a:blip r:embed="rId3"/>
            <a:stretch>
              <a:fillRect/>
            </a:stretch>
          </p:blipFill>
          <p:spPr>
            <a:xfrm>
              <a:off x="4173381" y="4139211"/>
              <a:ext cx="512108" cy="512108"/>
            </a:xfrm>
            <a:prstGeom prst="rect">
              <a:avLst/>
            </a:prstGeom>
          </p:spPr>
        </p:pic>
        <p:pic>
          <p:nvPicPr>
            <p:cNvPr id="22" name="Picture 21"/>
            <p:cNvPicPr>
              <a:picLocks noChangeAspect="1"/>
            </p:cNvPicPr>
            <p:nvPr/>
          </p:nvPicPr>
          <p:blipFill>
            <a:blip r:embed="rId4"/>
            <a:stretch>
              <a:fillRect/>
            </a:stretch>
          </p:blipFill>
          <p:spPr>
            <a:xfrm>
              <a:off x="5599051" y="3078638"/>
              <a:ext cx="469433" cy="475529"/>
            </a:xfrm>
            <a:prstGeom prst="rect">
              <a:avLst/>
            </a:prstGeom>
          </p:spPr>
        </p:pic>
        <p:grpSp>
          <p:nvGrpSpPr>
            <p:cNvPr id="23" name="Google Shape;1500;p48"/>
            <p:cNvGrpSpPr/>
            <p:nvPr/>
          </p:nvGrpSpPr>
          <p:grpSpPr>
            <a:xfrm>
              <a:off x="3039144" y="1512698"/>
              <a:ext cx="303217" cy="325685"/>
              <a:chOff x="611175" y="2326900"/>
              <a:chExt cx="362700" cy="389575"/>
            </a:xfrm>
          </p:grpSpPr>
          <p:sp>
            <p:nvSpPr>
              <p:cNvPr id="24"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25"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26"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27"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grpSp>
      </p:grpSp>
    </p:spTree>
    <p:extLst>
      <p:ext uri="{BB962C8B-B14F-4D97-AF65-F5344CB8AC3E}">
        <p14:creationId xmlns:p14="http://schemas.microsoft.com/office/powerpoint/2010/main" val="21935495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731492" y="435298"/>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Oval 33"/>
          <p:cNvSpPr/>
          <p:nvPr/>
        </p:nvSpPr>
        <p:spPr>
          <a:xfrm>
            <a:off x="2851955" y="446449"/>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3" name="Oval 32"/>
          <p:cNvSpPr/>
          <p:nvPr/>
        </p:nvSpPr>
        <p:spPr>
          <a:xfrm>
            <a:off x="2400079" y="1987191"/>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1" name="Oval 30"/>
          <p:cNvSpPr/>
          <p:nvPr/>
        </p:nvSpPr>
        <p:spPr>
          <a:xfrm>
            <a:off x="3869544" y="2839828"/>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Oval 24"/>
          <p:cNvSpPr/>
          <p:nvPr/>
        </p:nvSpPr>
        <p:spPr>
          <a:xfrm>
            <a:off x="5212347" y="1868967"/>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0" name="Group 9"/>
          <p:cNvGrpSpPr/>
          <p:nvPr/>
        </p:nvGrpSpPr>
        <p:grpSpPr>
          <a:xfrm>
            <a:off x="3156248" y="987893"/>
            <a:ext cx="2382551" cy="2050451"/>
            <a:chOff x="1201238" y="842346"/>
            <a:chExt cx="2382551" cy="2050451"/>
          </a:xfrm>
        </p:grpSpPr>
        <p:sp>
          <p:nvSpPr>
            <p:cNvPr id="5" name="Oval 4"/>
            <p:cNvSpPr/>
            <p:nvPr/>
          </p:nvSpPr>
          <p:spPr>
            <a:xfrm>
              <a:off x="1201238" y="842346"/>
              <a:ext cx="2284648" cy="2050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TextBox 2"/>
            <p:cNvSpPr txBox="1"/>
            <p:nvPr/>
          </p:nvSpPr>
          <p:spPr>
            <a:xfrm>
              <a:off x="1298771" y="1432013"/>
              <a:ext cx="2285018"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a:t>
              </a:r>
            </a:p>
          </p:txBody>
        </p:sp>
      </p:grpSp>
      <p:sp>
        <p:nvSpPr>
          <p:cNvPr id="8" name="TextBox 7"/>
          <p:cNvSpPr txBox="1"/>
          <p:nvPr/>
        </p:nvSpPr>
        <p:spPr>
          <a:xfrm>
            <a:off x="355229" y="2330154"/>
            <a:ext cx="188055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SINH HỌC</a:t>
            </a:r>
          </a:p>
        </p:txBody>
      </p:sp>
      <p:sp>
        <p:nvSpPr>
          <p:cNvPr id="9" name="TextBox 8"/>
          <p:cNvSpPr txBox="1"/>
          <p:nvPr/>
        </p:nvSpPr>
        <p:spPr>
          <a:xfrm>
            <a:off x="166114" y="2681160"/>
            <a:ext cx="2596140" cy="954107"/>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vật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sống</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772998" y="163939"/>
            <a:ext cx="1989256"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HÓA HỌC</a:t>
            </a:r>
          </a:p>
        </p:txBody>
      </p:sp>
      <p:sp>
        <p:nvSpPr>
          <p:cNvPr id="15" name="TextBox 14"/>
          <p:cNvSpPr txBox="1"/>
          <p:nvPr/>
        </p:nvSpPr>
        <p:spPr>
          <a:xfrm>
            <a:off x="314762" y="640319"/>
            <a:ext cx="2792720"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chúng</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6081620" y="163939"/>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VẬT LÝ HỌC</a:t>
            </a:r>
          </a:p>
        </p:txBody>
      </p:sp>
      <p:sp>
        <p:nvSpPr>
          <p:cNvPr id="22" name="TextBox 21"/>
          <p:cNvSpPr txBox="1"/>
          <p:nvPr/>
        </p:nvSpPr>
        <p:spPr>
          <a:xfrm>
            <a:off x="6212537" y="618416"/>
            <a:ext cx="3021606"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2417674" y="3783437"/>
            <a:ext cx="4904120"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KHOA HỌC TRÁI ĐẤT</a:t>
            </a:r>
          </a:p>
        </p:txBody>
      </p:sp>
      <p:sp>
        <p:nvSpPr>
          <p:cNvPr id="35" name="TextBox 34"/>
          <p:cNvSpPr txBox="1"/>
          <p:nvPr/>
        </p:nvSpPr>
        <p:spPr>
          <a:xfrm>
            <a:off x="772998" y="4231078"/>
            <a:ext cx="7875820" cy="954107"/>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081621" y="2283245"/>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THIÊN VĂN HỌC</a:t>
            </a:r>
          </a:p>
        </p:txBody>
      </p:sp>
      <p:sp>
        <p:nvSpPr>
          <p:cNvPr id="37" name="TextBox 36"/>
          <p:cNvSpPr txBox="1"/>
          <p:nvPr/>
        </p:nvSpPr>
        <p:spPr>
          <a:xfrm>
            <a:off x="6321604" y="2720970"/>
            <a:ext cx="3021606" cy="954107"/>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38" name="Google Shape;1603;p48"/>
          <p:cNvGrpSpPr/>
          <p:nvPr/>
        </p:nvGrpSpPr>
        <p:grpSpPr>
          <a:xfrm>
            <a:off x="5015824" y="673882"/>
            <a:ext cx="393045" cy="332833"/>
            <a:chOff x="5275975" y="4344850"/>
            <a:chExt cx="470150" cy="398125"/>
          </a:xfrm>
        </p:grpSpPr>
        <p:sp>
          <p:nvSpPr>
            <p:cNvPr id="39"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40"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41" name="Google Shape;1606;p48"/>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grpSp>
      <p:pic>
        <p:nvPicPr>
          <p:cNvPr id="48" name="Picture 47"/>
          <p:cNvPicPr>
            <a:picLocks noChangeAspect="1"/>
          </p:cNvPicPr>
          <p:nvPr/>
        </p:nvPicPr>
        <p:blipFill>
          <a:blip r:embed="rId2"/>
          <a:stretch>
            <a:fillRect/>
          </a:stretch>
        </p:blipFill>
        <p:spPr>
          <a:xfrm>
            <a:off x="2724627" y="2183872"/>
            <a:ext cx="292633" cy="548688"/>
          </a:xfrm>
          <a:prstGeom prst="rect">
            <a:avLst/>
          </a:prstGeom>
        </p:spPr>
      </p:pic>
      <p:pic>
        <p:nvPicPr>
          <p:cNvPr id="49" name="Picture 48"/>
          <p:cNvPicPr>
            <a:picLocks noChangeAspect="1"/>
          </p:cNvPicPr>
          <p:nvPr/>
        </p:nvPicPr>
        <p:blipFill>
          <a:blip r:embed="rId3"/>
          <a:stretch>
            <a:fillRect/>
          </a:stretch>
        </p:blipFill>
        <p:spPr>
          <a:xfrm>
            <a:off x="4078161" y="3095087"/>
            <a:ext cx="512108" cy="512108"/>
          </a:xfrm>
          <a:prstGeom prst="rect">
            <a:avLst/>
          </a:prstGeom>
        </p:spPr>
      </p:pic>
      <p:pic>
        <p:nvPicPr>
          <p:cNvPr id="50" name="Picture 49"/>
          <p:cNvPicPr>
            <a:picLocks noChangeAspect="1"/>
          </p:cNvPicPr>
          <p:nvPr/>
        </p:nvPicPr>
        <p:blipFill>
          <a:blip r:embed="rId4"/>
          <a:stretch>
            <a:fillRect/>
          </a:stretch>
        </p:blipFill>
        <p:spPr>
          <a:xfrm>
            <a:off x="5485586" y="2092389"/>
            <a:ext cx="469433" cy="475529"/>
          </a:xfrm>
          <a:prstGeom prst="rect">
            <a:avLst/>
          </a:prstGeom>
        </p:spPr>
      </p:pic>
      <p:grpSp>
        <p:nvGrpSpPr>
          <p:cNvPr id="51" name="Google Shape;1500;p48"/>
          <p:cNvGrpSpPr/>
          <p:nvPr/>
        </p:nvGrpSpPr>
        <p:grpSpPr>
          <a:xfrm>
            <a:off x="3190646" y="708086"/>
            <a:ext cx="303217" cy="325685"/>
            <a:chOff x="611175" y="2326900"/>
            <a:chExt cx="362700" cy="389575"/>
          </a:xfrm>
        </p:grpSpPr>
        <p:sp>
          <p:nvSpPr>
            <p:cNvPr id="52"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53"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54"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sp>
          <p:nvSpPr>
            <p:cNvPr id="55"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2060"/>
                </a:solidFill>
                <a:effectLst/>
                <a:uLnTx/>
                <a:uFillTx/>
              </a:endParaRPr>
            </a:p>
          </p:txBody>
        </p:sp>
      </p:grpSp>
    </p:spTree>
    <p:extLst>
      <p:ext uri="{BB962C8B-B14F-4D97-AF65-F5344CB8AC3E}">
        <p14:creationId xmlns:p14="http://schemas.microsoft.com/office/powerpoint/2010/main" val="34539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par>
                                <p:cTn id="39" presetID="6" presetClass="entr" presetSubtype="16"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000"/>
                                        <p:tgtEl>
                                          <p:spTgt spid="2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par>
                                <p:cTn id="55" presetID="6"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in)">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ircle(in)">
                                      <p:cBhvr>
                                        <p:cTn id="62" dur="2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3" grpId="0" animBg="1"/>
      <p:bldP spid="31" grpId="0" animBg="1"/>
      <p:bldP spid="25" grpId="0" animBg="1"/>
      <p:bldP spid="8" grpId="0"/>
      <p:bldP spid="9" grpId="0"/>
      <p:bldP spid="13" grpId="0"/>
      <p:bldP spid="15" grpId="0"/>
      <p:bldP spid="20" grpId="0"/>
      <p:bldP spid="22" grpId="0"/>
      <p:bldP spid="30"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6491" y="172529"/>
            <a:ext cx="6228272" cy="523220"/>
          </a:xfrm>
          <a:prstGeom prst="rect">
            <a:avLst/>
          </a:prstGeom>
          <a:noFill/>
        </p:spPr>
        <p:txBody>
          <a:bodyPr wrap="square" rtlCol="0">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p:cNvGraphicFramePr>
            <a:graphicFrameLocks noGrp="1"/>
          </p:cNvGraphicFramePr>
          <p:nvPr>
            <p:extLst>
              <p:ext uri="{D42A27DB-BD31-4B8C-83A1-F6EECF244321}">
                <p14:modId xmlns:p14="http://schemas.microsoft.com/office/powerpoint/2010/main" val="890572476"/>
              </p:ext>
            </p:extLst>
          </p:nvPr>
        </p:nvGraphicFramePr>
        <p:xfrm>
          <a:off x="655605" y="695752"/>
          <a:ext cx="8039820" cy="3876246"/>
        </p:xfrm>
        <a:graphic>
          <a:graphicData uri="http://schemas.openxmlformats.org/drawingml/2006/table">
            <a:tbl>
              <a:tblPr firstRow="1" bandRow="1">
                <a:tableStyleId>{5E225D28-81A1-47F6-B832-14334138A573}</a:tableStyleId>
              </a:tblPr>
              <a:tblGrid>
                <a:gridCol w="2009955">
                  <a:extLst>
                    <a:ext uri="{9D8B030D-6E8A-4147-A177-3AD203B41FA5}">
                      <a16:colId xmlns:a16="http://schemas.microsoft.com/office/drawing/2014/main" val="20000"/>
                    </a:ext>
                  </a:extLst>
                </a:gridCol>
                <a:gridCol w="2009955">
                  <a:extLst>
                    <a:ext uri="{9D8B030D-6E8A-4147-A177-3AD203B41FA5}">
                      <a16:colId xmlns:a16="http://schemas.microsoft.com/office/drawing/2014/main" val="20001"/>
                    </a:ext>
                  </a:extLst>
                </a:gridCol>
                <a:gridCol w="2009955">
                  <a:extLst>
                    <a:ext uri="{9D8B030D-6E8A-4147-A177-3AD203B41FA5}">
                      <a16:colId xmlns:a16="http://schemas.microsoft.com/office/drawing/2014/main" val="20002"/>
                    </a:ext>
                  </a:extLst>
                </a:gridCol>
                <a:gridCol w="2009955">
                  <a:extLst>
                    <a:ext uri="{9D8B030D-6E8A-4147-A177-3AD203B41FA5}">
                      <a16:colId xmlns:a16="http://schemas.microsoft.com/office/drawing/2014/main" val="20003"/>
                    </a:ext>
                  </a:extLst>
                </a:gridCol>
              </a:tblGrid>
              <a:tr h="646041">
                <a:tc rowSpan="2">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gridSpan="3">
                  <a:txBody>
                    <a:bodyPr/>
                    <a:lstStyle/>
                    <a:p>
                      <a:pPr algn="ctr"/>
                      <a:r>
                        <a:rPr lang="en-US" sz="2800" dirty="0" err="1">
                          <a:solidFill>
                            <a:schemeClr val="bg1"/>
                          </a:solidFill>
                          <a:latin typeface="Times New Roman" panose="02020603050405020304" pitchFamily="18" charset="0"/>
                          <a:cs typeface="Times New Roman" panose="02020603050405020304" pitchFamily="18" charset="0"/>
                        </a:rPr>
                        <a:t>Lĩnh</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vực</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khoa</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học</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tự</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6041">
                <a:tc vMerge="1">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Sinh</a:t>
                      </a:r>
                      <a:r>
                        <a:rPr lang="en-US" sz="2800" baseline="0">
                          <a:solidFill>
                            <a:schemeClr val="bg1"/>
                          </a:solidFill>
                          <a:latin typeface="Times New Roman" panose="02020603050405020304" pitchFamily="18" charset="0"/>
                          <a:cs typeface="Times New Roman" panose="02020603050405020304" pitchFamily="18" charset="0"/>
                        </a:rPr>
                        <a:t> học </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Hóa</a:t>
                      </a:r>
                      <a:r>
                        <a:rPr lang="en-US" sz="2800" baseline="0">
                          <a:solidFill>
                            <a:schemeClr val="bg1"/>
                          </a:solidFill>
                          <a:latin typeface="Times New Roman" panose="02020603050405020304" pitchFamily="18" charset="0"/>
                          <a:cs typeface="Times New Roman" panose="02020603050405020304" pitchFamily="18" charset="0"/>
                        </a:rPr>
                        <a:t> học</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dirty="0" err="1">
                          <a:solidFill>
                            <a:schemeClr val="bg1"/>
                          </a:solidFill>
                          <a:latin typeface="Times New Roman" panose="02020603050405020304" pitchFamily="18" charset="0"/>
                          <a:cs typeface="Times New Roman" panose="02020603050405020304" pitchFamily="18" charset="0"/>
                        </a:rPr>
                        <a:t>Vật</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lý</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extLst>
                  <a:ext uri="{0D108BD9-81ED-4DB2-BD59-A6C34878D82A}">
                    <a16:rowId xmlns:a16="http://schemas.microsoft.com/office/drawing/2014/main" val="10001"/>
                  </a:ext>
                </a:extLst>
              </a:tr>
              <a:tr h="646041">
                <a:tc>
                  <a:txBody>
                    <a:bodyPr/>
                    <a:lstStyle/>
                    <a:p>
                      <a:pPr algn="ctr"/>
                      <a:r>
                        <a:rPr lang="en-US" sz="2800" dirty="0">
                          <a:latin typeface="Times New Roman" panose="02020603050405020304" pitchFamily="18" charset="0"/>
                          <a:cs typeface="Times New Roman" panose="02020603050405020304" pitchFamily="18" charset="0"/>
                        </a:rPr>
                        <a:t>a</a:t>
                      </a: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002"/>
                  </a:ext>
                </a:extLst>
              </a:tr>
              <a:tr h="646041">
                <a:tc>
                  <a:txBody>
                    <a:bodyPr/>
                    <a:lstStyle/>
                    <a:p>
                      <a:pPr algn="ctr"/>
                      <a:r>
                        <a:rPr lang="en-US" sz="2800" dirty="0">
                          <a:latin typeface="Times New Roman" panose="02020603050405020304" pitchFamily="18" charset="0"/>
                          <a:cs typeface="Times New Roman" panose="02020603050405020304" pitchFamily="18" charset="0"/>
                        </a:rPr>
                        <a:t>b</a:t>
                      </a: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003"/>
                  </a:ext>
                </a:extLst>
              </a:tr>
              <a:tr h="646041">
                <a:tc>
                  <a:txBody>
                    <a:bodyPr/>
                    <a:lstStyle/>
                    <a:p>
                      <a:pPr algn="ctr"/>
                      <a:r>
                        <a:rPr lang="en-US" sz="2800" dirty="0">
                          <a:latin typeface="Times New Roman" panose="02020603050405020304" pitchFamily="18" charset="0"/>
                          <a:cs typeface="Times New Roman" panose="02020603050405020304" pitchFamily="18" charset="0"/>
                        </a:rPr>
                        <a:t>c</a:t>
                      </a: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004"/>
                  </a:ext>
                </a:extLst>
              </a:tr>
              <a:tr h="646041">
                <a:tc>
                  <a:txBody>
                    <a:bodyPr/>
                    <a:lstStyle/>
                    <a:p>
                      <a:pPr algn="ctr"/>
                      <a:r>
                        <a:rPr lang="en-US" sz="2800" dirty="0">
                          <a:latin typeface="Times New Roman" panose="02020603050405020304" pitchFamily="18" charset="0"/>
                          <a:cs typeface="Times New Roman" panose="02020603050405020304" pitchFamily="18" charset="0"/>
                        </a:rPr>
                        <a:t>d</a:t>
                      </a: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5" name="Half Frame 4"/>
          <p:cNvSpPr/>
          <p:nvPr/>
        </p:nvSpPr>
        <p:spPr>
          <a:xfrm rot="13528779">
            <a:off x="7501436" y="1958480"/>
            <a:ext cx="386653"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3528779">
            <a:off x="7523177" y="3224945"/>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3528779">
            <a:off x="5319565" y="2579197"/>
            <a:ext cx="336494"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3528779">
            <a:off x="3414129" y="3864602"/>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52091" y="-793630"/>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7018" y="4501826"/>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856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2246769"/>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Con hãy tìm thêm ví dụ về hiện tượng tự nhiên liên quan tới :</a:t>
            </a: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Sinh học</a:t>
            </a: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Hóa học</a:t>
            </a: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Vật lý học</a:t>
            </a:r>
          </a:p>
        </p:txBody>
      </p:sp>
    </p:spTree>
    <p:extLst>
      <p:ext uri="{BB962C8B-B14F-4D97-AF65-F5344CB8AC3E}">
        <p14:creationId xmlns:p14="http://schemas.microsoft.com/office/powerpoint/2010/main" val="25798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 VỚI CÔNG NGHỆ VÀ ĐỜI SỐNG</a:t>
              </a: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113" y="2191109"/>
            <a:ext cx="7643004" cy="1815882"/>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Dựa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1.2, </a:t>
            </a:r>
            <a:r>
              <a:rPr lang="en-US" sz="2800" dirty="0" err="1">
                <a:solidFill>
                  <a:schemeClr val="bg1"/>
                </a:solidFill>
                <a:latin typeface="Times New Roman" panose="02020603050405020304" pitchFamily="18" charset="0"/>
                <a:cs typeface="Times New Roman" panose="02020603050405020304" pitchFamily="18" charset="0"/>
              </a:rPr>
              <a:t>hãy</a:t>
            </a:r>
            <a:r>
              <a:rPr lang="en-US" sz="2800" dirty="0">
                <a:solidFill>
                  <a:schemeClr val="bg1"/>
                </a:solidFill>
                <a:latin typeface="Times New Roman" panose="02020603050405020304" pitchFamily="18" charset="0"/>
                <a:cs typeface="Times New Roman" panose="02020603050405020304" pitchFamily="18" charset="0"/>
              </a:rPr>
              <a:t> so </a:t>
            </a:r>
            <a:r>
              <a:rPr lang="en-US" sz="2800" dirty="0" err="1">
                <a:solidFill>
                  <a:schemeClr val="bg1"/>
                </a:solidFill>
                <a:latin typeface="Times New Roman" panose="02020603050405020304" pitchFamily="18" charset="0"/>
                <a:cs typeface="Times New Roman" panose="02020603050405020304" pitchFamily="18" charset="0"/>
              </a:rPr>
              <a:t>sánh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con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lĩnh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còn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31583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2091" y="500330"/>
            <a:ext cx="8108830"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l="-12534" t="-47368" r="-18664" b="-3365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 </a:t>
            </a:r>
            <a:r>
              <a:rPr lang="en-US" sz="3200" b="1" dirty="0" err="1">
                <a:solidFill>
                  <a:srgbClr val="002060"/>
                </a:solidFill>
                <a:latin typeface="Times New Roman" panose="02020603050405020304" pitchFamily="18" charset="0"/>
                <a:cs typeface="Times New Roman" panose="02020603050405020304" pitchFamily="18" charset="0"/>
              </a:rPr>
              <a:t>liên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664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86286"/>
            <a:ext cx="2501660" cy="1346029"/>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44643" t="-38158" r="-28774" b="-11404"/>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46883" y="938669"/>
            <a:ext cx="2366513"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nay</a:t>
            </a:r>
          </a:p>
        </p:txBody>
      </p:sp>
      <p:sp>
        <p:nvSpPr>
          <p:cNvPr id="12" name="TextBox 11"/>
          <p:cNvSpPr txBox="1"/>
          <p:nvPr/>
        </p:nvSpPr>
        <p:spPr>
          <a:xfrm>
            <a:off x="3585714" y="777585"/>
            <a:ext cx="2366513" cy="584775"/>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Sản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xuất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77142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3" y="550894"/>
            <a:ext cx="8091577" cy="1431987"/>
          </a:xfrm>
          <a:prstGeom prst="roundRect">
            <a:avLst>
              <a:gd name="adj" fmla="val 50000"/>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6" y="564576"/>
            <a:ext cx="2501660" cy="1384994"/>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l="-14730" t="-24562" r="-19214" b="-2082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t="-9846" b="-9846"/>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triển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nay</a:t>
            </a:r>
          </a:p>
        </p:txBody>
      </p:sp>
      <p:sp>
        <p:nvSpPr>
          <p:cNvPr id="12" name="TextBox 11"/>
          <p:cNvSpPr txBox="1"/>
          <p:nvPr/>
        </p:nvSpPr>
        <p:spPr>
          <a:xfrm>
            <a:off x="3518140" y="648062"/>
            <a:ext cx="2366513" cy="1077218"/>
          </a:xfrm>
          <a:prstGeom prst="rect">
            <a:avLst/>
          </a:prstGeom>
          <a:noFill/>
        </p:spPr>
        <p:txBody>
          <a:bodyPr wrap="square" rtlCol="0">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Giao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vận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tải</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50660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4" y="500330"/>
            <a:ext cx="8074324"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2"/>
            <a:srcRect/>
            <a:stretch>
              <a:fillRect t="-3169" b="-3169"/>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3"/>
            <a:srcRect/>
            <a:stretch>
              <a:fillRect l="-205" r="-205"/>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Giao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tải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88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1815882"/>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Con hãy tìm thêm ví dụ so sánh giữa xưa và nay về</a:t>
            </a: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Thông tin</a:t>
            </a: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Giao thông</a:t>
            </a: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Sản xuất</a:t>
            </a:r>
          </a:p>
        </p:txBody>
      </p:sp>
    </p:spTree>
    <p:extLst>
      <p:ext uri="{BB962C8B-B14F-4D97-AF65-F5344CB8AC3E}">
        <p14:creationId xmlns:p14="http://schemas.microsoft.com/office/powerpoint/2010/main" val="354785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36" t="4801" r="5136" b="4194"/>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6. </a:t>
            </a:r>
            <a:r>
              <a:rPr lang="en-US" sz="2400" b="1" dirty="0" err="1">
                <a:solidFill>
                  <a:srgbClr val="002060"/>
                </a:solidFill>
                <a:latin typeface="Times New Roman" panose="02020603050405020304" pitchFamily="18" charset="0"/>
                <a:cs typeface="Times New Roman" panose="02020603050405020304" pitchFamily="18" charset="0"/>
              </a:rPr>
              <a:t>Từ</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7. </a:t>
            </a:r>
            <a:r>
              <a:rPr lang="en-US" sz="2400" b="1" dirty="0" err="1">
                <a:solidFill>
                  <a:srgbClr val="002060"/>
                </a:solidFill>
                <a:latin typeface="Times New Roman" panose="02020603050405020304" pitchFamily="18" charset="0"/>
                <a:cs typeface="Times New Roman" panose="02020603050405020304" pitchFamily="18" charset="0"/>
              </a:rPr>
              <a:t>Đa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8. </a:t>
            </a:r>
            <a:r>
              <a:rPr lang="en-US" sz="2400" b="1" dirty="0" err="1">
                <a:solidFill>
                  <a:srgbClr val="002060"/>
                </a:solidFill>
                <a:latin typeface="Times New Roman" panose="02020603050405020304" pitchFamily="18" charset="0"/>
                <a:cs typeface="Times New Roman" panose="02020603050405020304" pitchFamily="18" charset="0"/>
              </a:rPr>
              <a:t>Lực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3561707" y="245120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9. </a:t>
            </a:r>
            <a:r>
              <a:rPr lang="en-US" sz="2400" b="1" dirty="0" err="1">
                <a:solidFill>
                  <a:srgbClr val="002060"/>
                </a:solidFill>
                <a:latin typeface="Times New Roman" panose="02020603050405020304" pitchFamily="18" charset="0"/>
                <a:cs typeface="Times New Roman" panose="02020603050405020304" pitchFamily="18" charset="0"/>
              </a:rPr>
              <a:t>Năng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0818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10. </a:t>
            </a:r>
            <a:r>
              <a:rPr lang="en-US" sz="2400" b="1" dirty="0" err="1">
                <a:solidFill>
                  <a:srgbClr val="002060"/>
                </a:solidFill>
                <a:latin typeface="Times New Roman" panose="02020603050405020304" pitchFamily="18" charset="0"/>
                <a:cs typeface="Times New Roman" panose="02020603050405020304" pitchFamily="18" charset="0"/>
              </a:rPr>
              <a:t>Trái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bầu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trời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80799" y="3981819"/>
            <a:ext cx="322284" cy="3405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oogle Shape;1586;p48"/>
          <p:cNvGrpSpPr/>
          <p:nvPr/>
        </p:nvGrpSpPr>
        <p:grpSpPr>
          <a:xfrm>
            <a:off x="8017054" y="4578831"/>
            <a:ext cx="274081" cy="313584"/>
            <a:chOff x="570875" y="4322250"/>
            <a:chExt cx="443300" cy="443325"/>
          </a:xfrm>
        </p:grpSpPr>
        <p:sp>
          <p:nvSpPr>
            <p:cNvPr id="25" name="Google Shape;1587;p4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588;p4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589;p4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90;p4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 name="Google Shape;1582;p48"/>
          <p:cNvSpPr/>
          <p:nvPr/>
        </p:nvSpPr>
        <p:spPr>
          <a:xfrm>
            <a:off x="8530524" y="4405228"/>
            <a:ext cx="810265" cy="77272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035319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 VỚI CÔNG NGHỆ VÀ ĐỜI SỐNG</a:t>
              </a: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07701" y="2311878"/>
            <a:ext cx="7366956"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áp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2203" y="250350"/>
            <a:ext cx="6814866" cy="1216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76912" y="357989"/>
            <a:ext cx="6380157" cy="954107"/>
            <a:chOff x="1529862" y="402219"/>
            <a:chExt cx="5472095" cy="954107"/>
          </a:xfrm>
        </p:grpSpPr>
        <p:sp>
          <p:nvSpPr>
            <p:cNvPr id="4" name="Oval 3"/>
            <p:cNvSpPr/>
            <p:nvPr/>
          </p:nvSpPr>
          <p:spPr>
            <a:xfrm>
              <a:off x="1529862" y="499864"/>
              <a:ext cx="594810" cy="75881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9862" y="597511"/>
              <a:ext cx="627321"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IV</a:t>
              </a:r>
            </a:p>
          </p:txBody>
        </p:sp>
        <p:sp>
          <p:nvSpPr>
            <p:cNvPr id="6" name="TextBox 5"/>
            <p:cNvSpPr txBox="1"/>
            <p:nvPr/>
          </p:nvSpPr>
          <p:spPr>
            <a:xfrm>
              <a:off x="2364343" y="402219"/>
              <a:ext cx="463761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KHOA HỌC TỰ NHIÊN VỚI CÔNG NGHỆ VÀ ĐỜI SỐNG</a:t>
              </a:r>
            </a:p>
          </p:txBody>
        </p:sp>
      </p:grpSp>
      <p:sp>
        <p:nvSpPr>
          <p:cNvPr id="7" name="Rounded Rectangle 6"/>
          <p:cNvSpPr/>
          <p:nvPr/>
        </p:nvSpPr>
        <p:spPr>
          <a:xfrm>
            <a:off x="448574" y="1769422"/>
            <a:ext cx="8126083"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897147" y="2161594"/>
            <a:ext cx="7677510" cy="1569660"/>
          </a:xfrm>
          <a:prstGeom prst="rect">
            <a:avLst/>
          </a:prstGeom>
          <a:solidFill>
            <a:schemeClr val="bg1"/>
          </a:solid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áp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phục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vụ</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sống</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6148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2"/>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HOẠT ĐỘNG NHÓM</a:t>
              </a:r>
            </a:p>
          </p:txBody>
        </p:sp>
      </p:grpSp>
    </p:spTree>
    <p:extLst>
      <p:ext uri="{BB962C8B-B14F-4D97-AF65-F5344CB8AC3E}">
        <p14:creationId xmlns:p14="http://schemas.microsoft.com/office/powerpoint/2010/main" val="310922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2513" y="283245"/>
            <a:ext cx="7677510" cy="1384995"/>
          </a:xfrm>
          <a:prstGeom prst="rect">
            <a:avLst/>
          </a:prstGeom>
          <a:noFill/>
        </p:spPr>
        <p:txBody>
          <a:bodyPr wrap="square" rtlCol="0">
            <a:spAutoFit/>
          </a:bodyPr>
          <a:lstStyle/>
          <a:p>
            <a:pPr algn="just"/>
            <a:r>
              <a:rPr lang="en-US" sz="2800" dirty="0" err="1">
                <a:solidFill>
                  <a:srgbClr val="002060"/>
                </a:solidFill>
                <a:latin typeface="Times New Roman" panose="02020603050405020304" pitchFamily="18" charset="0"/>
                <a:cs typeface="Times New Roman" panose="02020603050405020304" pitchFamily="18" charset="0"/>
              </a:rPr>
              <a:t>Chỉ</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ứng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1.3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sống</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18226" y="1966823"/>
            <a:ext cx="8126083" cy="29329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3436" y="2061712"/>
            <a:ext cx="7835661" cy="2743201"/>
          </a:xfrm>
          <a:prstGeom prst="roundRect">
            <a:avLst/>
          </a:prstGeom>
          <a:blipFill>
            <a:blip r:embed="rId3"/>
            <a:stretch>
              <a:fillRect l="-205" r="-205"/>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34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3" y="1458871"/>
            <a:ext cx="7487728"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p:cNvSpPr txBox="1"/>
          <p:nvPr/>
        </p:nvSpPr>
        <p:spPr>
          <a:xfrm>
            <a:off x="1346924" y="1851043"/>
            <a:ext cx="6590582" cy="1569660"/>
          </a:xfrm>
          <a:prstGeom prst="rect">
            <a:avLst/>
          </a:prstGeom>
          <a:solidFill>
            <a:schemeClr val="bg1"/>
          </a:solidFill>
        </p:spPr>
        <p:txBody>
          <a:bodyPr wrap="square" rtlCol="0">
            <a:spAutoFit/>
          </a:bodyPr>
          <a:lstStyle/>
          <a:p>
            <a:r>
              <a:rPr lang="vi-VN" sz="3200" dirty="0">
                <a:solidFill>
                  <a:srgbClr val="002060"/>
                </a:solidFill>
                <a:latin typeface="Times New Roman" panose="02020603050405020304" pitchFamily="18" charset="0"/>
                <a:cs typeface="Times New Roman" panose="02020603050405020304" pitchFamily="18" charset="0"/>
              </a:rPr>
              <a:t>Con hãy lấy thêm ví dụ về tác hại của KHTN và công nghệ với đời sống và sản xuất.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765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739" y="421240"/>
            <a:ext cx="7941924" cy="432542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5766" y="526669"/>
            <a:ext cx="7729869" cy="4114562"/>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214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6393" y="2211178"/>
            <a:ext cx="1673523" cy="523220"/>
          </a:xfrm>
          <a:prstGeom prst="rect">
            <a:avLst/>
          </a:prstGeom>
          <a:noFill/>
          <a:ln>
            <a:noFill/>
          </a:ln>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 KHTN</a:t>
            </a:r>
          </a:p>
        </p:txBody>
      </p:sp>
      <p:sp>
        <p:nvSpPr>
          <p:cNvPr id="4" name="TextBox 3"/>
          <p:cNvSpPr txBox="1"/>
          <p:nvPr/>
        </p:nvSpPr>
        <p:spPr>
          <a:xfrm>
            <a:off x="2796362" y="329610"/>
            <a:ext cx="4529470" cy="584775"/>
          </a:xfrm>
          <a:prstGeom prst="rect">
            <a:avLst/>
          </a:prstGeom>
          <a:noFill/>
        </p:spPr>
        <p:txBody>
          <a:bodyPr wrap="square" rtlCol="0">
            <a:spAutoFit/>
          </a:bodyPr>
          <a:lstStyle/>
          <a:p>
            <a:r>
              <a:rPr lang="vi-VN" sz="3200" b="1" dirty="0">
                <a:solidFill>
                  <a:srgbClr val="002060"/>
                </a:solidFill>
                <a:latin typeface="+mj-lt"/>
              </a:rPr>
              <a:t>BÀI TẬP VỀ NHÀ</a:t>
            </a:r>
            <a:endParaRPr lang="en-US" sz="3200" b="1" dirty="0">
              <a:solidFill>
                <a:srgbClr val="002060"/>
              </a:solidFill>
              <a:latin typeface="+mj-lt"/>
            </a:endParaRPr>
          </a:p>
        </p:txBody>
      </p:sp>
      <p:sp>
        <p:nvSpPr>
          <p:cNvPr id="5" name="TextBox 4"/>
          <p:cNvSpPr txBox="1"/>
          <p:nvPr/>
        </p:nvSpPr>
        <p:spPr>
          <a:xfrm>
            <a:off x="850605" y="914385"/>
            <a:ext cx="7442789" cy="2246769"/>
          </a:xfrm>
          <a:prstGeom prst="rect">
            <a:avLst/>
          </a:prstGeom>
          <a:noFill/>
        </p:spPr>
        <p:txBody>
          <a:bodyPr wrap="square" rtlCol="0">
            <a:spAutoFit/>
          </a:bodyPr>
          <a:lstStyle/>
          <a:p>
            <a:r>
              <a:rPr lang="vi-VN" sz="2800" dirty="0">
                <a:solidFill>
                  <a:srgbClr val="002060"/>
                </a:solidFill>
                <a:latin typeface="+mj-lt"/>
              </a:rPr>
              <a:t>1. Tìm hiểu về một nhà khoa học nổi tiếng trong năm nhà bác học sau đây rồi viết tóm tắt về quốc tịch, ngày sinh, phát minh quan trọng và điều em thích nhất về nhà bác học đó: Newton, Darwin, Pasteur, Marie Curie, Einstein</a:t>
            </a:r>
            <a:endParaRPr lang="en-US" sz="2800" dirty="0">
              <a:solidFill>
                <a:srgbClr val="002060"/>
              </a:solidFill>
              <a:latin typeface="+mj-lt"/>
            </a:endParaRPr>
          </a:p>
        </p:txBody>
      </p:sp>
      <p:sp>
        <p:nvSpPr>
          <p:cNvPr id="7" name="TextBox 6"/>
          <p:cNvSpPr txBox="1"/>
          <p:nvPr/>
        </p:nvSpPr>
        <p:spPr>
          <a:xfrm>
            <a:off x="850604" y="3258238"/>
            <a:ext cx="7442789" cy="1384995"/>
          </a:xfrm>
          <a:prstGeom prst="rect">
            <a:avLst/>
          </a:prstGeom>
          <a:noFill/>
        </p:spPr>
        <p:txBody>
          <a:bodyPr wrap="square" rtlCol="0">
            <a:spAutoFit/>
          </a:bodyPr>
          <a:lstStyle/>
          <a:p>
            <a:r>
              <a:rPr lang="vi-VN" sz="2800" dirty="0">
                <a:solidFill>
                  <a:srgbClr val="002060"/>
                </a:solidFill>
                <a:latin typeface="+mj-lt"/>
              </a:rPr>
              <a:t>2. Sưu tầm một vài tranh ảnh, về sự phát triển nhờ khoa học công nghệ ở các lĩnh vực: giao thông vận tải, du hành vũ trụ, thông tin liên lạc, giải trí....</a:t>
            </a:r>
            <a:endParaRPr lang="en-US" sz="2800" dirty="0">
              <a:solidFill>
                <a:srgbClr val="002060"/>
              </a:solidFill>
              <a:latin typeface="+mj-lt"/>
            </a:endParaRPr>
          </a:p>
        </p:txBody>
      </p:sp>
      <p:sp>
        <p:nvSpPr>
          <p:cNvPr id="6" name="Oval 5"/>
          <p:cNvSpPr/>
          <p:nvPr/>
        </p:nvSpPr>
        <p:spPr>
          <a:xfrm>
            <a:off x="8378456" y="4327451"/>
            <a:ext cx="1509823" cy="1488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46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0123D-5916-A690-1F59-449A8C4CA6E2}"/>
              </a:ext>
            </a:extLst>
          </p:cNvPr>
          <p:cNvPicPr>
            <a:picLocks noChangeAspect="1"/>
          </p:cNvPicPr>
          <p:nvPr/>
        </p:nvPicPr>
        <p:blipFill>
          <a:blip r:embed="rId2"/>
          <a:stretch>
            <a:fillRect/>
          </a:stretch>
        </p:blipFill>
        <p:spPr>
          <a:xfrm>
            <a:off x="185310" y="845484"/>
            <a:ext cx="4265666" cy="362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6B64755-45ED-CDC2-675B-EB30234C470A}"/>
              </a:ext>
            </a:extLst>
          </p:cNvPr>
          <p:cNvPicPr>
            <a:picLocks noChangeAspect="1"/>
          </p:cNvPicPr>
          <p:nvPr/>
        </p:nvPicPr>
        <p:blipFill>
          <a:blip r:embed="rId3"/>
          <a:stretch>
            <a:fillRect/>
          </a:stretch>
        </p:blipFill>
        <p:spPr>
          <a:xfrm>
            <a:off x="4572000" y="801360"/>
            <a:ext cx="4471147" cy="3673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7C7323BF-46CB-4053-51F3-46C44BC39BA2}"/>
              </a:ext>
            </a:extLst>
          </p:cNvPr>
          <p:cNvSpPr txBox="1"/>
          <p:nvPr/>
        </p:nvSpPr>
        <p:spPr>
          <a:xfrm>
            <a:off x="1122830" y="221876"/>
            <a:ext cx="6359433" cy="369332"/>
          </a:xfrm>
          <a:prstGeom prst="rect">
            <a:avLst/>
          </a:prstGeom>
          <a:noFill/>
        </p:spPr>
        <p:txBody>
          <a:bodyPr wrap="none" rtlCol="0">
            <a:spAutoFit/>
          </a:bodyPr>
          <a:lstStyle/>
          <a:p>
            <a:r>
              <a:rPr lang="en-US" sz="1800" b="1" dirty="0" err="1">
                <a:solidFill>
                  <a:srgbClr val="0070C0"/>
                </a:solidFill>
                <a:latin typeface="Times New Roman" panose="02020603050405020304" pitchFamily="18" charset="0"/>
                <a:cs typeface="Times New Roman" panose="02020603050405020304" pitchFamily="18" charset="0"/>
              </a:rPr>
              <a:t>Hãy</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kể</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tên</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từng</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phát</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minh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xuất</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hiện</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trong</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hình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ảnh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dưới</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đây</a:t>
            </a:r>
            <a:r>
              <a:rPr lang="en-US" sz="1800" b="1"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BB5DE14-1AEE-BD7B-F672-F1C6CA0A8696}"/>
              </a:ext>
            </a:extLst>
          </p:cNvPr>
          <p:cNvSpPr txBox="1"/>
          <p:nvPr/>
        </p:nvSpPr>
        <p:spPr>
          <a:xfrm>
            <a:off x="1331258" y="1741394"/>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
        <p:nvSpPr>
          <p:cNvPr id="21" name="TextBox 20">
            <a:extLst>
              <a:ext uri="{FF2B5EF4-FFF2-40B4-BE49-F238E27FC236}">
                <a16:creationId xmlns:a16="http://schemas.microsoft.com/office/drawing/2014/main" id="{0847A05B-C36E-10A2-BCD1-29604416BF13}"/>
              </a:ext>
            </a:extLst>
          </p:cNvPr>
          <p:cNvSpPr txBox="1"/>
          <p:nvPr/>
        </p:nvSpPr>
        <p:spPr>
          <a:xfrm>
            <a:off x="6403041" y="3384176"/>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
        <p:nvSpPr>
          <p:cNvPr id="23" name="TextBox 22">
            <a:extLst>
              <a:ext uri="{FF2B5EF4-FFF2-40B4-BE49-F238E27FC236}">
                <a16:creationId xmlns:a16="http://schemas.microsoft.com/office/drawing/2014/main" id="{E84BA26E-D1C8-7FCF-6E1F-658DE5A32B74}"/>
              </a:ext>
            </a:extLst>
          </p:cNvPr>
          <p:cNvSpPr txBox="1"/>
          <p:nvPr/>
        </p:nvSpPr>
        <p:spPr>
          <a:xfrm>
            <a:off x="5710517" y="2543038"/>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B1E991CA-0BD8-1ACF-4515-0223DCC25B5B}"/>
              </a:ext>
            </a:extLst>
          </p:cNvPr>
          <p:cNvSpPr txBox="1"/>
          <p:nvPr/>
        </p:nvSpPr>
        <p:spPr>
          <a:xfrm>
            <a:off x="4946276" y="2632399"/>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
        <p:nvSpPr>
          <p:cNvPr id="27" name="TextBox 26">
            <a:extLst>
              <a:ext uri="{FF2B5EF4-FFF2-40B4-BE49-F238E27FC236}">
                <a16:creationId xmlns:a16="http://schemas.microsoft.com/office/drawing/2014/main" id="{431F3F0D-7CB1-5820-55CA-BD3B34EE8B82}"/>
              </a:ext>
            </a:extLst>
          </p:cNvPr>
          <p:cNvSpPr txBox="1"/>
          <p:nvPr/>
        </p:nvSpPr>
        <p:spPr>
          <a:xfrm>
            <a:off x="1331258" y="2712315"/>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
        <p:nvSpPr>
          <p:cNvPr id="29" name="TextBox 28">
            <a:extLst>
              <a:ext uri="{FF2B5EF4-FFF2-40B4-BE49-F238E27FC236}">
                <a16:creationId xmlns:a16="http://schemas.microsoft.com/office/drawing/2014/main" id="{99C68B2C-F353-D85D-AD06-E05CC14AA3A1}"/>
              </a:ext>
            </a:extLst>
          </p:cNvPr>
          <p:cNvSpPr txBox="1"/>
          <p:nvPr/>
        </p:nvSpPr>
        <p:spPr>
          <a:xfrm>
            <a:off x="2152072" y="1551946"/>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62238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985" y="1190444"/>
            <a:ext cx="6314536" cy="1938992"/>
          </a:xfrm>
          <a:prstGeom prst="rect">
            <a:avLst/>
          </a:prstGeom>
          <a:noFill/>
        </p:spPr>
        <p:txBody>
          <a:bodyPr wrap="square" rtlCol="0">
            <a:spAutoFit/>
          </a:bodyPr>
          <a:lstStyle/>
          <a:p>
            <a:pPr algn="just"/>
            <a:r>
              <a:rPr lang="vi-VN" sz="4000" dirty="0">
                <a:solidFill>
                  <a:schemeClr val="bg1"/>
                </a:solidFill>
                <a:latin typeface="Times New Roman" panose="02020603050405020304" pitchFamily="18" charset="0"/>
                <a:cs typeface="Times New Roman" panose="02020603050405020304" pitchFamily="18" charset="0"/>
              </a:rPr>
              <a:t> Con hãy tìm thêm ví dụ về về ứng dụng của KHTN vào đời sống hàng ngày?</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126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567600" y="1756881"/>
            <a:ext cx="4192795" cy="13664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solidFill>
                  <a:srgbClr val="4A5C65"/>
                </a:solidFill>
                <a:latin typeface="Times New Roman" panose="02020603050405020304" pitchFamily="18" charset="0"/>
                <a:cs typeface="Times New Roman" panose="02020603050405020304" pitchFamily="18" charset="0"/>
              </a:rPr>
              <a:t>Chương 1.</a:t>
            </a:r>
            <a:endParaRPr sz="3600"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sz="3600" b="1" dirty="0">
                <a:latin typeface="Times New Roman" panose="02020603050405020304" pitchFamily="18" charset="0"/>
                <a:cs typeface="Times New Roman" panose="02020603050405020304" pitchFamily="18" charset="0"/>
              </a:rPr>
              <a:t>Mở đầu về </a:t>
            </a:r>
            <a:br>
              <a:rPr lang="en" sz="3600" b="1" dirty="0">
                <a:latin typeface="Times New Roman" panose="02020603050405020304" pitchFamily="18" charset="0"/>
                <a:cs typeface="Times New Roman" panose="02020603050405020304" pitchFamily="18" charset="0"/>
              </a:rPr>
            </a:br>
            <a:r>
              <a:rPr lang="en" sz="3600" b="1" dirty="0">
                <a:latin typeface="Times New Roman" panose="02020603050405020304" pitchFamily="18" charset="0"/>
                <a:cs typeface="Times New Roman" panose="02020603050405020304" pitchFamily="18" charset="0"/>
              </a:rPr>
              <a:t>khoa học tự nhiên</a:t>
            </a:r>
            <a:endParaRPr sz="36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plus(out)">
                                      <p:cBhvr>
                                        <p:cTn id="7"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490" y="1119883"/>
            <a:ext cx="3462391"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Bài</a:t>
            </a:r>
            <a:r>
              <a:rPr lang="en-US" sz="3600" dirty="0">
                <a:solidFill>
                  <a:schemeClr val="bg1"/>
                </a:solidFill>
                <a:latin typeface="Times New Roman" panose="02020603050405020304" pitchFamily="18" charset="0"/>
                <a:cs typeface="Times New Roman" panose="02020603050405020304" pitchFamily="18" charset="0"/>
              </a:rPr>
              <a:t> 1</a:t>
            </a:r>
          </a:p>
        </p:txBody>
      </p:sp>
      <p:sp>
        <p:nvSpPr>
          <p:cNvPr id="3" name="TextBox 2"/>
          <p:cNvSpPr txBox="1"/>
          <p:nvPr/>
        </p:nvSpPr>
        <p:spPr>
          <a:xfrm>
            <a:off x="1078787" y="1766214"/>
            <a:ext cx="7202184" cy="1569660"/>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GIỚI THIỆU VỀ </a:t>
            </a:r>
          </a:p>
          <a:p>
            <a:pPr algn="ctr"/>
            <a:r>
              <a:rPr lang="en-US" sz="4800" b="1" dirty="0">
                <a:solidFill>
                  <a:schemeClr val="bg1"/>
                </a:solidFill>
                <a:latin typeface="Times New Roman" panose="02020603050405020304" pitchFamily="18" charset="0"/>
                <a:cs typeface="Times New Roman" panose="02020603050405020304" pitchFamily="18" charset="0"/>
              </a:rPr>
              <a:t>KHOA HỌC TỰ NHIÊN</a:t>
            </a:r>
          </a:p>
        </p:txBody>
      </p:sp>
    </p:spTree>
    <p:extLst>
      <p:ext uri="{BB962C8B-B14F-4D97-AF65-F5344CB8AC3E}">
        <p14:creationId xmlns:p14="http://schemas.microsoft.com/office/powerpoint/2010/main" val="3905036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NỘI DUNG CHÍNH</a:t>
            </a: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a:t>1</a:t>
              </a:r>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2000" y="2929610"/>
            <a:ext cx="2630624"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Khái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niệm</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25478" y="1753494"/>
            <a:ext cx="2630624"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lĩnh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66531" y="1704772"/>
            <a:ext cx="2995151"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9622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1929" y="249934"/>
            <a:ext cx="7485321" cy="565748"/>
            <a:chOff x="967563" y="659219"/>
            <a:chExt cx="7485321" cy="565748"/>
          </a:xfrm>
        </p:grpSpPr>
        <p:sp>
          <p:nvSpPr>
            <p:cNvPr id="2" name="Oval 1"/>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a:t>
              </a:r>
            </a:p>
          </p:txBody>
        </p:sp>
        <p:sp>
          <p:nvSpPr>
            <p:cNvPr id="4" name="TextBox 3"/>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KHÁI NIỆM KHOA HỌC TỰ NHIÊN</a:t>
              </a:r>
            </a:p>
          </p:txBody>
        </p:sp>
      </p:grpSp>
      <p:grpSp>
        <p:nvGrpSpPr>
          <p:cNvPr id="9" name="Group 8"/>
          <p:cNvGrpSpPr/>
          <p:nvPr/>
        </p:nvGrpSpPr>
        <p:grpSpPr>
          <a:xfrm>
            <a:off x="241008" y="923069"/>
            <a:ext cx="2668769" cy="2034409"/>
            <a:chOff x="329610" y="935662"/>
            <a:chExt cx="4550735" cy="3625703"/>
          </a:xfrm>
        </p:grpSpPr>
        <p:sp>
          <p:nvSpPr>
            <p:cNvPr id="8" name="Rounded Rectangle 7"/>
            <p:cNvSpPr/>
            <p:nvPr/>
          </p:nvSpPr>
          <p:spPr>
            <a:xfrm>
              <a:off x="329610" y="935662"/>
              <a:ext cx="4550735" cy="3625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0364" y="1084521"/>
              <a:ext cx="4189228" cy="3285460"/>
            </a:xfrm>
            <a:prstGeom prst="roundRect">
              <a:avLst/>
            </a:prstGeom>
            <a:blipFill>
              <a:blip r:embed="rId2"/>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96854" y="923069"/>
            <a:ext cx="2629787" cy="2047003"/>
            <a:chOff x="3101162" y="923069"/>
            <a:chExt cx="2629787" cy="2047003"/>
          </a:xfrm>
        </p:grpSpPr>
        <p:sp>
          <p:nvSpPr>
            <p:cNvPr id="11" name="Rounded Rectangle 10"/>
            <p:cNvSpPr/>
            <p:nvPr/>
          </p:nvSpPr>
          <p:spPr>
            <a:xfrm>
              <a:off x="3101162" y="923069"/>
              <a:ext cx="2629787" cy="20470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32295" y="1023844"/>
              <a:ext cx="2382829" cy="1854907"/>
            </a:xfrm>
            <a:prstGeom prst="roundRect">
              <a:avLst/>
            </a:prstGeom>
            <a:blipFill>
              <a:blip r:embed="rId3"/>
              <a:srcRect/>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113719" y="935663"/>
            <a:ext cx="2721937" cy="2034410"/>
            <a:chOff x="6113719" y="935663"/>
            <a:chExt cx="2721937" cy="2034410"/>
          </a:xfrm>
        </p:grpSpPr>
        <p:sp>
          <p:nvSpPr>
            <p:cNvPr id="14" name="Rounded Rectangle 13"/>
            <p:cNvSpPr/>
            <p:nvPr/>
          </p:nvSpPr>
          <p:spPr>
            <a:xfrm>
              <a:off x="6113719" y="935663"/>
              <a:ext cx="2721937" cy="2034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259030" y="1023844"/>
              <a:ext cx="2466325" cy="1843496"/>
            </a:xfrm>
            <a:prstGeom prst="roundRect">
              <a:avLst/>
            </a:prstGeom>
            <a:blipFill>
              <a:blip r:embed="rId4"/>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Elbow Connector 18"/>
          <p:cNvCxnSpPr/>
          <p:nvPr/>
        </p:nvCxnSpPr>
        <p:spPr>
          <a:xfrm rot="16200000" flipH="1">
            <a:off x="815167" y="3575448"/>
            <a:ext cx="946991" cy="8121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11571" y="3508050"/>
            <a:ext cx="4720856" cy="1041990"/>
            <a:chOff x="2376376" y="3508050"/>
            <a:chExt cx="4720856" cy="1041990"/>
          </a:xfrm>
        </p:grpSpPr>
        <p:sp>
          <p:nvSpPr>
            <p:cNvPr id="25" name="Flowchart: Alternate Process 24"/>
            <p:cNvSpPr/>
            <p:nvPr/>
          </p:nvSpPr>
          <p:spPr>
            <a:xfrm>
              <a:off x="2541180" y="3508050"/>
              <a:ext cx="4391247" cy="1041990"/>
            </a:xfrm>
            <a:prstGeom prst="flowChartAlternateProcess">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376376" y="3719935"/>
              <a:ext cx="4720856" cy="523220"/>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p:txBody>
        </p:sp>
      </p:grpSp>
      <p:cxnSp>
        <p:nvCxnSpPr>
          <p:cNvPr id="38" name="Elbow Connector 37"/>
          <p:cNvCxnSpPr/>
          <p:nvPr/>
        </p:nvCxnSpPr>
        <p:spPr>
          <a:xfrm rot="16200000" flipH="1">
            <a:off x="1398602" y="3054342"/>
            <a:ext cx="1024067" cy="883387"/>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a:off x="6697126" y="3078248"/>
            <a:ext cx="1021295" cy="880302"/>
          </a:xfrm>
          <a:prstGeom prst="bentConnector3">
            <a:avLst>
              <a:gd name="adj1" fmla="val 9789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5" idx="0"/>
          </p:cNvCxnSpPr>
          <p:nvPr/>
        </p:nvCxnSpPr>
        <p:spPr>
          <a:xfrm>
            <a:off x="4571998" y="3007751"/>
            <a:ext cx="1" cy="50029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022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500"/>
                                        <p:tgtEl>
                                          <p:spTgt spid="16"/>
                                        </p:tgtEl>
                                      </p:cBhvr>
                                    </p:animEffect>
                                    <p:anim calcmode="lin" valueType="num">
                                      <p:cBhvr>
                                        <p:cTn id="14" dur="1500" fill="hold"/>
                                        <p:tgtEl>
                                          <p:spTgt spid="16"/>
                                        </p:tgtEl>
                                        <p:attrNameLst>
                                          <p:attrName>ppt_x</p:attrName>
                                        </p:attrNameLst>
                                      </p:cBhvr>
                                      <p:tavLst>
                                        <p:tav tm="0">
                                          <p:val>
                                            <p:strVal val="#ppt_x"/>
                                          </p:val>
                                        </p:tav>
                                        <p:tav tm="100000">
                                          <p:val>
                                            <p:strVal val="#ppt_x"/>
                                          </p:val>
                                        </p:tav>
                                      </p:tavLst>
                                    </p:anim>
                                    <p:anim calcmode="lin" valueType="num">
                                      <p:cBhvr>
                                        <p:cTn id="1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500" fill="hold"/>
                                        <p:tgtEl>
                                          <p:spTgt spid="17"/>
                                        </p:tgtEl>
                                        <p:attrNameLst>
                                          <p:attrName>ppt_x</p:attrName>
                                        </p:attrNameLst>
                                      </p:cBhvr>
                                      <p:tavLst>
                                        <p:tav tm="0">
                                          <p:val>
                                            <p:strVal val="1+#ppt_w/2"/>
                                          </p:val>
                                        </p:tav>
                                        <p:tav tm="100000">
                                          <p:val>
                                            <p:strVal val="#ppt_x"/>
                                          </p:val>
                                        </p:tav>
                                      </p:tavLst>
                                    </p:anim>
                                    <p:anim calcmode="lin" valueType="num">
                                      <p:cBhvr additive="base">
                                        <p:cTn id="21"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16" presetClass="entr" presetSubtype="21"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par>
                                <p:cTn id="30" presetID="16" presetClass="entr" presetSubtype="21"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6" presetClass="entr" presetSubtype="16" fill="hold" nodeType="withEffect">
                                  <p:stCondLst>
                                    <p:cond delay="40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16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940</Words>
  <Application>Microsoft Office PowerPoint</Application>
  <PresentationFormat>On-screen Show (16:9)</PresentationFormat>
  <Paragraphs>137</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Roboto Slab Regular</vt:lpstr>
      <vt:lpstr>Lato Light</vt:lpstr>
      <vt:lpstr>Times New Roman</vt:lpstr>
      <vt:lpstr>Arial</vt:lpstr>
      <vt:lpstr>Kent template</vt:lpstr>
      <vt:lpstr>KHOA HỌC TỰ NHIÊN</vt:lpstr>
      <vt:lpstr>PowerPoint Presentation</vt:lpstr>
      <vt:lpstr>PowerPoint Presentation</vt:lpstr>
      <vt:lpstr>PowerPoint Presentation</vt:lpstr>
      <vt:lpstr>PowerPoint Presentation</vt:lpstr>
      <vt:lpstr>Chương 1. Mở đầu về  khoa học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Thị Thu Hiền</dc:creator>
  <cp:lastModifiedBy>Huyen Sam</cp:lastModifiedBy>
  <cp:revision>74</cp:revision>
  <dcterms:modified xsi:type="dcterms:W3CDTF">2022-09-04T15:40:50Z</dcterms:modified>
</cp:coreProperties>
</file>