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87" r:id="rId4"/>
    <p:sldId id="257" r:id="rId5"/>
    <p:sldId id="259" r:id="rId6"/>
    <p:sldId id="269" r:id="rId7"/>
    <p:sldId id="258" r:id="rId8"/>
    <p:sldId id="262" r:id="rId9"/>
    <p:sldId id="263" r:id="rId10"/>
    <p:sldId id="267" r:id="rId11"/>
    <p:sldId id="276" r:id="rId12"/>
    <p:sldId id="277" r:id="rId13"/>
    <p:sldId id="275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kumimoji="0" lang="en-US" sz="2800" b="1" i="0" u="none" strike="noStrike" cap="none" spc="0" normalizeH="0" baseline="0" noProof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/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đã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có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  <a:p>
          <a:pPr algn="just"/>
          <a:r>
            <a:rPr kumimoji="0" lang="en-US" sz="2800" b="1" i="1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en-US" sz="2800" b="1" i="1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algn="just"/>
          <a:r>
            <a:rPr kumimoji="0" lang="en-US" sz="2800" b="1" i="1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>
            <a:spcAft>
              <a:spcPct val="35000"/>
            </a:spcAft>
          </a:pPr>
          <a:endParaRPr lang="en-US" sz="2800" b="1" i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vi-VN" sz="28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Em </a:t>
          </a:r>
          <a:r>
            <a:rPr lang="vi-VN" sz="2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hiểu thế  nào là tiết kiệm?</a:t>
          </a:r>
          <a:endParaRPr lang="en-US" sz="28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443" custLinFactNeighborY="1716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AAACA77-E4A0-4E99-9F03-72ED26BB7B73}" type="pres">
      <dgm:prSet presAssocID="{8C4E1181-A43E-4AFA-A175-608167BDD664}" presName="img" presStyleLbl="fgImgPlace1" presStyleIdx="0" presStyleCnt="3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 custLinFactNeighborX="-266" custLinFactNeighborY="-90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352C030-0248-483B-94A9-26972C30B2AA}" type="pres">
      <dgm:prSet presAssocID="{36F1A9A7-0E91-4997-8451-066E68D6791C}" presName="img" presStyleLbl="fgImgPlace1" presStyleIdx="1" presStyleCnt="3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2B5F39E-2D8B-4AE5-99A7-0B4F92796C74}" type="pres">
      <dgm:prSet presAssocID="{F6E9B8BA-2F37-4781-A521-61D00A840D7D}" presName="img" presStyleLbl="fgImgPlace1" presStyleIdx="2" presStyleCnt="3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0F8C9E-B202-4DE0-AC25-35D3A1FA52CB}" type="presOf" srcId="{36F1A9A7-0E91-4997-8451-066E68D6791C}" destId="{11925212-181A-4D0E-84EB-C4219DE1ABB7}" srcOrd="0" destOrd="0" presId="urn:microsoft.com/office/officeart/2005/8/layout/vList4#1"/>
    <dgm:cxn modelId="{FE2E7491-C478-42E8-9519-960B336B6A00}" type="presOf" srcId="{F6E9B8BA-2F37-4781-A521-61D00A840D7D}" destId="{D857732E-E667-406B-8596-FB28DE60F3B0}" srcOrd="0" destOrd="0" presId="urn:microsoft.com/office/officeart/2005/8/layout/vList4#1"/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A08C96F6-3490-4C54-AD6E-4870C05A8173}" type="presOf" srcId="{36F1A9A7-0E91-4997-8451-066E68D6791C}" destId="{629FFE63-9943-4FDD-AEB3-15F8D3455642}" srcOrd="1" destOrd="0" presId="urn:microsoft.com/office/officeart/2005/8/layout/vList4#1"/>
    <dgm:cxn modelId="{F2240435-0880-4B34-8218-C51BE0D05A51}" type="presOf" srcId="{4D783A32-6612-4061-810D-2598FCFDE16E}" destId="{610C4521-7E21-4ABD-817D-19EC8F773957}" srcOrd="0" destOrd="0" presId="urn:microsoft.com/office/officeart/2005/8/layout/vList4#1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BEE2A10E-61AB-4B91-AEC2-C9DAA1279C51}" type="presOf" srcId="{8C4E1181-A43E-4AFA-A175-608167BDD664}" destId="{DE66B4FA-8443-484B-9A9E-FA188D6B4E43}" srcOrd="0" destOrd="0" presId="urn:microsoft.com/office/officeart/2005/8/layout/vList4#1"/>
    <dgm:cxn modelId="{D7871605-17A6-4B71-848A-34522C1FCB91}" type="presOf" srcId="{8C4E1181-A43E-4AFA-A175-608167BDD664}" destId="{046903CA-E59E-4D3A-B85F-2132F4D3C385}" srcOrd="1" destOrd="0" presId="urn:microsoft.com/office/officeart/2005/8/layout/vList4#1"/>
    <dgm:cxn modelId="{F91130F8-5EBD-40D4-A801-0A8E73AFACE5}" type="presOf" srcId="{F6E9B8BA-2F37-4781-A521-61D00A840D7D}" destId="{8B13E293-4E29-4216-A0D2-9CCA14266B56}" srcOrd="1" destOrd="0" presId="urn:microsoft.com/office/officeart/2005/8/layout/vList4#1"/>
    <dgm:cxn modelId="{C70CA2CC-1A05-4FE9-8645-0FA4DC506E84}" type="presParOf" srcId="{610C4521-7E21-4ABD-817D-19EC8F773957}" destId="{1C2B9614-1D42-4E2A-92D8-94BCF9DE39E4}" srcOrd="0" destOrd="0" presId="urn:microsoft.com/office/officeart/2005/8/layout/vList4#1"/>
    <dgm:cxn modelId="{90FB009A-4358-45A9-A352-922F4383C34C}" type="presParOf" srcId="{1C2B9614-1D42-4E2A-92D8-94BCF9DE39E4}" destId="{DE66B4FA-8443-484B-9A9E-FA188D6B4E43}" srcOrd="0" destOrd="0" presId="urn:microsoft.com/office/officeart/2005/8/layout/vList4#1"/>
    <dgm:cxn modelId="{3180C938-148E-4D42-8965-740E9ADF16EE}" type="presParOf" srcId="{1C2B9614-1D42-4E2A-92D8-94BCF9DE39E4}" destId="{2AAACA77-E4A0-4E99-9F03-72ED26BB7B73}" srcOrd="1" destOrd="0" presId="urn:microsoft.com/office/officeart/2005/8/layout/vList4#1"/>
    <dgm:cxn modelId="{87C2DFD1-0701-4C72-8ECF-450288530D19}" type="presParOf" srcId="{1C2B9614-1D42-4E2A-92D8-94BCF9DE39E4}" destId="{046903CA-E59E-4D3A-B85F-2132F4D3C385}" srcOrd="2" destOrd="0" presId="urn:microsoft.com/office/officeart/2005/8/layout/vList4#1"/>
    <dgm:cxn modelId="{CBC24DB7-D6A7-40B5-A1C4-CAEB62CF7869}" type="presParOf" srcId="{610C4521-7E21-4ABD-817D-19EC8F773957}" destId="{3C4FC630-2F4B-4B45-8D35-86BFE257DB89}" srcOrd="1" destOrd="0" presId="urn:microsoft.com/office/officeart/2005/8/layout/vList4#1"/>
    <dgm:cxn modelId="{5D7EDE71-54D0-413A-9FC3-34BD4D854ABD}" type="presParOf" srcId="{610C4521-7E21-4ABD-817D-19EC8F773957}" destId="{76DA393E-3756-4D17-8778-17C0D4D792DA}" srcOrd="2" destOrd="0" presId="urn:microsoft.com/office/officeart/2005/8/layout/vList4#1"/>
    <dgm:cxn modelId="{AC321777-5079-4141-B40A-FD1CAF82CD73}" type="presParOf" srcId="{76DA393E-3756-4D17-8778-17C0D4D792DA}" destId="{11925212-181A-4D0E-84EB-C4219DE1ABB7}" srcOrd="0" destOrd="0" presId="urn:microsoft.com/office/officeart/2005/8/layout/vList4#1"/>
    <dgm:cxn modelId="{8FBABBDE-9ACB-4DDD-8F31-D97EAD7DB309}" type="presParOf" srcId="{76DA393E-3756-4D17-8778-17C0D4D792DA}" destId="{2352C030-0248-483B-94A9-26972C30B2AA}" srcOrd="1" destOrd="0" presId="urn:microsoft.com/office/officeart/2005/8/layout/vList4#1"/>
    <dgm:cxn modelId="{182220EC-E2B8-4F35-8DB9-186135D6D44E}" type="presParOf" srcId="{76DA393E-3756-4D17-8778-17C0D4D792DA}" destId="{629FFE63-9943-4FDD-AEB3-15F8D3455642}" srcOrd="2" destOrd="0" presId="urn:microsoft.com/office/officeart/2005/8/layout/vList4#1"/>
    <dgm:cxn modelId="{6BD25106-547F-405C-8DEA-5BFECCBBE545}" type="presParOf" srcId="{610C4521-7E21-4ABD-817D-19EC8F773957}" destId="{E767A943-8EB1-47EA-BA75-90A3BF72AA10}" srcOrd="3" destOrd="0" presId="urn:microsoft.com/office/officeart/2005/8/layout/vList4#1"/>
    <dgm:cxn modelId="{8518AEF3-D61A-43EF-8021-9883C7ACA6B2}" type="presParOf" srcId="{610C4521-7E21-4ABD-817D-19EC8F773957}" destId="{E9FBCDE1-C0F8-4B00-9C6E-C1A57153DC9C}" srcOrd="4" destOrd="0" presId="urn:microsoft.com/office/officeart/2005/8/layout/vList4#1"/>
    <dgm:cxn modelId="{C4A8F255-5406-4AAC-B8C9-0D80DAC4F3A9}" type="presParOf" srcId="{E9FBCDE1-C0F8-4B00-9C6E-C1A57153DC9C}" destId="{D857732E-E667-406B-8596-FB28DE60F3B0}" srcOrd="0" destOrd="0" presId="urn:microsoft.com/office/officeart/2005/8/layout/vList4#1"/>
    <dgm:cxn modelId="{F2E64FC2-3259-4328-B467-82DE668CECEE}" type="presParOf" srcId="{E9FBCDE1-C0F8-4B00-9C6E-C1A57153DC9C}" destId="{72B5F39E-2D8B-4AE5-99A7-0B4F92796C74}" srcOrd="1" destOrd="0" presId="urn:microsoft.com/office/officeart/2005/8/layout/vList4#1"/>
    <dgm:cxn modelId="{88433CB3-225F-41C3-A112-765E71C7D4AA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>
            <a:lnSpc>
              <a:spcPct val="90000"/>
            </a:lnSpc>
            <a:spcAft>
              <a:spcPct val="35000"/>
            </a:spcAft>
          </a:pPr>
          <a:endParaRPr kumimoji="0" lang="en-US" sz="2800" b="1" i="0" u="none" strike="noStrike" cap="none" spc="0" normalizeH="0" baseline="0" noProof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kumimoji="0" lang="en-US" sz="2800" b="1" i="0" u="none" strike="noStrike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800" b="1" i="0" u="none" strike="noStrike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đã</a:t>
          </a:r>
          <a:r>
            <a:rPr kumimoji="0" lang="en-US" sz="2800" b="1" i="0" u="none" strike="noStrike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có</a:t>
          </a:r>
          <a:r>
            <a:rPr kumimoji="0" lang="en-US" sz="2800" b="1" i="0" u="none" strike="noStrike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2800" b="1" i="0" u="none" strike="noStrike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2800" b="1" i="0" u="none" strike="noStrike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kumimoji="0" lang="en-US" sz="2800" b="1" i="0" u="none" strike="noStrike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  <a:endParaRPr kumimoji="0" lang="vi-VN" sz="2800" b="1" i="0" u="none" strike="noStrike" cap="none" spc="0" normalizeH="0" baseline="0" noProof="0" dirty="0" smtClean="0">
            <a:solidFill>
              <a:srgbClr val="FF00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Hải tiết kiệm tiền để mua xe đạp, nhưng khi em gái ốm, Hải dùng tiền tiết kiệm để phụ mẹ chữa bệnh cho em. </a:t>
          </a: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kumimoji="0" lang="en-US" sz="2800" b="1" i="1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algn="just"/>
          <a:r>
            <a: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-Hải biết sử dụng vật chất, tiền bạc hợp lí.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spcAft>
              <a:spcPts val="0"/>
            </a:spcAft>
          </a:pPr>
          <a:r>
            <a:rPr lang="vi-VN" sz="28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 hiểu thế  nào là tiết kiệm?</a:t>
          </a:r>
        </a:p>
        <a:p>
          <a:pPr algn="l">
            <a:spcAft>
              <a:spcPts val="0"/>
            </a:spcAft>
          </a:pPr>
          <a:r>
            <a: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Tiết kiệm là biết sử dung một cách hợp lí của cải, tiền bạc, thời gian, sức lực của mình và người khác.</a:t>
          </a:r>
          <a:endParaRPr lang="en-US" sz="2800" b="1" i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443" custLinFactNeighborY="17167"/>
      <dgm:spPr/>
      <dgm:t>
        <a:bodyPr/>
        <a:lstStyle/>
        <a:p>
          <a:endParaRPr lang="en-US"/>
        </a:p>
      </dgm:t>
    </dgm:pt>
    <dgm:pt modelId="{2AAACA77-E4A0-4E99-9F03-72ED26BB7B73}" type="pres">
      <dgm:prSet presAssocID="{8C4E1181-A43E-4AFA-A175-608167BDD664}" presName="img" presStyleLbl="fgImgPlace1" presStyleIdx="0" presStyleCnt="3" custLinFactNeighborX="-2122" custLinFactNeighborY="23247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 custLinFactNeighborY="12719"/>
      <dgm:spPr/>
      <dgm:t>
        <a:bodyPr/>
        <a:lstStyle/>
        <a:p>
          <a:endParaRPr lang="en-US"/>
        </a:p>
      </dgm:t>
    </dgm:pt>
    <dgm:pt modelId="{2352C030-0248-483B-94A9-26972C30B2AA}" type="pres">
      <dgm:prSet presAssocID="{36F1A9A7-0E91-4997-8451-066E68D6791C}" presName="img" presStyleLbl="fgImgPlace1" presStyleIdx="1" presStyleCnt="3" custScaleY="119134" custLinFactNeighborX="707" custLinFactNeighborY="16993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/>
      <dgm:t>
        <a:bodyPr/>
        <a:lstStyle/>
        <a:p>
          <a:endParaRPr lang="en-US"/>
        </a:p>
      </dgm:t>
    </dgm:pt>
    <dgm:pt modelId="{72B5F39E-2D8B-4AE5-99A7-0B4F92796C74}" type="pres">
      <dgm:prSet presAssocID="{F6E9B8BA-2F37-4781-A521-61D00A840D7D}" presName="img" presStyleLbl="fgImgPlace1" presStyleIdx="2" presStyleCnt="3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2E4E2917-F385-4A0A-8D97-0A87242DE059}" type="presOf" srcId="{8C4E1181-A43E-4AFA-A175-608167BDD664}" destId="{046903CA-E59E-4D3A-B85F-2132F4D3C385}" srcOrd="1" destOrd="0" presId="urn:microsoft.com/office/officeart/2005/8/layout/vList4#1"/>
    <dgm:cxn modelId="{50BB50C5-028C-4959-8AA1-6ED092E2BBAF}" type="presOf" srcId="{F6E9B8BA-2F37-4781-A521-61D00A840D7D}" destId="{8B13E293-4E29-4216-A0D2-9CCA14266B56}" srcOrd="1" destOrd="0" presId="urn:microsoft.com/office/officeart/2005/8/layout/vList4#1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BCE51834-453C-415D-A95B-03FF2B4DF33D}" type="presOf" srcId="{F6E9B8BA-2F37-4781-A521-61D00A840D7D}" destId="{D857732E-E667-406B-8596-FB28DE60F3B0}" srcOrd="0" destOrd="0" presId="urn:microsoft.com/office/officeart/2005/8/layout/vList4#1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E3FAFAAF-CD96-4F6B-A65A-EC1F3F5C6F98}" type="presOf" srcId="{36F1A9A7-0E91-4997-8451-066E68D6791C}" destId="{11925212-181A-4D0E-84EB-C4219DE1ABB7}" srcOrd="0" destOrd="0" presId="urn:microsoft.com/office/officeart/2005/8/layout/vList4#1"/>
    <dgm:cxn modelId="{0F5DFCC4-37B4-4218-94B9-C1A826E06F92}" type="presOf" srcId="{4D783A32-6612-4061-810D-2598FCFDE16E}" destId="{610C4521-7E21-4ABD-817D-19EC8F773957}" srcOrd="0" destOrd="0" presId="urn:microsoft.com/office/officeart/2005/8/layout/vList4#1"/>
    <dgm:cxn modelId="{81BE22F3-AAE5-47EE-97E1-26383E038450}" type="presOf" srcId="{8C4E1181-A43E-4AFA-A175-608167BDD664}" destId="{DE66B4FA-8443-484B-9A9E-FA188D6B4E43}" srcOrd="0" destOrd="0" presId="urn:microsoft.com/office/officeart/2005/8/layout/vList4#1"/>
    <dgm:cxn modelId="{BFA1E358-AFBE-453C-A1E8-0574594E82B9}" type="presOf" srcId="{36F1A9A7-0E91-4997-8451-066E68D6791C}" destId="{629FFE63-9943-4FDD-AEB3-15F8D3455642}" srcOrd="1" destOrd="0" presId="urn:microsoft.com/office/officeart/2005/8/layout/vList4#1"/>
    <dgm:cxn modelId="{39A75828-312D-47C0-98CF-2C2CDFC40650}" type="presParOf" srcId="{610C4521-7E21-4ABD-817D-19EC8F773957}" destId="{1C2B9614-1D42-4E2A-92D8-94BCF9DE39E4}" srcOrd="0" destOrd="0" presId="urn:microsoft.com/office/officeart/2005/8/layout/vList4#1"/>
    <dgm:cxn modelId="{7F8D2103-1E25-49A9-9FEF-5C9E5F686F9E}" type="presParOf" srcId="{1C2B9614-1D42-4E2A-92D8-94BCF9DE39E4}" destId="{DE66B4FA-8443-484B-9A9E-FA188D6B4E43}" srcOrd="0" destOrd="0" presId="urn:microsoft.com/office/officeart/2005/8/layout/vList4#1"/>
    <dgm:cxn modelId="{61CFB993-17CF-4DAB-99AF-4B3464688C36}" type="presParOf" srcId="{1C2B9614-1D42-4E2A-92D8-94BCF9DE39E4}" destId="{2AAACA77-E4A0-4E99-9F03-72ED26BB7B73}" srcOrd="1" destOrd="0" presId="urn:microsoft.com/office/officeart/2005/8/layout/vList4#1"/>
    <dgm:cxn modelId="{9DB60964-62ED-4455-8810-6A493DF0F8D8}" type="presParOf" srcId="{1C2B9614-1D42-4E2A-92D8-94BCF9DE39E4}" destId="{046903CA-E59E-4D3A-B85F-2132F4D3C385}" srcOrd="2" destOrd="0" presId="urn:microsoft.com/office/officeart/2005/8/layout/vList4#1"/>
    <dgm:cxn modelId="{497840CB-AD3A-453B-BCF9-B5C3688E6C9E}" type="presParOf" srcId="{610C4521-7E21-4ABD-817D-19EC8F773957}" destId="{3C4FC630-2F4B-4B45-8D35-86BFE257DB89}" srcOrd="1" destOrd="0" presId="urn:microsoft.com/office/officeart/2005/8/layout/vList4#1"/>
    <dgm:cxn modelId="{629DB487-A85C-451E-B6E5-392559690C3D}" type="presParOf" srcId="{610C4521-7E21-4ABD-817D-19EC8F773957}" destId="{76DA393E-3756-4D17-8778-17C0D4D792DA}" srcOrd="2" destOrd="0" presId="urn:microsoft.com/office/officeart/2005/8/layout/vList4#1"/>
    <dgm:cxn modelId="{6827ABDE-F97D-41A2-9E7F-4750ABB527FE}" type="presParOf" srcId="{76DA393E-3756-4D17-8778-17C0D4D792DA}" destId="{11925212-181A-4D0E-84EB-C4219DE1ABB7}" srcOrd="0" destOrd="0" presId="urn:microsoft.com/office/officeart/2005/8/layout/vList4#1"/>
    <dgm:cxn modelId="{CDC5CECB-4EDE-4EEC-A440-942FA4D5AB3F}" type="presParOf" srcId="{76DA393E-3756-4D17-8778-17C0D4D792DA}" destId="{2352C030-0248-483B-94A9-26972C30B2AA}" srcOrd="1" destOrd="0" presId="urn:microsoft.com/office/officeart/2005/8/layout/vList4#1"/>
    <dgm:cxn modelId="{ADE2EC3F-77E6-47E1-AAD4-5147393BBCF3}" type="presParOf" srcId="{76DA393E-3756-4D17-8778-17C0D4D792DA}" destId="{629FFE63-9943-4FDD-AEB3-15F8D3455642}" srcOrd="2" destOrd="0" presId="urn:microsoft.com/office/officeart/2005/8/layout/vList4#1"/>
    <dgm:cxn modelId="{186C0ABE-B39B-4916-BC4B-A0578168E4D5}" type="presParOf" srcId="{610C4521-7E21-4ABD-817D-19EC8F773957}" destId="{E767A943-8EB1-47EA-BA75-90A3BF72AA10}" srcOrd="3" destOrd="0" presId="urn:microsoft.com/office/officeart/2005/8/layout/vList4#1"/>
    <dgm:cxn modelId="{5AE53D5C-AC05-4815-92AB-3FA661ACCF21}" type="presParOf" srcId="{610C4521-7E21-4ABD-817D-19EC8F773957}" destId="{E9FBCDE1-C0F8-4B00-9C6E-C1A57153DC9C}" srcOrd="4" destOrd="0" presId="urn:microsoft.com/office/officeart/2005/8/layout/vList4#1"/>
    <dgm:cxn modelId="{F5097334-6369-406D-9CCA-CE91E230604F}" type="presParOf" srcId="{E9FBCDE1-C0F8-4B00-9C6E-C1A57153DC9C}" destId="{D857732E-E667-406B-8596-FB28DE60F3B0}" srcOrd="0" destOrd="0" presId="urn:microsoft.com/office/officeart/2005/8/layout/vList4#1"/>
    <dgm:cxn modelId="{69538AA3-7BAF-4B0A-A7A0-82220BEC7A35}" type="presParOf" srcId="{E9FBCDE1-C0F8-4B00-9C6E-C1A57153DC9C}" destId="{72B5F39E-2D8B-4AE5-99A7-0B4F92796C74}" srcOrd="1" destOrd="0" presId="urn:microsoft.com/office/officeart/2005/8/layout/vList4#1"/>
    <dgm:cxn modelId="{A358A9E3-E9DF-4026-8693-3F5EB52ABBFC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263243"/>
          <a:ext cx="10418983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2800" b="1" i="0" u="none" strike="noStrike" kern="1200" cap="none" spc="0" normalizeH="0" baseline="0" noProof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đã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có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1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37139" y="263243"/>
        <a:ext cx="8181843" cy="1533425"/>
      </dsp:txXfrm>
    </dsp:sp>
    <dsp:sp modelId="{2AAACA77-E4A0-4E99-9F03-72ED26BB7B73}">
      <dsp:nvSpPr>
        <dsp:cNvPr id="0" name=""/>
        <dsp:cNvSpPr/>
      </dsp:nvSpPr>
      <dsp:spPr>
        <a:xfrm>
          <a:off x="153342" y="153342"/>
          <a:ext cx="2083796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1672906"/>
          <a:ext cx="10418983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1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1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37139" y="1672906"/>
        <a:ext cx="8181843" cy="1533425"/>
      </dsp:txXfrm>
    </dsp:sp>
    <dsp:sp modelId="{2352C030-0248-483B-94A9-26972C30B2AA}">
      <dsp:nvSpPr>
        <dsp:cNvPr id="0" name=""/>
        <dsp:cNvSpPr/>
      </dsp:nvSpPr>
      <dsp:spPr>
        <a:xfrm>
          <a:off x="153342" y="1840111"/>
          <a:ext cx="2083796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373537"/>
          <a:ext cx="10418983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i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vi-VN" sz="28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Em </a:t>
          </a:r>
          <a:r>
            <a:rPr lang="vi-VN" sz="2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hiểu thế  nào là tiết kiệm?</a:t>
          </a:r>
          <a:endParaRPr lang="en-US" sz="28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37139" y="3373537"/>
        <a:ext cx="8181843" cy="1533425"/>
      </dsp:txXfrm>
    </dsp:sp>
    <dsp:sp modelId="{72B5F39E-2D8B-4AE5-99A7-0B4F92796C74}">
      <dsp:nvSpPr>
        <dsp:cNvPr id="0" name=""/>
        <dsp:cNvSpPr/>
      </dsp:nvSpPr>
      <dsp:spPr>
        <a:xfrm>
          <a:off x="153342" y="3526879"/>
          <a:ext cx="2083796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294146"/>
          <a:ext cx="10922310" cy="171344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2800" b="1" i="0" u="none" strike="noStrike" kern="1200" cap="none" spc="0" normalizeH="0" baseline="0" noProof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đã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có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  <a:endParaRPr kumimoji="0" lang="vi-VN" sz="2800" b="1" i="0" u="none" strike="noStrike" kern="1200" cap="none" spc="0" normalizeH="0" baseline="0" noProof="0" dirty="0" smtClean="0">
            <a:solidFill>
              <a:srgbClr val="FF00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vi-VN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Hải tiết kiệm tiền để mua xe đạp, nhưng khi em gái ốm, Hải dùng tiền tiết kiệm để phụ mẹ chữa bệnh cho em. 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1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</a:t>
          </a:r>
          <a:endParaRPr lang="en-US" sz="2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05991" y="344331"/>
        <a:ext cx="8466133" cy="1613070"/>
      </dsp:txXfrm>
    </dsp:sp>
    <dsp:sp modelId="{2AAACA77-E4A0-4E99-9F03-72ED26BB7B73}">
      <dsp:nvSpPr>
        <dsp:cNvPr id="0" name=""/>
        <dsp:cNvSpPr/>
      </dsp:nvSpPr>
      <dsp:spPr>
        <a:xfrm>
          <a:off x="124989" y="490002"/>
          <a:ext cx="2184462" cy="13707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2102716"/>
          <a:ext cx="10922310" cy="171344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-Hải biết sử dụng vật chất, tiền bạc hợp lí.</a:t>
          </a:r>
          <a:endParaRPr lang="en-US" sz="2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05991" y="2152901"/>
        <a:ext cx="8466133" cy="1613070"/>
      </dsp:txXfrm>
    </dsp:sp>
    <dsp:sp modelId="{2352C030-0248-483B-94A9-26972C30B2AA}">
      <dsp:nvSpPr>
        <dsp:cNvPr id="0" name=""/>
        <dsp:cNvSpPr/>
      </dsp:nvSpPr>
      <dsp:spPr>
        <a:xfrm>
          <a:off x="186788" y="2157920"/>
          <a:ext cx="2184462" cy="16330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769568"/>
          <a:ext cx="10922310" cy="171344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vi-VN" sz="28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 hiểu thế  nào là tiết kiệm?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Tiết kiệm là biết sử dung một cách hợp lí của cải, tiền bạc, thời gian, sức lực của mình và người khác.</a:t>
          </a:r>
          <a:endParaRPr lang="en-US" sz="2800" b="1" i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05991" y="3819753"/>
        <a:ext cx="8466133" cy="1613070"/>
      </dsp:txXfrm>
    </dsp:sp>
    <dsp:sp modelId="{72B5F39E-2D8B-4AE5-99A7-0B4F92796C74}">
      <dsp:nvSpPr>
        <dsp:cNvPr id="0" name=""/>
        <dsp:cNvSpPr/>
      </dsp:nvSpPr>
      <dsp:spPr>
        <a:xfrm>
          <a:off x="171343" y="3940912"/>
          <a:ext cx="2184462" cy="13707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98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9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8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80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2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88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2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26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1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5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0F15-967D-4EED-AF26-1512C2BF3FD9}" type="datetimeFigureOut">
              <a:rPr lang="en-US" smtClean="0"/>
              <a:t>29/6/2024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" y="0"/>
            <a:ext cx="12192000" cy="68312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164277" y="1879691"/>
            <a:ext cx="32592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44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TIẾT KIỆM</a:t>
            </a:r>
            <a:endParaRPr lang="en-SG" altLang="en-US" sz="40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463" y="468762"/>
            <a:ext cx="4519478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116507" y="3074883"/>
            <a:ext cx="3218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I.KHỞI ĐỘNG</a:t>
            </a:r>
            <a:endParaRPr lang="zh-CN" altLang="en-US" sz="32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2264" cy="116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79987"/>
            <a:ext cx="2923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44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TIẾT KIỆM</a:t>
            </a:r>
            <a:endParaRPr lang="en-SG" altLang="en-US" sz="40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63" y="468762"/>
            <a:ext cx="4519478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116507" y="3074883"/>
            <a:ext cx="371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III.Luyện</a:t>
            </a:r>
            <a:r>
              <a:rPr lang="en-US" altLang="zh-CN" sz="3200" b="1" dirty="0" smtClean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tập</a:t>
            </a:r>
            <a:endParaRPr lang="en-US" altLang="zh-CN" sz="32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6321" y="135169"/>
            <a:ext cx="3099448" cy="1930623"/>
            <a:chOff x="4525460" y="4108799"/>
            <a:chExt cx="3364300" cy="2220276"/>
          </a:xfrm>
        </p:grpSpPr>
        <p:grpSp>
          <p:nvGrpSpPr>
            <p:cNvPr id="13" name="Group 12"/>
            <p:cNvGrpSpPr/>
            <p:nvPr/>
          </p:nvGrpSpPr>
          <p:grpSpPr>
            <a:xfrm>
              <a:off x="4525460" y="4108799"/>
              <a:ext cx="3364300" cy="2220276"/>
              <a:chOff x="4479297" y="4126245"/>
              <a:chExt cx="3364300" cy="2220276"/>
            </a:xfrm>
          </p:grpSpPr>
          <p:pic>
            <p:nvPicPr>
              <p:cNvPr id="15" name="PA_库_图片 2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156669" y="3659594"/>
                <a:ext cx="2009555" cy="33643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551490" y="4126245"/>
                <a:ext cx="15103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SVN-Vanilla Daisy Pro" panose="00000500000000000000" pitchFamily="2" charset="0"/>
                    <a:cs typeface="Times New Roman" pitchFamily="18" charset="0"/>
                  </a:rPr>
                  <a:t>CÔ TUYẾT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SVN-Vanilla Daisy Pro" panose="00000500000000000000" pitchFamily="2" charset="0"/>
                    <a:cs typeface="Times New Roman" pitchFamily="18" charset="0"/>
                  </a:rPr>
                  <a:t>THCS TÔ HIỆU</a:t>
                </a:r>
                <a:endParaRPr lang="en-US" sz="1600" dirty="0">
                  <a:solidFill>
                    <a:srgbClr val="5F5F5F"/>
                  </a:solidFill>
                  <a:latin typeface="SVN-Vanilla Daisy Pro" panose="00000500000000000000" pitchFamily="2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75771" y="-50055"/>
            <a:ext cx="12084671" cy="6751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3715" y="1626652"/>
            <a:ext cx="8462211" cy="3139317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lvl="0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1:</a:t>
            </a:r>
            <a:r>
              <a:rPr lang="vi-VN" sz="2800" smtClean="0"/>
              <a:t>Em </a:t>
            </a:r>
            <a:r>
              <a:rPr lang="vi-VN" sz="2800" dirty="0"/>
              <a:t>hãy cùng các bạn trong nhóm thực hiện nhiệm vụ sau:</a:t>
            </a:r>
          </a:p>
          <a:p>
            <a:pPr lvl="0"/>
            <a:r>
              <a:rPr lang="vi-VN" sz="2800" dirty="0"/>
              <a:t>Liệt kê những biểu hiện lãng phí đồ dùng học tập và kể ra ba cách tiết kiệm đồ dùng học tập của học sinh.</a:t>
            </a:r>
          </a:p>
          <a:p>
            <a:pPr lvl="0"/>
            <a:r>
              <a:rPr lang="vi-VN" sz="2800" dirty="0"/>
              <a:t>Liệt kê những biểu hiện lãng phí thời gian và kề một vài cách tiết kiệm thời gian của học </a:t>
            </a:r>
            <a:r>
              <a:rPr lang="vi-VN" sz="2800"/>
              <a:t>sinh</a:t>
            </a:r>
            <a:r>
              <a:rPr lang="vi-VN" sz="2800" smtClean="0"/>
              <a:t>.</a:t>
            </a:r>
            <a:endParaRPr lang="vi-VN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218" y="-86681"/>
            <a:ext cx="3025327" cy="874979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742345" y="-895487"/>
            <a:ext cx="12934345" cy="8268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1485" y="2370293"/>
            <a:ext cx="46373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2800" dirty="0" smtClean="0"/>
              <a:t>Mua nhiều đồ dùng học tập, không dùng đến</a:t>
            </a:r>
          </a:p>
          <a:p>
            <a:pPr marL="514350" indent="-514350" algn="just">
              <a:buAutoNum type="arabicPeriod"/>
            </a:pPr>
            <a:r>
              <a:rPr lang="vi-VN" sz="2800" smtClean="0"/>
              <a:t>Bỏ </a:t>
            </a:r>
            <a:r>
              <a:rPr lang="vi-VN" sz="2800" dirty="0" smtClean="0"/>
              <a:t>quên đồ dùng</a:t>
            </a:r>
          </a:p>
          <a:p>
            <a:pPr marL="514350" indent="-514350" algn="just">
              <a:buAutoNum type="arabicPeriod"/>
            </a:pPr>
            <a:r>
              <a:rPr lang="vi-VN" sz="2800" smtClean="0"/>
              <a:t>Vở </a:t>
            </a:r>
            <a:r>
              <a:rPr lang="vi-VN" sz="2800" dirty="0" smtClean="0"/>
              <a:t>viết dở . Bỏ đi nhiều trang giấy trắng.</a:t>
            </a:r>
            <a:endParaRPr lang="vi-VN" sz="2800" dirty="0"/>
          </a:p>
        </p:txBody>
      </p:sp>
      <p:sp>
        <p:nvSpPr>
          <p:cNvPr id="17" name="Rectangle 16"/>
          <p:cNvSpPr/>
          <p:nvPr/>
        </p:nvSpPr>
        <p:spPr>
          <a:xfrm>
            <a:off x="6096000" y="1593272"/>
            <a:ext cx="46135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2800" dirty="0" smtClean="0"/>
              <a:t>Bọc sách vở, giữ gìn cẩn thận.</a:t>
            </a:r>
          </a:p>
          <a:p>
            <a:pPr marL="514350" indent="-514350" algn="just">
              <a:buAutoNum type="arabicPeriod"/>
            </a:pPr>
            <a:r>
              <a:rPr lang="vi-VN" sz="2800" dirty="0" smtClean="0"/>
              <a:t>Đựng đồ dùng học tập vào túi đựng</a:t>
            </a:r>
          </a:p>
          <a:p>
            <a:pPr marL="514350" indent="-514350" algn="just">
              <a:buAutoNum type="arabicPeriod"/>
            </a:pPr>
            <a:r>
              <a:rPr lang="vi-VN" sz="2800" dirty="0" smtClean="0"/>
              <a:t>Sử dụng các tờ giấy trắng còn lại của quyển vở dở để làm nháp…</a:t>
            </a:r>
            <a:endParaRPr lang="vi-VN" sz="2800" dirty="0"/>
          </a:p>
        </p:txBody>
      </p:sp>
      <p:sp>
        <p:nvSpPr>
          <p:cNvPr id="18" name="Rectangle 17"/>
          <p:cNvSpPr/>
          <p:nvPr/>
        </p:nvSpPr>
        <p:spPr>
          <a:xfrm>
            <a:off x="1001485" y="1087377"/>
            <a:ext cx="2685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/>
              <a:t>Tiết kiệm </a:t>
            </a:r>
            <a:endParaRPr lang="vi-VN" sz="2800" dirty="0"/>
          </a:p>
        </p:txBody>
      </p:sp>
      <p:sp>
        <p:nvSpPr>
          <p:cNvPr id="19" name="Rectangle 18"/>
          <p:cNvSpPr/>
          <p:nvPr/>
        </p:nvSpPr>
        <p:spPr>
          <a:xfrm>
            <a:off x="6625771" y="978167"/>
            <a:ext cx="2685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/>
              <a:t>Lãng phí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8591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 - Trường THCS Đồng  Phú">
            <a:extLst>
              <a:ext uri="{FF2B5EF4-FFF2-40B4-BE49-F238E27FC236}">
                <a16:creationId xmlns:a16="http://schemas.microsoft.com/office/drawing/2014/main" id="{84706855-5CDC-9C7A-3307-18542F95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67000" y="903006"/>
            <a:ext cx="81082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CHÂN THÀNH CẢM ƠN THẦY CÔ VÀ CÁC EM</a:t>
            </a:r>
            <a:endParaRPr lang="en-US" sz="5400" b="0" cap="none" spc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5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0715" y="2623337"/>
            <a:ext cx="340328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Trò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chơi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THẨM THẤU ÂM NHẠC</a:t>
            </a:r>
            <a:endParaRPr lang="en-SG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19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3523411" y="-403654"/>
            <a:ext cx="9010240" cy="76091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27" y="1341178"/>
            <a:ext cx="6312554" cy="3733330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702488" y="5150956"/>
            <a:ext cx="73646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Em hãy cùng các bạn nghe/ hát bài hát "Đội em làm kế hoạch nhỏ" (sáng tác: Phong Nhã).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Em có suy nghĩ gì về ý nghĩa của hoạt động "làm kế hoạch nhỏ" của các bạn thiếu niên trong bài hát?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" y="0"/>
            <a:ext cx="12192000" cy="68312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372211"/>
            <a:ext cx="292360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 8: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TIẾT KIỆM</a:t>
            </a:r>
            <a:endParaRPr lang="en-SG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63" y="468762"/>
            <a:ext cx="4519478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116507" y="3074883"/>
            <a:ext cx="3218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II. </a:t>
            </a:r>
          </a:p>
          <a:p>
            <a:pPr algn="ctr"/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KHÁM PHÁ</a:t>
            </a:r>
            <a:endParaRPr lang="zh-CN" altLang="en-US" sz="32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6321" y="135169"/>
            <a:ext cx="3099448" cy="1930623"/>
            <a:chOff x="4525460" y="4108799"/>
            <a:chExt cx="3364300" cy="2220276"/>
          </a:xfrm>
        </p:grpSpPr>
        <p:grpSp>
          <p:nvGrpSpPr>
            <p:cNvPr id="13" name="Group 12"/>
            <p:cNvGrpSpPr/>
            <p:nvPr/>
          </p:nvGrpSpPr>
          <p:grpSpPr>
            <a:xfrm>
              <a:off x="4525460" y="4108799"/>
              <a:ext cx="3364300" cy="2220276"/>
              <a:chOff x="4479297" y="4126245"/>
              <a:chExt cx="3364300" cy="2220276"/>
            </a:xfrm>
          </p:grpSpPr>
          <p:pic>
            <p:nvPicPr>
              <p:cNvPr id="15" name="PA_库_图片 2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156669" y="3659594"/>
                <a:ext cx="2009555" cy="33643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551490" y="4126245"/>
                <a:ext cx="15103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SVN-Vanilla Daisy Pro" panose="00000500000000000000" pitchFamily="2" charset="0"/>
                    <a:cs typeface="Times New Roman" pitchFamily="18" charset="0"/>
                  </a:rPr>
                  <a:t>CÔ TUYẾT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SVN-Vanilla Daisy Pro" panose="00000500000000000000" pitchFamily="2" charset="0"/>
                    <a:cs typeface="Times New Roman" pitchFamily="18" charset="0"/>
                  </a:rPr>
                  <a:t>THCS TÔ HIỆU</a:t>
                </a:r>
                <a:endParaRPr lang="en-US" sz="1600" dirty="0">
                  <a:solidFill>
                    <a:srgbClr val="5F5F5F"/>
                  </a:solidFill>
                  <a:latin typeface="SVN-Vanilla Daisy Pro" panose="00000500000000000000" pitchFamily="2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10" y="504069"/>
            <a:ext cx="3858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373372" y="933309"/>
            <a:ext cx="415279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927" y="1594516"/>
            <a:ext cx="8138235" cy="516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00">
              <a:spcAft>
                <a:spcPts val="300"/>
              </a:spcAft>
            </a:pP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hôm nay, em Trang bi bệnh khiến cả nhà ai cũng lo lắng. Bố đi làm xa, mẹ lúng túng vì thiếu tiền chữa bệnh cho em, Hải 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tủ l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ra một chiếc hộp nhỏ đưa cho mẹ và </a:t>
            </a:r>
            <a:r>
              <a:rPr lang="vi-VN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nói: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17500">
              <a:spcAft>
                <a:spcPts val="300"/>
              </a:spcAft>
            </a:pPr>
            <a:r>
              <a:rPr lang="en-US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vi-VN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cầm l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tiền để mua thuốc cho em.</a:t>
            </a:r>
            <a:endParaRPr lang="en-US" sz="24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nhiên hỏi:</a:t>
            </a:r>
            <a:endParaRPr lang="en-US" sz="24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>
              <a:spcAft>
                <a:spcPts val="300"/>
              </a:spcAft>
            </a:pPr>
            <a:r>
              <a:rPr lang="en-US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vi-VN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ở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 mà con có v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y?</a:t>
            </a:r>
            <a:endParaRPr lang="en-US" sz="24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Hải nhỏ nhẹ </a:t>
            </a:r>
            <a:r>
              <a:rPr lang="vi-VN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nói: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>
              <a:spcAft>
                <a:spcPts val="300"/>
              </a:spcAft>
            </a:pPr>
            <a:r>
              <a:rPr lang="en-US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vi-VN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 con bán gi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vụn, chai lọ, tiền được mừng tuổi,... con đều dành dụm bỏ vào hộp để mua xe đ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nhưng việc chữa bệnh cho em cần thiết hơn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en-US" sz="24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ỉ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cười khen Hải:</a:t>
            </a:r>
            <a:endParaRPr lang="en-US" sz="24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/>
            <a:r>
              <a:rPr lang="en-US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vi-VN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 ngoan quá, còn nhỏ đã biết tiết kiệm, thương bố mẹ, thương em.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pic>
        <p:nvPicPr>
          <p:cNvPr id="1026" name="Picture 2" descr="Bí quyết để dạy con cách quản lý tiền ở các lứa tuổi | Tin tức mới nhất 24h 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024" y="1029729"/>
            <a:ext cx="3296079" cy="25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hape 294"/>
          <p:cNvPicPr/>
          <p:nvPr/>
        </p:nvPicPr>
        <p:blipFill>
          <a:blip r:embed="rId5"/>
          <a:stretch/>
        </p:blipFill>
        <p:spPr>
          <a:xfrm>
            <a:off x="8657024" y="3987877"/>
            <a:ext cx="3136125" cy="23255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624" y="295625"/>
            <a:ext cx="4966488" cy="502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 kiệm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biểu hiện của tiết kiệm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444816"/>
              </p:ext>
            </p:extLst>
          </p:nvPr>
        </p:nvGraphicFramePr>
        <p:xfrm>
          <a:off x="1267690" y="1377997"/>
          <a:ext cx="10418983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</p:txBody>
      </p:sp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3116609"/>
              </p:ext>
            </p:extLst>
          </p:nvPr>
        </p:nvGraphicFramePr>
        <p:xfrm>
          <a:off x="844574" y="1153319"/>
          <a:ext cx="10922310" cy="548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0" y="0"/>
            <a:ext cx="3919994" cy="5746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altLang="en-US" sz="24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BÀN</a:t>
            </a:r>
            <a:endParaRPr lang="en-US" altLang="en-US" sz="24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9994" y="144824"/>
            <a:ext cx="6775547" cy="57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Quan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sát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tranh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và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trả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lời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câu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hỏi</a:t>
            </a:r>
            <a:endParaRPr lang="en-US" sz="2531" b="1" dirty="0">
              <a:solidFill>
                <a:srgbClr val="FF0000"/>
              </a:solidFill>
              <a:latin typeface="SVN-Vanilla Daisy Pro" panose="00000500000000000000" pitchFamily="2" charset="0"/>
              <a:ea typeface="Arial Unicode M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34412" y="759321"/>
            <a:ext cx="1185675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92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2700"/>
            <a:r>
              <a:rPr lang="en-US" sz="2600" b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Em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hãy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chỉ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ra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những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biểu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hiện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của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tiết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kiệm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và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chưa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tiết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kiệm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trong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các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bức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tranh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sau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?</a:t>
            </a:r>
            <a:endParaRPr lang="vi-VN" altLang="en-US" sz="2600" b="1" dirty="0" smtClean="0">
              <a:solidFill>
                <a:srgbClr val="FF0000"/>
              </a:solidFill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11" name="Shape 292"/>
          <p:cNvPicPr/>
          <p:nvPr/>
        </p:nvPicPr>
        <p:blipFill>
          <a:blip r:embed="rId3"/>
          <a:stretch/>
        </p:blipFill>
        <p:spPr>
          <a:xfrm>
            <a:off x="334411" y="1405652"/>
            <a:ext cx="2804160" cy="2304891"/>
          </a:xfrm>
          <a:prstGeom prst="rect">
            <a:avLst/>
          </a:prstGeom>
        </p:spPr>
      </p:pic>
      <p:pic>
        <p:nvPicPr>
          <p:cNvPr id="13" name="Shape 298"/>
          <p:cNvPicPr/>
          <p:nvPr/>
        </p:nvPicPr>
        <p:blipFill>
          <a:blip r:embed="rId4"/>
          <a:stretch/>
        </p:blipFill>
        <p:spPr>
          <a:xfrm>
            <a:off x="8161347" y="1251764"/>
            <a:ext cx="2810510" cy="230928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070182" y="4093912"/>
            <a:ext cx="3382177" cy="2234699"/>
            <a:chOff x="5015865" y="4467940"/>
            <a:chExt cx="2792095" cy="2432050"/>
          </a:xfrm>
        </p:grpSpPr>
        <p:pic>
          <p:nvPicPr>
            <p:cNvPr id="15" name="Shape 306"/>
            <p:cNvPicPr/>
            <p:nvPr/>
          </p:nvPicPr>
          <p:blipFill>
            <a:blip r:embed="rId5"/>
            <a:stretch/>
          </p:blipFill>
          <p:spPr>
            <a:xfrm>
              <a:off x="5015865" y="4505723"/>
              <a:ext cx="1109345" cy="2304415"/>
            </a:xfrm>
            <a:prstGeom prst="rect">
              <a:avLst/>
            </a:prstGeom>
          </p:spPr>
        </p:pic>
        <p:pic>
          <p:nvPicPr>
            <p:cNvPr id="16" name="Shape 308"/>
            <p:cNvPicPr/>
            <p:nvPr/>
          </p:nvPicPr>
          <p:blipFill>
            <a:blip r:embed="rId6"/>
            <a:stretch/>
          </p:blipFill>
          <p:spPr>
            <a:xfrm>
              <a:off x="6125210" y="4467940"/>
              <a:ext cx="1682750" cy="2432050"/>
            </a:xfrm>
            <a:prstGeom prst="rect">
              <a:avLst/>
            </a:prstGeom>
          </p:spPr>
        </p:pic>
      </p:grpSp>
      <p:pic>
        <p:nvPicPr>
          <p:cNvPr id="17" name="Shape 310"/>
          <p:cNvPicPr/>
          <p:nvPr/>
        </p:nvPicPr>
        <p:blipFill>
          <a:blip r:embed="rId7"/>
          <a:stretch/>
        </p:blipFill>
        <p:spPr>
          <a:xfrm>
            <a:off x="8193754" y="4072483"/>
            <a:ext cx="3520741" cy="225612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496374" y="1396242"/>
            <a:ext cx="3389330" cy="2334983"/>
            <a:chOff x="3496374" y="1396242"/>
            <a:chExt cx="3389330" cy="2334983"/>
          </a:xfrm>
        </p:grpSpPr>
        <p:pic>
          <p:nvPicPr>
            <p:cNvPr id="12" name="Shape 294"/>
            <p:cNvPicPr/>
            <p:nvPr/>
          </p:nvPicPr>
          <p:blipFill>
            <a:blip r:embed="rId8"/>
            <a:stretch/>
          </p:blipFill>
          <p:spPr>
            <a:xfrm>
              <a:off x="3496374" y="1405652"/>
              <a:ext cx="3389330" cy="2325573"/>
            </a:xfrm>
            <a:prstGeom prst="rect">
              <a:avLst/>
            </a:prstGeom>
          </p:spPr>
        </p:pic>
        <p:sp>
          <p:nvSpPr>
            <p:cNvPr id="18" name="Shape 296"/>
            <p:cNvSpPr txBox="1"/>
            <p:nvPr/>
          </p:nvSpPr>
          <p:spPr>
            <a:xfrm>
              <a:off x="3564154" y="1396242"/>
              <a:ext cx="3321550" cy="20797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1000" i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Mình sẽ tiết kiệm tiền để mua quà mừng thọ bà ngoại.</a:t>
              </a:r>
              <a:endParaRPr lang="en-US" sz="900" i="1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1865" y="4355229"/>
            <a:ext cx="3639867" cy="1916509"/>
            <a:chOff x="154940" y="4273998"/>
            <a:chExt cx="3309955" cy="2286000"/>
          </a:xfrm>
        </p:grpSpPr>
        <p:pic>
          <p:nvPicPr>
            <p:cNvPr id="14" name="Shape 300"/>
            <p:cNvPicPr/>
            <p:nvPr/>
          </p:nvPicPr>
          <p:blipFill>
            <a:blip r:embed="rId9"/>
            <a:stretch/>
          </p:blipFill>
          <p:spPr>
            <a:xfrm>
              <a:off x="154940" y="4273998"/>
              <a:ext cx="3309954" cy="2286000"/>
            </a:xfrm>
            <a:prstGeom prst="rect">
              <a:avLst/>
            </a:prstGeom>
          </p:spPr>
        </p:pic>
        <p:sp>
          <p:nvSpPr>
            <p:cNvPr id="20" name="Shape 302"/>
            <p:cNvSpPr txBox="1"/>
            <p:nvPr/>
          </p:nvSpPr>
          <p:spPr>
            <a:xfrm>
              <a:off x="384916" y="6146595"/>
              <a:ext cx="3079979" cy="60526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/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Con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phải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mất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nhiêu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thời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đan </a:t>
              </a:r>
              <a:r>
                <a:rPr lang="vi-VN" sz="16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xong chiếc khăn đó không?</a:t>
              </a:r>
              <a:endParaRPr lang="en-US" sz="1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4411" y="3632892"/>
            <a:ext cx="2607783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iểu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3175" y="3674888"/>
            <a:ext cx="2661871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iểu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1875" y="6385222"/>
            <a:ext cx="2714670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15780" y="3563386"/>
            <a:ext cx="3580155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169" y="6492698"/>
            <a:ext cx="3580155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1347" y="6333689"/>
            <a:ext cx="3580155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72455" y="1914460"/>
            <a:ext cx="3984622" cy="1352550"/>
          </a:xfrm>
          <a:prstGeom prst="cloudCallou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5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xuất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sắc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nhất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95681" y="679239"/>
            <a:ext cx="4209127" cy="3389011"/>
            <a:chOff x="7795681" y="679239"/>
            <a:chExt cx="4209127" cy="3389011"/>
          </a:xfrm>
        </p:grpSpPr>
        <p:sp>
          <p:nvSpPr>
            <p:cNvPr id="8" name="Cloud Callout 7"/>
            <p:cNvSpPr/>
            <p:nvPr/>
          </p:nvSpPr>
          <p:spPr>
            <a:xfrm rot="21416254">
              <a:off x="7795681" y="679239"/>
              <a:ext cx="4209127" cy="3389011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6387" y="1422633"/>
              <a:ext cx="366312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Đạ</a:t>
              </a:r>
              <a:r>
                <a:rPr lang="it-IT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i di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ện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l</a:t>
              </a:r>
              <a:r>
                <a:rPr lang="fr-FR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ê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n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bả</a:t>
              </a:r>
              <a:r>
                <a:rPr lang="nl-NL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ng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viết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hiện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trong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5’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19863" y="3905102"/>
            <a:ext cx="3710686" cy="2082180"/>
            <a:chOff x="5186578" y="4228394"/>
            <a:chExt cx="3245574" cy="2082180"/>
          </a:xfrm>
        </p:grpSpPr>
        <p:sp>
          <p:nvSpPr>
            <p:cNvPr id="6" name="Cloud Callout 5"/>
            <p:cNvSpPr/>
            <p:nvPr/>
          </p:nvSpPr>
          <p:spPr>
            <a:xfrm rot="304414">
              <a:off x="5186578" y="4228394"/>
              <a:ext cx="3245574" cy="2082180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6973" y="4813579"/>
              <a:ext cx="30247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n</a:t>
              </a:r>
              <a:r>
                <a:rPr lang="fr-FR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o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đượ</a:t>
              </a:r>
              <a:r>
                <a:rPr lang="pt-PT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c nhi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ều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biểu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hiện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sẽ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chiến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thắng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được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10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điểm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. </a:t>
              </a:r>
              <a:endPara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2646146" y="5062216"/>
            <a:ext cx="1517073" cy="17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40356" y="55458"/>
            <a:ext cx="10520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TRÒ CHƠI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: “TIẾP SỨC ĐỒNG ĐỘI ”</a:t>
            </a:r>
            <a:endParaRPr lang="en-SG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25321" y="1384387"/>
            <a:ext cx="6237495" cy="3072873"/>
            <a:chOff x="-125321" y="1384387"/>
            <a:chExt cx="6237495" cy="3072873"/>
          </a:xfrm>
        </p:grpSpPr>
        <p:sp>
          <p:nvSpPr>
            <p:cNvPr id="7" name="Cloud Callout 6"/>
            <p:cNvSpPr/>
            <p:nvPr/>
          </p:nvSpPr>
          <p:spPr>
            <a:xfrm rot="21285758" flipH="1">
              <a:off x="-125321" y="1384387"/>
              <a:ext cx="4421166" cy="3072873"/>
            </a:xfrm>
            <a:prstGeom prst="cloudCallou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6174" y="1897192"/>
              <a:ext cx="6096000" cy="143404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Chia </a:t>
              </a:r>
              <a:r>
                <a:rPr lang="en-US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lớp</a:t>
              </a:r>
              <a:r>
                <a:rPr lang="en-US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ra</a:t>
              </a:r>
              <a:r>
                <a:rPr lang="en-US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thành</a:t>
              </a:r>
              <a:r>
                <a:rPr lang="en-US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hai</a:t>
              </a:r>
              <a:r>
                <a:rPr lang="en-US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đội</a:t>
              </a:r>
              <a:endPara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endParaRPr>
            </a:p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Đội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1: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Biểu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hiện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của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tiết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kiệm</a:t>
              </a:r>
              <a:endPara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Đội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2: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Biểu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hiện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chưa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tiết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kiệm</a:t>
              </a:r>
              <a:endPara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0055"/>
            <a:ext cx="2609314" cy="13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25236" y="952162"/>
            <a:ext cx="7895892" cy="400109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vi-VN" sz="3000" u="none" strike="noStrike" spc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 kiệm biểu hiện ở việc: chi tiêu hợp lí; tắt các thiết bị điện và khoá vòi nước khi không sử dụng; sắp xếp thời gian làm việc khoa học; sử dụng hợp lí và khai thác hiệu quả tài nguyên (nước, khoáng sản,...); bảo quản đồ dùng học tập, lao động khi sử dụng; bảo vệ của công;...</a:t>
            </a:r>
            <a:endParaRPr lang="en-US" sz="3000" u="none" strike="noStrike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05977" y="653819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9378" y="-56755"/>
            <a:ext cx="125588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776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微软雅黑</vt:lpstr>
      <vt:lpstr>#9Slide05 Fourth</vt:lpstr>
      <vt:lpstr>Arial</vt:lpstr>
      <vt:lpstr>Arial Unicode MS</vt:lpstr>
      <vt:lpstr>Calibri</vt:lpstr>
      <vt:lpstr>Calibri Light</vt:lpstr>
      <vt:lpstr>Cambria</vt:lpstr>
      <vt:lpstr>Courier New</vt:lpstr>
      <vt:lpstr>Helvetica Neue</vt:lpstr>
      <vt:lpstr>SVN-Vanilla Daisy Pro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50</cp:revision>
  <dcterms:created xsi:type="dcterms:W3CDTF">2021-07-15T15:36:06Z</dcterms:created>
  <dcterms:modified xsi:type="dcterms:W3CDTF">2024-06-29T04:48:41Z</dcterms:modified>
</cp:coreProperties>
</file>