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2"/>
  </p:notesMasterIdLst>
  <p:sldIdLst>
    <p:sldId id="271" r:id="rId2"/>
    <p:sldId id="256" r:id="rId3"/>
    <p:sldId id="302" r:id="rId4"/>
    <p:sldId id="279" r:id="rId5"/>
    <p:sldId id="316" r:id="rId6"/>
    <p:sldId id="350" r:id="rId7"/>
    <p:sldId id="351" r:id="rId8"/>
    <p:sldId id="352" r:id="rId9"/>
    <p:sldId id="353" r:id="rId10"/>
    <p:sldId id="354" r:id="rId11"/>
    <p:sldId id="276" r:id="rId12"/>
    <p:sldId id="355" r:id="rId13"/>
    <p:sldId id="356" r:id="rId14"/>
    <p:sldId id="357" r:id="rId15"/>
    <p:sldId id="358" r:id="rId16"/>
    <p:sldId id="361" r:id="rId17"/>
    <p:sldId id="362" r:id="rId18"/>
    <p:sldId id="314" r:id="rId19"/>
    <p:sldId id="330" r:id="rId20"/>
    <p:sldId id="363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0702A"/>
    <a:srgbClr val="7192A9"/>
    <a:srgbClr val="EF4B66"/>
    <a:srgbClr val="FBCDCD"/>
    <a:srgbClr val="F37D91"/>
    <a:srgbClr val="F7A5A5"/>
    <a:srgbClr val="F26649"/>
    <a:srgbClr val="F3F6F6"/>
    <a:srgbClr val="D8E5E5"/>
    <a:srgbClr val="3B87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CC548E6-A0D5-8E40-9000-B821171A4AC8}" v="55" dt="2022-12-10T16:20:03.946"/>
    <p1510:client id="{F7CC89F0-6B49-C546-94FB-2E9B1E773A69}" v="2" dt="2022-12-10T16:23:56.03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58" autoAdjust="0"/>
    <p:restoredTop sz="94659"/>
  </p:normalViewPr>
  <p:slideViewPr>
    <p:cSldViewPr snapToGrid="0" showGuides="1">
      <p:cViewPr varScale="1">
        <p:scale>
          <a:sx n="59" d="100"/>
          <a:sy n="59" d="100"/>
        </p:scale>
        <p:origin x="856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7/11/2024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7112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7662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3451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3627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4724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5445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8146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42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998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223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1148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3141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6356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8134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186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6849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7905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84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606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321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046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279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016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982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530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800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665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45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7/11/2024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675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8FD13476-E546-2B84-0171-F70332A331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1704644"/>
              </p:ext>
            </p:extLst>
          </p:nvPr>
        </p:nvGraphicFramePr>
        <p:xfrm>
          <a:off x="420649" y="1773303"/>
          <a:ext cx="11264341" cy="4016921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41425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894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322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90156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EF4B66"/>
                          </a:solidFill>
                        </a:rPr>
                        <a:t>New words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EF4B66"/>
                          </a:solidFill>
                        </a:rPr>
                        <a:t>Pronunciation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EF4B66"/>
                          </a:solidFill>
                        </a:rPr>
                        <a:t>Meaning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4924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</a:pPr>
                      <a:r>
                        <a:rPr lang="vi-VN" sz="3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. greet (</a:t>
                      </a:r>
                      <a:r>
                        <a:rPr lang="vi-VN" sz="3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v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) </a:t>
                      </a:r>
                      <a:endParaRPr lang="en-VN" sz="3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3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﻿/ɡriːt/</a:t>
                      </a:r>
                      <a:endParaRPr lang="en-VN" sz="3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3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chào, chào hỏi </a:t>
                      </a:r>
                      <a:endParaRPr lang="en-VN" sz="3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4924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</a:pP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 greeting (n)</a:t>
                      </a:r>
                      <a:endParaRPr lang="en-VN" sz="3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﻿/ˈ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ɡriːtɪŋ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endParaRPr lang="en-VN" sz="3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3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lời chào</a:t>
                      </a:r>
                      <a:endParaRPr lang="en-VN" sz="3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2917693607"/>
                  </a:ext>
                </a:extLst>
              </a:tr>
              <a:tr h="664924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</a:pP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3. serve (v) </a:t>
                      </a:r>
                      <a:endParaRPr lang="en-VN" sz="3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3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﻿/sɜːv/</a:t>
                      </a:r>
                      <a:endParaRPr lang="en-VN" sz="3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3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phục vụ</a:t>
                      </a:r>
                      <a:endParaRPr lang="en-VN" sz="3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3985331866"/>
                  </a:ext>
                </a:extLst>
              </a:tr>
              <a:tr h="664924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</a:pP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4. </a:t>
                      </a:r>
                      <a:r>
                        <a:rPr lang="en-US" sz="3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common practice</a:t>
                      </a:r>
                      <a:r>
                        <a:rPr lang="en-US" sz="3200" baseline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(n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) </a:t>
                      </a:r>
                      <a:endParaRPr lang="en-VN" sz="3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3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/ˈkɒmən ˈpræktɪs/</a:t>
                      </a:r>
                      <a:endParaRPr lang="en-VN" sz="3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3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thông lệ</a:t>
                      </a:r>
                      <a:endParaRPr lang="en-VN" sz="3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3444690310"/>
                  </a:ext>
                </a:extLst>
              </a:tr>
              <a:tr h="664924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</a:pP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5. in the habit of </a:t>
                      </a:r>
                      <a:endParaRPr lang="en-VN" sz="3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﻿/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ɪn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ðə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ˈ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hæbɪt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əv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endParaRPr lang="en-VN" sz="3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có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thói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quen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làm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gì</a:t>
                      </a:r>
                      <a:endParaRPr lang="en-VN" sz="3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2876800280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4937918F-13EA-7257-F115-5387FCF8BCE7}"/>
              </a:ext>
            </a:extLst>
          </p:cNvPr>
          <p:cNvSpPr txBox="1"/>
          <p:nvPr/>
        </p:nvSpPr>
        <p:spPr>
          <a:xfrm>
            <a:off x="499767" y="19308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</a:p>
        </p:txBody>
      </p:sp>
    </p:spTree>
    <p:extLst>
      <p:ext uri="{BB962C8B-B14F-4D97-AF65-F5344CB8AC3E}">
        <p14:creationId xmlns:p14="http://schemas.microsoft.com/office/powerpoint/2010/main" val="9470848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989673" y="1067642"/>
            <a:ext cx="2826190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Listen and read.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87067" y="1056163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953523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1E759F-5C1B-1A19-F7DD-CF6570A069E3}"/>
              </a:ext>
            </a:extLst>
          </p:cNvPr>
          <p:cNvSpPr txBox="1"/>
          <p:nvPr/>
        </p:nvSpPr>
        <p:spPr>
          <a:xfrm>
            <a:off x="382571" y="1643598"/>
            <a:ext cx="11340498" cy="50885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400"/>
              </a:spcAft>
            </a:pPr>
            <a:r>
              <a:rPr lang="en-US" dirty="0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﻿</a:t>
            </a:r>
            <a:r>
              <a:rPr lang="en-US" b="1" dirty="0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Nam: </a:t>
            </a:r>
            <a:r>
              <a:rPr lang="en-US" dirty="0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Hello, Tom</a:t>
            </a:r>
            <a:r>
              <a:rPr lang="en-US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How’re </a:t>
            </a:r>
            <a:r>
              <a:rPr lang="en-US" dirty="0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things?</a:t>
            </a:r>
          </a:p>
          <a:p>
            <a:pPr>
              <a:spcAft>
                <a:spcPts val="400"/>
              </a:spcAft>
            </a:pPr>
            <a:r>
              <a:rPr lang="en-US" b="1" dirty="0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Tom: </a:t>
            </a:r>
            <a:r>
              <a:rPr lang="en-US" dirty="0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Oh good. I like it here. The lifestyle is interesting and different from that in my country.</a:t>
            </a:r>
          </a:p>
          <a:p>
            <a:pPr>
              <a:spcAft>
                <a:spcPts val="400"/>
              </a:spcAft>
            </a:pPr>
            <a:r>
              <a:rPr lang="en-US" b="1" dirty="0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Nam: </a:t>
            </a:r>
            <a:r>
              <a:rPr lang="en-US" dirty="0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Really?</a:t>
            </a:r>
          </a:p>
          <a:p>
            <a:pPr>
              <a:spcAft>
                <a:spcPts val="400"/>
              </a:spcAft>
            </a:pPr>
            <a:r>
              <a:rPr lang="en-US" b="1" dirty="0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Tom: </a:t>
            </a:r>
            <a:r>
              <a:rPr lang="en-US" dirty="0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Sure. Students here call their</a:t>
            </a:r>
            <a:r>
              <a:rPr lang="en-US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teachers by their title “teacher”, not by their names.</a:t>
            </a:r>
          </a:p>
          <a:p>
            <a:pPr>
              <a:spcAft>
                <a:spcPts val="400"/>
              </a:spcAft>
            </a:pPr>
            <a:r>
              <a:rPr lang="en-US" b="1" dirty="0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Nam: </a:t>
            </a:r>
            <a:r>
              <a:rPr lang="en-US" dirty="0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Right</a:t>
            </a:r>
            <a:r>
              <a:rPr lang="en-US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How </a:t>
            </a:r>
            <a:r>
              <a:rPr lang="en-US" dirty="0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do you greet your teachers?</a:t>
            </a:r>
          </a:p>
          <a:p>
            <a:pPr>
              <a:spcAft>
                <a:spcPts val="400"/>
              </a:spcAft>
            </a:pPr>
            <a:r>
              <a:rPr lang="en-US" b="1" dirty="0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Tom: </a:t>
            </a:r>
            <a:r>
              <a:rPr lang="en-US" dirty="0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We usually </a:t>
            </a:r>
            <a:r>
              <a:rPr lang="en-US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say “Hello</a:t>
            </a:r>
            <a:r>
              <a:rPr lang="en-US" dirty="0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n-US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or “Good </a:t>
            </a:r>
            <a:r>
              <a:rPr lang="en-US" dirty="0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morning” then </a:t>
            </a:r>
            <a:r>
              <a:rPr lang="en-US" dirty="0" err="1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Mr</a:t>
            </a:r>
            <a:r>
              <a:rPr lang="en-US" dirty="0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Mrs</a:t>
            </a:r>
            <a:r>
              <a:rPr lang="en-US" dirty="0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or Miss and their</a:t>
            </a:r>
            <a:r>
              <a:rPr lang="en-US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surnames, for </a:t>
            </a:r>
            <a:r>
              <a:rPr lang="en-US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example “Good </a:t>
            </a:r>
            <a:r>
              <a:rPr lang="en-US" dirty="0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morning, </a:t>
            </a:r>
            <a:r>
              <a:rPr lang="en-US" dirty="0" err="1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Mr</a:t>
            </a:r>
            <a:r>
              <a:rPr lang="en-US" dirty="0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Smith.”</a:t>
            </a:r>
          </a:p>
          <a:p>
            <a:pPr>
              <a:spcAft>
                <a:spcPts val="400"/>
              </a:spcAft>
            </a:pPr>
            <a:r>
              <a:rPr lang="en-US" b="1" dirty="0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Nam: </a:t>
            </a:r>
            <a:r>
              <a:rPr lang="en-US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dirty="0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 there other differences?</a:t>
            </a:r>
          </a:p>
          <a:p>
            <a:pPr>
              <a:spcAft>
                <a:spcPts val="400"/>
              </a:spcAft>
            </a:pPr>
            <a:r>
              <a:rPr lang="en-US" b="1" dirty="0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Tom: </a:t>
            </a:r>
            <a:r>
              <a:rPr lang="en-US" dirty="0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People buy and sell a lot of street food here. In my country people usually buy food in a store or a restaurant.</a:t>
            </a:r>
          </a:p>
          <a:p>
            <a:pPr>
              <a:spcAft>
                <a:spcPts val="400"/>
              </a:spcAft>
            </a:pPr>
            <a:r>
              <a:rPr lang="en-US" b="1" dirty="0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Nam: </a:t>
            </a:r>
            <a:r>
              <a:rPr lang="en-US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dirty="0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eah. Buying street food is a</a:t>
            </a:r>
            <a:r>
              <a:rPr lang="en-US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common practice in my city.</a:t>
            </a:r>
          </a:p>
          <a:p>
            <a:pPr>
              <a:spcAft>
                <a:spcPts val="400"/>
              </a:spcAft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﻿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Tom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I’ve noticed that many people have breakfast on the street too! In my country, we typically have a light breakfast at home.</a:t>
            </a:r>
          </a:p>
          <a:p>
            <a:pPr>
              <a:spcAft>
                <a:spcPts val="400"/>
              </a:spcAft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Nam: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 see. But here many adults are in the habit of having breakfast outside of their homes. If they’re not in a hurry, they’ll even have a leisurely coffee there.</a:t>
            </a:r>
          </a:p>
          <a:p>
            <a:pPr>
              <a:spcAft>
                <a:spcPts val="400"/>
              </a:spcAft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Tom: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That’s fascinating!</a:t>
            </a:r>
          </a:p>
        </p:txBody>
      </p:sp>
      <p:pic>
        <p:nvPicPr>
          <p:cNvPr id="2" name="Track 3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26425" y="10561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224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1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08026" y="1097104"/>
            <a:ext cx="802263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﻿Read the conversation again and complete the table.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87067" y="1056163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953523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Table 2">
            <a:extLst>
              <a:ext uri="{FF2B5EF4-FFF2-40B4-BE49-F238E27FC236}">
                <a16:creationId xmlns:a16="http://schemas.microsoft.com/office/drawing/2014/main" id="{E413CAE7-028E-C9CD-4A53-EBFB9056E9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6609325"/>
              </p:ext>
            </p:extLst>
          </p:nvPr>
        </p:nvGraphicFramePr>
        <p:xfrm>
          <a:off x="487066" y="1756416"/>
          <a:ext cx="11039792" cy="4245731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519896">
                  <a:extLst>
                    <a:ext uri="{9D8B030D-6E8A-4147-A177-3AD203B41FA5}">
                      <a16:colId xmlns:a16="http://schemas.microsoft.com/office/drawing/2014/main" val="3125397952"/>
                    </a:ext>
                  </a:extLst>
                </a:gridCol>
                <a:gridCol w="5519896">
                  <a:extLst>
                    <a:ext uri="{9D8B030D-6E8A-4147-A177-3AD203B41FA5}">
                      <a16:colId xmlns:a16="http://schemas.microsoft.com/office/drawing/2014/main" val="4094159785"/>
                    </a:ext>
                  </a:extLst>
                </a:gridCol>
              </a:tblGrid>
              <a:tr h="58813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+mn-lt"/>
                          <a:cs typeface="Arial" panose="020B0604020202020204" pitchFamily="34" charset="0"/>
                        </a:rPr>
                        <a:t>﻿In Nam’s country</a:t>
                      </a:r>
                      <a:endParaRPr lang="en-VN" sz="28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EF4B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+mn-lt"/>
                          <a:cs typeface="Arial" panose="020B0604020202020204" pitchFamily="34" charset="0"/>
                        </a:rPr>
                        <a:t>﻿In Tom’s country</a:t>
                      </a:r>
                      <a:endParaRPr lang="en-VN" sz="28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EF4B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0751487"/>
                  </a:ext>
                </a:extLst>
              </a:tr>
              <a:tr h="3411160"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n-US" sz="3200" dirty="0">
                          <a:latin typeface="+mn-lt"/>
                          <a:cs typeface="Arial" panose="020B0604020202020204" pitchFamily="34" charset="0"/>
                        </a:rPr>
                        <a:t>﻿– Students greet teachers by their </a:t>
                      </a:r>
                      <a:r>
                        <a:rPr lang="en-US" sz="3200">
                          <a:latin typeface="+mn-lt"/>
                          <a:cs typeface="Arial" panose="020B0604020202020204" pitchFamily="34" charset="0"/>
                        </a:rPr>
                        <a:t>title.</a:t>
                      </a:r>
                    </a:p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n-US" sz="3200">
                          <a:latin typeface="+mn-lt"/>
                          <a:cs typeface="Arial" panose="020B0604020202020204" pitchFamily="34" charset="0"/>
                        </a:rPr>
                        <a:t>– </a:t>
                      </a:r>
                      <a:r>
                        <a:rPr lang="en-US" sz="3200" dirty="0">
                          <a:latin typeface="+mn-lt"/>
                          <a:cs typeface="Arial" panose="020B0604020202020204" pitchFamily="34" charset="0"/>
                        </a:rPr>
                        <a:t>People eat </a:t>
                      </a:r>
                      <a:r>
                        <a:rPr lang="en-US" sz="3200">
                          <a:latin typeface="+mn-lt"/>
                          <a:cs typeface="Arial" panose="020B0604020202020204" pitchFamily="34" charset="0"/>
                        </a:rPr>
                        <a:t>breakfast </a:t>
                      </a:r>
                      <a:br>
                        <a:rPr lang="en-US" sz="3200">
                          <a:latin typeface="+mn-lt"/>
                          <a:cs typeface="Arial" panose="020B0604020202020204" pitchFamily="34" charset="0"/>
                        </a:rPr>
                      </a:br>
                      <a:r>
                        <a:rPr lang="en-US" sz="3200">
                          <a:latin typeface="+mn-lt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US" sz="3200" dirty="0">
                          <a:latin typeface="+mn-lt"/>
                          <a:cs typeface="Arial" panose="020B0604020202020204" pitchFamily="34" charset="0"/>
                        </a:rPr>
                        <a:t>2) ______________.</a:t>
                      </a:r>
                    </a:p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n-US" sz="3200" dirty="0">
                          <a:latin typeface="+mn-lt"/>
                          <a:cs typeface="Arial" panose="020B0604020202020204" pitchFamily="34" charset="0"/>
                        </a:rPr>
                        <a:t>– People buy and sell food on the roadside.</a:t>
                      </a:r>
                      <a:endParaRPr lang="en-VN" sz="32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n-US" sz="3200" dirty="0">
                          <a:latin typeface="+mn-lt"/>
                          <a:cs typeface="Arial" panose="020B0604020202020204" pitchFamily="34" charset="0"/>
                        </a:rPr>
                        <a:t>﻿– Students refer to their teachers as </a:t>
                      </a:r>
                      <a:r>
                        <a:rPr lang="en-US" sz="3200" dirty="0" err="1">
                          <a:latin typeface="+mn-lt"/>
                          <a:cs typeface="Arial" panose="020B0604020202020204" pitchFamily="34" charset="0"/>
                        </a:rPr>
                        <a:t>Mr</a:t>
                      </a:r>
                      <a:r>
                        <a:rPr lang="en-US" sz="3200" dirty="0">
                          <a:latin typeface="+mn-lt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3200" dirty="0" err="1">
                          <a:latin typeface="+mn-lt"/>
                          <a:cs typeface="Arial" panose="020B0604020202020204" pitchFamily="34" charset="0"/>
                        </a:rPr>
                        <a:t>Mrs</a:t>
                      </a:r>
                      <a:r>
                        <a:rPr lang="en-US" sz="3200" dirty="0">
                          <a:latin typeface="+mn-lt"/>
                          <a:cs typeface="Arial" panose="020B0604020202020204" pitchFamily="34" charset="0"/>
                        </a:rPr>
                        <a:t>, or Miss and their teachers</a:t>
                      </a:r>
                      <a:r>
                        <a:rPr lang="en-US" sz="3200">
                          <a:latin typeface="+mn-lt"/>
                          <a:cs typeface="Arial" panose="020B0604020202020204" pitchFamily="34" charset="0"/>
                        </a:rPr>
                        <a:t>’ </a:t>
                      </a:r>
                      <a:br>
                        <a:rPr lang="en-US" sz="3200">
                          <a:latin typeface="+mn-lt"/>
                          <a:cs typeface="Arial" panose="020B0604020202020204" pitchFamily="34" charset="0"/>
                        </a:rPr>
                      </a:br>
                      <a:r>
                        <a:rPr lang="en-US" sz="3200">
                          <a:latin typeface="+mn-lt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US" sz="3200" dirty="0">
                          <a:latin typeface="+mn-lt"/>
                          <a:cs typeface="Arial" panose="020B0604020202020204" pitchFamily="34" charset="0"/>
                        </a:rPr>
                        <a:t>1) ___________.</a:t>
                      </a:r>
                    </a:p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n-US" sz="3200" dirty="0">
                          <a:latin typeface="+mn-lt"/>
                          <a:cs typeface="Arial" panose="020B0604020202020204" pitchFamily="34" charset="0"/>
                        </a:rPr>
                        <a:t>– People eat breakfast at home.</a:t>
                      </a:r>
                    </a:p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n-US" sz="3200">
                          <a:latin typeface="+mn-lt"/>
                          <a:cs typeface="Arial" panose="020B0604020202020204" pitchFamily="34" charset="0"/>
                        </a:rPr>
                        <a:t>– </a:t>
                      </a:r>
                      <a:r>
                        <a:rPr lang="en-US" sz="3200" dirty="0">
                          <a:latin typeface="+mn-lt"/>
                          <a:cs typeface="Arial" panose="020B0604020202020204" pitchFamily="34" charset="0"/>
                        </a:rPr>
                        <a:t>People often buy food in </a:t>
                      </a:r>
                      <a:r>
                        <a:rPr lang="en-US" sz="3200">
                          <a:latin typeface="+mn-lt"/>
                          <a:cs typeface="Arial" panose="020B0604020202020204" pitchFamily="34" charset="0"/>
                        </a:rPr>
                        <a:t>a </a:t>
                      </a:r>
                      <a:br>
                        <a:rPr lang="en-US" sz="3200">
                          <a:latin typeface="+mn-lt"/>
                          <a:cs typeface="Arial" panose="020B0604020202020204" pitchFamily="34" charset="0"/>
                        </a:rPr>
                      </a:br>
                      <a:r>
                        <a:rPr lang="en-US" sz="3200">
                          <a:latin typeface="+mn-lt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US" sz="3200" dirty="0">
                          <a:latin typeface="+mn-lt"/>
                          <a:cs typeface="Arial" panose="020B0604020202020204" pitchFamily="34" charset="0"/>
                        </a:rPr>
                        <a:t>3) __________________.</a:t>
                      </a:r>
                      <a:endParaRPr lang="en-VN" sz="32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3428060"/>
                  </a:ext>
                </a:extLst>
              </a:tr>
            </a:tbl>
          </a:graphicData>
        </a:graphic>
      </p:graphicFrame>
      <p:sp>
        <p:nvSpPr>
          <p:cNvPr id="9" name="Hình chữ nhật: Góc Tròn 22">
            <a:extLst>
              <a:ext uri="{FF2B5EF4-FFF2-40B4-BE49-F238E27FC236}">
                <a16:creationId xmlns:a16="http://schemas.microsoft.com/office/drawing/2014/main" id="{7827B4D4-2779-E6E4-D02C-F2B945958D40}"/>
              </a:ext>
            </a:extLst>
          </p:cNvPr>
          <p:cNvSpPr/>
          <p:nvPr/>
        </p:nvSpPr>
        <p:spPr>
          <a:xfrm>
            <a:off x="6768400" y="3862770"/>
            <a:ext cx="1963829" cy="461665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EF4B66"/>
                </a:solidFill>
                <a:cs typeface="Arial" panose="020B0604020202020204" pitchFamily="34" charset="0"/>
              </a:rPr>
              <a:t>surnames</a:t>
            </a:r>
            <a:endParaRPr lang="vi-VN" sz="3200" b="1" dirty="0">
              <a:solidFill>
                <a:srgbClr val="EF4B66"/>
              </a:solidFill>
              <a:cs typeface="Arial" panose="020B0604020202020204" pitchFamily="34" charset="0"/>
            </a:endParaRPr>
          </a:p>
        </p:txBody>
      </p:sp>
      <p:sp>
        <p:nvSpPr>
          <p:cNvPr id="10" name="Hình chữ nhật: Góc Tròn 22">
            <a:extLst>
              <a:ext uri="{FF2B5EF4-FFF2-40B4-BE49-F238E27FC236}">
                <a16:creationId xmlns:a16="http://schemas.microsoft.com/office/drawing/2014/main" id="{18D6F0E2-B759-33F3-3CA9-AC237255ED43}"/>
              </a:ext>
            </a:extLst>
          </p:cNvPr>
          <p:cNvSpPr/>
          <p:nvPr/>
        </p:nvSpPr>
        <p:spPr>
          <a:xfrm>
            <a:off x="1185811" y="3930388"/>
            <a:ext cx="2735208" cy="461665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EF4B66"/>
                </a:solidFill>
                <a:cs typeface="Arial" panose="020B0604020202020204" pitchFamily="34" charset="0"/>
              </a:rPr>
              <a:t>on the street</a:t>
            </a:r>
            <a:endParaRPr lang="vi-VN" sz="3200" b="1" dirty="0">
              <a:solidFill>
                <a:srgbClr val="EF4B66"/>
              </a:solidFill>
              <a:cs typeface="Arial" panose="020B0604020202020204" pitchFamily="34" charset="0"/>
            </a:endParaRPr>
          </a:p>
        </p:txBody>
      </p:sp>
      <p:sp>
        <p:nvSpPr>
          <p:cNvPr id="11" name="Hình chữ nhật: Góc Tròn 22">
            <a:extLst>
              <a:ext uri="{FF2B5EF4-FFF2-40B4-BE49-F238E27FC236}">
                <a16:creationId xmlns:a16="http://schemas.microsoft.com/office/drawing/2014/main" id="{00F4975A-0D6E-C2CD-B267-66AF97969341}"/>
              </a:ext>
            </a:extLst>
          </p:cNvPr>
          <p:cNvSpPr/>
          <p:nvPr/>
        </p:nvSpPr>
        <p:spPr>
          <a:xfrm>
            <a:off x="6559111" y="5447395"/>
            <a:ext cx="3762425" cy="461665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EF4B66"/>
                </a:solidFill>
                <a:cs typeface="Arial" panose="020B0604020202020204" pitchFamily="34" charset="0"/>
              </a:rPr>
              <a:t>store / restaurant</a:t>
            </a:r>
            <a:endParaRPr lang="vi-VN" sz="3200" b="1" dirty="0">
              <a:solidFill>
                <a:srgbClr val="EF4B66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0557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989673" y="1097104"/>
            <a:ext cx="10696907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Complete the sentences with the words and phrases from the box.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87067" y="1056163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953523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Hộp Văn bản 5">
            <a:extLst>
              <a:ext uri="{FF2B5EF4-FFF2-40B4-BE49-F238E27FC236}">
                <a16:creationId xmlns:a16="http://schemas.microsoft.com/office/drawing/2014/main" id="{00875E70-042F-6FF9-EEFF-624FD8088461}"/>
              </a:ext>
            </a:extLst>
          </p:cNvPr>
          <p:cNvSpPr txBox="1"/>
          <p:nvPr/>
        </p:nvSpPr>
        <p:spPr>
          <a:xfrm>
            <a:off x="264303" y="2142298"/>
            <a:ext cx="11843242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E0702A"/>
                </a:solidFill>
              </a:rPr>
              <a:t>﻿1. </a:t>
            </a:r>
            <a:r>
              <a:rPr lang="en-US" sz="3200" dirty="0"/>
              <a:t>A balanced diet and exercise are important for a healthy ___________.</a:t>
            </a:r>
          </a:p>
          <a:p>
            <a:r>
              <a:rPr lang="en-US" sz="3200" b="1" dirty="0">
                <a:solidFill>
                  <a:srgbClr val="E0702A"/>
                </a:solidFill>
              </a:rPr>
              <a:t>2. </a:t>
            </a:r>
            <a:r>
              <a:rPr lang="en-US" sz="3200" dirty="0"/>
              <a:t>Handshaking, bowing, and hugging are some of the ways in which people _________ one another.</a:t>
            </a:r>
          </a:p>
          <a:p>
            <a:r>
              <a:rPr lang="en-US" sz="3200" b="1" dirty="0">
                <a:solidFill>
                  <a:srgbClr val="E0702A"/>
                </a:solidFill>
              </a:rPr>
              <a:t>3. </a:t>
            </a:r>
            <a:r>
              <a:rPr lang="en-US" sz="3200" dirty="0"/>
              <a:t>Waiters and waitresses ________ food in restaurants.</a:t>
            </a:r>
          </a:p>
          <a:p>
            <a:r>
              <a:rPr lang="en-US" sz="3200" b="1" dirty="0">
                <a:solidFill>
                  <a:srgbClr val="E0702A"/>
                </a:solidFill>
              </a:rPr>
              <a:t>4. </a:t>
            </a:r>
            <a:r>
              <a:rPr lang="en-US" sz="3200" dirty="0"/>
              <a:t>Going out for breakfast has become a </a:t>
            </a:r>
            <a:r>
              <a:rPr lang="en-US" sz="3200"/>
              <a:t>common _________ </a:t>
            </a:r>
            <a:r>
              <a:rPr lang="en-US" sz="3200" dirty="0"/>
              <a:t>in this city.</a:t>
            </a:r>
          </a:p>
          <a:p>
            <a:r>
              <a:rPr lang="en-US" sz="3200" b="1" dirty="0">
                <a:solidFill>
                  <a:srgbClr val="E0702A"/>
                </a:solidFill>
              </a:rPr>
              <a:t>5. </a:t>
            </a:r>
            <a:r>
              <a:rPr lang="en-US" sz="3200" dirty="0"/>
              <a:t>My mum </a:t>
            </a:r>
            <a:r>
              <a:rPr lang="en-US" sz="3200"/>
              <a:t>is _______________ </a:t>
            </a:r>
            <a:r>
              <a:rPr lang="en-US" sz="3200" dirty="0"/>
              <a:t>keeping everything in the kitchen bright and clean.</a:t>
            </a:r>
            <a:endParaRPr lang="vi-VN" sz="3200" dirty="0"/>
          </a:p>
        </p:txBody>
      </p:sp>
      <p:sp>
        <p:nvSpPr>
          <p:cNvPr id="3" name="Hình chữ nhật: Góc Tròn 6">
            <a:extLst>
              <a:ext uri="{FF2B5EF4-FFF2-40B4-BE49-F238E27FC236}">
                <a16:creationId xmlns:a16="http://schemas.microsoft.com/office/drawing/2014/main" id="{8139CCA2-23B1-74E3-AD11-7B76AB803FC8}"/>
              </a:ext>
            </a:extLst>
          </p:cNvPr>
          <p:cNvSpPr/>
          <p:nvPr/>
        </p:nvSpPr>
        <p:spPr>
          <a:xfrm>
            <a:off x="936887" y="1616076"/>
            <a:ext cx="1437456" cy="461665"/>
          </a:xfrm>
          <a:prstGeom prst="roundRect">
            <a:avLst/>
          </a:prstGeom>
          <a:noFill/>
          <a:ln w="28575">
            <a:solidFill>
              <a:srgbClr val="EF4B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EF4B66"/>
                </a:solidFill>
              </a:rPr>
              <a:t>greet</a:t>
            </a:r>
            <a:endParaRPr lang="vi-VN" sz="3200" dirty="0">
              <a:solidFill>
                <a:srgbClr val="EF4B66"/>
              </a:solidFill>
            </a:endParaRPr>
          </a:p>
        </p:txBody>
      </p:sp>
      <p:sp>
        <p:nvSpPr>
          <p:cNvPr id="4" name="Hình chữ nhật: Góc Tròn 20">
            <a:extLst>
              <a:ext uri="{FF2B5EF4-FFF2-40B4-BE49-F238E27FC236}">
                <a16:creationId xmlns:a16="http://schemas.microsoft.com/office/drawing/2014/main" id="{C4E60D7F-1FD3-BB89-E512-2C006260A79E}"/>
              </a:ext>
            </a:extLst>
          </p:cNvPr>
          <p:cNvSpPr/>
          <p:nvPr/>
        </p:nvSpPr>
        <p:spPr>
          <a:xfrm>
            <a:off x="2574747" y="1642258"/>
            <a:ext cx="1718235" cy="461665"/>
          </a:xfrm>
          <a:prstGeom prst="roundRect">
            <a:avLst/>
          </a:prstGeom>
          <a:noFill/>
          <a:ln w="28575">
            <a:solidFill>
              <a:srgbClr val="EF4B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EF4B66"/>
                </a:solidFill>
              </a:rPr>
              <a:t>practice</a:t>
            </a:r>
            <a:endParaRPr lang="vi-VN" sz="3200" dirty="0">
              <a:solidFill>
                <a:srgbClr val="EF4B66"/>
              </a:solidFill>
            </a:endParaRPr>
          </a:p>
        </p:txBody>
      </p:sp>
      <p:sp>
        <p:nvSpPr>
          <p:cNvPr id="5" name="Hình chữ nhật: Góc Tròn 21">
            <a:extLst>
              <a:ext uri="{FF2B5EF4-FFF2-40B4-BE49-F238E27FC236}">
                <a16:creationId xmlns:a16="http://schemas.microsoft.com/office/drawing/2014/main" id="{2991D990-DE0A-3E8B-A4F5-CE9F560A6827}"/>
              </a:ext>
            </a:extLst>
          </p:cNvPr>
          <p:cNvSpPr/>
          <p:nvPr/>
        </p:nvSpPr>
        <p:spPr>
          <a:xfrm>
            <a:off x="4478172" y="1646474"/>
            <a:ext cx="1783384" cy="461665"/>
          </a:xfrm>
          <a:prstGeom prst="roundRect">
            <a:avLst/>
          </a:prstGeom>
          <a:noFill/>
          <a:ln w="28575">
            <a:solidFill>
              <a:srgbClr val="EF4B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EF4B66"/>
                </a:solidFill>
              </a:rPr>
              <a:t>lifestyle</a:t>
            </a:r>
            <a:endParaRPr lang="vi-VN" sz="3200" dirty="0">
              <a:solidFill>
                <a:srgbClr val="EF4B66"/>
              </a:solidFill>
            </a:endParaRPr>
          </a:p>
        </p:txBody>
      </p:sp>
      <p:sp>
        <p:nvSpPr>
          <p:cNvPr id="6" name="Hình chữ nhật: Góc Tròn 22">
            <a:extLst>
              <a:ext uri="{FF2B5EF4-FFF2-40B4-BE49-F238E27FC236}">
                <a16:creationId xmlns:a16="http://schemas.microsoft.com/office/drawing/2014/main" id="{90F9B4CC-5EB4-8EAD-4C5D-90EDAFD660BC}"/>
              </a:ext>
            </a:extLst>
          </p:cNvPr>
          <p:cNvSpPr/>
          <p:nvPr/>
        </p:nvSpPr>
        <p:spPr>
          <a:xfrm>
            <a:off x="6440704" y="1628563"/>
            <a:ext cx="1206080" cy="461665"/>
          </a:xfrm>
          <a:prstGeom prst="roundRect">
            <a:avLst/>
          </a:prstGeom>
          <a:noFill/>
          <a:ln w="28575">
            <a:solidFill>
              <a:srgbClr val="EF4B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EF4B66"/>
                </a:solidFill>
              </a:rPr>
              <a:t>serve</a:t>
            </a:r>
            <a:endParaRPr lang="vi-VN" sz="3200" dirty="0">
              <a:solidFill>
                <a:srgbClr val="EF4B66"/>
              </a:solidFill>
            </a:endParaRPr>
          </a:p>
        </p:txBody>
      </p:sp>
      <p:sp>
        <p:nvSpPr>
          <p:cNvPr id="13" name="Hình chữ nhật: Góc Tròn 23">
            <a:extLst>
              <a:ext uri="{FF2B5EF4-FFF2-40B4-BE49-F238E27FC236}">
                <a16:creationId xmlns:a16="http://schemas.microsoft.com/office/drawing/2014/main" id="{8CFCD2F7-E630-CA42-8F02-B19C056B4D2C}"/>
              </a:ext>
            </a:extLst>
          </p:cNvPr>
          <p:cNvSpPr/>
          <p:nvPr/>
        </p:nvSpPr>
        <p:spPr>
          <a:xfrm>
            <a:off x="7879461" y="1626911"/>
            <a:ext cx="2970261" cy="461665"/>
          </a:xfrm>
          <a:prstGeom prst="roundRect">
            <a:avLst/>
          </a:prstGeom>
          <a:noFill/>
          <a:ln w="28575">
            <a:solidFill>
              <a:srgbClr val="EF4B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EF4B66"/>
                </a:solidFill>
              </a:rPr>
              <a:t>in the habit of</a:t>
            </a:r>
            <a:endParaRPr lang="vi-VN" sz="3200" dirty="0">
              <a:solidFill>
                <a:srgbClr val="EF4B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269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1.11111E-6 L -0.322 0.1446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07" y="7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2.96296E-6 L 0.06718 0.2942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59" y="14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33 -0.01736 L -0.13138 0.3604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59" y="18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3.33333E-6 L 0.49557 0.4328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79" y="2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542 -3.33333E-6 L -0.42461 0.57361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008" y="28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08026" y="1097104"/>
            <a:ext cx="10696907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﻿Label each picture with a word or phrase from the box.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87067" y="1056163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953523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Hình chữ nhật: Góc Tròn 1">
            <a:extLst>
              <a:ext uri="{FF2B5EF4-FFF2-40B4-BE49-F238E27FC236}">
                <a16:creationId xmlns:a16="http://schemas.microsoft.com/office/drawing/2014/main" id="{ED82F66F-2246-C48C-C7CA-8026B2C489A6}"/>
              </a:ext>
            </a:extLst>
          </p:cNvPr>
          <p:cNvSpPr/>
          <p:nvPr/>
        </p:nvSpPr>
        <p:spPr>
          <a:xfrm>
            <a:off x="235764" y="2287946"/>
            <a:ext cx="1503389" cy="461665"/>
          </a:xfrm>
          <a:prstGeom prst="roundRect">
            <a:avLst/>
          </a:prstGeom>
          <a:noFill/>
          <a:ln w="28575">
            <a:solidFill>
              <a:srgbClr val="EF4B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EF4B66"/>
                </a:solidFill>
              </a:rPr>
              <a:t>greeting</a:t>
            </a:r>
            <a:endParaRPr lang="vi-VN" sz="2800" dirty="0">
              <a:solidFill>
                <a:srgbClr val="EF4B66"/>
              </a:solidFill>
            </a:endParaRPr>
          </a:p>
        </p:txBody>
      </p:sp>
      <p:sp>
        <p:nvSpPr>
          <p:cNvPr id="9" name="Hình chữ nhật: Góc Tròn 2">
            <a:extLst>
              <a:ext uri="{FF2B5EF4-FFF2-40B4-BE49-F238E27FC236}">
                <a16:creationId xmlns:a16="http://schemas.microsoft.com/office/drawing/2014/main" id="{04FDA739-DD61-CB4C-1A7E-69167EF6051A}"/>
              </a:ext>
            </a:extLst>
          </p:cNvPr>
          <p:cNvSpPr/>
          <p:nvPr/>
        </p:nvSpPr>
        <p:spPr>
          <a:xfrm>
            <a:off x="227764" y="2882410"/>
            <a:ext cx="2398895" cy="461665"/>
          </a:xfrm>
          <a:prstGeom prst="roundRect">
            <a:avLst/>
          </a:prstGeom>
          <a:noFill/>
          <a:ln w="28575">
            <a:solidFill>
              <a:srgbClr val="EF4B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EF4B66"/>
                </a:solidFill>
              </a:rPr>
              <a:t>online learning</a:t>
            </a:r>
            <a:endParaRPr lang="vi-VN" sz="2800" dirty="0">
              <a:solidFill>
                <a:srgbClr val="EF4B66"/>
              </a:solidFill>
            </a:endParaRPr>
          </a:p>
        </p:txBody>
      </p:sp>
      <p:sp>
        <p:nvSpPr>
          <p:cNvPr id="10" name="Hình chữ nhật: Góc Tròn 5">
            <a:extLst>
              <a:ext uri="{FF2B5EF4-FFF2-40B4-BE49-F238E27FC236}">
                <a16:creationId xmlns:a16="http://schemas.microsoft.com/office/drawing/2014/main" id="{1F4D3119-2D76-05A7-A024-5A378B20526C}"/>
              </a:ext>
            </a:extLst>
          </p:cNvPr>
          <p:cNvSpPr/>
          <p:nvPr/>
        </p:nvSpPr>
        <p:spPr>
          <a:xfrm>
            <a:off x="235765" y="3488077"/>
            <a:ext cx="1064117" cy="461665"/>
          </a:xfrm>
          <a:prstGeom prst="roundRect">
            <a:avLst/>
          </a:prstGeom>
          <a:noFill/>
          <a:ln w="28575">
            <a:solidFill>
              <a:srgbClr val="EF4B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EF4B66"/>
                </a:solidFill>
              </a:rPr>
              <a:t>pizza</a:t>
            </a:r>
            <a:endParaRPr lang="vi-VN" sz="2800" dirty="0">
              <a:solidFill>
                <a:srgbClr val="EF4B66"/>
              </a:solidFill>
            </a:endParaRPr>
          </a:p>
        </p:txBody>
      </p:sp>
      <p:sp>
        <p:nvSpPr>
          <p:cNvPr id="11" name="Hình chữ nhật: Góc Tròn 6">
            <a:extLst>
              <a:ext uri="{FF2B5EF4-FFF2-40B4-BE49-F238E27FC236}">
                <a16:creationId xmlns:a16="http://schemas.microsoft.com/office/drawing/2014/main" id="{3523CB20-6B86-C0FA-009B-E57C240BC5D4}"/>
              </a:ext>
            </a:extLst>
          </p:cNvPr>
          <p:cNvSpPr/>
          <p:nvPr/>
        </p:nvSpPr>
        <p:spPr>
          <a:xfrm>
            <a:off x="217490" y="4093744"/>
            <a:ext cx="1934039" cy="461665"/>
          </a:xfrm>
          <a:prstGeom prst="roundRect">
            <a:avLst/>
          </a:prstGeom>
          <a:noFill/>
          <a:ln w="28575">
            <a:solidFill>
              <a:srgbClr val="EF4B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EF4B66"/>
                </a:solidFill>
              </a:rPr>
              <a:t>street food</a:t>
            </a:r>
            <a:endParaRPr lang="vi-VN" sz="2800" dirty="0">
              <a:solidFill>
                <a:srgbClr val="EF4B66"/>
              </a:solidFill>
            </a:endParaRPr>
          </a:p>
        </p:txBody>
      </p:sp>
      <p:sp>
        <p:nvSpPr>
          <p:cNvPr id="14" name="Hình chữ nhật: Góc Tròn 7">
            <a:extLst>
              <a:ext uri="{FF2B5EF4-FFF2-40B4-BE49-F238E27FC236}">
                <a16:creationId xmlns:a16="http://schemas.microsoft.com/office/drawing/2014/main" id="{611D757E-BE64-7C8E-04EE-971E9803FF62}"/>
              </a:ext>
            </a:extLst>
          </p:cNvPr>
          <p:cNvSpPr/>
          <p:nvPr/>
        </p:nvSpPr>
        <p:spPr>
          <a:xfrm>
            <a:off x="227764" y="4699411"/>
            <a:ext cx="2838165" cy="461665"/>
          </a:xfrm>
          <a:prstGeom prst="roundRect">
            <a:avLst/>
          </a:prstGeom>
          <a:noFill/>
          <a:ln w="28575">
            <a:solidFill>
              <a:srgbClr val="EF4B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EF4B66"/>
                </a:solidFill>
              </a:rPr>
              <a:t>food in restaurant</a:t>
            </a:r>
            <a:endParaRPr lang="vi-VN" sz="2800" dirty="0">
              <a:solidFill>
                <a:srgbClr val="EF4B66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5784" y="1589183"/>
            <a:ext cx="8572662" cy="232085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0428" y="4369292"/>
            <a:ext cx="6232771" cy="20062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45784" y="1625848"/>
            <a:ext cx="331134" cy="3642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40824" y="1626077"/>
            <a:ext cx="376517" cy="37651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81247" y="1636199"/>
            <a:ext cx="378858" cy="37232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8"/>
          <a:srcRect r="11501"/>
          <a:stretch/>
        </p:blipFill>
        <p:spPr>
          <a:xfrm>
            <a:off x="4142864" y="4374635"/>
            <a:ext cx="436128" cy="37512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/>
          <a:srcRect r="15086"/>
          <a:stretch/>
        </p:blipFill>
        <p:spPr>
          <a:xfrm>
            <a:off x="7246813" y="4369292"/>
            <a:ext cx="357132" cy="366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374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4.58333E-6 4.44444E-6 L 0.28177 -0.02686 " pathEditMode="relative" rAng="0" ptsTypes="AA">
                                      <p:cBhvr>
                                        <p:cTn id="6" dur="1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89" y="-1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3.95833E-6 1.11022E-16 L 0.48476 -0.11505 " pathEditMode="relative" rAng="0" ptsTypes="AA">
                                      <p:cBhvr>
                                        <p:cTn id="10" dur="1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232" y="-5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-8.33333E-7 3.7037E-7 L 0.79727 0.06157 " pathEditMode="relative" rAng="0" ptsTypes="AA">
                                      <p:cBhvr>
                                        <p:cTn id="14" dur="1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857" y="30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2.70833E-6 4.81481E-6 L 0.34687 0.50949 " pathEditMode="relative" rAng="0" ptsTypes="AA">
                                      <p:cBhvr>
                                        <p:cTn id="18" dur="1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44" y="25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4.16667E-7 3.7037E-7 L 0.64622 0.59375 " pathEditMode="relative" rAng="0" ptsTypes="AA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305" y="296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1" grpId="0" animBg="1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4313620" y="1816466"/>
            <a:ext cx="758254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7941E"/>
                </a:solidFill>
              </a:rPr>
              <a:t>1</a:t>
            </a:r>
            <a:r>
              <a:rPr lang="en-US" sz="3200" b="1">
                <a:solidFill>
                  <a:srgbClr val="F7941E"/>
                </a:solidFill>
              </a:rPr>
              <a:t>.</a:t>
            </a:r>
            <a:r>
              <a:rPr lang="en-US" sz="3200"/>
              <a:t> Which is probably the most common way</a:t>
            </a:r>
          </a:p>
          <a:p>
            <a:r>
              <a:rPr lang="en-US" sz="3200"/>
              <a:t>of greeting around the world? </a:t>
            </a:r>
            <a:endParaRPr lang="en-US" sz="3200" dirty="0"/>
          </a:p>
          <a:p>
            <a:r>
              <a:rPr lang="en-US" sz="3200" dirty="0"/>
              <a:t>	</a:t>
            </a:r>
            <a:r>
              <a:rPr lang="en-US" sz="3200" b="1" dirty="0">
                <a:solidFill>
                  <a:srgbClr val="00B0F0"/>
                </a:solidFill>
              </a:rPr>
              <a:t>A</a:t>
            </a:r>
            <a:r>
              <a:rPr lang="en-US" sz="3200" b="1">
                <a:solidFill>
                  <a:srgbClr val="00B0F0"/>
                </a:solidFill>
              </a:rPr>
              <a:t>.</a:t>
            </a:r>
            <a:r>
              <a:rPr lang="en-US" sz="3200"/>
              <a:t> Shaking hands. </a:t>
            </a:r>
            <a:endParaRPr lang="en-US" sz="3200" dirty="0"/>
          </a:p>
          <a:p>
            <a:r>
              <a:rPr lang="en-US" sz="3200" dirty="0"/>
              <a:t>	</a:t>
            </a:r>
            <a:r>
              <a:rPr lang="en-US" sz="3200" b="1" dirty="0">
                <a:solidFill>
                  <a:srgbClr val="00B0F0"/>
                </a:solidFill>
              </a:rPr>
              <a:t>B</a:t>
            </a:r>
            <a:r>
              <a:rPr lang="en-US" sz="3200" b="1">
                <a:solidFill>
                  <a:srgbClr val="00B0F0"/>
                </a:solidFill>
              </a:rPr>
              <a:t>.</a:t>
            </a:r>
            <a:r>
              <a:rPr lang="en-US" sz="3200"/>
              <a:t> Sticking out one’s tongue. </a:t>
            </a:r>
            <a:endParaRPr lang="en-US" sz="3200" dirty="0"/>
          </a:p>
          <a:p>
            <a:r>
              <a:rPr lang="en-US" sz="3200"/>
              <a:t>	</a:t>
            </a:r>
          </a:p>
          <a:p>
            <a:r>
              <a:rPr lang="en-US" sz="3200" b="1">
                <a:solidFill>
                  <a:srgbClr val="F7941E"/>
                </a:solidFill>
              </a:rPr>
              <a:t>2.</a:t>
            </a:r>
            <a:r>
              <a:rPr lang="en-US" sz="3200"/>
              <a:t> In the USA, people greet each other by ______. </a:t>
            </a:r>
          </a:p>
          <a:p>
            <a:r>
              <a:rPr lang="en-US" sz="3200" dirty="0"/>
              <a:t>	</a:t>
            </a:r>
            <a:r>
              <a:rPr lang="en-US" sz="3200" b="1" dirty="0">
                <a:solidFill>
                  <a:srgbClr val="00B0F0"/>
                </a:solidFill>
              </a:rPr>
              <a:t>A</a:t>
            </a:r>
            <a:r>
              <a:rPr lang="en-US" sz="3200" b="1">
                <a:solidFill>
                  <a:srgbClr val="00B0F0"/>
                </a:solidFill>
              </a:rPr>
              <a:t>.</a:t>
            </a:r>
            <a:r>
              <a:rPr lang="en-US" sz="3200"/>
              <a:t> shaking heads</a:t>
            </a:r>
            <a:endParaRPr lang="en-US" sz="3200" dirty="0"/>
          </a:p>
          <a:p>
            <a:r>
              <a:rPr lang="en-US" sz="3200" dirty="0"/>
              <a:t>	</a:t>
            </a:r>
            <a:r>
              <a:rPr lang="en-US" sz="3200" b="1" dirty="0">
                <a:solidFill>
                  <a:srgbClr val="00B0F0"/>
                </a:solidFill>
              </a:rPr>
              <a:t>B</a:t>
            </a:r>
            <a:r>
              <a:rPr lang="en-US" sz="3200" b="1">
                <a:solidFill>
                  <a:srgbClr val="00B0F0"/>
                </a:solidFill>
              </a:rPr>
              <a:t>.</a:t>
            </a:r>
            <a:r>
              <a:rPr lang="en-US" sz="3200"/>
              <a:t> saying “hello”</a:t>
            </a:r>
            <a:endParaRPr lang="en-US" sz="3200" dirty="0"/>
          </a:p>
        </p:txBody>
      </p:sp>
      <p:grpSp>
        <p:nvGrpSpPr>
          <p:cNvPr id="18" name="Group 17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08026" y="1097104"/>
            <a:ext cx="10696907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/>
              <a:t>Work in pairs. Ask and answer questions in the quiz.</a:t>
            </a:r>
            <a:endParaRPr lang="en-US" sz="24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487067" y="1056163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953523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7066" y="186930"/>
            <a:ext cx="5689615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FURTHER 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43C46653-C141-54C0-67E9-B615108C3125}"/>
              </a:ext>
            </a:extLst>
          </p:cNvPr>
          <p:cNvSpPr/>
          <p:nvPr/>
        </p:nvSpPr>
        <p:spPr>
          <a:xfrm>
            <a:off x="5180589" y="2837542"/>
            <a:ext cx="555524" cy="54569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240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66AA789-6249-5BF7-1CE9-D64F0655E1AE}"/>
              </a:ext>
            </a:extLst>
          </p:cNvPr>
          <p:cNvSpPr/>
          <p:nvPr/>
        </p:nvSpPr>
        <p:spPr>
          <a:xfrm>
            <a:off x="5180589" y="5795091"/>
            <a:ext cx="555524" cy="54569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2400"/>
          </a:p>
        </p:txBody>
      </p:sp>
      <p:pic>
        <p:nvPicPr>
          <p:cNvPr id="6" name="Picture 2" descr="Get Ready! Quiz Time - Ứng dụng trên Google Play">
            <a:extLst>
              <a:ext uri="{FF2B5EF4-FFF2-40B4-BE49-F238E27FC236}">
                <a16:creationId xmlns:a16="http://schemas.microsoft.com/office/drawing/2014/main" id="{1E60EE8C-20EB-E29A-9A48-39E9618E1F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679" y="2654129"/>
            <a:ext cx="3710608" cy="3710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512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4313620" y="1816466"/>
            <a:ext cx="758254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7941E"/>
                </a:solidFill>
              </a:rPr>
              <a:t>3.</a:t>
            </a:r>
            <a:r>
              <a:rPr lang="en-US" sz="3200"/>
              <a:t> Thais greet their elders by saying “sawadee” and ______. </a:t>
            </a:r>
            <a:endParaRPr lang="en-US" sz="3200" dirty="0"/>
          </a:p>
          <a:p>
            <a:r>
              <a:rPr lang="en-US" sz="3200" dirty="0"/>
              <a:t>	</a:t>
            </a:r>
            <a:r>
              <a:rPr lang="en-US" sz="3200" b="1" dirty="0">
                <a:solidFill>
                  <a:srgbClr val="00B0F0"/>
                </a:solidFill>
              </a:rPr>
              <a:t>A</a:t>
            </a:r>
            <a:r>
              <a:rPr lang="en-US" sz="3200" b="1">
                <a:solidFill>
                  <a:srgbClr val="00B0F0"/>
                </a:solidFill>
              </a:rPr>
              <a:t>.</a:t>
            </a:r>
            <a:r>
              <a:rPr lang="en-US" sz="3200"/>
              <a:t> saying their surname </a:t>
            </a:r>
            <a:endParaRPr lang="en-US" sz="3200" dirty="0"/>
          </a:p>
          <a:p>
            <a:r>
              <a:rPr lang="en-US" sz="3200" dirty="0"/>
              <a:t>	</a:t>
            </a:r>
            <a:r>
              <a:rPr lang="en-US" sz="3200" b="1" dirty="0">
                <a:solidFill>
                  <a:srgbClr val="00B0F0"/>
                </a:solidFill>
              </a:rPr>
              <a:t>B</a:t>
            </a:r>
            <a:r>
              <a:rPr lang="en-US" sz="3200" b="1">
                <a:solidFill>
                  <a:srgbClr val="00B0F0"/>
                </a:solidFill>
              </a:rPr>
              <a:t>.</a:t>
            </a:r>
            <a:r>
              <a:rPr lang="en-US" sz="3200"/>
              <a:t> slightly bowing to them </a:t>
            </a:r>
            <a:endParaRPr lang="en-US" sz="3200" dirty="0"/>
          </a:p>
          <a:p>
            <a:r>
              <a:rPr lang="en-US" sz="3200"/>
              <a:t>	</a:t>
            </a:r>
          </a:p>
          <a:p>
            <a:r>
              <a:rPr lang="en-US" sz="3200" b="1">
                <a:solidFill>
                  <a:srgbClr val="F7941E"/>
                </a:solidFill>
              </a:rPr>
              <a:t>4.</a:t>
            </a:r>
            <a:r>
              <a:rPr lang="en-US" sz="3200"/>
              <a:t> The Maori of New Zealand greet each other by ______. </a:t>
            </a:r>
          </a:p>
          <a:p>
            <a:r>
              <a:rPr lang="en-US" sz="3200" dirty="0"/>
              <a:t>	</a:t>
            </a:r>
            <a:r>
              <a:rPr lang="en-US" sz="3200" b="1" dirty="0">
                <a:solidFill>
                  <a:srgbClr val="00B0F0"/>
                </a:solidFill>
              </a:rPr>
              <a:t>A</a:t>
            </a:r>
            <a:r>
              <a:rPr lang="en-US" sz="3200" b="1">
                <a:solidFill>
                  <a:srgbClr val="00B0F0"/>
                </a:solidFill>
              </a:rPr>
              <a:t>.</a:t>
            </a:r>
            <a:r>
              <a:rPr lang="en-US" sz="3200"/>
              <a:t> kissing each other’s cheek</a:t>
            </a:r>
            <a:endParaRPr lang="en-US" sz="3200" dirty="0"/>
          </a:p>
          <a:p>
            <a:r>
              <a:rPr lang="en-US" sz="3200" dirty="0"/>
              <a:t>	</a:t>
            </a:r>
            <a:r>
              <a:rPr lang="en-US" sz="3200" b="1" dirty="0">
                <a:solidFill>
                  <a:srgbClr val="00B0F0"/>
                </a:solidFill>
              </a:rPr>
              <a:t>B</a:t>
            </a:r>
            <a:r>
              <a:rPr lang="en-US" sz="3200" b="1">
                <a:solidFill>
                  <a:srgbClr val="00B0F0"/>
                </a:solidFill>
              </a:rPr>
              <a:t>.</a:t>
            </a:r>
            <a:r>
              <a:rPr lang="en-US" sz="3200"/>
              <a:t> pressing their noses together</a:t>
            </a:r>
            <a:endParaRPr lang="en-US" sz="3200" dirty="0"/>
          </a:p>
        </p:txBody>
      </p:sp>
      <p:grpSp>
        <p:nvGrpSpPr>
          <p:cNvPr id="18" name="Group 17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08026" y="1097104"/>
            <a:ext cx="10696907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/>
              <a:t>Work in pairs. Ask and answer questions in the quiz.</a:t>
            </a:r>
            <a:endParaRPr lang="en-US" sz="24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487067" y="1056163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953523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7066" y="186930"/>
            <a:ext cx="5689615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FURTHER 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43C46653-C141-54C0-67E9-B615108C3125}"/>
              </a:ext>
            </a:extLst>
          </p:cNvPr>
          <p:cNvSpPr/>
          <p:nvPr/>
        </p:nvSpPr>
        <p:spPr>
          <a:xfrm>
            <a:off x="5180589" y="3330601"/>
            <a:ext cx="555524" cy="54569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240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66AA789-6249-5BF7-1CE9-D64F0655E1AE}"/>
              </a:ext>
            </a:extLst>
          </p:cNvPr>
          <p:cNvSpPr/>
          <p:nvPr/>
        </p:nvSpPr>
        <p:spPr>
          <a:xfrm>
            <a:off x="5180589" y="5795091"/>
            <a:ext cx="555524" cy="54569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2400"/>
          </a:p>
        </p:txBody>
      </p:sp>
      <p:pic>
        <p:nvPicPr>
          <p:cNvPr id="6" name="Picture 2" descr="Get Ready! Quiz Time - Ứng dụng trên Google Play">
            <a:extLst>
              <a:ext uri="{FF2B5EF4-FFF2-40B4-BE49-F238E27FC236}">
                <a16:creationId xmlns:a16="http://schemas.microsoft.com/office/drawing/2014/main" id="{1E60EE8C-20EB-E29A-9A48-39E9618E1F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679" y="2654129"/>
            <a:ext cx="3710608" cy="3710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1172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4313620" y="1816466"/>
            <a:ext cx="758254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7941E"/>
                </a:solidFill>
              </a:rPr>
              <a:t>5.</a:t>
            </a:r>
            <a:r>
              <a:rPr lang="en-US" sz="3200"/>
              <a:t> How do people in Japan normally greet each other? </a:t>
            </a:r>
            <a:endParaRPr lang="en-US" sz="3200" dirty="0"/>
          </a:p>
          <a:p>
            <a:r>
              <a:rPr lang="en-US" sz="3200" dirty="0"/>
              <a:t>	</a:t>
            </a:r>
            <a:r>
              <a:rPr lang="en-US" sz="3200" b="1" dirty="0">
                <a:solidFill>
                  <a:srgbClr val="00B0F0"/>
                </a:solidFill>
              </a:rPr>
              <a:t>A</a:t>
            </a:r>
            <a:r>
              <a:rPr lang="en-US" sz="3200" b="1">
                <a:solidFill>
                  <a:srgbClr val="00B0F0"/>
                </a:solidFill>
              </a:rPr>
              <a:t>.</a:t>
            </a:r>
            <a:r>
              <a:rPr lang="en-US" sz="3200"/>
              <a:t> They bow to each other.</a:t>
            </a:r>
            <a:endParaRPr lang="en-US" sz="3200" dirty="0"/>
          </a:p>
          <a:p>
            <a:r>
              <a:rPr lang="en-US" sz="3200" dirty="0"/>
              <a:t>	</a:t>
            </a:r>
            <a:r>
              <a:rPr lang="en-US" sz="3200" b="1" dirty="0">
                <a:solidFill>
                  <a:srgbClr val="00B0F0"/>
                </a:solidFill>
              </a:rPr>
              <a:t>B</a:t>
            </a:r>
            <a:r>
              <a:rPr lang="en-US" sz="3200" b="1">
                <a:solidFill>
                  <a:srgbClr val="00B0F0"/>
                </a:solidFill>
              </a:rPr>
              <a:t>.</a:t>
            </a:r>
            <a:r>
              <a:rPr lang="en-US" sz="3200"/>
              <a:t> They hug each other.	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08026" y="1097104"/>
            <a:ext cx="10696907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/>
              <a:t>Work in pairs. Ask and answer questions in the quiz.</a:t>
            </a:r>
            <a:endParaRPr lang="en-US" sz="24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487067" y="1056163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953523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7066" y="186930"/>
            <a:ext cx="5689615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FURTHER 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43C46653-C141-54C0-67E9-B615108C3125}"/>
              </a:ext>
            </a:extLst>
          </p:cNvPr>
          <p:cNvSpPr/>
          <p:nvPr/>
        </p:nvSpPr>
        <p:spPr>
          <a:xfrm>
            <a:off x="5198518" y="2847517"/>
            <a:ext cx="555524" cy="54569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2400"/>
          </a:p>
        </p:txBody>
      </p:sp>
      <p:pic>
        <p:nvPicPr>
          <p:cNvPr id="6" name="Picture 2" descr="Get Ready! Quiz Time - Ứng dụng trên Google Play">
            <a:extLst>
              <a:ext uri="{FF2B5EF4-FFF2-40B4-BE49-F238E27FC236}">
                <a16:creationId xmlns:a16="http://schemas.microsoft.com/office/drawing/2014/main" id="{1E60EE8C-20EB-E29A-9A48-39E9618E1F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679" y="2654129"/>
            <a:ext cx="3710608" cy="3710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9880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03" y="1277418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Wrap-up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85D3B7-A40A-4421-9C5F-777653C71BC7}"/>
              </a:ext>
            </a:extLst>
          </p:cNvPr>
          <p:cNvSpPr txBox="1"/>
          <p:nvPr/>
        </p:nvSpPr>
        <p:spPr>
          <a:xfrm>
            <a:off x="487066" y="2247391"/>
            <a:ext cx="1074570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/>
              <a:t>What have we learnt in this lesson?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200" dirty="0"/>
              <a:t>identify the topic of the unit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200" dirty="0"/>
              <a:t>use lexical items related </a:t>
            </a:r>
            <a:r>
              <a:rPr lang="en-US" sz="3200"/>
              <a:t>to lifestyle</a:t>
            </a:r>
            <a:endParaRPr lang="en-US" sz="3200" dirty="0"/>
          </a:p>
        </p:txBody>
      </p:sp>
      <p:pic>
        <p:nvPicPr>
          <p:cNvPr id="2050" name="Picture 2" descr="Recruiting Action Plan Wrap-Up – firecrackers">
            <a:extLst>
              <a:ext uri="{FF2B5EF4-FFF2-40B4-BE49-F238E27FC236}">
                <a16:creationId xmlns:a16="http://schemas.microsoft.com/office/drawing/2014/main" id="{FE7FA83B-BF66-4478-AC2F-3619125C5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0588" y="1436567"/>
            <a:ext cx="3203942" cy="2152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5727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94043" y="1269628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6603" y="1195393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7067" y="2149978"/>
            <a:ext cx="1045883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/>
              <a:t>- Name a list of 10 ways of greetings from different countries.</a:t>
            </a:r>
          </a:p>
          <a:p>
            <a:pPr>
              <a:lnSpc>
                <a:spcPct val="150000"/>
              </a:lnSpc>
            </a:pPr>
            <a:r>
              <a:rPr lang="en-US" sz="3200"/>
              <a:t>- Do exercises in the workbook.</a:t>
            </a:r>
          </a:p>
          <a:p>
            <a:pPr>
              <a:lnSpc>
                <a:spcPct val="150000"/>
              </a:lnSpc>
            </a:pPr>
            <a:r>
              <a:rPr lang="en-US" sz="3200"/>
              <a:t>- Start preparing for the Project of the unit</a:t>
            </a:r>
            <a:endParaRPr lang="en-US" sz="32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3BC39F2-4045-47C3-BEE7-34D1574878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3736" r="862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0666" y="3742062"/>
            <a:ext cx="4249429" cy="2965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579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7620" y="-7620"/>
            <a:ext cx="12192000" cy="1083309"/>
            <a:chOff x="0" y="-3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2261781" y="112190"/>
            <a:ext cx="712319" cy="709214"/>
            <a:chOff x="2180974" y="148629"/>
            <a:chExt cx="712319" cy="709214"/>
          </a:xfrm>
        </p:grpSpPr>
        <p:sp>
          <p:nvSpPr>
            <p:cNvPr id="30" name="Oval 29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F7A5A5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Chord 30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EF4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4" name="Rounded Rectangle 33"/>
          <p:cNvSpPr/>
          <p:nvPr/>
        </p:nvSpPr>
        <p:spPr>
          <a:xfrm>
            <a:off x="3927147" y="1808904"/>
            <a:ext cx="5651419" cy="625641"/>
          </a:xfrm>
          <a:prstGeom prst="roundRect">
            <a:avLst>
              <a:gd name="adj" fmla="val 42661"/>
            </a:avLst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0051" y="1558228"/>
            <a:ext cx="964452" cy="916490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4294502" y="1839389"/>
            <a:ext cx="52840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LESSON 1: GETTING STARTED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928438" y="132929"/>
            <a:ext cx="12523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150251" y="88279"/>
            <a:ext cx="65211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LIFESTYLES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276300" y="3793403"/>
            <a:ext cx="722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07B7897-B16D-44E3-91AE-9D0FF2697117}"/>
              </a:ext>
            </a:extLst>
          </p:cNvPr>
          <p:cNvSpPr txBox="1"/>
          <p:nvPr/>
        </p:nvSpPr>
        <p:spPr>
          <a:xfrm>
            <a:off x="3234141" y="2545301"/>
            <a:ext cx="65073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26649"/>
                </a:solidFill>
              </a:rPr>
              <a:t>Lifestyle differences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243706" y="109060"/>
            <a:ext cx="7303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6</a:t>
            </a:r>
          </a:p>
        </p:txBody>
      </p:sp>
      <p:pic>
        <p:nvPicPr>
          <p:cNvPr id="2" name="Picture 2" descr="Ministry2Kenya: &quot;Loving my Neighbor&quot;: Cultural Differences #2: Entering a  new and different culture as if you were a child">
            <a:extLst>
              <a:ext uri="{FF2B5EF4-FFF2-40B4-BE49-F238E27FC236}">
                <a16:creationId xmlns:a16="http://schemas.microsoft.com/office/drawing/2014/main" id="{106DD946-CE37-5729-A238-DBD6115952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0627" y="3426852"/>
            <a:ext cx="3781926" cy="3170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951748" y="5993141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b="1">
                <a:latin typeface="Calibri" panose="020F0502020204030204" pitchFamily="34" charset="0"/>
              </a:rPr>
              <a:t>Website: </a:t>
            </a:r>
            <a:r>
              <a:rPr lang="en-GB" b="1" i="1">
                <a:latin typeface="Calibri" panose="020F0502020204030204" pitchFamily="34" charset="0"/>
              </a:rPr>
              <a:t>hoclieu.vn</a:t>
            </a:r>
            <a:endParaRPr lang="en-GB"/>
          </a:p>
          <a:p>
            <a:pPr algn="ctr"/>
            <a:r>
              <a:rPr lang="en-GB" b="1">
                <a:latin typeface="Calibri" panose="020F0502020204030204" pitchFamily="34" charset="0"/>
              </a:rPr>
              <a:t>Fanpage: </a:t>
            </a:r>
            <a:r>
              <a:rPr lang="en-GB" b="1" i="1">
                <a:latin typeface="Calibri" panose="020F0502020204030204" pitchFamily="34" charset="0"/>
              </a:rPr>
              <a:t>facebook.com/www.tienganhglobalsuccess.vn/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29256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ounded Rectangle 30"/>
          <p:cNvSpPr/>
          <p:nvPr/>
        </p:nvSpPr>
        <p:spPr>
          <a:xfrm>
            <a:off x="4435147" y="379976"/>
            <a:ext cx="3948886" cy="625641"/>
          </a:xfrm>
          <a:prstGeom prst="roundRect">
            <a:avLst>
              <a:gd name="adj" fmla="val 42661"/>
            </a:avLst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69161" y="1103050"/>
            <a:ext cx="1835914" cy="612205"/>
          </a:xfrm>
          <a:prstGeom prst="roundRect">
            <a:avLst/>
          </a:prstGeom>
          <a:solidFill>
            <a:srgbClr val="F37D91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731925" y="2113481"/>
            <a:ext cx="1835914" cy="617607"/>
          </a:xfrm>
          <a:prstGeom prst="roundRect">
            <a:avLst/>
          </a:prstGeom>
          <a:solidFill>
            <a:srgbClr val="F37D91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PRESENTATION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69161" y="3487517"/>
            <a:ext cx="1835914" cy="601447"/>
          </a:xfrm>
          <a:prstGeom prst="roundRect">
            <a:avLst/>
          </a:prstGeom>
          <a:solidFill>
            <a:srgbClr val="F37D91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PRACTICE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731925" y="5004304"/>
            <a:ext cx="1835914" cy="601447"/>
          </a:xfrm>
          <a:prstGeom prst="roundRect">
            <a:avLst/>
          </a:prstGeom>
          <a:solidFill>
            <a:srgbClr val="F37D91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</a:rPr>
              <a:t>FURTHER PRACTICE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88839" y="1234448"/>
            <a:ext cx="5740800" cy="618004"/>
          </a:xfrm>
          <a:prstGeom prst="rect">
            <a:avLst/>
          </a:prstGeom>
          <a:solidFill>
            <a:srgbClr val="F7A5A5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Asking questions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579950" y="2096651"/>
            <a:ext cx="5758577" cy="635893"/>
          </a:xfrm>
          <a:prstGeom prst="rect">
            <a:avLst/>
          </a:prstGeom>
          <a:solidFill>
            <a:srgbClr val="F7A5A5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Vocabulary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574527" y="2975640"/>
            <a:ext cx="5755112" cy="1740460"/>
          </a:xfrm>
          <a:prstGeom prst="rect">
            <a:avLst/>
          </a:prstGeom>
          <a:solidFill>
            <a:srgbClr val="F7A5A5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1: Listen and read.</a:t>
            </a:r>
          </a:p>
          <a:p>
            <a:r>
              <a:rPr lang="en-US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2: Read the conversation again and complete the table.</a:t>
            </a:r>
          </a:p>
          <a:p>
            <a:r>
              <a:rPr lang="en-US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3: Complete each sentence with a word or phrase from the box.</a:t>
            </a:r>
          </a:p>
          <a:p>
            <a:r>
              <a:rPr lang="en-US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4: Label each picture with a word or phrase from the box.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588839" y="5022731"/>
            <a:ext cx="5743692" cy="564594"/>
          </a:xfrm>
          <a:prstGeom prst="rect">
            <a:avLst/>
          </a:prstGeom>
          <a:solidFill>
            <a:srgbClr val="F7A5A5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5: QUIZZ: Greetings around the world.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505075" y="1409153"/>
            <a:ext cx="1144807" cy="704328"/>
          </a:xfrm>
          <a:prstGeom prst="curvedConnector2">
            <a:avLst/>
          </a:prstGeom>
          <a:ln w="57150">
            <a:solidFill>
              <a:srgbClr val="7192A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17" idx="1"/>
            <a:endCxn id="18" idx="0"/>
          </p:cNvCxnSpPr>
          <p:nvPr/>
        </p:nvCxnSpPr>
        <p:spPr>
          <a:xfrm rot="10800000" flipV="1">
            <a:off x="1587119" y="2422285"/>
            <a:ext cx="1144807" cy="1065232"/>
          </a:xfrm>
          <a:prstGeom prst="curvedConnector2">
            <a:avLst/>
          </a:prstGeom>
          <a:ln w="57150">
            <a:solidFill>
              <a:srgbClr val="7192A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stCxn id="18" idx="3"/>
            <a:endCxn id="19" idx="0"/>
          </p:cNvCxnSpPr>
          <p:nvPr/>
        </p:nvCxnSpPr>
        <p:spPr>
          <a:xfrm>
            <a:off x="2505075" y="3788241"/>
            <a:ext cx="1144807" cy="1216063"/>
          </a:xfrm>
          <a:prstGeom prst="curvedConnector2">
            <a:avLst/>
          </a:prstGeom>
          <a:ln w="57150">
            <a:solidFill>
              <a:srgbClr val="7192A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669161" y="5926304"/>
            <a:ext cx="1835914" cy="604154"/>
          </a:xfrm>
          <a:prstGeom prst="roundRect">
            <a:avLst/>
          </a:prstGeom>
          <a:solidFill>
            <a:srgbClr val="F37D91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CONSOLIDATION</a:t>
            </a:r>
            <a:endParaRPr lang="en-GB" b="1" dirty="0">
              <a:solidFill>
                <a:schemeClr val="tx1"/>
              </a:solidFill>
            </a:endParaRPr>
          </a:p>
        </p:txBody>
      </p:sp>
      <p:cxnSp>
        <p:nvCxnSpPr>
          <p:cNvPr id="28" name="Curved Connector 27"/>
          <p:cNvCxnSpPr>
            <a:stCxn id="19" idx="1"/>
            <a:endCxn id="27" idx="0"/>
          </p:cNvCxnSpPr>
          <p:nvPr/>
        </p:nvCxnSpPr>
        <p:spPr>
          <a:xfrm rot="10800000" flipV="1">
            <a:off x="1587119" y="5305028"/>
            <a:ext cx="1144807" cy="621276"/>
          </a:xfrm>
          <a:prstGeom prst="curvedConnector2">
            <a:avLst/>
          </a:prstGeom>
          <a:ln w="57150">
            <a:solidFill>
              <a:srgbClr val="7192A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5588839" y="5893956"/>
            <a:ext cx="5740800" cy="684962"/>
          </a:xfrm>
          <a:prstGeom prst="rect">
            <a:avLst/>
          </a:prstGeom>
          <a:solidFill>
            <a:srgbClr val="F7A5A5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Wrap-up</a:t>
            </a:r>
          </a:p>
          <a:p>
            <a:r>
              <a:rPr lang="en-US">
                <a:solidFill>
                  <a:schemeClr val="tx1"/>
                </a:solidFill>
              </a:rPr>
              <a:t>Homework</a:t>
            </a:r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4243" y="240612"/>
            <a:ext cx="964452" cy="916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2018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38" name="Round Single Corner Rectangle 37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Round Single Corner Rectangle 38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0" name="Round Single Corner Rectangle 39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18AC8E79-ECD6-4F34-BE5A-9F5E850E85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83306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D2BE1BB-2AB2-4D7E-9E27-8D245181B5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83306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2A1615C-2156-4B15-BF3E-39794B3790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280997"/>
            <a:ext cx="5378624" cy="6402614"/>
            <a:chOff x="-19221" y="197691"/>
            <a:chExt cx="5378624" cy="6402614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D0AAA4B8-4E08-4663-9835-BA403F0061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CB4869D1-3E13-4881-A292-2F38ECC07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3FEDB7CE-BB3D-4A0D-A73F-3117044F32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A6E0C6E1-7FBF-471E-849C-A54AF1D41F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B2BFAA38-D910-41AD-BBED-0608E4AE71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197691"/>
              <a:ext cx="5378623" cy="6402614"/>
            </a:xfrm>
            <a:custGeom>
              <a:avLst/>
              <a:gdLst>
                <a:gd name="connsiteX0" fmla="*/ 2220349 w 5378623"/>
                <a:gd name="connsiteY0" fmla="*/ 67 h 6402614"/>
                <a:gd name="connsiteX1" fmla="*/ 3018161 w 5378623"/>
                <a:gd name="connsiteY1" fmla="*/ 108191 h 6402614"/>
                <a:gd name="connsiteX2" fmla="*/ 5265831 w 5378623"/>
                <a:gd name="connsiteY2" fmla="*/ 4066338 h 6402614"/>
                <a:gd name="connsiteX3" fmla="*/ 2912752 w 5378623"/>
                <a:gd name="connsiteY3" fmla="*/ 6386691 h 6402614"/>
                <a:gd name="connsiteX4" fmla="*/ 2840648 w 5378623"/>
                <a:gd name="connsiteY4" fmla="*/ 6402614 h 6402614"/>
                <a:gd name="connsiteX5" fmla="*/ 1474249 w 5378623"/>
                <a:gd name="connsiteY5" fmla="*/ 6402614 h 6402614"/>
                <a:gd name="connsiteX6" fmla="*/ 1340218 w 5378623"/>
                <a:gd name="connsiteY6" fmla="*/ 6370360 h 6402614"/>
                <a:gd name="connsiteX7" fmla="*/ 204687 w 5378623"/>
                <a:gd name="connsiteY7" fmla="*/ 5802379 h 6402614"/>
                <a:gd name="connsiteX8" fmla="*/ 0 w 5378623"/>
                <a:gd name="connsiteY8" fmla="*/ 5624181 h 6402614"/>
                <a:gd name="connsiteX9" fmla="*/ 0 w 5378623"/>
                <a:gd name="connsiteY9" fmla="*/ 5197118 h 6402614"/>
                <a:gd name="connsiteX10" fmla="*/ 120950 w 5378623"/>
                <a:gd name="connsiteY10" fmla="*/ 5327736 h 6402614"/>
                <a:gd name="connsiteX11" fmla="*/ 553277 w 5378623"/>
                <a:gd name="connsiteY11" fmla="*/ 5674143 h 6402614"/>
                <a:gd name="connsiteX12" fmla="*/ 1048951 w 5378623"/>
                <a:gd name="connsiteY12" fmla="*/ 5913372 h 6402614"/>
                <a:gd name="connsiteX13" fmla="*/ 1114406 w 5378623"/>
                <a:gd name="connsiteY13" fmla="*/ 5935664 h 6402614"/>
                <a:gd name="connsiteX14" fmla="*/ 1180375 w 5378623"/>
                <a:gd name="connsiteY14" fmla="*/ 5956470 h 6402614"/>
                <a:gd name="connsiteX15" fmla="*/ 1247107 w 5378623"/>
                <a:gd name="connsiteY15" fmla="*/ 5975278 h 6402614"/>
                <a:gd name="connsiteX16" fmla="*/ 1313053 w 5378623"/>
                <a:gd name="connsiteY16" fmla="*/ 5991905 h 6402614"/>
                <a:gd name="connsiteX17" fmla="*/ 1578771 w 5378623"/>
                <a:gd name="connsiteY17" fmla="*/ 6035400 h 6402614"/>
                <a:gd name="connsiteX18" fmla="*/ 2116969 w 5378623"/>
                <a:gd name="connsiteY18" fmla="*/ 6005033 h 6402614"/>
                <a:gd name="connsiteX19" fmla="*/ 2648341 w 5378623"/>
                <a:gd name="connsiteY19" fmla="*/ 5837212 h 6402614"/>
                <a:gd name="connsiteX20" fmla="*/ 3166862 w 5378623"/>
                <a:gd name="connsiteY20" fmla="*/ 5582136 h 6402614"/>
                <a:gd name="connsiteX21" fmla="*/ 3295551 w 5378623"/>
                <a:gd name="connsiteY21" fmla="*/ 5510900 h 6402614"/>
                <a:gd name="connsiteX22" fmla="*/ 3426292 w 5378623"/>
                <a:gd name="connsiteY22" fmla="*/ 5437546 h 6402614"/>
                <a:gd name="connsiteX23" fmla="*/ 3693498 w 5378623"/>
                <a:gd name="connsiteY23" fmla="*/ 5296779 h 6402614"/>
                <a:gd name="connsiteX24" fmla="*/ 3957511 w 5378623"/>
                <a:gd name="connsiteY24" fmla="*/ 5162806 h 6402614"/>
                <a:gd name="connsiteX25" fmla="*/ 4212170 w 5378623"/>
                <a:gd name="connsiteY25" fmla="*/ 5024936 h 6402614"/>
                <a:gd name="connsiteX26" fmla="*/ 4449651 w 5378623"/>
                <a:gd name="connsiteY26" fmla="*/ 4870986 h 6402614"/>
                <a:gd name="connsiteX27" fmla="*/ 4659728 w 5378623"/>
                <a:gd name="connsiteY27" fmla="*/ 4689640 h 6402614"/>
                <a:gd name="connsiteX28" fmla="*/ 4830457 w 5378623"/>
                <a:gd name="connsiteY28" fmla="*/ 4472596 h 6402614"/>
                <a:gd name="connsiteX29" fmla="*/ 4955705 w 5378623"/>
                <a:gd name="connsiteY29" fmla="*/ 4222268 h 6402614"/>
                <a:gd name="connsiteX30" fmla="*/ 4968352 w 5378623"/>
                <a:gd name="connsiteY30" fmla="*/ 4189141 h 6402614"/>
                <a:gd name="connsiteX31" fmla="*/ 4979564 w 5378623"/>
                <a:gd name="connsiteY31" fmla="*/ 4155400 h 6402614"/>
                <a:gd name="connsiteX32" fmla="*/ 4990913 w 5378623"/>
                <a:gd name="connsiteY32" fmla="*/ 4121577 h 6402614"/>
                <a:gd name="connsiteX33" fmla="*/ 5000865 w 5378623"/>
                <a:gd name="connsiteY33" fmla="*/ 4086570 h 6402614"/>
                <a:gd name="connsiteX34" fmla="*/ 5020612 w 5378623"/>
                <a:gd name="connsiteY34" fmla="*/ 4016281 h 6402614"/>
                <a:gd name="connsiteX35" fmla="*/ 5030486 w 5378623"/>
                <a:gd name="connsiteY35" fmla="*/ 3981137 h 6402614"/>
                <a:gd name="connsiteX36" fmla="*/ 5035423 w 5378623"/>
                <a:gd name="connsiteY36" fmla="*/ 3963565 h 6402614"/>
                <a:gd name="connsiteX37" fmla="*/ 5039507 w 5378623"/>
                <a:gd name="connsiteY37" fmla="*/ 3945765 h 6402614"/>
                <a:gd name="connsiteX38" fmla="*/ 5071597 w 5378623"/>
                <a:gd name="connsiteY38" fmla="*/ 3802972 h 6402614"/>
                <a:gd name="connsiteX39" fmla="*/ 5096108 w 5378623"/>
                <a:gd name="connsiteY39" fmla="*/ 3658610 h 6402614"/>
                <a:gd name="connsiteX40" fmla="*/ 5113299 w 5378623"/>
                <a:gd name="connsiteY40" fmla="*/ 3512985 h 6402614"/>
                <a:gd name="connsiteX41" fmla="*/ 5115328 w 5378623"/>
                <a:gd name="connsiteY41" fmla="*/ 3494749 h 6402614"/>
                <a:gd name="connsiteX42" fmla="*/ 5116446 w 5378623"/>
                <a:gd name="connsiteY42" fmla="*/ 3476502 h 6402614"/>
                <a:gd name="connsiteX43" fmla="*/ 5118711 w 5378623"/>
                <a:gd name="connsiteY43" fmla="*/ 3439898 h 6402614"/>
                <a:gd name="connsiteX44" fmla="*/ 5123270 w 5378623"/>
                <a:gd name="connsiteY44" fmla="*/ 3366583 h 6402614"/>
                <a:gd name="connsiteX45" fmla="*/ 5121172 w 5378623"/>
                <a:gd name="connsiteY45" fmla="*/ 3072860 h 6402614"/>
                <a:gd name="connsiteX46" fmla="*/ 5119473 w 5378623"/>
                <a:gd name="connsiteY46" fmla="*/ 3036121 h 6402614"/>
                <a:gd name="connsiteX47" fmla="*/ 5116244 w 5378623"/>
                <a:gd name="connsiteY47" fmla="*/ 2999552 h 6402614"/>
                <a:gd name="connsiteX48" fmla="*/ 5109221 w 5378623"/>
                <a:gd name="connsiteY48" fmla="*/ 2926379 h 6402614"/>
                <a:gd name="connsiteX49" fmla="*/ 5089643 w 5378623"/>
                <a:gd name="connsiteY49" fmla="*/ 2780639 h 6402614"/>
                <a:gd name="connsiteX50" fmla="*/ 5084078 w 5378623"/>
                <a:gd name="connsiteY50" fmla="*/ 2744255 h 6402614"/>
                <a:gd name="connsiteX51" fmla="*/ 5077785 w 5378623"/>
                <a:gd name="connsiteY51" fmla="*/ 2708026 h 6402614"/>
                <a:gd name="connsiteX52" fmla="*/ 5063128 w 5378623"/>
                <a:gd name="connsiteY52" fmla="*/ 2636053 h 6402614"/>
                <a:gd name="connsiteX53" fmla="*/ 5047530 w 5378623"/>
                <a:gd name="connsiteY53" fmla="*/ 2564176 h 6402614"/>
                <a:gd name="connsiteX54" fmla="*/ 5028967 w 5378623"/>
                <a:gd name="connsiteY54" fmla="*/ 2493127 h 6402614"/>
                <a:gd name="connsiteX55" fmla="*/ 4822623 w 5378623"/>
                <a:gd name="connsiteY55" fmla="*/ 1944830 h 6402614"/>
                <a:gd name="connsiteX56" fmla="*/ 4108183 w 5378623"/>
                <a:gd name="connsiteY56" fmla="*/ 1038170 h 6402614"/>
                <a:gd name="connsiteX57" fmla="*/ 3638213 w 5378623"/>
                <a:gd name="connsiteY57" fmla="*/ 712395 h 6402614"/>
                <a:gd name="connsiteX58" fmla="*/ 3575480 w 5378623"/>
                <a:gd name="connsiteY58" fmla="*/ 678662 h 6402614"/>
                <a:gd name="connsiteX59" fmla="*/ 3512574 w 5378623"/>
                <a:gd name="connsiteY59" fmla="*/ 645577 h 6402614"/>
                <a:gd name="connsiteX60" fmla="*/ 3448603 w 5378623"/>
                <a:gd name="connsiteY60" fmla="*/ 614757 h 6402614"/>
                <a:gd name="connsiteX61" fmla="*/ 3416617 w 5378623"/>
                <a:gd name="connsiteY61" fmla="*/ 599347 h 6402614"/>
                <a:gd name="connsiteX62" fmla="*/ 3384352 w 5378623"/>
                <a:gd name="connsiteY62" fmla="*/ 584559 h 6402614"/>
                <a:gd name="connsiteX63" fmla="*/ 3254088 w 5378623"/>
                <a:gd name="connsiteY63" fmla="*/ 529021 h 6402614"/>
                <a:gd name="connsiteX64" fmla="*/ 3121640 w 5378623"/>
                <a:gd name="connsiteY64" fmla="*/ 479505 h 6402614"/>
                <a:gd name="connsiteX65" fmla="*/ 2987193 w 5378623"/>
                <a:gd name="connsiteY65" fmla="*/ 436176 h 6402614"/>
                <a:gd name="connsiteX66" fmla="*/ 2851296 w 5378623"/>
                <a:gd name="connsiteY66" fmla="*/ 398256 h 6402614"/>
                <a:gd name="connsiteX67" fmla="*/ 2573611 w 5378623"/>
                <a:gd name="connsiteY67" fmla="*/ 336717 h 6402614"/>
                <a:gd name="connsiteX68" fmla="*/ 2014208 w 5378623"/>
                <a:gd name="connsiteY68" fmla="*/ 276896 h 6402614"/>
                <a:gd name="connsiteX69" fmla="*/ 1457097 w 5378623"/>
                <a:gd name="connsiteY69" fmla="*/ 322828 h 6402614"/>
                <a:gd name="connsiteX70" fmla="*/ 914684 w 5378623"/>
                <a:gd name="connsiteY70" fmla="*/ 486648 h 6402614"/>
                <a:gd name="connsiteX71" fmla="*/ 848661 w 5378623"/>
                <a:gd name="connsiteY71" fmla="*/ 515093 h 6402614"/>
                <a:gd name="connsiteX72" fmla="*/ 782834 w 5378623"/>
                <a:gd name="connsiteY72" fmla="*/ 544519 h 6402614"/>
                <a:gd name="connsiteX73" fmla="*/ 717715 w 5378623"/>
                <a:gd name="connsiteY73" fmla="*/ 575988 h 6402614"/>
                <a:gd name="connsiteX74" fmla="*/ 653112 w 5378623"/>
                <a:gd name="connsiteY74" fmla="*/ 608523 h 6402614"/>
                <a:gd name="connsiteX75" fmla="*/ 406671 w 5378623"/>
                <a:gd name="connsiteY75" fmla="*/ 756246 h 6402614"/>
                <a:gd name="connsiteX76" fmla="*/ 191033 w 5378623"/>
                <a:gd name="connsiteY76" fmla="*/ 942131 h 6402614"/>
                <a:gd name="connsiteX77" fmla="*/ 143339 w 5378623"/>
                <a:gd name="connsiteY77" fmla="*/ 996006 h 6402614"/>
                <a:gd name="connsiteX78" fmla="*/ 98848 w 5378623"/>
                <a:gd name="connsiteY78" fmla="*/ 1053288 h 6402614"/>
                <a:gd name="connsiteX79" fmla="*/ 56083 w 5378623"/>
                <a:gd name="connsiteY79" fmla="*/ 1112657 h 6402614"/>
                <a:gd name="connsiteX80" fmla="*/ 14889 w 5378623"/>
                <a:gd name="connsiteY80" fmla="*/ 1173837 h 6402614"/>
                <a:gd name="connsiteX81" fmla="*/ 0 w 5378623"/>
                <a:gd name="connsiteY81" fmla="*/ 1198088 h 6402614"/>
                <a:gd name="connsiteX82" fmla="*/ 0 w 5378623"/>
                <a:gd name="connsiteY82" fmla="*/ 888809 h 6402614"/>
                <a:gd name="connsiteX83" fmla="*/ 88781 w 5378623"/>
                <a:gd name="connsiteY83" fmla="*/ 802825 h 6402614"/>
                <a:gd name="connsiteX84" fmla="*/ 2220349 w 5378623"/>
                <a:gd name="connsiteY84" fmla="*/ 67 h 640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378623" h="6402614">
                  <a:moveTo>
                    <a:pt x="2220349" y="67"/>
                  </a:moveTo>
                  <a:cubicBezTo>
                    <a:pt x="2484151" y="1784"/>
                    <a:pt x="2751801" y="36820"/>
                    <a:pt x="3018161" y="108191"/>
                  </a:cubicBezTo>
                  <a:cubicBezTo>
                    <a:pt x="4722867" y="564965"/>
                    <a:pt x="5729192" y="2337049"/>
                    <a:pt x="5265831" y="4066338"/>
                  </a:cubicBezTo>
                  <a:cubicBezTo>
                    <a:pt x="4947269" y="5255224"/>
                    <a:pt x="4017004" y="6114300"/>
                    <a:pt x="2912752" y="6386691"/>
                  </a:cubicBezTo>
                  <a:lnTo>
                    <a:pt x="2840648" y="6402614"/>
                  </a:lnTo>
                  <a:lnTo>
                    <a:pt x="1474249" y="6402614"/>
                  </a:lnTo>
                  <a:lnTo>
                    <a:pt x="1340218" y="6370360"/>
                  </a:lnTo>
                  <a:cubicBezTo>
                    <a:pt x="914042" y="6256167"/>
                    <a:pt x="531514" y="6059766"/>
                    <a:pt x="204687" y="5802379"/>
                  </a:cubicBezTo>
                  <a:lnTo>
                    <a:pt x="0" y="5624181"/>
                  </a:lnTo>
                  <a:lnTo>
                    <a:pt x="0" y="5197118"/>
                  </a:lnTo>
                  <a:lnTo>
                    <a:pt x="120950" y="5327736"/>
                  </a:lnTo>
                  <a:cubicBezTo>
                    <a:pt x="253827" y="5458395"/>
                    <a:pt x="397634" y="5575985"/>
                    <a:pt x="553277" y="5674143"/>
                  </a:cubicBezTo>
                  <a:cubicBezTo>
                    <a:pt x="708978" y="5772084"/>
                    <a:pt x="875421" y="5851690"/>
                    <a:pt x="1048951" y="5913372"/>
                  </a:cubicBezTo>
                  <a:cubicBezTo>
                    <a:pt x="1070860" y="5920750"/>
                    <a:pt x="1092382" y="5928719"/>
                    <a:pt x="1114406" y="5935664"/>
                  </a:cubicBezTo>
                  <a:lnTo>
                    <a:pt x="1180375" y="5956470"/>
                  </a:lnTo>
                  <a:lnTo>
                    <a:pt x="1247107" y="5975278"/>
                  </a:lnTo>
                  <a:cubicBezTo>
                    <a:pt x="1269462" y="5981848"/>
                    <a:pt x="1291029" y="5986236"/>
                    <a:pt x="1313053" y="5991905"/>
                  </a:cubicBezTo>
                  <a:cubicBezTo>
                    <a:pt x="1400808" y="6012869"/>
                    <a:pt x="1489584" y="6027036"/>
                    <a:pt x="1578771" y="6035400"/>
                  </a:cubicBezTo>
                  <a:cubicBezTo>
                    <a:pt x="1757312" y="6051941"/>
                    <a:pt x="1937844" y="6040152"/>
                    <a:pt x="2116969" y="6005033"/>
                  </a:cubicBezTo>
                  <a:cubicBezTo>
                    <a:pt x="2296104" y="5969454"/>
                    <a:pt x="2473717" y="5910978"/>
                    <a:pt x="2648341" y="5837212"/>
                  </a:cubicBezTo>
                  <a:cubicBezTo>
                    <a:pt x="2823148" y="5763610"/>
                    <a:pt x="2995347" y="5675863"/>
                    <a:pt x="3166862" y="5582136"/>
                  </a:cubicBezTo>
                  <a:cubicBezTo>
                    <a:pt x="3209843" y="5558645"/>
                    <a:pt x="3252667" y="5534880"/>
                    <a:pt x="3295551" y="5510900"/>
                  </a:cubicBezTo>
                  <a:lnTo>
                    <a:pt x="3426292" y="5437546"/>
                  </a:lnTo>
                  <a:cubicBezTo>
                    <a:pt x="3515217" y="5388460"/>
                    <a:pt x="3604599" y="5341930"/>
                    <a:pt x="3693498" y="5296779"/>
                  </a:cubicBezTo>
                  <a:lnTo>
                    <a:pt x="3957511" y="5162806"/>
                  </a:lnTo>
                  <a:cubicBezTo>
                    <a:pt x="4044259" y="5118005"/>
                    <a:pt x="4129592" y="5072941"/>
                    <a:pt x="4212170" y="5024936"/>
                  </a:cubicBezTo>
                  <a:cubicBezTo>
                    <a:pt x="4294563" y="4976766"/>
                    <a:pt x="4374532" y="4926554"/>
                    <a:pt x="4449651" y="4870986"/>
                  </a:cubicBezTo>
                  <a:cubicBezTo>
                    <a:pt x="4524973" y="4815937"/>
                    <a:pt x="4596075" y="4756163"/>
                    <a:pt x="4659728" y="4689640"/>
                  </a:cubicBezTo>
                  <a:cubicBezTo>
                    <a:pt x="4723566" y="4623283"/>
                    <a:pt x="4780828" y="4550758"/>
                    <a:pt x="4830457" y="4472596"/>
                  </a:cubicBezTo>
                  <a:cubicBezTo>
                    <a:pt x="4880087" y="4394434"/>
                    <a:pt x="4921716" y="4310302"/>
                    <a:pt x="4955705" y="4222268"/>
                  </a:cubicBezTo>
                  <a:lnTo>
                    <a:pt x="4968352" y="4189141"/>
                  </a:lnTo>
                  <a:lnTo>
                    <a:pt x="4979564" y="4155400"/>
                  </a:lnTo>
                  <a:lnTo>
                    <a:pt x="4990913" y="4121577"/>
                  </a:lnTo>
                  <a:cubicBezTo>
                    <a:pt x="4994441" y="4110119"/>
                    <a:pt x="4997522" y="4098194"/>
                    <a:pt x="5000865" y="4086570"/>
                  </a:cubicBezTo>
                  <a:lnTo>
                    <a:pt x="5020612" y="4016281"/>
                  </a:lnTo>
                  <a:lnTo>
                    <a:pt x="5030486" y="3981137"/>
                  </a:lnTo>
                  <a:lnTo>
                    <a:pt x="5035423" y="3963565"/>
                  </a:lnTo>
                  <a:lnTo>
                    <a:pt x="5039507" y="3945765"/>
                  </a:lnTo>
                  <a:cubicBezTo>
                    <a:pt x="5050088" y="3898175"/>
                    <a:pt x="5061308" y="3850756"/>
                    <a:pt x="5071597" y="3802972"/>
                  </a:cubicBezTo>
                  <a:lnTo>
                    <a:pt x="5096108" y="3658610"/>
                  </a:lnTo>
                  <a:cubicBezTo>
                    <a:pt x="5102684" y="3610180"/>
                    <a:pt x="5107604" y="3561536"/>
                    <a:pt x="5113299" y="3512985"/>
                  </a:cubicBezTo>
                  <a:lnTo>
                    <a:pt x="5115328" y="3494749"/>
                  </a:lnTo>
                  <a:lnTo>
                    <a:pt x="5116446" y="3476502"/>
                  </a:lnTo>
                  <a:lnTo>
                    <a:pt x="5118711" y="3439898"/>
                  </a:lnTo>
                  <a:lnTo>
                    <a:pt x="5123270" y="3366583"/>
                  </a:lnTo>
                  <a:cubicBezTo>
                    <a:pt x="5126606" y="3268829"/>
                    <a:pt x="5127431" y="3170634"/>
                    <a:pt x="5121172" y="3072860"/>
                  </a:cubicBezTo>
                  <a:lnTo>
                    <a:pt x="5119473" y="3036121"/>
                  </a:lnTo>
                  <a:cubicBezTo>
                    <a:pt x="5118968" y="3023930"/>
                    <a:pt x="5117310" y="3011778"/>
                    <a:pt x="5116244" y="2999552"/>
                  </a:cubicBezTo>
                  <a:lnTo>
                    <a:pt x="5109221" y="2926379"/>
                  </a:lnTo>
                  <a:cubicBezTo>
                    <a:pt x="5105544" y="2877404"/>
                    <a:pt x="5096760" y="2829145"/>
                    <a:pt x="5089643" y="2780639"/>
                  </a:cubicBezTo>
                  <a:lnTo>
                    <a:pt x="5084078" y="2744255"/>
                  </a:lnTo>
                  <a:cubicBezTo>
                    <a:pt x="5082420" y="2732104"/>
                    <a:pt x="5080412" y="2719974"/>
                    <a:pt x="5077785" y="2708026"/>
                  </a:cubicBezTo>
                  <a:lnTo>
                    <a:pt x="5063128" y="2636053"/>
                  </a:lnTo>
                  <a:cubicBezTo>
                    <a:pt x="5057902" y="2612048"/>
                    <a:pt x="5053511" y="2587920"/>
                    <a:pt x="5047530" y="2564176"/>
                  </a:cubicBezTo>
                  <a:lnTo>
                    <a:pt x="5028967" y="2493127"/>
                  </a:lnTo>
                  <a:cubicBezTo>
                    <a:pt x="4979424" y="2303537"/>
                    <a:pt x="4909775" y="2119458"/>
                    <a:pt x="4822623" y="1944830"/>
                  </a:cubicBezTo>
                  <a:cubicBezTo>
                    <a:pt x="4648947" y="1594931"/>
                    <a:pt x="4401749" y="1285261"/>
                    <a:pt x="4108183" y="1038170"/>
                  </a:cubicBezTo>
                  <a:cubicBezTo>
                    <a:pt x="3961444" y="914460"/>
                    <a:pt x="3803854" y="805232"/>
                    <a:pt x="3638213" y="712395"/>
                  </a:cubicBezTo>
                  <a:lnTo>
                    <a:pt x="3575480" y="678662"/>
                  </a:lnTo>
                  <a:cubicBezTo>
                    <a:pt x="3554450" y="667578"/>
                    <a:pt x="3534194" y="655311"/>
                    <a:pt x="3512574" y="645577"/>
                  </a:cubicBezTo>
                  <a:lnTo>
                    <a:pt x="3448603" y="614757"/>
                  </a:lnTo>
                  <a:lnTo>
                    <a:pt x="3416617" y="599347"/>
                  </a:lnTo>
                  <a:cubicBezTo>
                    <a:pt x="3406000" y="594185"/>
                    <a:pt x="3395413" y="588913"/>
                    <a:pt x="3384352" y="584559"/>
                  </a:cubicBezTo>
                  <a:cubicBezTo>
                    <a:pt x="3340850" y="566062"/>
                    <a:pt x="3297707" y="547083"/>
                    <a:pt x="3254088" y="529021"/>
                  </a:cubicBezTo>
                  <a:cubicBezTo>
                    <a:pt x="3209736" y="512847"/>
                    <a:pt x="3165607" y="496270"/>
                    <a:pt x="3121640" y="479505"/>
                  </a:cubicBezTo>
                  <a:lnTo>
                    <a:pt x="2987193" y="436176"/>
                  </a:lnTo>
                  <a:cubicBezTo>
                    <a:pt x="2942116" y="422708"/>
                    <a:pt x="2896575" y="410968"/>
                    <a:pt x="2851296" y="398256"/>
                  </a:cubicBezTo>
                  <a:cubicBezTo>
                    <a:pt x="2759507" y="375285"/>
                    <a:pt x="2666373" y="353923"/>
                    <a:pt x="2573611" y="336717"/>
                  </a:cubicBezTo>
                  <a:cubicBezTo>
                    <a:pt x="2387776" y="301762"/>
                    <a:pt x="2200839" y="280304"/>
                    <a:pt x="2014208" y="276896"/>
                  </a:cubicBezTo>
                  <a:cubicBezTo>
                    <a:pt x="1827605" y="273381"/>
                    <a:pt x="1641223" y="288238"/>
                    <a:pt x="1457097" y="322828"/>
                  </a:cubicBezTo>
                  <a:cubicBezTo>
                    <a:pt x="1272912" y="357634"/>
                    <a:pt x="1091595" y="413727"/>
                    <a:pt x="914684" y="486648"/>
                  </a:cubicBezTo>
                  <a:lnTo>
                    <a:pt x="848661" y="515093"/>
                  </a:lnTo>
                  <a:cubicBezTo>
                    <a:pt x="826573" y="524592"/>
                    <a:pt x="804281" y="533573"/>
                    <a:pt x="782834" y="544519"/>
                  </a:cubicBezTo>
                  <a:lnTo>
                    <a:pt x="717715" y="575988"/>
                  </a:lnTo>
                  <a:cubicBezTo>
                    <a:pt x="696005" y="586632"/>
                    <a:pt x="673986" y="596729"/>
                    <a:pt x="653112" y="608523"/>
                  </a:cubicBezTo>
                  <a:cubicBezTo>
                    <a:pt x="568070" y="653782"/>
                    <a:pt x="483901" y="700897"/>
                    <a:pt x="406671" y="756246"/>
                  </a:cubicBezTo>
                  <a:cubicBezTo>
                    <a:pt x="327441" y="809669"/>
                    <a:pt x="256836" y="872706"/>
                    <a:pt x="191033" y="942131"/>
                  </a:cubicBezTo>
                  <a:cubicBezTo>
                    <a:pt x="175048" y="959988"/>
                    <a:pt x="159064" y="977846"/>
                    <a:pt x="143339" y="996006"/>
                  </a:cubicBezTo>
                  <a:lnTo>
                    <a:pt x="98848" y="1053288"/>
                  </a:lnTo>
                  <a:cubicBezTo>
                    <a:pt x="83542" y="1072023"/>
                    <a:pt x="70312" y="1092822"/>
                    <a:pt x="56083" y="1112657"/>
                  </a:cubicBezTo>
                  <a:cubicBezTo>
                    <a:pt x="42010" y="1132765"/>
                    <a:pt x="27965" y="1152765"/>
                    <a:pt x="14889" y="1173837"/>
                  </a:cubicBezTo>
                  <a:lnTo>
                    <a:pt x="0" y="1198088"/>
                  </a:lnTo>
                  <a:lnTo>
                    <a:pt x="0" y="888809"/>
                  </a:lnTo>
                  <a:lnTo>
                    <a:pt x="88781" y="802825"/>
                  </a:lnTo>
                  <a:cubicBezTo>
                    <a:pt x="672175" y="289643"/>
                    <a:pt x="1428944" y="-5083"/>
                    <a:pt x="2220349" y="6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892EDFE8-6036-92C4-7718-04D7CC698BE6}"/>
              </a:ext>
            </a:extLst>
          </p:cNvPr>
          <p:cNvSpPr txBox="1"/>
          <p:nvPr/>
        </p:nvSpPr>
        <p:spPr>
          <a:xfrm>
            <a:off x="1388173" y="1165542"/>
            <a:ext cx="39079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Answer the questions: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F6B2BA6-1309-AD7F-A25A-6ED29C9BE18A}"/>
              </a:ext>
            </a:extLst>
          </p:cNvPr>
          <p:cNvSpPr txBox="1"/>
          <p:nvPr/>
        </p:nvSpPr>
        <p:spPr>
          <a:xfrm>
            <a:off x="-41447" y="3267623"/>
            <a:ext cx="466121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LIFESTYLE DIFFERENCES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B772FD5-3484-ECC1-163E-B8CCAC442208}"/>
              </a:ext>
            </a:extLst>
          </p:cNvPr>
          <p:cNvSpPr txBox="1"/>
          <p:nvPr/>
        </p:nvSpPr>
        <p:spPr>
          <a:xfrm>
            <a:off x="5378623" y="1071840"/>
            <a:ext cx="6728921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800"/>
              <a:t>1. What is the video about?</a:t>
            </a:r>
          </a:p>
          <a:p>
            <a:pPr>
              <a:spcAft>
                <a:spcPts val="1200"/>
              </a:spcAft>
            </a:pPr>
            <a:r>
              <a:rPr lang="en-US" sz="2800"/>
              <a:t>2. In Viet Nam</a:t>
            </a:r>
            <a:r>
              <a:rPr lang="en-US" sz="2800" dirty="0"/>
              <a:t>, how to two men greet when they meet?</a:t>
            </a:r>
          </a:p>
          <a:p>
            <a:pPr>
              <a:spcAft>
                <a:spcPts val="1200"/>
              </a:spcAft>
            </a:pPr>
            <a:r>
              <a:rPr lang="en-US" sz="2800"/>
              <a:t>3. </a:t>
            </a:r>
            <a:r>
              <a:rPr lang="en-US" sz="2800" dirty="0"/>
              <a:t>Do people in Thailand shake hands when </a:t>
            </a:r>
            <a:r>
              <a:rPr lang="en-US" sz="2800"/>
              <a:t>meeting?</a:t>
            </a:r>
            <a:endParaRPr lang="en-US" sz="2800" dirty="0"/>
          </a:p>
        </p:txBody>
      </p:sp>
      <p:pic>
        <p:nvPicPr>
          <p:cNvPr id="7" name="Y2Mate.is - Greetings From Around the World  Travel Channel-nANhSfCGAs4-1080p-1654641379485.mp4">
            <a:hlinkClick r:id="" action="ppaction://media"/>
            <a:extLst>
              <a:ext uri="{FF2B5EF4-FFF2-40B4-BE49-F238E27FC236}">
                <a16:creationId xmlns:a16="http://schemas.microsoft.com/office/drawing/2014/main" id="{1737CE6B-8312-68AE-92CF-5E987793B1F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05195" y="3619573"/>
            <a:ext cx="5757204" cy="323842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7AF1ED4-DB74-06AF-EB91-20300443BA87}"/>
              </a:ext>
            </a:extLst>
          </p:cNvPr>
          <p:cNvSpPr txBox="1"/>
          <p:nvPr/>
        </p:nvSpPr>
        <p:spPr>
          <a:xfrm>
            <a:off x="499767" y="19308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3404845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0788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3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" name="Google Shape;1881;p31">
            <a:extLst>
              <a:ext uri="{FF2B5EF4-FFF2-40B4-BE49-F238E27FC236}">
                <a16:creationId xmlns:a16="http://schemas.microsoft.com/office/drawing/2014/main" id="{47035607-B83F-3B5C-8EC5-A11B06AC035A}"/>
              </a:ext>
            </a:extLst>
          </p:cNvPr>
          <p:cNvSpPr txBox="1">
            <a:spLocks/>
          </p:cNvSpPr>
          <p:nvPr/>
        </p:nvSpPr>
        <p:spPr>
          <a:xfrm>
            <a:off x="606999" y="1420489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greet</a:t>
            </a:r>
            <a:r>
              <a:rPr lang="en-US" sz="6000" b="1" dirty="0">
                <a:solidFill>
                  <a:srgbClr val="AD4F0F"/>
                </a:solidFill>
              </a:rPr>
              <a:t> (v)</a:t>
            </a:r>
            <a:endParaRPr lang="en-US" sz="5400" b="1" dirty="0">
              <a:solidFill>
                <a:srgbClr val="AD4F0F"/>
              </a:solidFill>
              <a:cs typeface="Calibri" panose="020F05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BCE3F62-B61E-620A-9626-D61F8771C011}"/>
              </a:ext>
            </a:extLst>
          </p:cNvPr>
          <p:cNvSpPr/>
          <p:nvPr/>
        </p:nvSpPr>
        <p:spPr>
          <a:xfrm>
            <a:off x="985888" y="4973652"/>
            <a:ext cx="405089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400" dirty="0" err="1"/>
              <a:t>chào</a:t>
            </a:r>
            <a:r>
              <a:rPr lang="en-US" sz="4400" dirty="0"/>
              <a:t> </a:t>
            </a:r>
            <a:r>
              <a:rPr lang="en-US" sz="4400" dirty="0" err="1"/>
              <a:t>hỏi</a:t>
            </a:r>
            <a:endParaRPr lang="en-US" sz="44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8519F6C-CE9F-EDF3-D08A-A2B0763110C4}"/>
              </a:ext>
            </a:extLst>
          </p:cNvPr>
          <p:cNvSpPr/>
          <p:nvPr/>
        </p:nvSpPr>
        <p:spPr>
          <a:xfrm>
            <a:off x="1489057" y="3556590"/>
            <a:ext cx="304455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﻿/</a:t>
            </a:r>
            <a:r>
              <a:rPr lang="en-US" sz="4400" b="1" dirty="0" err="1">
                <a:solidFill>
                  <a:schemeClr val="accent5">
                    <a:lumMod val="50000"/>
                  </a:schemeClr>
                </a:solidFill>
              </a:rPr>
              <a:t>ɡriːt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/ </a:t>
            </a:r>
          </a:p>
        </p:txBody>
      </p:sp>
      <p:pic>
        <p:nvPicPr>
          <p:cNvPr id="8" name="Picture 4" descr="Say Hello Vector Art, Icons, and Graphics for Free Download">
            <a:extLst>
              <a:ext uri="{FF2B5EF4-FFF2-40B4-BE49-F238E27FC236}">
                <a16:creationId xmlns:a16="http://schemas.microsoft.com/office/drawing/2014/main" id="{A9A4EEE3-2F7A-BA20-C1CB-5168D720C6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9473" y="1749210"/>
            <a:ext cx="4348318" cy="4931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801185B-0D41-9410-BCF2-BF4CC574B16B}"/>
              </a:ext>
            </a:extLst>
          </p:cNvPr>
          <p:cNvSpPr txBox="1"/>
          <p:nvPr/>
        </p:nvSpPr>
        <p:spPr>
          <a:xfrm>
            <a:off x="499767" y="19308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</a:p>
        </p:txBody>
      </p:sp>
    </p:spTree>
    <p:extLst>
      <p:ext uri="{BB962C8B-B14F-4D97-AF65-F5344CB8AC3E}">
        <p14:creationId xmlns:p14="http://schemas.microsoft.com/office/powerpoint/2010/main" val="2817977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3" name="Picture 2" descr="ways to say hello - MyEnglishTeacher.eu Blog">
            <a:extLst>
              <a:ext uri="{FF2B5EF4-FFF2-40B4-BE49-F238E27FC236}">
                <a16:creationId xmlns:a16="http://schemas.microsoft.com/office/drawing/2014/main" id="{9C8F6C79-D9A6-CA1E-D2CE-D22635FC67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7" t="3674" r="8043"/>
          <a:stretch/>
        </p:blipFill>
        <p:spPr bwMode="auto">
          <a:xfrm>
            <a:off x="5211444" y="2312378"/>
            <a:ext cx="6849207" cy="4404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Google Shape;1881;p31">
            <a:extLst>
              <a:ext uri="{FF2B5EF4-FFF2-40B4-BE49-F238E27FC236}">
                <a16:creationId xmlns:a16="http://schemas.microsoft.com/office/drawing/2014/main" id="{22C24ED2-09D7-EEB7-6D11-F64A59DCBCBA}"/>
              </a:ext>
            </a:extLst>
          </p:cNvPr>
          <p:cNvSpPr txBox="1">
            <a:spLocks/>
          </p:cNvSpPr>
          <p:nvPr/>
        </p:nvSpPr>
        <p:spPr>
          <a:xfrm>
            <a:off x="656073" y="1429210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greeting</a:t>
            </a:r>
            <a:r>
              <a:rPr lang="en-US" sz="6000" b="1">
                <a:solidFill>
                  <a:srgbClr val="AD4F0F"/>
                </a:solidFill>
              </a:rPr>
              <a:t> </a:t>
            </a:r>
            <a:r>
              <a:rPr lang="en-US" sz="6000" b="1" dirty="0">
                <a:solidFill>
                  <a:srgbClr val="AD4F0F"/>
                </a:solidFill>
              </a:rPr>
              <a:t>(n)</a:t>
            </a:r>
            <a:endParaRPr lang="en-US" sz="4800" b="1" dirty="0">
              <a:solidFill>
                <a:srgbClr val="AD4F0F"/>
              </a:solidFill>
              <a:cs typeface="Calibri" panose="020F05020202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E1705AB-BB1B-D8FF-69AE-9AEB1605A360}"/>
              </a:ext>
            </a:extLst>
          </p:cNvPr>
          <p:cNvSpPr/>
          <p:nvPr/>
        </p:nvSpPr>
        <p:spPr>
          <a:xfrm>
            <a:off x="990520" y="5167083"/>
            <a:ext cx="362508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400" dirty="0" err="1"/>
              <a:t>lời</a:t>
            </a:r>
            <a:r>
              <a:rPr lang="en-US" sz="4400" dirty="0"/>
              <a:t> </a:t>
            </a:r>
            <a:r>
              <a:rPr lang="en-US" sz="4400" dirty="0" err="1"/>
              <a:t>chào</a:t>
            </a:r>
            <a:endParaRPr lang="en-US" sz="44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92F718B-3DEB-BF53-4064-0B427A33F46B}"/>
              </a:ext>
            </a:extLst>
          </p:cNvPr>
          <p:cNvSpPr/>
          <p:nvPr/>
        </p:nvSpPr>
        <p:spPr>
          <a:xfrm>
            <a:off x="1366883" y="3535129"/>
            <a:ext cx="304455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﻿/ˈ</a:t>
            </a:r>
            <a:r>
              <a:rPr lang="en-US" sz="4400" b="1" dirty="0" err="1">
                <a:solidFill>
                  <a:schemeClr val="accent5">
                    <a:lumMod val="50000"/>
                  </a:schemeClr>
                </a:solidFill>
              </a:rPr>
              <a:t>ɡriːtɪŋ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/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8F39383-6653-79A4-D6E7-E5BE609E5303}"/>
              </a:ext>
            </a:extLst>
          </p:cNvPr>
          <p:cNvSpPr txBox="1"/>
          <p:nvPr/>
        </p:nvSpPr>
        <p:spPr>
          <a:xfrm>
            <a:off x="499767" y="19308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</a:p>
        </p:txBody>
      </p:sp>
    </p:spTree>
    <p:extLst>
      <p:ext uri="{BB962C8B-B14F-4D97-AF65-F5344CB8AC3E}">
        <p14:creationId xmlns:p14="http://schemas.microsoft.com/office/powerpoint/2010/main" val="799076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" name="Google Shape;1881;p31">
            <a:extLst>
              <a:ext uri="{FF2B5EF4-FFF2-40B4-BE49-F238E27FC236}">
                <a16:creationId xmlns:a16="http://schemas.microsoft.com/office/drawing/2014/main" id="{B289A923-266C-755E-31F9-61909B3A7CE5}"/>
              </a:ext>
            </a:extLst>
          </p:cNvPr>
          <p:cNvSpPr txBox="1">
            <a:spLocks/>
          </p:cNvSpPr>
          <p:nvPr/>
        </p:nvSpPr>
        <p:spPr>
          <a:xfrm>
            <a:off x="409888" y="1591016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serve</a:t>
            </a:r>
            <a:r>
              <a:rPr lang="en-US" sz="6000" b="1" dirty="0">
                <a:solidFill>
                  <a:srgbClr val="AD4F0F"/>
                </a:solidFill>
              </a:rPr>
              <a:t> (v)</a:t>
            </a:r>
            <a:endParaRPr lang="en-US" sz="4800" b="1" dirty="0">
              <a:solidFill>
                <a:srgbClr val="AD4F0F"/>
              </a:solidFill>
              <a:cs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229A879-EC9E-CB39-0FE4-307DB93B5989}"/>
              </a:ext>
            </a:extLst>
          </p:cNvPr>
          <p:cNvSpPr/>
          <p:nvPr/>
        </p:nvSpPr>
        <p:spPr>
          <a:xfrm>
            <a:off x="1007381" y="4727467"/>
            <a:ext cx="362508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400" dirty="0" err="1"/>
              <a:t>phục</a:t>
            </a:r>
            <a:r>
              <a:rPr lang="en-US" sz="4400" dirty="0"/>
              <a:t> </a:t>
            </a:r>
            <a:r>
              <a:rPr lang="en-US" sz="4400" dirty="0" err="1"/>
              <a:t>vụ</a:t>
            </a:r>
            <a:endParaRPr lang="en-US" sz="44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402FDC5-2C4B-E5BE-7015-5F835B3DEFF9}"/>
              </a:ext>
            </a:extLst>
          </p:cNvPr>
          <p:cNvSpPr/>
          <p:nvPr/>
        </p:nvSpPr>
        <p:spPr>
          <a:xfrm>
            <a:off x="1297645" y="3477866"/>
            <a:ext cx="304455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4400" b="1" dirty="0" err="1">
                <a:solidFill>
                  <a:schemeClr val="accent5">
                    <a:lumMod val="50000"/>
                  </a:schemeClr>
                </a:solidFill>
              </a:rPr>
              <a:t>sɜːv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/  </a:t>
            </a:r>
          </a:p>
        </p:txBody>
      </p:sp>
      <p:pic>
        <p:nvPicPr>
          <p:cNvPr id="5" name="Picture 2" descr="How to Politely Send Back Food at a Restaurant | EatingWell">
            <a:extLst>
              <a:ext uri="{FF2B5EF4-FFF2-40B4-BE49-F238E27FC236}">
                <a16:creationId xmlns:a16="http://schemas.microsoft.com/office/drawing/2014/main" id="{B4A64371-B9FB-9ABD-D806-CD5C85C595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8245" y="2006095"/>
            <a:ext cx="6061644" cy="4039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06BCFEA-0038-B525-8B47-621F4276E893}"/>
              </a:ext>
            </a:extLst>
          </p:cNvPr>
          <p:cNvSpPr txBox="1"/>
          <p:nvPr/>
        </p:nvSpPr>
        <p:spPr>
          <a:xfrm>
            <a:off x="499767" y="19308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</a:p>
        </p:txBody>
      </p:sp>
    </p:spTree>
    <p:extLst>
      <p:ext uri="{BB962C8B-B14F-4D97-AF65-F5344CB8AC3E}">
        <p14:creationId xmlns:p14="http://schemas.microsoft.com/office/powerpoint/2010/main" val="2122795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" name="Google Shape;1881;p31">
            <a:extLst>
              <a:ext uri="{FF2B5EF4-FFF2-40B4-BE49-F238E27FC236}">
                <a16:creationId xmlns:a16="http://schemas.microsoft.com/office/drawing/2014/main" id="{4004FFF9-5249-A325-1EB1-5DD0849863DD}"/>
              </a:ext>
            </a:extLst>
          </p:cNvPr>
          <p:cNvSpPr txBox="1">
            <a:spLocks/>
          </p:cNvSpPr>
          <p:nvPr/>
        </p:nvSpPr>
        <p:spPr>
          <a:xfrm>
            <a:off x="98057" y="1399913"/>
            <a:ext cx="8887681" cy="10815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common practice</a:t>
            </a:r>
            <a:r>
              <a:rPr lang="en-US" sz="6000" b="1" dirty="0">
                <a:solidFill>
                  <a:srgbClr val="AD4F0F"/>
                </a:solidFill>
              </a:rPr>
              <a:t> (n)</a:t>
            </a:r>
            <a:endParaRPr lang="en-US" sz="4800" b="1" dirty="0">
              <a:solidFill>
                <a:srgbClr val="AD4F0F"/>
              </a:solidFill>
              <a:cs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076DDDE-B6C5-CE1A-643E-4428F3CDC023}"/>
              </a:ext>
            </a:extLst>
          </p:cNvPr>
          <p:cNvSpPr/>
          <p:nvPr/>
        </p:nvSpPr>
        <p:spPr>
          <a:xfrm>
            <a:off x="994681" y="5281383"/>
            <a:ext cx="436480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400" dirty="0" err="1"/>
              <a:t>thông</a:t>
            </a:r>
            <a:r>
              <a:rPr lang="en-US" sz="4400" dirty="0"/>
              <a:t> </a:t>
            </a:r>
            <a:r>
              <a:rPr lang="en-US" sz="4400" dirty="0" err="1"/>
              <a:t>lệ</a:t>
            </a:r>
            <a:endParaRPr lang="en-US" sz="44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6AE6086-C997-FD9D-DD35-5CCB189BAD63}"/>
              </a:ext>
            </a:extLst>
          </p:cNvPr>
          <p:cNvSpPr/>
          <p:nvPr/>
        </p:nvSpPr>
        <p:spPr>
          <a:xfrm>
            <a:off x="915599" y="3639323"/>
            <a:ext cx="508959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﻿/ˈ</a:t>
            </a:r>
            <a:r>
              <a:rPr lang="en-US" sz="4400" b="1" dirty="0" err="1">
                <a:solidFill>
                  <a:schemeClr val="accent5">
                    <a:lumMod val="50000"/>
                  </a:schemeClr>
                </a:solidFill>
              </a:rPr>
              <a:t>kɒmən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 ˈ</a:t>
            </a:r>
            <a:r>
              <a:rPr lang="en-US" sz="4400" b="1" dirty="0" err="1">
                <a:solidFill>
                  <a:schemeClr val="accent5">
                    <a:lumMod val="50000"/>
                  </a:schemeClr>
                </a:solidFill>
              </a:rPr>
              <a:t>præktɪs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/  </a:t>
            </a:r>
          </a:p>
        </p:txBody>
      </p:sp>
      <p:pic>
        <p:nvPicPr>
          <p:cNvPr id="5" name="Picture 4" descr="Pin on uj">
            <a:extLst>
              <a:ext uri="{FF2B5EF4-FFF2-40B4-BE49-F238E27FC236}">
                <a16:creationId xmlns:a16="http://schemas.microsoft.com/office/drawing/2014/main" id="{460EA53E-AEB6-B4A4-9DA5-33585A552B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2204" y="3093960"/>
            <a:ext cx="3635115" cy="3635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7F4B8F4-B433-CF30-665E-FF3C76C39A2B}"/>
              </a:ext>
            </a:extLst>
          </p:cNvPr>
          <p:cNvSpPr txBox="1"/>
          <p:nvPr/>
        </p:nvSpPr>
        <p:spPr>
          <a:xfrm>
            <a:off x="499767" y="19308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</a:p>
        </p:txBody>
      </p:sp>
    </p:spTree>
    <p:extLst>
      <p:ext uri="{BB962C8B-B14F-4D97-AF65-F5344CB8AC3E}">
        <p14:creationId xmlns:p14="http://schemas.microsoft.com/office/powerpoint/2010/main" val="581976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" name="Google Shape;1881;p31">
            <a:extLst>
              <a:ext uri="{FF2B5EF4-FFF2-40B4-BE49-F238E27FC236}">
                <a16:creationId xmlns:a16="http://schemas.microsoft.com/office/drawing/2014/main" id="{5408F3EA-2764-340B-A190-182396228A25}"/>
              </a:ext>
            </a:extLst>
          </p:cNvPr>
          <p:cNvSpPr txBox="1">
            <a:spLocks/>
          </p:cNvSpPr>
          <p:nvPr/>
        </p:nvSpPr>
        <p:spPr>
          <a:xfrm>
            <a:off x="499767" y="1410200"/>
            <a:ext cx="6351397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in the habit of</a:t>
            </a:r>
            <a:endParaRPr lang="en-US" sz="8000" b="1" dirty="0">
              <a:solidFill>
                <a:srgbClr val="AD4F0F"/>
              </a:solidFill>
              <a:cs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20B5899-852E-C6E4-7F46-67EF752CC3ED}"/>
              </a:ext>
            </a:extLst>
          </p:cNvPr>
          <p:cNvSpPr/>
          <p:nvPr/>
        </p:nvSpPr>
        <p:spPr>
          <a:xfrm>
            <a:off x="488439" y="5006993"/>
            <a:ext cx="556438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400" dirty="0" err="1"/>
              <a:t>có</a:t>
            </a:r>
            <a:r>
              <a:rPr lang="en-US" sz="4400" dirty="0"/>
              <a:t> </a:t>
            </a:r>
            <a:r>
              <a:rPr lang="en-US" sz="4400" dirty="0" err="1"/>
              <a:t>thói</a:t>
            </a:r>
            <a:r>
              <a:rPr lang="en-US" sz="4400" dirty="0"/>
              <a:t> </a:t>
            </a:r>
            <a:r>
              <a:rPr lang="en-US" sz="4400" dirty="0" err="1"/>
              <a:t>quen</a:t>
            </a:r>
            <a:r>
              <a:rPr lang="en-US" sz="4400" dirty="0"/>
              <a:t> </a:t>
            </a:r>
            <a:r>
              <a:rPr lang="en-US" sz="4400" dirty="0" err="1"/>
              <a:t>làm</a:t>
            </a:r>
            <a:r>
              <a:rPr lang="en-US" sz="4400" dirty="0"/>
              <a:t> </a:t>
            </a:r>
            <a:r>
              <a:rPr lang="en-US" sz="4400" dirty="0" err="1"/>
              <a:t>gì</a:t>
            </a:r>
            <a:r>
              <a:rPr lang="en-US" sz="4400" dirty="0"/>
              <a:t>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99760C0-4E54-31FA-CEA1-CAD2C026A34F}"/>
              </a:ext>
            </a:extLst>
          </p:cNvPr>
          <p:cNvSpPr/>
          <p:nvPr/>
        </p:nvSpPr>
        <p:spPr>
          <a:xfrm>
            <a:off x="797311" y="3553487"/>
            <a:ext cx="475052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﻿/</a:t>
            </a:r>
            <a:r>
              <a:rPr lang="en-US" sz="4400" b="1" dirty="0" err="1">
                <a:solidFill>
                  <a:schemeClr val="accent5">
                    <a:lumMod val="50000"/>
                  </a:schemeClr>
                </a:solidFill>
              </a:rPr>
              <a:t>ɪn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4400" b="1" dirty="0" err="1">
                <a:solidFill>
                  <a:schemeClr val="accent5">
                    <a:lumMod val="50000"/>
                  </a:schemeClr>
                </a:solidFill>
              </a:rPr>
              <a:t>ðə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 ˈ</a:t>
            </a:r>
            <a:r>
              <a:rPr lang="en-US" sz="4400" b="1" dirty="0" err="1">
                <a:solidFill>
                  <a:schemeClr val="accent5">
                    <a:lumMod val="50000"/>
                  </a:schemeClr>
                </a:solidFill>
              </a:rPr>
              <a:t>hæbɪt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4400" b="1" dirty="0" err="1">
                <a:solidFill>
                  <a:schemeClr val="accent5">
                    <a:lumMod val="50000"/>
                  </a:schemeClr>
                </a:solidFill>
              </a:rPr>
              <a:t>əv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/ </a:t>
            </a:r>
          </a:p>
        </p:txBody>
      </p:sp>
      <p:pic>
        <p:nvPicPr>
          <p:cNvPr id="5" name="Picture 2" descr="Distinctive brain pattern helps habits form - MIT McGovern Institute">
            <a:extLst>
              <a:ext uri="{FF2B5EF4-FFF2-40B4-BE49-F238E27FC236}">
                <a16:creationId xmlns:a16="http://schemas.microsoft.com/office/drawing/2014/main" id="{3E419A38-08F1-54D6-8ABE-47A8C8E33F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8205" y="2795955"/>
            <a:ext cx="5459857" cy="3639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6AB1832-E4A6-DE44-6BB2-32C5A87DAA05}"/>
              </a:ext>
            </a:extLst>
          </p:cNvPr>
          <p:cNvSpPr txBox="1"/>
          <p:nvPr/>
        </p:nvSpPr>
        <p:spPr>
          <a:xfrm>
            <a:off x="499767" y="19308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</a:p>
        </p:txBody>
      </p:sp>
    </p:spTree>
    <p:extLst>
      <p:ext uri="{BB962C8B-B14F-4D97-AF65-F5344CB8AC3E}">
        <p14:creationId xmlns:p14="http://schemas.microsoft.com/office/powerpoint/2010/main" val="556382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3443</TotalTime>
  <Words>984</Words>
  <Application>Microsoft Office PowerPoint</Application>
  <PresentationFormat>Widescreen</PresentationFormat>
  <Paragraphs>174</Paragraphs>
  <Slides>20</Slides>
  <Notes>17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Adobe Gothic Std B</vt:lpstr>
      <vt:lpstr>Arial</vt:lpstr>
      <vt:lpstr>Calibri</vt:lpstr>
      <vt:lpstr>Calibri Light</vt:lpstr>
      <vt:lpstr>Myriad Pro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Nguyen Thi Hien Nguyen Thi Hien</cp:lastModifiedBy>
  <cp:revision>213</cp:revision>
  <dcterms:created xsi:type="dcterms:W3CDTF">2020-12-09T02:04:09Z</dcterms:created>
  <dcterms:modified xsi:type="dcterms:W3CDTF">2024-07-11T10:51:13Z</dcterms:modified>
</cp:coreProperties>
</file>