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62" r:id="rId3"/>
    <p:sldId id="260" r:id="rId4"/>
    <p:sldId id="308" r:id="rId5"/>
    <p:sldId id="264" r:id="rId6"/>
    <p:sldId id="258" r:id="rId7"/>
  </p:sldIdLst>
  <p:sldSz cx="9144000" cy="5143500" type="screen16x9"/>
  <p:notesSz cx="6858000" cy="9144000"/>
  <p:embeddedFontLst>
    <p:embeddedFont>
      <p:font typeface="Barriecit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ntic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9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FA9F45-C514-492F-90DC-2219CE253507}">
  <a:tblStyle styleId="{8BFA9F45-C514-492F-90DC-2219CE2535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8"/>
    <p:restoredTop sz="94646"/>
  </p:normalViewPr>
  <p:slideViewPr>
    <p:cSldViewPr snapToGrid="0" snapToObjects="1">
      <p:cViewPr varScale="1">
        <p:scale>
          <a:sx n="118" d="100"/>
          <a:sy n="11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882cbaad8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882cbaad8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aa3974c8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aa3974c8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aa3974c8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aa3974c8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aa3974c8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aa3974c8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56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aa3974c8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aa3974c8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a3974c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a3974c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443350"/>
            <a:ext cx="4773000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913000"/>
            <a:ext cx="36216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50200" y="1234625"/>
            <a:ext cx="3852300" cy="2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153676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50200" y="1595677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350200" y="3877979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2061733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350200" y="4319901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350200" y="2061732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77979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350200" y="2503730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350200" y="2969871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69817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1350200" y="3411783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184574" y="3521263"/>
            <a:ext cx="4443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184574" y="1386075"/>
            <a:ext cx="4443600" cy="174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00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7200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 idx="2"/>
          </p:nvPr>
        </p:nvSpPr>
        <p:spPr>
          <a:xfrm>
            <a:off x="34038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3"/>
          </p:nvPr>
        </p:nvSpPr>
        <p:spPr>
          <a:xfrm>
            <a:off x="34038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4"/>
          </p:nvPr>
        </p:nvSpPr>
        <p:spPr>
          <a:xfrm>
            <a:off x="60876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5"/>
          </p:nvPr>
        </p:nvSpPr>
        <p:spPr>
          <a:xfrm>
            <a:off x="60876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/>
          </a:blip>
          <a:srcRect l="29463"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0" r:id="rId5"/>
    <p:sldLayoutId id="2147483663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ctrTitle"/>
          </p:nvPr>
        </p:nvSpPr>
        <p:spPr>
          <a:xfrm>
            <a:off x="31251" y="1221083"/>
            <a:ext cx="5328348" cy="2358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dk1"/>
                </a:solidFill>
                <a:latin typeface="DIN Condensed" pitchFamily="2" charset="0"/>
              </a:rPr>
              <a:t>Unit 5. </a:t>
            </a:r>
            <a:br>
              <a:rPr lang="en" sz="7200" dirty="0">
                <a:solidFill>
                  <a:schemeClr val="dk1"/>
                </a:solidFill>
                <a:latin typeface="DIN Condensed" pitchFamily="2" charset="0"/>
              </a:rPr>
            </a:br>
            <a:r>
              <a:rPr lang="en" sz="7200" dirty="0">
                <a:solidFill>
                  <a:schemeClr val="dk1"/>
                </a:solidFill>
                <a:latin typeface="DIN Condensed" pitchFamily="2" charset="0"/>
              </a:rPr>
              <a:t>Food and Drink</a:t>
            </a:r>
            <a:endParaRPr sz="7200" dirty="0">
              <a:latin typeface="DIN Condensed" pitchFamily="2" charset="0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963497" y="3514717"/>
            <a:ext cx="3708600" cy="407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1"/>
          </p:nvPr>
        </p:nvSpPr>
        <p:spPr>
          <a:xfrm>
            <a:off x="1523682" y="3620467"/>
            <a:ext cx="36216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Lesson 3. A closer look 2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2;p45">
            <a:extLst>
              <a:ext uri="{FF2B5EF4-FFF2-40B4-BE49-F238E27FC236}">
                <a16:creationId xmlns:a16="http://schemas.microsoft.com/office/drawing/2014/main" id="{A8B14C49-E27F-D44C-AA99-60C7E82636B8}"/>
              </a:ext>
            </a:extLst>
          </p:cNvPr>
          <p:cNvSpPr txBox="1">
            <a:spLocks/>
          </p:cNvSpPr>
          <p:nvPr/>
        </p:nvSpPr>
        <p:spPr>
          <a:xfrm>
            <a:off x="2120510" y="-63607"/>
            <a:ext cx="61216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1. (p 53) Circle the correct words or phrases.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571C61-649B-584B-9BFD-D69424EB0FC2}"/>
              </a:ext>
            </a:extLst>
          </p:cNvPr>
          <p:cNvSpPr txBox="1"/>
          <p:nvPr/>
        </p:nvSpPr>
        <p:spPr>
          <a:xfrm>
            <a:off x="173404" y="509093"/>
            <a:ext cx="5988279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Minh is very popular. He has got some / a lot of friends.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3B9943-23AF-8242-A310-E40AF68DAA42}"/>
              </a:ext>
            </a:extLst>
          </p:cNvPr>
          <p:cNvSpPr txBox="1"/>
          <p:nvPr/>
        </p:nvSpPr>
        <p:spPr>
          <a:xfrm>
            <a:off x="186770" y="1416173"/>
            <a:ext cx="5974913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Linh is very busy. She has got some / lots of homework.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443AE88-2A9A-294F-8326-9A4D69379FCC}"/>
              </a:ext>
            </a:extLst>
          </p:cNvPr>
          <p:cNvSpPr txBox="1"/>
          <p:nvPr/>
        </p:nvSpPr>
        <p:spPr>
          <a:xfrm>
            <a:off x="173401" y="2323253"/>
            <a:ext cx="5974913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Put some  / a lot of sugar in my tea. But not too much.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5D8971-206E-9F4B-8456-E22ED2B430D6}"/>
              </a:ext>
            </a:extLst>
          </p:cNvPr>
          <p:cNvSpPr txBox="1"/>
          <p:nvPr/>
        </p:nvSpPr>
        <p:spPr>
          <a:xfrm>
            <a:off x="173400" y="3229915"/>
            <a:ext cx="5974913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There are some /  a lot of cars in our city. Too many. I don't like it.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5B0E7E-C2F4-E545-AC74-8F5426181C96}"/>
              </a:ext>
            </a:extLst>
          </p:cNvPr>
          <p:cNvSpPr txBox="1"/>
          <p:nvPr/>
        </p:nvSpPr>
        <p:spPr>
          <a:xfrm>
            <a:off x="173404" y="4136577"/>
            <a:ext cx="5988279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There is some /  lots of rice left. Not much but just enough for our breakfast.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A67B62-9780-4E41-AA62-684F9E5D8677}"/>
              </a:ext>
            </a:extLst>
          </p:cNvPr>
          <p:cNvSpPr txBox="1"/>
          <p:nvPr/>
        </p:nvSpPr>
        <p:spPr>
          <a:xfrm>
            <a:off x="186774" y="509093"/>
            <a:ext cx="5988279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Minh is very popular. He has got some / </a:t>
            </a: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lot of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friends.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E254D1-4FAA-DA4F-B976-A0EF4BF82BC1}"/>
              </a:ext>
            </a:extLst>
          </p:cNvPr>
          <p:cNvSpPr txBox="1"/>
          <p:nvPr/>
        </p:nvSpPr>
        <p:spPr>
          <a:xfrm>
            <a:off x="200140" y="1416173"/>
            <a:ext cx="5974913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Linh is very busy. She has got some / </a:t>
            </a: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lots of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B6A822-5AB7-2243-8A44-414AC11128A2}"/>
              </a:ext>
            </a:extLst>
          </p:cNvPr>
          <p:cNvSpPr txBox="1"/>
          <p:nvPr/>
        </p:nvSpPr>
        <p:spPr>
          <a:xfrm>
            <a:off x="186771" y="2323253"/>
            <a:ext cx="5974913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Put </a:t>
            </a: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 a lot of sugar in my tea. But not too much.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FC894C5-7683-4C4D-BC07-2208562407FE}"/>
              </a:ext>
            </a:extLst>
          </p:cNvPr>
          <p:cNvSpPr txBox="1"/>
          <p:nvPr/>
        </p:nvSpPr>
        <p:spPr>
          <a:xfrm>
            <a:off x="186770" y="3229915"/>
            <a:ext cx="5974913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There are some /  </a:t>
            </a: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lot of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cars in our city. Too many. I don't like it.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C56171-8537-714E-9D38-EB6DB9B7BACA}"/>
              </a:ext>
            </a:extLst>
          </p:cNvPr>
          <p:cNvSpPr txBox="1"/>
          <p:nvPr/>
        </p:nvSpPr>
        <p:spPr>
          <a:xfrm>
            <a:off x="186774" y="4136577"/>
            <a:ext cx="5988279" cy="851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There is </a:t>
            </a: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 lots of rice left. Not much but just enough for our breakfast. </a:t>
            </a:r>
          </a:p>
        </p:txBody>
      </p:sp>
      <p:pic>
        <p:nvPicPr>
          <p:cNvPr id="1026" name="Picture 2" descr="Mũi Tên Vector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DF58887E-FA89-C147-9827-EEBC8E2F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49">
            <a:off x="5907776" y="592726"/>
            <a:ext cx="992011" cy="9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Mũi Tên Vector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B6660212-39A2-D44A-8E48-B6338A5B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49">
            <a:off x="5907778" y="1491951"/>
            <a:ext cx="992011" cy="9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Mũi Tên Vector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B617C326-0254-CC4E-ADAF-835409DA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49">
            <a:off x="5907776" y="2299731"/>
            <a:ext cx="992011" cy="9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Mũi Tên Vector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B35BAD57-6E5D-B543-883F-6629B739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49">
            <a:off x="5907777" y="3263095"/>
            <a:ext cx="992011" cy="9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Mũi Tên Vector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7D9A16FA-A83B-0B4F-A043-87B4743AA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49">
            <a:off x="5907776" y="4169256"/>
            <a:ext cx="992011" cy="9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3A95A5-A5BC-6B49-982F-1DC2BE1060F5}"/>
              </a:ext>
            </a:extLst>
          </p:cNvPr>
          <p:cNvSpPr txBox="1"/>
          <p:nvPr/>
        </p:nvSpPr>
        <p:spPr>
          <a:xfrm>
            <a:off x="6902069" y="465667"/>
            <a:ext cx="2068527" cy="817245"/>
          </a:xfrm>
          <a:prstGeom prst="round2Diag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v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ery popular</a:t>
            </a:r>
          </a:p>
          <a:p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riends → countable noun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1FB653-796A-094D-95FB-432B8879A476}"/>
              </a:ext>
            </a:extLst>
          </p:cNvPr>
          <p:cNvSpPr txBox="1"/>
          <p:nvPr/>
        </p:nvSpPr>
        <p:spPr>
          <a:xfrm>
            <a:off x="6902068" y="1376362"/>
            <a:ext cx="2041792" cy="817245"/>
          </a:xfrm>
          <a:prstGeom prst="round2Diag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v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ery busy</a:t>
            </a:r>
          </a:p>
          <a:p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omework → uncountable noun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BE6F6-696B-1E43-9B94-2EE592A49F7D}"/>
              </a:ext>
            </a:extLst>
          </p:cNvPr>
          <p:cNvSpPr txBox="1"/>
          <p:nvPr/>
        </p:nvSpPr>
        <p:spPr>
          <a:xfrm>
            <a:off x="6902068" y="2252502"/>
            <a:ext cx="2068531" cy="817245"/>
          </a:xfrm>
          <a:prstGeom prst="round2Diag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sugar 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uncountable noun</a:t>
            </a:r>
            <a:endParaRPr 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ut not too much.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35D3D97-005A-1649-9F1B-95954D17B51A}"/>
              </a:ext>
            </a:extLst>
          </p:cNvPr>
          <p:cNvSpPr txBox="1"/>
          <p:nvPr/>
        </p:nvSpPr>
        <p:spPr>
          <a:xfrm>
            <a:off x="6888702" y="3168633"/>
            <a:ext cx="2068527" cy="817245"/>
          </a:xfrm>
          <a:prstGeom prst="round2Diag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cars 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countable noun</a:t>
            </a:r>
            <a:endParaRPr 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- too many.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 don’t like it.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891E73-6FFB-C74A-8E8C-C301778696CF}"/>
              </a:ext>
            </a:extLst>
          </p:cNvPr>
          <p:cNvSpPr txBox="1"/>
          <p:nvPr/>
        </p:nvSpPr>
        <p:spPr>
          <a:xfrm>
            <a:off x="6902069" y="4066652"/>
            <a:ext cx="2068527" cy="1055608"/>
          </a:xfrm>
          <a:prstGeom prst="round2Diag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rice left 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uncountable noun</a:t>
            </a:r>
            <a:endParaRPr 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VN" dirty="0">
                <a:latin typeface="Calibri" panose="020F0502020204030204" pitchFamily="34" charset="0"/>
                <a:cs typeface="Calibri" panose="020F0502020204030204" pitchFamily="34" charset="0"/>
              </a:rPr>
              <a:t>ot much but just enough.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27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2605545" y="135301"/>
            <a:ext cx="5213088" cy="16049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2840281" y="0"/>
            <a:ext cx="4743615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1"/>
                </a:solidFill>
                <a:latin typeface="DIN Condensed" pitchFamily="2" charset="0"/>
              </a:rPr>
              <a:t>How to use “any”?</a:t>
            </a:r>
            <a:endParaRPr sz="6000" b="1" dirty="0">
              <a:solidFill>
                <a:schemeClr val="accent1"/>
              </a:solidFill>
              <a:latin typeface="DIN Condens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12A45-E35C-1743-A229-59CF556D5AF5}"/>
              </a:ext>
            </a:extLst>
          </p:cNvPr>
          <p:cNvSpPr txBox="1"/>
          <p:nvPr/>
        </p:nvSpPr>
        <p:spPr>
          <a:xfrm>
            <a:off x="261032" y="2340917"/>
            <a:ext cx="5135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Is there any lemon cake left?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F4EDE-D4E2-914E-B88C-E04895106732}"/>
              </a:ext>
            </a:extLst>
          </p:cNvPr>
          <p:cNvSpPr txBox="1"/>
          <p:nvPr/>
        </p:nvSpPr>
        <p:spPr>
          <a:xfrm>
            <a:off x="261032" y="2930664"/>
            <a:ext cx="6725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couldn’t buy any food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because all the shops were closed. </a:t>
            </a:r>
            <a:endParaRPr lang="en-US" sz="2400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CE7C37-A215-994D-9CFC-E2E706702311}"/>
              </a:ext>
            </a:extLst>
          </p:cNvPr>
          <p:cNvSpPr txBox="1"/>
          <p:nvPr/>
        </p:nvSpPr>
        <p:spPr>
          <a:xfrm>
            <a:off x="261032" y="2340916"/>
            <a:ext cx="5135874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strike="noStrike" dirty="0">
                <a:effectLst/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there </a:t>
            </a:r>
            <a:r>
              <a:rPr lang="en-US" sz="2400" strike="noStrike" dirty="0">
                <a:effectLst/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dirty="0"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lemon cake </a:t>
            </a:r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en-US" sz="2400" strike="noStrike" dirty="0">
                <a:effectLst/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VN" sz="2400" dirty="0">
              <a:highlight>
                <a:srgbClr val="FD982E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7ED82B-D548-DE4B-8827-F54EB0BD3BFB}"/>
              </a:ext>
            </a:extLst>
          </p:cNvPr>
          <p:cNvSpPr txBox="1"/>
          <p:nvPr/>
        </p:nvSpPr>
        <p:spPr>
          <a:xfrm>
            <a:off x="261032" y="2930664"/>
            <a:ext cx="6015393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strike="noStrike" dirty="0">
                <a:effectLst/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couldn’t</a:t>
            </a:r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buy </a:t>
            </a:r>
            <a:r>
              <a:rPr lang="en-US" sz="2400" strike="noStrike" dirty="0">
                <a:effectLst/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trike="noStrike" dirty="0"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n-US" sz="240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because all the shops were closed. </a:t>
            </a:r>
            <a:endParaRPr lang="en-US" sz="2400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Mũi Tên Vector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44D4F160-AFD6-4E44-888A-F5EE764E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872" flipV="1">
            <a:off x="-52360" y="3576571"/>
            <a:ext cx="992011" cy="9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A7D936-ABEF-0A41-B05C-EDEC38041919}"/>
              </a:ext>
            </a:extLst>
          </p:cNvPr>
          <p:cNvSpPr/>
          <p:nvPr/>
        </p:nvSpPr>
        <p:spPr>
          <a:xfrm>
            <a:off x="823963" y="3931518"/>
            <a:ext cx="6015394" cy="960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We use ‘any’ in negative sentences and questions.</a:t>
            </a:r>
          </a:p>
          <a:p>
            <a:pPr algn="just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We use ‘any’ for uncountable and countable nouns. </a:t>
            </a:r>
            <a:endParaRPr lang="en-VN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924E7B-CC14-004F-B082-C9BEAF63BD89}"/>
              </a:ext>
            </a:extLst>
          </p:cNvPr>
          <p:cNvSpPr/>
          <p:nvPr/>
        </p:nvSpPr>
        <p:spPr>
          <a:xfrm>
            <a:off x="261032" y="1792407"/>
            <a:ext cx="3900002" cy="4616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VN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hat’s type of sentences?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28907B-5FA0-244D-8923-7B91A1142C77}"/>
              </a:ext>
            </a:extLst>
          </p:cNvPr>
          <p:cNvSpPr/>
          <p:nvPr/>
        </p:nvSpPr>
        <p:spPr>
          <a:xfrm>
            <a:off x="4314114" y="1792407"/>
            <a:ext cx="3657600" cy="4616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VN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hat’s type of nouns?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 uiExpand="1" build="allAtOnce" animBg="1"/>
      <p:bldP spid="7" grpId="0" animBg="1"/>
      <p:bldP spid="7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/>
          <p:nvPr/>
        </p:nvSpPr>
        <p:spPr>
          <a:xfrm>
            <a:off x="852756" y="3801403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4. I'd like a pizza with ____________ cheese.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852756" y="3087680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3. Susie went to the cinema with ______ friends.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4" name="Google Shape;294;p35"/>
          <p:cNvSpPr/>
          <p:nvPr/>
        </p:nvSpPr>
        <p:spPr>
          <a:xfrm>
            <a:off x="852756" y="2336705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2. There aren't _________ biscuits on the plate.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852756" y="1638657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dirty="0"/>
              <a:t>There are _____________ eggs in the carton. 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865F2C-224D-D644-B645-230A222CA680}"/>
              </a:ext>
            </a:extLst>
          </p:cNvPr>
          <p:cNvSpPr txBox="1"/>
          <p:nvPr/>
        </p:nvSpPr>
        <p:spPr>
          <a:xfrm>
            <a:off x="82626" y="0"/>
            <a:ext cx="4465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x 2. (p 52) Look at picture. Write </a:t>
            </a:r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‘some, any,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lot of/ lots of’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in the blanks.</a:t>
            </a:r>
          </a:p>
        </p:txBody>
      </p:sp>
      <p:sp>
        <p:nvSpPr>
          <p:cNvPr id="90" name="Google Shape;294;p35">
            <a:extLst>
              <a:ext uri="{FF2B5EF4-FFF2-40B4-BE49-F238E27FC236}">
                <a16:creationId xmlns:a16="http://schemas.microsoft.com/office/drawing/2014/main" id="{472B274B-A4EF-1041-81FD-80E060B03895}"/>
              </a:ext>
            </a:extLst>
          </p:cNvPr>
          <p:cNvSpPr/>
          <p:nvPr/>
        </p:nvSpPr>
        <p:spPr>
          <a:xfrm>
            <a:off x="852756" y="4518077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5. There is _____________ sugar in the bowl.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292;p35">
            <a:extLst>
              <a:ext uri="{FF2B5EF4-FFF2-40B4-BE49-F238E27FC236}">
                <a16:creationId xmlns:a16="http://schemas.microsoft.com/office/drawing/2014/main" id="{71B437E4-4EC8-7F40-9A78-209F43E7F564}"/>
              </a:ext>
            </a:extLst>
          </p:cNvPr>
          <p:cNvSpPr/>
          <p:nvPr/>
        </p:nvSpPr>
        <p:spPr>
          <a:xfrm>
            <a:off x="2184245" y="714925"/>
            <a:ext cx="5993983" cy="484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Example: There is _____ orange juice in the glass.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292;p35">
            <a:extLst>
              <a:ext uri="{FF2B5EF4-FFF2-40B4-BE49-F238E27FC236}">
                <a16:creationId xmlns:a16="http://schemas.microsoft.com/office/drawing/2014/main" id="{AB05B5D8-B8EE-A74C-9402-8E2791A5C011}"/>
              </a:ext>
            </a:extLst>
          </p:cNvPr>
          <p:cNvSpPr/>
          <p:nvPr/>
        </p:nvSpPr>
        <p:spPr>
          <a:xfrm>
            <a:off x="2170406" y="691638"/>
            <a:ext cx="5993983" cy="484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Example: There is </a:t>
            </a: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orange juice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 the glass.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292;p35">
            <a:extLst>
              <a:ext uri="{FF2B5EF4-FFF2-40B4-BE49-F238E27FC236}">
                <a16:creationId xmlns:a16="http://schemas.microsoft.com/office/drawing/2014/main" id="{F99667FD-98B4-EC41-9053-8A61C49587B9}"/>
              </a:ext>
            </a:extLst>
          </p:cNvPr>
          <p:cNvSpPr/>
          <p:nvPr/>
        </p:nvSpPr>
        <p:spPr>
          <a:xfrm>
            <a:off x="852756" y="3778116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4. I'd like a pizza with </a:t>
            </a:r>
            <a:r>
              <a:rPr lang="en-US" sz="2000" b="1" dirty="0">
                <a:solidFill>
                  <a:schemeClr val="accent1"/>
                </a:solidFill>
              </a:rPr>
              <a:t>a lot of/ lots of </a:t>
            </a:r>
            <a:r>
              <a:rPr lang="en-US" sz="2000" dirty="0"/>
              <a:t>cheese.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293;p35">
            <a:extLst>
              <a:ext uri="{FF2B5EF4-FFF2-40B4-BE49-F238E27FC236}">
                <a16:creationId xmlns:a16="http://schemas.microsoft.com/office/drawing/2014/main" id="{A5C4C243-23BD-8949-A844-7E3D5D623557}"/>
              </a:ext>
            </a:extLst>
          </p:cNvPr>
          <p:cNvSpPr/>
          <p:nvPr/>
        </p:nvSpPr>
        <p:spPr>
          <a:xfrm>
            <a:off x="889264" y="3099324"/>
            <a:ext cx="5824398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3. Susie went to the cinema with </a:t>
            </a:r>
            <a:r>
              <a:rPr lang="en-US" sz="2000" b="1" dirty="0">
                <a:solidFill>
                  <a:schemeClr val="accent1"/>
                </a:solidFill>
              </a:rPr>
              <a:t>some</a:t>
            </a:r>
            <a:r>
              <a:rPr lang="en-US" sz="2000" dirty="0"/>
              <a:t> friends.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294;p35">
            <a:extLst>
              <a:ext uri="{FF2B5EF4-FFF2-40B4-BE49-F238E27FC236}">
                <a16:creationId xmlns:a16="http://schemas.microsoft.com/office/drawing/2014/main" id="{3FB7BA9F-33BA-3E40-8AD9-8C38ECD9201A}"/>
              </a:ext>
            </a:extLst>
          </p:cNvPr>
          <p:cNvSpPr/>
          <p:nvPr/>
        </p:nvSpPr>
        <p:spPr>
          <a:xfrm>
            <a:off x="852756" y="2313418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2. There aren't </a:t>
            </a:r>
            <a:r>
              <a:rPr lang="en-US" sz="2000" b="1" dirty="0">
                <a:solidFill>
                  <a:schemeClr val="accent1"/>
                </a:solidFill>
              </a:rPr>
              <a:t>any</a:t>
            </a:r>
            <a:r>
              <a:rPr lang="en-US" sz="2000" dirty="0"/>
              <a:t> biscuits on the plate.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295;p35">
            <a:extLst>
              <a:ext uri="{FF2B5EF4-FFF2-40B4-BE49-F238E27FC236}">
                <a16:creationId xmlns:a16="http://schemas.microsoft.com/office/drawing/2014/main" id="{F84AA0B3-D37A-6440-88FF-7C5AA258A079}"/>
              </a:ext>
            </a:extLst>
          </p:cNvPr>
          <p:cNvSpPr/>
          <p:nvPr/>
        </p:nvSpPr>
        <p:spPr>
          <a:xfrm>
            <a:off x="852756" y="1615370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dirty="0"/>
              <a:t>There are </a:t>
            </a:r>
            <a:r>
              <a:rPr lang="en-US" sz="2000" b="1" dirty="0">
                <a:solidFill>
                  <a:schemeClr val="accent1"/>
                </a:solidFill>
              </a:rPr>
              <a:t>a lot of/ lots of </a:t>
            </a:r>
            <a:r>
              <a:rPr lang="en-US" sz="2000" dirty="0"/>
              <a:t>eggs in the carton. 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294;p35">
            <a:extLst>
              <a:ext uri="{FF2B5EF4-FFF2-40B4-BE49-F238E27FC236}">
                <a16:creationId xmlns:a16="http://schemas.microsoft.com/office/drawing/2014/main" id="{EC2AB07D-6693-3F45-8F90-4B2448F86BCE}"/>
              </a:ext>
            </a:extLst>
          </p:cNvPr>
          <p:cNvSpPr/>
          <p:nvPr/>
        </p:nvSpPr>
        <p:spPr>
          <a:xfrm>
            <a:off x="852756" y="4494790"/>
            <a:ext cx="5860906" cy="48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5. There is </a:t>
            </a:r>
            <a:r>
              <a:rPr lang="en-US" sz="2000" b="1" dirty="0">
                <a:solidFill>
                  <a:schemeClr val="accent1"/>
                </a:solidFill>
              </a:rPr>
              <a:t>a lot of/ lots of</a:t>
            </a:r>
            <a:r>
              <a:rPr lang="en-US" sz="2000" dirty="0"/>
              <a:t> sugar in the bowl.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295;p35">
            <a:extLst>
              <a:ext uri="{FF2B5EF4-FFF2-40B4-BE49-F238E27FC236}">
                <a16:creationId xmlns:a16="http://schemas.microsoft.com/office/drawing/2014/main" id="{000E3DB5-D1E1-EC47-A8A3-3489F1ABE9B8}"/>
              </a:ext>
            </a:extLst>
          </p:cNvPr>
          <p:cNvSpPr/>
          <p:nvPr/>
        </p:nvSpPr>
        <p:spPr>
          <a:xfrm>
            <a:off x="6892249" y="1613704"/>
            <a:ext cx="2149010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- full of eggs in carton.</a:t>
            </a:r>
          </a:p>
          <a:p>
            <a:pPr lvl="0"/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- eggs</a:t>
            </a:r>
            <a:r>
              <a:rPr lang="en-VN" sz="1200" dirty="0">
                <a:latin typeface="Calibri" panose="020F0502020204030204" pitchFamily="34" charset="0"/>
                <a:cs typeface="Calibri" panose="020F0502020204030204" pitchFamily="34" charset="0"/>
              </a:rPr>
              <a:t> → countable noun</a:t>
            </a:r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6" name="Google Shape;295;p35">
            <a:extLst>
              <a:ext uri="{FF2B5EF4-FFF2-40B4-BE49-F238E27FC236}">
                <a16:creationId xmlns:a16="http://schemas.microsoft.com/office/drawing/2014/main" id="{462A501D-6119-D446-8B56-360FA5D0834D}"/>
              </a:ext>
            </a:extLst>
          </p:cNvPr>
          <p:cNvSpPr/>
          <p:nvPr/>
        </p:nvSpPr>
        <p:spPr>
          <a:xfrm>
            <a:off x="6912364" y="2258173"/>
            <a:ext cx="2149010" cy="57949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- aren’t</a:t>
            </a:r>
            <a:r>
              <a:rPr lang="en-VN" sz="1200" dirty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 negative sentence.</a:t>
            </a:r>
          </a:p>
          <a:p>
            <a:pPr lvl="0"/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- biscuits</a:t>
            </a:r>
            <a:r>
              <a:rPr lang="en-VN" sz="1200" dirty="0">
                <a:latin typeface="Calibri" panose="020F0502020204030204" pitchFamily="34" charset="0"/>
                <a:cs typeface="Calibri" panose="020F0502020204030204" pitchFamily="34" charset="0"/>
              </a:rPr>
              <a:t> → countable noun</a:t>
            </a:r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7" name="Google Shape;295;p35">
            <a:extLst>
              <a:ext uri="{FF2B5EF4-FFF2-40B4-BE49-F238E27FC236}">
                <a16:creationId xmlns:a16="http://schemas.microsoft.com/office/drawing/2014/main" id="{3A64F4E0-A98E-9E43-A129-01CAA7329247}"/>
              </a:ext>
            </a:extLst>
          </p:cNvPr>
          <p:cNvSpPr/>
          <p:nvPr/>
        </p:nvSpPr>
        <p:spPr>
          <a:xfrm>
            <a:off x="6912364" y="3087680"/>
            <a:ext cx="2149010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- Only 3 people in picture.</a:t>
            </a:r>
          </a:p>
          <a:p>
            <a:pPr lvl="0"/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- friends</a:t>
            </a:r>
            <a:r>
              <a:rPr lang="en-VN" sz="1200" dirty="0">
                <a:latin typeface="Calibri" panose="020F0502020204030204" pitchFamily="34" charset="0"/>
                <a:cs typeface="Calibri" panose="020F0502020204030204" pitchFamily="34" charset="0"/>
              </a:rPr>
              <a:t> → countable noun</a:t>
            </a:r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8" name="Google Shape;295;p35">
            <a:extLst>
              <a:ext uri="{FF2B5EF4-FFF2-40B4-BE49-F238E27FC236}">
                <a16:creationId xmlns:a16="http://schemas.microsoft.com/office/drawing/2014/main" id="{70FE94A9-4071-064E-9E45-AE52078FBEE8}"/>
              </a:ext>
            </a:extLst>
          </p:cNvPr>
          <p:cNvSpPr/>
          <p:nvPr/>
        </p:nvSpPr>
        <p:spPr>
          <a:xfrm>
            <a:off x="6892249" y="3801403"/>
            <a:ext cx="2149010" cy="4848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- cheese </a:t>
            </a:r>
            <a:r>
              <a:rPr lang="en-VN" sz="1200" dirty="0">
                <a:latin typeface="Calibri" panose="020F0502020204030204" pitchFamily="34" charset="0"/>
                <a:cs typeface="Calibri" panose="020F0502020204030204" pitchFamily="34" charset="0"/>
              </a:rPr>
              <a:t>→ uncountable noun</a:t>
            </a:r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9" name="Google Shape;295;p35">
            <a:extLst>
              <a:ext uri="{FF2B5EF4-FFF2-40B4-BE49-F238E27FC236}">
                <a16:creationId xmlns:a16="http://schemas.microsoft.com/office/drawing/2014/main" id="{E2CBD941-6752-8E4B-92D3-43305FF44B4E}"/>
              </a:ext>
            </a:extLst>
          </p:cNvPr>
          <p:cNvSpPr/>
          <p:nvPr/>
        </p:nvSpPr>
        <p:spPr>
          <a:xfrm>
            <a:off x="6912364" y="4494790"/>
            <a:ext cx="2149010" cy="484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- sugar</a:t>
            </a:r>
            <a:r>
              <a:rPr lang="en-VN" sz="1200" dirty="0">
                <a:latin typeface="Calibri" panose="020F0502020204030204" pitchFamily="34" charset="0"/>
                <a:cs typeface="Calibri" panose="020F0502020204030204" pitchFamily="34" charset="0"/>
              </a:rPr>
              <a:t> → uncountable noun</a:t>
            </a:r>
            <a:r>
              <a:rPr lang="vi-V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7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923FE34C-F1AB-4B4F-90BF-B938EC248E9E}"/>
              </a:ext>
            </a:extLst>
          </p:cNvPr>
          <p:cNvSpPr txBox="1"/>
          <p:nvPr/>
        </p:nvSpPr>
        <p:spPr>
          <a:xfrm>
            <a:off x="82626" y="0"/>
            <a:ext cx="4465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x 3. (p 52) Fill in each blank with </a:t>
            </a:r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‘How many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How much’</a:t>
            </a:r>
            <a:r>
              <a:rPr lang="en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A2F63A-8082-7E4B-B60C-0B5381D6029C}"/>
              </a:ext>
            </a:extLst>
          </p:cNvPr>
          <p:cNvSpPr txBox="1"/>
          <p:nvPr/>
        </p:nvSpPr>
        <p:spPr>
          <a:xfrm>
            <a:off x="1710385" y="833306"/>
            <a:ext cx="5457670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__________ water do you drink every day? 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87D89F2-370A-A94F-A69C-F7F15BA1DF6E}"/>
              </a:ext>
            </a:extLst>
          </p:cNvPr>
          <p:cNvSpPr txBox="1"/>
          <p:nvPr/>
        </p:nvSpPr>
        <p:spPr>
          <a:xfrm>
            <a:off x="1710385" y="1585251"/>
            <a:ext cx="5457670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___________ books did you read last month?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463183-6E55-4C4F-877E-89EA0C61701D}"/>
              </a:ext>
            </a:extLst>
          </p:cNvPr>
          <p:cNvSpPr txBox="1"/>
          <p:nvPr/>
        </p:nvSpPr>
        <p:spPr>
          <a:xfrm>
            <a:off x="1710385" y="2507820"/>
            <a:ext cx="5457670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___________ films did you watch last year? 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18085A-AEE6-0449-908C-6E9FA719AA58}"/>
              </a:ext>
            </a:extLst>
          </p:cNvPr>
          <p:cNvSpPr txBox="1"/>
          <p:nvPr/>
        </p:nvSpPr>
        <p:spPr>
          <a:xfrm>
            <a:off x="1710385" y="3359651"/>
            <a:ext cx="5457670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___________ bananas do you eat every week? 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5E1B0E-0E1F-8446-8887-B0E1AA0C7521}"/>
              </a:ext>
            </a:extLst>
          </p:cNvPr>
          <p:cNvSpPr txBox="1"/>
          <p:nvPr/>
        </p:nvSpPr>
        <p:spPr>
          <a:xfrm>
            <a:off x="1710385" y="4064242"/>
            <a:ext cx="5457670" cy="9659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___________ spring rolls did your mother cook last month? 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1BBBD-9A7D-DF4F-AB83-7BDCA908A8E2}"/>
              </a:ext>
            </a:extLst>
          </p:cNvPr>
          <p:cNvSpPr txBox="1"/>
          <p:nvPr/>
        </p:nvSpPr>
        <p:spPr>
          <a:xfrm>
            <a:off x="1799197" y="833306"/>
            <a:ext cx="5457670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drink every day? 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3C6F0-3378-4D40-AC93-AF9616709DFF}"/>
              </a:ext>
            </a:extLst>
          </p:cNvPr>
          <p:cNvSpPr txBox="1"/>
          <p:nvPr/>
        </p:nvSpPr>
        <p:spPr>
          <a:xfrm>
            <a:off x="1799197" y="1585251"/>
            <a:ext cx="5457670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US" sz="2000" dirty="0">
                <a:solidFill>
                  <a:srgbClr val="000000"/>
                </a:solidFill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did you read last month?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8B33A-EEA5-124D-BD49-ABAE43BB80B9}"/>
              </a:ext>
            </a:extLst>
          </p:cNvPr>
          <p:cNvSpPr txBox="1"/>
          <p:nvPr/>
        </p:nvSpPr>
        <p:spPr>
          <a:xfrm>
            <a:off x="1799197" y="2507820"/>
            <a:ext cx="5457670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films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did you watch last year? 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34431-5CF5-DE46-83CB-EF5807FB939D}"/>
              </a:ext>
            </a:extLst>
          </p:cNvPr>
          <p:cNvSpPr txBox="1"/>
          <p:nvPr/>
        </p:nvSpPr>
        <p:spPr>
          <a:xfrm>
            <a:off x="1799197" y="3359651"/>
            <a:ext cx="5457670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US" sz="2000" dirty="0">
                <a:solidFill>
                  <a:srgbClr val="000000"/>
                </a:solidFill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bananas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eat every week? 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C58600-5E88-A54A-996C-D24AAE5722D5}"/>
              </a:ext>
            </a:extLst>
          </p:cNvPr>
          <p:cNvSpPr txBox="1"/>
          <p:nvPr/>
        </p:nvSpPr>
        <p:spPr>
          <a:xfrm>
            <a:off x="1799197" y="4064242"/>
            <a:ext cx="5457670" cy="9659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US" sz="2000" dirty="0">
                <a:solidFill>
                  <a:srgbClr val="000000"/>
                </a:solidFill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spring rolls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your mother cook last month? </a:t>
            </a:r>
            <a:endParaRPr lang="en-VN" sz="2000" dirty="0">
              <a:solidFill>
                <a:srgbClr val="000000"/>
              </a:solidFill>
            </a:endParaRPr>
          </a:p>
        </p:txBody>
      </p:sp>
      <p:sp>
        <p:nvSpPr>
          <p:cNvPr id="25" name="Google Shape;295;p35">
            <a:extLst>
              <a:ext uri="{FF2B5EF4-FFF2-40B4-BE49-F238E27FC236}">
                <a16:creationId xmlns:a16="http://schemas.microsoft.com/office/drawing/2014/main" id="{A64F7574-3086-E74A-B055-1E9B96D76B96}"/>
              </a:ext>
            </a:extLst>
          </p:cNvPr>
          <p:cNvSpPr/>
          <p:nvPr/>
        </p:nvSpPr>
        <p:spPr>
          <a:xfrm>
            <a:off x="6817278" y="661512"/>
            <a:ext cx="2326722" cy="80255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dirty="0"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→ uncountable noun.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6" name="Google Shape;295;p35">
            <a:extLst>
              <a:ext uri="{FF2B5EF4-FFF2-40B4-BE49-F238E27FC236}">
                <a16:creationId xmlns:a16="http://schemas.microsoft.com/office/drawing/2014/main" id="{1B197D2B-5C62-9145-9F33-2C8E5C8A622F}"/>
              </a:ext>
            </a:extLst>
          </p:cNvPr>
          <p:cNvSpPr/>
          <p:nvPr/>
        </p:nvSpPr>
        <p:spPr>
          <a:xfrm>
            <a:off x="6817278" y="1525960"/>
            <a:ext cx="2326722" cy="80255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dirty="0"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→ plural countable noun.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7" name="Google Shape;295;p35">
            <a:extLst>
              <a:ext uri="{FF2B5EF4-FFF2-40B4-BE49-F238E27FC236}">
                <a16:creationId xmlns:a16="http://schemas.microsoft.com/office/drawing/2014/main" id="{2AE4DAEC-C37D-634C-95E3-0889F25EF4DE}"/>
              </a:ext>
            </a:extLst>
          </p:cNvPr>
          <p:cNvSpPr/>
          <p:nvPr/>
        </p:nvSpPr>
        <p:spPr>
          <a:xfrm>
            <a:off x="6817278" y="2397235"/>
            <a:ext cx="2326722" cy="80255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dirty="0"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films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→ plural countable noun.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8" name="Google Shape;295;p35">
            <a:extLst>
              <a:ext uri="{FF2B5EF4-FFF2-40B4-BE49-F238E27FC236}">
                <a16:creationId xmlns:a16="http://schemas.microsoft.com/office/drawing/2014/main" id="{1F63175F-6E6B-AD41-B245-6E0CA16F28EC}"/>
              </a:ext>
            </a:extLst>
          </p:cNvPr>
          <p:cNvSpPr/>
          <p:nvPr/>
        </p:nvSpPr>
        <p:spPr>
          <a:xfrm>
            <a:off x="6817278" y="3261683"/>
            <a:ext cx="2326722" cy="80255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dirty="0"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bananas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→ plural countable noun.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1" name="Google Shape;295;p35">
            <a:extLst>
              <a:ext uri="{FF2B5EF4-FFF2-40B4-BE49-F238E27FC236}">
                <a16:creationId xmlns:a16="http://schemas.microsoft.com/office/drawing/2014/main" id="{93154FA4-0FA9-F046-8C15-523B708B6B8B}"/>
              </a:ext>
            </a:extLst>
          </p:cNvPr>
          <p:cNvSpPr/>
          <p:nvPr/>
        </p:nvSpPr>
        <p:spPr>
          <a:xfrm>
            <a:off x="6817278" y="4126130"/>
            <a:ext cx="2326722" cy="101736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dirty="0">
                <a:highlight>
                  <a:srgbClr val="FD982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spring rolls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→ plural countable noun.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6D501B-FC03-D748-B204-6FBACFB05152}"/>
              </a:ext>
            </a:extLst>
          </p:cNvPr>
          <p:cNvSpPr txBox="1"/>
          <p:nvPr/>
        </p:nvSpPr>
        <p:spPr>
          <a:xfrm>
            <a:off x="82626" y="-7962"/>
            <a:ext cx="4465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x 3. (p 52) Answer the questions, using the pictures.</a:t>
            </a:r>
            <a:endParaRPr lang="en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Google Shape;295;p35">
            <a:extLst>
              <a:ext uri="{FF2B5EF4-FFF2-40B4-BE49-F238E27FC236}">
                <a16:creationId xmlns:a16="http://schemas.microsoft.com/office/drawing/2014/main" id="{EE012C8F-4450-8841-BDE5-39FB095F536D}"/>
              </a:ext>
            </a:extLst>
          </p:cNvPr>
          <p:cNvSpPr/>
          <p:nvPr/>
        </p:nvSpPr>
        <p:spPr>
          <a:xfrm>
            <a:off x="6817278" y="661512"/>
            <a:ext cx="2326722" cy="80255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2 litres.</a:t>
            </a:r>
          </a:p>
        </p:txBody>
      </p:sp>
      <p:sp>
        <p:nvSpPr>
          <p:cNvPr id="34" name="Google Shape;295;p35">
            <a:extLst>
              <a:ext uri="{FF2B5EF4-FFF2-40B4-BE49-F238E27FC236}">
                <a16:creationId xmlns:a16="http://schemas.microsoft.com/office/drawing/2014/main" id="{E0646340-60A6-3240-A474-3EBC90BDD34C}"/>
              </a:ext>
            </a:extLst>
          </p:cNvPr>
          <p:cNvSpPr/>
          <p:nvPr/>
        </p:nvSpPr>
        <p:spPr>
          <a:xfrm>
            <a:off x="6817278" y="1525960"/>
            <a:ext cx="2326722" cy="80255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2 books.</a:t>
            </a:r>
          </a:p>
        </p:txBody>
      </p:sp>
      <p:sp>
        <p:nvSpPr>
          <p:cNvPr id="36" name="Google Shape;295;p35">
            <a:extLst>
              <a:ext uri="{FF2B5EF4-FFF2-40B4-BE49-F238E27FC236}">
                <a16:creationId xmlns:a16="http://schemas.microsoft.com/office/drawing/2014/main" id="{F4392192-1A15-5C4C-AB85-7D4A40036272}"/>
              </a:ext>
            </a:extLst>
          </p:cNvPr>
          <p:cNvSpPr/>
          <p:nvPr/>
        </p:nvSpPr>
        <p:spPr>
          <a:xfrm>
            <a:off x="6817278" y="2397235"/>
            <a:ext cx="2326722" cy="80255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2 films.</a:t>
            </a:r>
          </a:p>
        </p:txBody>
      </p:sp>
      <p:sp>
        <p:nvSpPr>
          <p:cNvPr id="37" name="Google Shape;295;p35">
            <a:extLst>
              <a:ext uri="{FF2B5EF4-FFF2-40B4-BE49-F238E27FC236}">
                <a16:creationId xmlns:a16="http://schemas.microsoft.com/office/drawing/2014/main" id="{21B41597-38FC-FC41-B7FF-80F7BA59453F}"/>
              </a:ext>
            </a:extLst>
          </p:cNvPr>
          <p:cNvSpPr/>
          <p:nvPr/>
        </p:nvSpPr>
        <p:spPr>
          <a:xfrm>
            <a:off x="6817278" y="3261683"/>
            <a:ext cx="2326722" cy="80255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3 bananas.</a:t>
            </a:r>
          </a:p>
        </p:txBody>
      </p:sp>
      <p:sp>
        <p:nvSpPr>
          <p:cNvPr id="45" name="Google Shape;295;p35">
            <a:extLst>
              <a:ext uri="{FF2B5EF4-FFF2-40B4-BE49-F238E27FC236}">
                <a16:creationId xmlns:a16="http://schemas.microsoft.com/office/drawing/2014/main" id="{96BFAAB8-B940-5646-A925-F76B86435A35}"/>
              </a:ext>
            </a:extLst>
          </p:cNvPr>
          <p:cNvSpPr/>
          <p:nvPr/>
        </p:nvSpPr>
        <p:spPr>
          <a:xfrm>
            <a:off x="6817278" y="4126130"/>
            <a:ext cx="2326722" cy="101736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5 spring rolls.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/>
      <p:bldP spid="33" grpId="0" animBg="1"/>
      <p:bldP spid="34" grpId="0" animBg="1"/>
      <p:bldP spid="36" grpId="0" animBg="1"/>
      <p:bldP spid="37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142386" y="3451830"/>
            <a:ext cx="5567896" cy="71916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147287" y="3451828"/>
            <a:ext cx="739404" cy="719166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42386" y="2514737"/>
            <a:ext cx="5567897" cy="71916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147287" y="2514737"/>
            <a:ext cx="739404" cy="719166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142386" y="1606454"/>
            <a:ext cx="5567898" cy="71916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147287" y="1607758"/>
            <a:ext cx="739404" cy="719166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142387" y="699295"/>
            <a:ext cx="5567899" cy="71916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142387" y="699296"/>
            <a:ext cx="739404" cy="719166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30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896434" y="878413"/>
            <a:ext cx="5179670" cy="361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water do you drink every day? </a:t>
            </a:r>
            <a:endParaRPr lang="en-VN" dirty="0">
              <a:solidFill>
                <a:schemeClr val="accent1"/>
              </a:solidFill>
            </a:endParaRPr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221253" y="660070"/>
            <a:ext cx="635100" cy="752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Google Shape;202;p30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856353" y="3608985"/>
            <a:ext cx="4755645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bananas do you eat every week? </a:t>
            </a:r>
            <a:endParaRPr lang="en-VN" dirty="0">
              <a:solidFill>
                <a:schemeClr val="accent1"/>
              </a:solidFill>
            </a:endParaRPr>
          </a:p>
        </p:txBody>
      </p:sp>
      <p:sp>
        <p:nvSpPr>
          <p:cNvPr id="203" name="Google Shape;203;p30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89638" y="1608078"/>
            <a:ext cx="635100" cy="752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Google Shape;205;p30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856353" y="1745087"/>
            <a:ext cx="490433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books did you read last month?</a:t>
            </a:r>
            <a:endParaRPr lang="en-VN" dirty="0">
              <a:solidFill>
                <a:schemeClr val="accent1"/>
              </a:solidFill>
            </a:endParaRPr>
          </a:p>
        </p:txBody>
      </p:sp>
      <p:sp>
        <p:nvSpPr>
          <p:cNvPr id="206" name="Google Shape;206;p30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194538" y="3453493"/>
            <a:ext cx="635100" cy="752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p30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856353" y="2630891"/>
            <a:ext cx="4985385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films did you watch last year? </a:t>
            </a:r>
            <a:endParaRPr lang="en-VN" dirty="0">
              <a:solidFill>
                <a:schemeClr val="accent1"/>
              </a:solidFill>
            </a:endParaRPr>
          </a:p>
        </p:txBody>
      </p:sp>
      <p:sp>
        <p:nvSpPr>
          <p:cNvPr id="209" name="Google Shape;209;p30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194538" y="2516012"/>
            <a:ext cx="635100" cy="752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title" idx="15"/>
          </p:nvPr>
        </p:nvSpPr>
        <p:spPr>
          <a:xfrm>
            <a:off x="142387" y="33718"/>
            <a:ext cx="922756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4. (p 54) Work in pairs.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e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answer, using the questions in Ex 3.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oogle Shape;191;p30">
            <a:extLst>
              <a:ext uri="{FF2B5EF4-FFF2-40B4-BE49-F238E27FC236}">
                <a16:creationId xmlns:a16="http://schemas.microsoft.com/office/drawing/2014/main" id="{C1C03C19-3432-274D-9CF4-EE83F7314269}"/>
              </a:ext>
            </a:extLst>
          </p:cNvPr>
          <p:cNvSpPr/>
          <p:nvPr/>
        </p:nvSpPr>
        <p:spPr>
          <a:xfrm>
            <a:off x="142386" y="4370171"/>
            <a:ext cx="5567896" cy="71916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92;p30">
            <a:extLst>
              <a:ext uri="{FF2B5EF4-FFF2-40B4-BE49-F238E27FC236}">
                <a16:creationId xmlns:a16="http://schemas.microsoft.com/office/drawing/2014/main" id="{C199523D-420D-A04D-81E1-B72E5783CE5C}"/>
              </a:ext>
            </a:extLst>
          </p:cNvPr>
          <p:cNvSpPr/>
          <p:nvPr/>
        </p:nvSpPr>
        <p:spPr>
          <a:xfrm>
            <a:off x="142387" y="4363533"/>
            <a:ext cx="739404" cy="719165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Google Shape;206;p30">
            <a:hlinkClick r:id="" action="ppaction://noaction"/>
            <a:extLst>
              <a:ext uri="{FF2B5EF4-FFF2-40B4-BE49-F238E27FC236}">
                <a16:creationId xmlns:a16="http://schemas.microsoft.com/office/drawing/2014/main" id="{6D289FCF-5C75-8349-AC09-FC3474486AAC}"/>
              </a:ext>
            </a:extLst>
          </p:cNvPr>
          <p:cNvSpPr txBox="1">
            <a:spLocks/>
          </p:cNvSpPr>
          <p:nvPr/>
        </p:nvSpPr>
        <p:spPr>
          <a:xfrm>
            <a:off x="221253" y="4348387"/>
            <a:ext cx="635100" cy="75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43" name="Google Shape;202;p30">
            <a:hlinkClick r:id="" action="ppaction://noaction"/>
            <a:extLst>
              <a:ext uri="{FF2B5EF4-FFF2-40B4-BE49-F238E27FC236}">
                <a16:creationId xmlns:a16="http://schemas.microsoft.com/office/drawing/2014/main" id="{94963D55-236B-CE4C-8A54-727F64B82ACE}"/>
              </a:ext>
            </a:extLst>
          </p:cNvPr>
          <p:cNvSpPr txBox="1">
            <a:spLocks/>
          </p:cNvSpPr>
          <p:nvPr/>
        </p:nvSpPr>
        <p:spPr>
          <a:xfrm>
            <a:off x="849180" y="4468321"/>
            <a:ext cx="4653495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riecito"/>
              <a:buNone/>
              <a:defRPr sz="2400" b="0" i="0" u="none" strike="noStrike" cap="none">
                <a:solidFill>
                  <a:schemeClr val="lt1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spring rolls did your mother cook last month? </a:t>
            </a:r>
            <a:endParaRPr lang="en-VN" dirty="0">
              <a:solidFill>
                <a:schemeClr val="accent1"/>
              </a:solidFill>
            </a:endParaRPr>
          </a:p>
        </p:txBody>
      </p:sp>
      <p:sp>
        <p:nvSpPr>
          <p:cNvPr id="44" name="Google Shape;295;p35">
            <a:extLst>
              <a:ext uri="{FF2B5EF4-FFF2-40B4-BE49-F238E27FC236}">
                <a16:creationId xmlns:a16="http://schemas.microsoft.com/office/drawing/2014/main" id="{F5A1603B-E670-9447-9BD4-36A5DECB6CFC}"/>
              </a:ext>
            </a:extLst>
          </p:cNvPr>
          <p:cNvSpPr/>
          <p:nvPr/>
        </p:nvSpPr>
        <p:spPr>
          <a:xfrm>
            <a:off x="6372036" y="699295"/>
            <a:ext cx="2149010" cy="71366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V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vi-V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litres.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Watercolor Preschool Center by Slidesgo">
  <a:themeElements>
    <a:clrScheme name="Simple Light">
      <a:dk1>
        <a:srgbClr val="FF9829"/>
      </a:dk1>
      <a:lt1>
        <a:srgbClr val="B58EC7"/>
      </a:lt1>
      <a:dk2>
        <a:srgbClr val="6FCACF"/>
      </a:dk2>
      <a:lt2>
        <a:srgbClr val="46251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5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821</Words>
  <Application>Microsoft Office PowerPoint</Application>
  <PresentationFormat>On-screen Show (16:9)</PresentationFormat>
  <Paragraphs>87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Barriecito</vt:lpstr>
      <vt:lpstr>DIN Condensed</vt:lpstr>
      <vt:lpstr>Calibri</vt:lpstr>
      <vt:lpstr>Antic</vt:lpstr>
      <vt:lpstr>Watercolor Preschool Center by Slidesgo</vt:lpstr>
      <vt:lpstr>Unit 5.  Food and Drink</vt:lpstr>
      <vt:lpstr>PowerPoint Presentation</vt:lpstr>
      <vt:lpstr>PowerPoint Presentation</vt:lpstr>
      <vt:lpstr>PowerPoint Presentation</vt:lpstr>
      <vt:lpstr>PowerPoint Presentation</vt:lpstr>
      <vt:lpstr>How much water do you drink every day?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  Food and Drink</dc:title>
  <cp:lastModifiedBy>Admin</cp:lastModifiedBy>
  <cp:revision>16</cp:revision>
  <dcterms:modified xsi:type="dcterms:W3CDTF">2024-11-24T13:16:51Z</dcterms:modified>
</cp:coreProperties>
</file>