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media/image104.svg" ContentType="image/svg+xml"/>
  <Override PartName="/ppt/media/image106.svg" ContentType="image/svg+xml"/>
  <Override PartName="/ppt/media/image14.svg" ContentType="image/svg+xml"/>
  <Override PartName="/ppt/media/image19.svg" ContentType="image/svg+xml"/>
  <Override PartName="/ppt/media/image2.svg" ContentType="image/svg+xml"/>
  <Override PartName="/ppt/media/image21.svg" ContentType="image/svg+xml"/>
  <Override PartName="/ppt/media/image23.svg" ContentType="image/svg+xml"/>
  <Override PartName="/ppt/media/image25.svg" ContentType="image/svg+xml"/>
  <Override PartName="/ppt/media/image29.svg" ContentType="image/svg+xml"/>
  <Override PartName="/ppt/media/image31.svg" ContentType="image/svg+xml"/>
  <Override PartName="/ppt/media/image33.svg" ContentType="image/svg+xml"/>
  <Override PartName="/ppt/media/image36.svg" ContentType="image/svg+xml"/>
  <Override PartName="/ppt/media/image38.svg" ContentType="image/svg+xml"/>
  <Override PartName="/ppt/media/image4.svg" ContentType="image/svg+xml"/>
  <Override PartName="/ppt/media/image42.svg" ContentType="image/svg+xml"/>
  <Override PartName="/ppt/media/image44.svg" ContentType="image/svg+xml"/>
  <Override PartName="/ppt/media/image46.svg" ContentType="image/svg+xml"/>
  <Override PartName="/ppt/media/image51.svg" ContentType="image/svg+xml"/>
  <Override PartName="/ppt/media/image53.svg" ContentType="image/svg+xml"/>
  <Override PartName="/ppt/media/image56.svg" ContentType="image/svg+xml"/>
  <Override PartName="/ppt/media/image58.svg" ContentType="image/svg+xml"/>
  <Override PartName="/ppt/media/image6.svg" ContentType="image/svg+xml"/>
  <Override PartName="/ppt/media/image60.svg" ContentType="image/svg+xml"/>
  <Override PartName="/ppt/media/image62.svg" ContentType="image/svg+xml"/>
  <Override PartName="/ppt/media/image64.svg" ContentType="image/svg+xml"/>
  <Override PartName="/ppt/media/image66.svg" ContentType="image/svg+xml"/>
  <Override PartName="/ppt/media/image72.svg" ContentType="image/svg+xml"/>
  <Override PartName="/ppt/media/image74.svg" ContentType="image/svg+xml"/>
  <Override PartName="/ppt/media/image8.svg" ContentType="image/svg+xml"/>
  <Override PartName="/ppt/media/image81.svg" ContentType="image/svg+xml"/>
  <Override PartName="/ppt/media/image83.svg" ContentType="image/svg+xml"/>
  <Override PartName="/ppt/media/image85.svg" ContentType="image/svg+xml"/>
  <Override PartName="/ppt/media/image87.svg" ContentType="image/svg+xml"/>
  <Override PartName="/ppt/media/image89.svg" ContentType="image/svg+xml"/>
  <Override PartName="/ppt/media/image91.svg" ContentType="image/svg+xml"/>
  <Override PartName="/ppt/media/image93.svg" ContentType="image/svg+xml"/>
  <Override PartName="/ppt/media/image95.svg" ContentType="image/svg+xml"/>
  <Override PartName="/ppt/media/image9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sldIdLst>
    <p:sldId id="301" r:id="rId3"/>
    <p:sldId id="317" r:id="rId4"/>
    <p:sldId id="257" r:id="rId5"/>
    <p:sldId id="300" r:id="rId7"/>
    <p:sldId id="258" r:id="rId8"/>
    <p:sldId id="277" r:id="rId9"/>
    <p:sldId id="288" r:id="rId10"/>
    <p:sldId id="307" r:id="rId11"/>
    <p:sldId id="279" r:id="rId12"/>
    <p:sldId id="296" r:id="rId13"/>
    <p:sldId id="308" r:id="rId14"/>
    <p:sldId id="309" r:id="rId15"/>
    <p:sldId id="256" r:id="rId16"/>
    <p:sldId id="264" r:id="rId17"/>
    <p:sldId id="261" r:id="rId18"/>
    <p:sldId id="265" r:id="rId19"/>
    <p:sldId id="305" r:id="rId20"/>
    <p:sldId id="318" r:id="rId21"/>
    <p:sldId id="303" r:id="rId22"/>
    <p:sldId id="311" r:id="rId23"/>
    <p:sldId id="312" r:id="rId24"/>
    <p:sldId id="306" r:id="rId25"/>
    <p:sldId id="313" r:id="rId26"/>
    <p:sldId id="260" r:id="rId27"/>
    <p:sldId id="297" r:id="rId28"/>
    <p:sldId id="298" r:id="rId29"/>
    <p:sldId id="286" r:id="rId30"/>
    <p:sldId id="299" r:id="rId31"/>
    <p:sldId id="273" r:id="rId32"/>
    <p:sldId id="293" r:id="rId33"/>
    <p:sldId id="319" r:id="rId34"/>
    <p:sldId id="316" r:id="rId35"/>
    <p:sldId id="304" r:id="rId36"/>
  </p:sldIdLst>
  <p:sldSz cx="18288000" cy="10287000"/>
  <p:notesSz cx="6858000" cy="9144000"/>
  <p:embeddedFontLst>
    <p:embeddedFont>
      <p:font typeface="Crimson Pro Bold"/>
      <p:bold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KG Primary Penmanship" panose="02000506000000020003"/>
      <p:regular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4" autoAdjust="0"/>
    <p:restoredTop sz="93196" autoAdjust="0"/>
  </p:normalViewPr>
  <p:slideViewPr>
    <p:cSldViewPr showGuides="1">
      <p:cViewPr varScale="1">
        <p:scale>
          <a:sx n="44" d="100"/>
          <a:sy n="44" d="100"/>
        </p:scale>
        <p:origin x="700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5" Type="http://schemas.openxmlformats.org/officeDocument/2006/relationships/font" Target="fonts/font6.fntdata"/><Relationship Id="rId44" Type="http://schemas.openxmlformats.org/officeDocument/2006/relationships/font" Target="fonts/font5.fntdata"/><Relationship Id="rId43" Type="http://schemas.openxmlformats.org/officeDocument/2006/relationships/font" Target="fonts/font4.fntdata"/><Relationship Id="rId42" Type="http://schemas.openxmlformats.org/officeDocument/2006/relationships/font" Target="fonts/font3.fntdata"/><Relationship Id="rId41" Type="http://schemas.openxmlformats.org/officeDocument/2006/relationships/font" Target="fonts/font2.fntdata"/><Relationship Id="rId40" Type="http://schemas.openxmlformats.org/officeDocument/2006/relationships/font" Target="fonts/font1.fntdata"/><Relationship Id="rId4" Type="http://schemas.openxmlformats.org/officeDocument/2006/relationships/slide" Target="slides/slide2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FEB34-84CC-46D7-A4C7-4D0CCAE42826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3430E-EB09-4BE8-877F-C1FC8A169A2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3430E-EB09-4BE8-877F-C1FC8A169A2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3430E-EB09-4BE8-877F-C1FC8A169A2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3430E-EB09-4BE8-877F-C1FC8A169A2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44.svg"/><Relationship Id="rId3" Type="http://schemas.openxmlformats.org/officeDocument/2006/relationships/image" Target="../media/image43.png"/><Relationship Id="rId2" Type="http://schemas.openxmlformats.org/officeDocument/2006/relationships/image" Target="../media/image42.svg"/><Relationship Id="rId1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8.jpeg"/><Relationship Id="rId1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3.svg"/><Relationship Id="rId3" Type="http://schemas.openxmlformats.org/officeDocument/2006/relationships/image" Target="../media/image52.png"/><Relationship Id="rId2" Type="http://schemas.openxmlformats.org/officeDocument/2006/relationships/image" Target="../media/image51.svg"/><Relationship Id="rId1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6.svg"/><Relationship Id="rId1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64.svg"/><Relationship Id="rId7" Type="http://schemas.openxmlformats.org/officeDocument/2006/relationships/image" Target="../media/image63.png"/><Relationship Id="rId6" Type="http://schemas.openxmlformats.org/officeDocument/2006/relationships/image" Target="../media/image62.svg"/><Relationship Id="rId5" Type="http://schemas.openxmlformats.org/officeDocument/2006/relationships/image" Target="../media/image61.png"/><Relationship Id="rId4" Type="http://schemas.openxmlformats.org/officeDocument/2006/relationships/image" Target="../media/image60.svg"/><Relationship Id="rId3" Type="http://schemas.openxmlformats.org/officeDocument/2006/relationships/image" Target="../media/image59.png"/><Relationship Id="rId2" Type="http://schemas.openxmlformats.org/officeDocument/2006/relationships/image" Target="../media/image58.svg"/><Relationship Id="rId1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6.svg"/><Relationship Id="rId1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8.jpeg"/><Relationship Id="rId1" Type="http://schemas.openxmlformats.org/officeDocument/2006/relationships/image" Target="../media/image6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0.jpeg"/><Relationship Id="rId1" Type="http://schemas.openxmlformats.org/officeDocument/2006/relationships/image" Target="../media/image69.jpe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4.svg"/><Relationship Id="rId3" Type="http://schemas.openxmlformats.org/officeDocument/2006/relationships/image" Target="../media/image73.png"/><Relationship Id="rId2" Type="http://schemas.openxmlformats.org/officeDocument/2006/relationships/image" Target="../media/image72.svg"/><Relationship Id="rId1" Type="http://schemas.openxmlformats.org/officeDocument/2006/relationships/image" Target="../media/image7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6.png"/><Relationship Id="rId1" Type="http://schemas.openxmlformats.org/officeDocument/2006/relationships/image" Target="../media/image7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8.png"/><Relationship Id="rId1" Type="http://schemas.openxmlformats.org/officeDocument/2006/relationships/image" Target="../media/image77.pn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9.png"/><Relationship Id="rId3" Type="http://schemas.openxmlformats.org/officeDocument/2006/relationships/image" Target="../media/image40.png"/><Relationship Id="rId2" Type="http://schemas.openxmlformats.org/officeDocument/2006/relationships/image" Target="../media/image46.svg"/><Relationship Id="rId1" Type="http://schemas.openxmlformats.org/officeDocument/2006/relationships/image" Target="../media/image79.pn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83.svg"/><Relationship Id="rId3" Type="http://schemas.openxmlformats.org/officeDocument/2006/relationships/image" Target="../media/image82.png"/><Relationship Id="rId2" Type="http://schemas.openxmlformats.org/officeDocument/2006/relationships/image" Target="../media/image81.svg"/><Relationship Id="rId1" Type="http://schemas.openxmlformats.org/officeDocument/2006/relationships/image" Target="../media/image8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5.svg"/><Relationship Id="rId1" Type="http://schemas.openxmlformats.org/officeDocument/2006/relationships/image" Target="../media/image84.png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87.svg"/><Relationship Id="rId3" Type="http://schemas.openxmlformats.org/officeDocument/2006/relationships/image" Target="../media/image86.png"/><Relationship Id="rId2" Type="http://schemas.openxmlformats.org/officeDocument/2006/relationships/image" Target="../media/image74.svg"/><Relationship Id="rId1" Type="http://schemas.openxmlformats.org/officeDocument/2006/relationships/image" Target="../media/image73.png"/></Relationships>
</file>

<file path=ppt/slides/_rels/slide2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91.svg"/><Relationship Id="rId3" Type="http://schemas.openxmlformats.org/officeDocument/2006/relationships/image" Target="../media/image90.png"/><Relationship Id="rId2" Type="http://schemas.openxmlformats.org/officeDocument/2006/relationships/image" Target="../media/image89.svg"/><Relationship Id="rId1" Type="http://schemas.openxmlformats.org/officeDocument/2006/relationships/image" Target="../media/image88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image" Target="../media/image86.png"/><Relationship Id="rId8" Type="http://schemas.openxmlformats.org/officeDocument/2006/relationships/image" Target="../media/image98.svg"/><Relationship Id="rId7" Type="http://schemas.openxmlformats.org/officeDocument/2006/relationships/image" Target="../media/image97.png"/><Relationship Id="rId6" Type="http://schemas.openxmlformats.org/officeDocument/2006/relationships/image" Target="../media/image31.svg"/><Relationship Id="rId5" Type="http://schemas.openxmlformats.org/officeDocument/2006/relationships/image" Target="../media/image96.png"/><Relationship Id="rId4" Type="http://schemas.openxmlformats.org/officeDocument/2006/relationships/image" Target="../media/image95.svg"/><Relationship Id="rId3" Type="http://schemas.openxmlformats.org/officeDocument/2006/relationships/image" Target="../media/image94.png"/><Relationship Id="rId2" Type="http://schemas.openxmlformats.org/officeDocument/2006/relationships/image" Target="../media/image93.sv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87.svg"/><Relationship Id="rId1" Type="http://schemas.openxmlformats.org/officeDocument/2006/relationships/image" Target="../media/image9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9.png"/><Relationship Id="rId1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5" Type="http://schemas.openxmlformats.org/officeDocument/2006/relationships/image" Target="../media/image102.png"/><Relationship Id="rId4" Type="http://schemas.openxmlformats.org/officeDocument/2006/relationships/image" Target="../media/image23.svg"/><Relationship Id="rId3" Type="http://schemas.openxmlformats.org/officeDocument/2006/relationships/image" Target="../media/image101.png"/><Relationship Id="rId2" Type="http://schemas.openxmlformats.org/officeDocument/2006/relationships/image" Target="../media/image21.svg"/><Relationship Id="rId1" Type="http://schemas.openxmlformats.org/officeDocument/2006/relationships/image" Target="../media/image100.png"/></Relationships>
</file>

<file path=ppt/slides/_rels/slide3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06.svg"/><Relationship Id="rId3" Type="http://schemas.openxmlformats.org/officeDocument/2006/relationships/image" Target="../media/image105.png"/><Relationship Id="rId2" Type="http://schemas.openxmlformats.org/officeDocument/2006/relationships/image" Target="../media/image104.svg"/><Relationship Id="rId1" Type="http://schemas.openxmlformats.org/officeDocument/2006/relationships/image" Target="../media/image10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svg"/><Relationship Id="rId1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svg"/><Relationship Id="rId3" Type="http://schemas.openxmlformats.org/officeDocument/2006/relationships/image" Target="../media/image37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C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 rot="-2912120">
            <a:off x="13545748" y="4900725"/>
            <a:ext cx="5544750" cy="398127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789515" y="7017828"/>
            <a:ext cx="7445676" cy="448094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545876">
            <a:off x="-1414760" y="652540"/>
            <a:ext cx="8068622" cy="2508608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0" y="3678000"/>
            <a:ext cx="18288000" cy="22241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7000" b="1" dirty="0" smtClean="0">
                <a:solidFill>
                  <a:srgbClr val="232A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</a:t>
            </a:r>
            <a:endParaRPr lang="en-US" sz="7000" b="1" dirty="0" smtClean="0">
              <a:solidFill>
                <a:srgbClr val="232A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9000"/>
              </a:lnSpc>
            </a:pPr>
            <a:r>
              <a:rPr lang="en-US" sz="7000" b="1" dirty="0" smtClean="0">
                <a:solidFill>
                  <a:srgbClr val="232A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VỚI BÀI HỌC NGÀY HÔM NAY!</a:t>
            </a:r>
            <a:endParaRPr lang="en-US" sz="7000" b="1" dirty="0">
              <a:solidFill>
                <a:srgbClr val="232A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08772" y="3401786"/>
            <a:ext cx="7358069" cy="7583705"/>
            <a:chOff x="11215484" y="10925279"/>
            <a:chExt cx="7029702" cy="745857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1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>
              <a:fillRect/>
            </a:stretch>
          </p:blipFill>
          <p:spPr>
            <a:xfrm rot="19194313">
              <a:off x="11215484" y="10925279"/>
              <a:ext cx="7029702" cy="745857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1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>
              <a:fillRect/>
            </a:stretch>
          </p:blipFill>
          <p:spPr>
            <a:xfrm rot="19194313">
              <a:off x="11301889" y="12582014"/>
              <a:ext cx="5434164" cy="5765690"/>
            </a:xfrm>
            <a:prstGeom prst="rect">
              <a:avLst/>
            </a:prstGeom>
          </p:spPr>
        </p:pic>
      </p:grpSp>
      <p:sp>
        <p:nvSpPr>
          <p:cNvPr id="12" name="TextBox 12"/>
          <p:cNvSpPr txBox="1"/>
          <p:nvPr/>
        </p:nvSpPr>
        <p:spPr>
          <a:xfrm>
            <a:off x="0" y="1753590"/>
            <a:ext cx="182880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5000" dirty="0" smtClean="0">
                <a:solidFill>
                  <a:srgbClr val="011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kể tên những con sông lớn ở Đông Nam Á lục địa</a:t>
            </a:r>
            <a:endParaRPr lang="en-US" sz="5000" dirty="0">
              <a:solidFill>
                <a:srgbClr val="011C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152400" y="3467100"/>
            <a:ext cx="6749330" cy="511722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5761624" y="2866272"/>
            <a:ext cx="6356016" cy="11004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820400" y="4540674"/>
            <a:ext cx="5473634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7500"/>
              </a:lnSpc>
              <a:spcBef>
                <a:spcPts val="800"/>
              </a:spcBef>
              <a:spcAft>
                <a:spcPts val="800"/>
              </a:spcAft>
            </a:pPr>
            <a:r>
              <a:rPr lang="fr-FR" sz="5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I-ra-oa-di</a:t>
            </a:r>
            <a:endParaRPr lang="fr-FR" sz="50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7500"/>
              </a:lnSpc>
              <a:spcBef>
                <a:spcPts val="800"/>
              </a:spcBef>
              <a:spcAft>
                <a:spcPts val="800"/>
              </a:spcAft>
            </a:pPr>
            <a:r>
              <a:rPr lang="fr-FR" sz="5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Mê Công</a:t>
            </a:r>
            <a:endParaRPr lang="fr-FR" sz="50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7500"/>
              </a:lnSpc>
              <a:spcBef>
                <a:spcPts val="800"/>
              </a:spcBef>
              <a:spcAft>
                <a:spcPts val="800"/>
              </a:spcAft>
            </a:pPr>
            <a:r>
              <a:rPr lang="fr-FR" sz="5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Chao Phray-a</a:t>
            </a:r>
            <a:endParaRPr lang="fr-FR" sz="50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7500"/>
              </a:lnSpc>
              <a:spcBef>
                <a:spcPts val="800"/>
              </a:spcBef>
              <a:spcAft>
                <a:spcPts val="800"/>
              </a:spcAft>
            </a:pPr>
            <a:r>
              <a:rPr lang="fr-FR" sz="5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fr-FR" sz="5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ông Hồng</a:t>
            </a:r>
            <a:endParaRPr lang="en-US" sz="5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3"/>
          <p:cNvPicPr>
            <a:picLocks noChangeAspect="1"/>
          </p:cNvPicPr>
          <p:nvPr/>
        </p:nvPicPr>
        <p:blipFill>
          <a:blip/>
          <a:srcRect/>
          <a:stretch>
            <a:fillRect/>
          </a:stretch>
        </p:blipFill>
        <p:spPr>
          <a:xfrm rot="5242278">
            <a:off x="9497599" y="4504785"/>
            <a:ext cx="850727" cy="1430886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/>
          </p:cNvPicPr>
          <p:nvPr/>
        </p:nvPicPr>
        <p:blipFill>
          <a:blip/>
          <a:srcRect/>
          <a:stretch>
            <a:fillRect/>
          </a:stretch>
        </p:blipFill>
        <p:spPr>
          <a:xfrm rot="5242278">
            <a:off x="9520445" y="5628720"/>
            <a:ext cx="850727" cy="1430886"/>
          </a:xfrm>
          <a:prstGeom prst="rect">
            <a:avLst/>
          </a:prstGeom>
        </p:spPr>
      </p:pic>
      <p:pic>
        <p:nvPicPr>
          <p:cNvPr id="13" name="Picture 3"/>
          <p:cNvPicPr>
            <a:picLocks noChangeAspect="1"/>
          </p:cNvPicPr>
          <p:nvPr/>
        </p:nvPicPr>
        <p:blipFill>
          <a:blip/>
          <a:srcRect/>
          <a:stretch>
            <a:fillRect/>
          </a:stretch>
        </p:blipFill>
        <p:spPr>
          <a:xfrm rot="5242278">
            <a:off x="9505931" y="6752654"/>
            <a:ext cx="850727" cy="1430886"/>
          </a:xfrm>
          <a:prstGeom prst="rect">
            <a:avLst/>
          </a:prstGeom>
        </p:spPr>
      </p:pic>
      <p:pic>
        <p:nvPicPr>
          <p:cNvPr id="16" name="Picture 3"/>
          <p:cNvPicPr>
            <a:picLocks noChangeAspect="1"/>
          </p:cNvPicPr>
          <p:nvPr/>
        </p:nvPicPr>
        <p:blipFill>
          <a:blip/>
          <a:srcRect/>
          <a:stretch>
            <a:fillRect/>
          </a:stretch>
        </p:blipFill>
        <p:spPr>
          <a:xfrm rot="5242278">
            <a:off x="9579219" y="7853278"/>
            <a:ext cx="850727" cy="14308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Nhiệm vụ, cơ cấu tổ chức của Ủy ban sông Mê Kông Việt Nam - ThienNhien.Net  | Con người và Thiên nhiên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76300"/>
            <a:ext cx="7848600" cy="769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9"/>
          <p:cNvSpPr txBox="1"/>
          <p:nvPr/>
        </p:nvSpPr>
        <p:spPr>
          <a:xfrm>
            <a:off x="838200" y="8801100"/>
            <a:ext cx="7848600" cy="756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80"/>
              </a:lnSpc>
            </a:pPr>
            <a:r>
              <a:rPr lang="en-US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Sông Mê Công</a:t>
            </a:r>
            <a:endParaRPr lang="en-US" sz="4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6" descr="So sánh địa hình đồng bằng sông Hồng và đồng bằng sông Cửu L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801914"/>
            <a:ext cx="8153400" cy="777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9"/>
          <p:cNvSpPr txBox="1"/>
          <p:nvPr/>
        </p:nvSpPr>
        <p:spPr>
          <a:xfrm>
            <a:off x="9220200" y="8828314"/>
            <a:ext cx="8153400" cy="756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80"/>
              </a:lnSpc>
            </a:pPr>
            <a:r>
              <a:rPr lang="en-US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Sông Hồng</a:t>
            </a:r>
            <a:endParaRPr lang="en-US" sz="4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9"/>
          <p:cNvSpPr txBox="1"/>
          <p:nvPr/>
        </p:nvSpPr>
        <p:spPr>
          <a:xfrm>
            <a:off x="2667000" y="8801100"/>
            <a:ext cx="13639800" cy="756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80"/>
              </a:lnSpc>
            </a:pPr>
            <a:r>
              <a:rPr lang="en-US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Sông I-ra-oa-đi</a:t>
            </a:r>
            <a:endParaRPr lang="en-US" sz="4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Song Ayeyarwaddy Myanmar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47700"/>
            <a:ext cx="13639800" cy="8001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2"/>
          <p:cNvGrpSpPr/>
          <p:nvPr/>
        </p:nvGrpSpPr>
        <p:grpSpPr>
          <a:xfrm>
            <a:off x="3810000" y="1409700"/>
            <a:ext cx="9986065" cy="1313434"/>
            <a:chOff x="0" y="0"/>
            <a:chExt cx="1923367" cy="1125296"/>
          </a:xfrm>
        </p:grpSpPr>
        <p:sp>
          <p:nvSpPr>
            <p:cNvPr id="15" name="Freeform 3"/>
            <p:cNvSpPr/>
            <p:nvPr/>
          </p:nvSpPr>
          <p:spPr>
            <a:xfrm>
              <a:off x="0" y="0"/>
              <a:ext cx="1923367" cy="1125297"/>
            </a:xfrm>
            <a:custGeom>
              <a:avLst/>
              <a:gdLst/>
              <a:ahLst/>
              <a:cxnLst/>
              <a:rect l="l" t="t" r="r" b="b"/>
              <a:pathLst>
                <a:path w="1923367" h="1125297">
                  <a:moveTo>
                    <a:pt x="1798906" y="1125296"/>
                  </a:moveTo>
                  <a:lnTo>
                    <a:pt x="124460" y="1125296"/>
                  </a:lnTo>
                  <a:cubicBezTo>
                    <a:pt x="55880" y="1125296"/>
                    <a:pt x="0" y="1069416"/>
                    <a:pt x="0" y="100083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98907" y="0"/>
                  </a:lnTo>
                  <a:cubicBezTo>
                    <a:pt x="1867487" y="0"/>
                    <a:pt x="1923367" y="55880"/>
                    <a:pt x="1923367" y="124460"/>
                  </a:cubicBezTo>
                  <a:lnTo>
                    <a:pt x="1923367" y="1000836"/>
                  </a:lnTo>
                  <a:cubicBezTo>
                    <a:pt x="1923367" y="1069417"/>
                    <a:pt x="1867487" y="1125297"/>
                    <a:pt x="1798907" y="1125297"/>
                  </a:cubicBezTo>
                  <a:close/>
                </a:path>
              </a:pathLst>
            </a:custGeom>
            <a:solidFill>
              <a:srgbClr val="75C7FB"/>
            </a:solidFill>
          </p:spPr>
        </p:sp>
      </p:grpSp>
      <p:pic>
        <p:nvPicPr>
          <p:cNvPr id="17" name="Picture 4"/>
          <p:cNvPicPr>
            <a:picLocks noChangeAspect="1"/>
          </p:cNvPicPr>
          <p:nvPr/>
        </p:nvPicPr>
        <p:blipFill>
          <a:blip/>
          <a:srcRect/>
          <a:stretch>
            <a:fillRect/>
          </a:stretch>
        </p:blipFill>
        <p:spPr>
          <a:xfrm>
            <a:off x="14554200" y="2684557"/>
            <a:ext cx="2884225" cy="4120321"/>
          </a:xfrm>
          <a:prstGeom prst="rect">
            <a:avLst/>
          </a:prstGeom>
        </p:spPr>
      </p:pic>
      <p:sp>
        <p:nvSpPr>
          <p:cNvPr id="19" name="TextBox 4"/>
          <p:cNvSpPr txBox="1"/>
          <p:nvPr/>
        </p:nvSpPr>
        <p:spPr>
          <a:xfrm>
            <a:off x="3842657" y="1446256"/>
            <a:ext cx="9747548" cy="1102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5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và trả lời câu hỏi</a:t>
            </a:r>
            <a:endParaRPr lang="en-US" sz="5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oogle Shape;808;p51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524000" y="2789817"/>
            <a:ext cx="3352800" cy="15619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1905000" y="3171039"/>
            <a:ext cx="2971800" cy="911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7000"/>
              </a:lnSpc>
            </a:pPr>
            <a:r>
              <a:rPr lang="fr-FR" sz="50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 1</a:t>
            </a:r>
            <a:endParaRPr lang="en-US" sz="5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65322" y="4530199"/>
            <a:ext cx="12791683" cy="1887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7000"/>
              </a:lnSpc>
            </a:pPr>
            <a:r>
              <a:rPr lang="fr-FR" sz="5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 thuận lợi mà các con sông mang đến cho cuộc sống của cư dân Đông Nam Á.</a:t>
            </a:r>
            <a:endParaRPr lang="en-US" sz="5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Google Shape;808;p51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1228005" y="6596337"/>
            <a:ext cx="3352800" cy="156194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11609005" y="6977559"/>
            <a:ext cx="2971800" cy="911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7000"/>
              </a:lnSpc>
            </a:pPr>
            <a:r>
              <a:rPr lang="fr-FR" sz="50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 2</a:t>
            </a:r>
            <a:endParaRPr lang="en-US" sz="5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29200" y="8306390"/>
            <a:ext cx="13030200" cy="1887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7000"/>
              </a:lnSpc>
            </a:pPr>
            <a:r>
              <a:rPr lang="fr-FR" sz="5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 khó khăn mà các con sông mang đến cho cuộc sống của cư dân Đông Nam Á.</a:t>
            </a:r>
            <a:endParaRPr lang="en-US" sz="5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5"/>
          <p:cNvPicPr>
            <a:picLocks noChangeAspect="1"/>
          </p:cNvPicPr>
          <p:nvPr/>
        </p:nvPicPr>
        <p:blipFill>
          <a:blip/>
          <a:srcRect/>
          <a:stretch>
            <a:fillRect/>
          </a:stretch>
        </p:blipFill>
        <p:spPr>
          <a:xfrm>
            <a:off x="1046397" y="6281899"/>
            <a:ext cx="3627253" cy="3886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9" grpId="0"/>
      <p:bldP spid="10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4757153" y="-3425949"/>
            <a:ext cx="8900351" cy="16895248"/>
            <a:chOff x="0" y="0"/>
            <a:chExt cx="21110568" cy="457629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110567" cy="45762993"/>
            </a:xfrm>
            <a:custGeom>
              <a:avLst/>
              <a:gdLst/>
              <a:ahLst/>
              <a:cxnLst/>
              <a:rect l="l" t="t" r="r" b="b"/>
              <a:pathLst>
                <a:path w="21110567" h="45762993">
                  <a:moveTo>
                    <a:pt x="20805767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45458193"/>
                  </a:lnTo>
                  <a:cubicBezTo>
                    <a:pt x="0" y="45627103"/>
                    <a:pt x="135890" y="45762993"/>
                    <a:pt x="304800" y="45762993"/>
                  </a:cubicBezTo>
                  <a:lnTo>
                    <a:pt x="20805767" y="45762993"/>
                  </a:lnTo>
                  <a:cubicBezTo>
                    <a:pt x="20974678" y="45762993"/>
                    <a:pt x="21110567" y="45627103"/>
                    <a:pt x="21110567" y="45458193"/>
                  </a:cubicBezTo>
                  <a:lnTo>
                    <a:pt x="21110567" y="304800"/>
                  </a:lnTo>
                  <a:cubicBezTo>
                    <a:pt x="21110567" y="135890"/>
                    <a:pt x="20974678" y="0"/>
                    <a:pt x="20805767" y="0"/>
                  </a:cubicBezTo>
                  <a:close/>
                </a:path>
              </a:pathLst>
            </a:custGeom>
            <a:solidFill>
              <a:srgbClr val="D2F0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609600" y="8418865"/>
            <a:ext cx="6948128" cy="1524000"/>
            <a:chOff x="0" y="0"/>
            <a:chExt cx="6350000" cy="1723123"/>
          </a:xfrm>
        </p:grpSpPr>
        <p:sp>
          <p:nvSpPr>
            <p:cNvPr id="5" name="Freeform 5"/>
            <p:cNvSpPr/>
            <p:nvPr/>
          </p:nvSpPr>
          <p:spPr>
            <a:xfrm>
              <a:off x="0" y="82550"/>
              <a:ext cx="6350000" cy="1639303"/>
            </a:xfrm>
            <a:custGeom>
              <a:avLst/>
              <a:gdLst/>
              <a:ahLst/>
              <a:cxnLst/>
              <a:rect l="l" t="t" r="r" b="b"/>
              <a:pathLst>
                <a:path w="6350000" h="1639303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1639303"/>
                  </a:lnTo>
                  <a:lnTo>
                    <a:pt x="6350000" y="1639303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75C7FB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7467600" y="8420100"/>
            <a:ext cx="6719528" cy="1524000"/>
            <a:chOff x="0" y="0"/>
            <a:chExt cx="6350000" cy="1723123"/>
          </a:xfrm>
        </p:grpSpPr>
        <p:sp>
          <p:nvSpPr>
            <p:cNvPr id="7" name="Freeform 7"/>
            <p:cNvSpPr/>
            <p:nvPr/>
          </p:nvSpPr>
          <p:spPr>
            <a:xfrm>
              <a:off x="0" y="82550"/>
              <a:ext cx="6350000" cy="1639303"/>
            </a:xfrm>
            <a:custGeom>
              <a:avLst/>
              <a:gdLst/>
              <a:ahLst/>
              <a:cxnLst/>
              <a:rect l="l" t="t" r="r" b="b"/>
              <a:pathLst>
                <a:path w="6350000" h="1639303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1639303"/>
                  </a:lnTo>
                  <a:lnTo>
                    <a:pt x="6350000" y="1639303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75C7FB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0872096" y="8420100"/>
            <a:ext cx="6719528" cy="1524000"/>
            <a:chOff x="0" y="0"/>
            <a:chExt cx="6350000" cy="1723123"/>
          </a:xfrm>
        </p:grpSpPr>
        <p:sp>
          <p:nvSpPr>
            <p:cNvPr id="9" name="Freeform 9"/>
            <p:cNvSpPr/>
            <p:nvPr/>
          </p:nvSpPr>
          <p:spPr>
            <a:xfrm>
              <a:off x="0" y="82550"/>
              <a:ext cx="6350000" cy="1639303"/>
            </a:xfrm>
            <a:custGeom>
              <a:avLst/>
              <a:gdLst/>
              <a:ahLst/>
              <a:cxnLst/>
              <a:rect l="l" t="t" r="r" b="b"/>
              <a:pathLst>
                <a:path w="6350000" h="1639303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1639303"/>
                  </a:lnTo>
                  <a:lnTo>
                    <a:pt x="6350000" y="1639303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75C7FB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 rot="2237151">
            <a:off x="3950114" y="1761578"/>
            <a:ext cx="1520226" cy="157462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02" r="778" b="602"/>
          <a:stretch>
            <a:fillRect/>
          </a:stretch>
        </p:blipFill>
        <p:spPr>
          <a:xfrm>
            <a:off x="1593880" y="1806649"/>
            <a:ext cx="2142198" cy="122087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">
            <a:alphaModFix amt="48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1596" r="783"/>
          <a:stretch>
            <a:fillRect/>
          </a:stretch>
        </p:blipFill>
        <p:spPr>
          <a:xfrm>
            <a:off x="3193193" y="2965288"/>
            <a:ext cx="1780941" cy="12973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684376" y="1021078"/>
            <a:ext cx="7239000" cy="3055622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7467600" y="1943913"/>
            <a:ext cx="3390672" cy="9463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7000"/>
              </a:lnSpc>
            </a:pPr>
            <a:r>
              <a:rPr lang="fr-FR" sz="55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Thuận lợi</a:t>
            </a:r>
            <a:endParaRPr lang="en-US" sz="5500" b="1" dirty="0"/>
          </a:p>
        </p:txBody>
      </p:sp>
      <p:sp>
        <p:nvSpPr>
          <p:cNvPr id="40" name="Rectangle 39"/>
          <p:cNvSpPr/>
          <p:nvPr/>
        </p:nvSpPr>
        <p:spPr>
          <a:xfrm>
            <a:off x="2021080" y="3710043"/>
            <a:ext cx="14565591" cy="4991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just">
              <a:lnSpc>
                <a:spcPts val="6800"/>
              </a:lnSpc>
              <a:spcBef>
                <a:spcPts val="700"/>
              </a:spcBef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en-US" sz="5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vi-VN" sz="5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ang </a:t>
            </a:r>
            <a:r>
              <a:rPr lang="vi-VN" sz="5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 nguồn nước tưới phong phú, dồi </a:t>
            </a:r>
            <a:r>
              <a:rPr lang="vi-VN" sz="5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dào</a:t>
            </a:r>
            <a:r>
              <a:rPr lang="en-US" sz="5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5000" dirty="0" smtClean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85800" indent="-685800" algn="just">
              <a:lnSpc>
                <a:spcPts val="6800"/>
              </a:lnSpc>
              <a:spcBef>
                <a:spcPts val="700"/>
              </a:spcBef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en-US" sz="5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vi-VN" sz="5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ượng </a:t>
            </a:r>
            <a:r>
              <a:rPr lang="vi-VN" sz="5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phù sa màu mỡ, thuận lợi cho cuộc sống định cư của cư dân làm nông </a:t>
            </a:r>
            <a:r>
              <a:rPr lang="vi-VN" sz="5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nghiệp</a:t>
            </a:r>
            <a:r>
              <a:rPr lang="en-US" sz="5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5000" dirty="0" smtClean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85800" indent="-685800" algn="just">
              <a:lnSpc>
                <a:spcPts val="6800"/>
              </a:lnSpc>
              <a:spcBef>
                <a:spcPts val="700"/>
              </a:spcBef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en-US" sz="5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</a:t>
            </a:r>
            <a:r>
              <a:rPr lang="vi-VN" sz="5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iệc </a:t>
            </a:r>
            <a:r>
              <a:rPr lang="vi-VN" sz="5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 lại, di chuyển trên sông thuận lợi </a:t>
            </a:r>
            <a:r>
              <a:rPr lang="vi-VN" sz="5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5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5000" dirty="0" smtClean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85800" indent="-685800" algn="just">
              <a:lnSpc>
                <a:spcPts val="6800"/>
              </a:lnSpc>
              <a:spcBef>
                <a:spcPts val="700"/>
              </a:spcBef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en-US" sz="5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vi-VN" sz="5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guồn </a:t>
            </a:r>
            <a:r>
              <a:rPr lang="vi-VN" sz="5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lợi thủy sản làm thức ăn rất đa dạng.</a:t>
            </a:r>
            <a:endParaRPr lang="en-US" sz="5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745773" y="1460949"/>
            <a:ext cx="4796453" cy="161880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7086600" y="2270350"/>
            <a:ext cx="4302307" cy="5021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10"/>
              </a:lnSpc>
            </a:pPr>
            <a:r>
              <a:rPr lang="en-US" sz="5500" b="1" dirty="0" smtClean="0">
                <a:solidFill>
                  <a:srgbClr val="0F32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 khăn</a:t>
            </a:r>
            <a:endParaRPr lang="en-US" sz="5500" b="1" dirty="0">
              <a:solidFill>
                <a:srgbClr val="0F32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0" y="9334500"/>
            <a:ext cx="18288000" cy="1876078"/>
            <a:chOff x="0" y="0"/>
            <a:chExt cx="6186311" cy="137336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186311" cy="1373361"/>
            </a:xfrm>
            <a:custGeom>
              <a:avLst/>
              <a:gdLst/>
              <a:ahLst/>
              <a:cxnLst/>
              <a:rect l="l" t="t" r="r" b="b"/>
              <a:pathLst>
                <a:path w="6186311" h="1373361">
                  <a:moveTo>
                    <a:pt x="6061851" y="1373361"/>
                  </a:moveTo>
                  <a:lnTo>
                    <a:pt x="124460" y="1373361"/>
                  </a:lnTo>
                  <a:cubicBezTo>
                    <a:pt x="55880" y="1373361"/>
                    <a:pt x="0" y="1317481"/>
                    <a:pt x="0" y="124890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061851" y="0"/>
                  </a:lnTo>
                  <a:cubicBezTo>
                    <a:pt x="6130431" y="0"/>
                    <a:pt x="6186311" y="55880"/>
                    <a:pt x="6186311" y="124460"/>
                  </a:cubicBezTo>
                  <a:lnTo>
                    <a:pt x="6186311" y="1248901"/>
                  </a:lnTo>
                  <a:cubicBezTo>
                    <a:pt x="6186311" y="1317481"/>
                    <a:pt x="6130431" y="1373361"/>
                    <a:pt x="6061851" y="1373361"/>
                  </a:cubicBezTo>
                  <a:close/>
                </a:path>
              </a:pathLst>
            </a:custGeom>
            <a:solidFill>
              <a:srgbClr val="B8D6F6"/>
            </a:solidFill>
          </p:spPr>
        </p:sp>
      </p:grpSp>
      <p:sp>
        <p:nvSpPr>
          <p:cNvPr id="7" name="Rectangle 6"/>
          <p:cNvSpPr/>
          <p:nvPr/>
        </p:nvSpPr>
        <p:spPr>
          <a:xfrm>
            <a:off x="3560853" y="4108001"/>
            <a:ext cx="11353800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7000"/>
              </a:lnSpc>
            </a:pPr>
            <a:r>
              <a:rPr lang="en-US" sz="5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vi-VN" sz="5000" dirty="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hi </a:t>
            </a:r>
            <a:r>
              <a:rPr lang="vi-VN" sz="5000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mực nước của các sông này dâng cao, thường gây ra lũ lụt, khiến đời sống cư dân gặp nhiều khó khăn.</a:t>
            </a:r>
            <a:endParaRPr lang="en-US" sz="50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270350"/>
            <a:ext cx="2689328" cy="2181907"/>
          </a:xfrm>
          <a:prstGeom prst="rect">
            <a:avLst/>
          </a:prstGeom>
        </p:spPr>
      </p:pic>
      <p:pic>
        <p:nvPicPr>
          <p:cNvPr id="13" name="Google Shape;997;p6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4630400" y="6031118"/>
            <a:ext cx="3104314" cy="3351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B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19201" y="266700"/>
            <a:ext cx="15849600" cy="9686487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4" name="TextBox 4"/>
          <p:cNvSpPr txBox="1"/>
          <p:nvPr/>
        </p:nvSpPr>
        <p:spPr>
          <a:xfrm>
            <a:off x="1226459" y="3584178"/>
            <a:ext cx="15842342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6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QUÁ TRÌNH HÌNH THÀNH</a:t>
            </a:r>
            <a:endParaRPr lang="en-US" sz="60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9000"/>
              </a:lnSpc>
            </a:pPr>
            <a:r>
              <a:rPr lang="en-US" sz="6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QUỐC GIA SƠ KÌ Ở ĐÔNG NAM Á</a:t>
            </a:r>
            <a:endParaRPr lang="en-US" sz="6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1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1211944" y="1643913"/>
            <a:ext cx="2545819" cy="193482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 rot="-10800000">
            <a:off x="14522982" y="6938743"/>
            <a:ext cx="2545819" cy="19348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 rot="-5930511">
            <a:off x="491041" y="6475233"/>
            <a:ext cx="3116192" cy="423186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998118">
            <a:off x="-87770" y="7201590"/>
            <a:ext cx="4407075" cy="377405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163800" y="571500"/>
            <a:ext cx="2898562" cy="267825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85800" y="7886700"/>
            <a:ext cx="2332178" cy="1772455"/>
          </a:xfrm>
          <a:prstGeom prst="rect">
            <a:avLst/>
          </a:prstGeom>
        </p:spPr>
      </p:pic>
      <p:grpSp>
        <p:nvGrpSpPr>
          <p:cNvPr id="6" name="Group 2"/>
          <p:cNvGrpSpPr/>
          <p:nvPr/>
        </p:nvGrpSpPr>
        <p:grpSpPr>
          <a:xfrm>
            <a:off x="3810000" y="1181100"/>
            <a:ext cx="9986065" cy="1905000"/>
            <a:chOff x="0" y="0"/>
            <a:chExt cx="1923367" cy="1125296"/>
          </a:xfrm>
        </p:grpSpPr>
        <p:sp>
          <p:nvSpPr>
            <p:cNvPr id="7" name="Freeform 3"/>
            <p:cNvSpPr/>
            <p:nvPr/>
          </p:nvSpPr>
          <p:spPr>
            <a:xfrm>
              <a:off x="0" y="0"/>
              <a:ext cx="1923367" cy="1125297"/>
            </a:xfrm>
            <a:custGeom>
              <a:avLst/>
              <a:gdLst/>
              <a:ahLst/>
              <a:cxnLst/>
              <a:rect l="l" t="t" r="r" b="b"/>
              <a:pathLst>
                <a:path w="1923367" h="1125297">
                  <a:moveTo>
                    <a:pt x="1798906" y="1125296"/>
                  </a:moveTo>
                  <a:lnTo>
                    <a:pt x="124460" y="1125296"/>
                  </a:lnTo>
                  <a:cubicBezTo>
                    <a:pt x="55880" y="1125296"/>
                    <a:pt x="0" y="1069416"/>
                    <a:pt x="0" y="100083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98907" y="0"/>
                  </a:lnTo>
                  <a:cubicBezTo>
                    <a:pt x="1867487" y="0"/>
                    <a:pt x="1923367" y="55880"/>
                    <a:pt x="1923367" y="124460"/>
                  </a:cubicBezTo>
                  <a:lnTo>
                    <a:pt x="1923367" y="1000836"/>
                  </a:lnTo>
                  <a:cubicBezTo>
                    <a:pt x="1923367" y="1069417"/>
                    <a:pt x="1867487" y="1125297"/>
                    <a:pt x="1798907" y="1125297"/>
                  </a:cubicBezTo>
                  <a:close/>
                </a:path>
              </a:pathLst>
            </a:custGeom>
            <a:solidFill>
              <a:srgbClr val="75C7FB"/>
            </a:solidFill>
          </p:spPr>
        </p:sp>
      </p:grpSp>
      <p:sp>
        <p:nvSpPr>
          <p:cNvPr id="8" name="TextBox 4"/>
          <p:cNvSpPr txBox="1"/>
          <p:nvPr/>
        </p:nvSpPr>
        <p:spPr>
          <a:xfrm>
            <a:off x="3810000" y="1620268"/>
            <a:ext cx="9747548" cy="1102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5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sát Lược đồ Hình 1</a:t>
            </a:r>
            <a:endParaRPr lang="en-US" sz="5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19400" y="4097108"/>
            <a:ext cx="13304978" cy="3815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just">
              <a:lnSpc>
                <a:spcPts val="7400"/>
              </a:lnSpc>
              <a:buFont typeface="Arial" panose="020B0604020202020204" pitchFamily="34" charset="0"/>
              <a:buChar char="•"/>
            </a:pPr>
            <a:r>
              <a:rPr lang="vi-VN" sz="5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Hãy chỉ và kể tên một số quốc gia sơ kì ở Đông Nam </a:t>
            </a:r>
            <a:r>
              <a:rPr lang="en-US" sz="50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Á.</a:t>
            </a:r>
            <a:endParaRPr lang="en-US" sz="5000" dirty="0" smtClean="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85800" indent="-685800" algn="just">
              <a:lnSpc>
                <a:spcPts val="7400"/>
              </a:lnSpc>
              <a:buFont typeface="Arial" panose="020B0604020202020204" pitchFamily="34" charset="0"/>
              <a:buChar char="•"/>
            </a:pPr>
            <a:r>
              <a:rPr lang="vi-VN" sz="5000" dirty="0">
                <a:ea typeface="Calibri" panose="020F0502020204030204" pitchFamily="34" charset="0"/>
                <a:cs typeface="Arial" panose="020B0604020202020204" pitchFamily="34" charset="0"/>
              </a:rPr>
              <a:t>Em có nhận xét gì về phạm vi hình thành của các quốc gia sơ kì ở Đông Nam Á.</a:t>
            </a:r>
            <a:endParaRPr lang="en-US" sz="5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8877299"/>
            <a:ext cx="18288000" cy="1102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4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Lược đồ các quốc gia sơ kì và phong kiến ở Đông Nam Á</a:t>
            </a:r>
            <a:endParaRPr lang="en-US" sz="45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43200" y="419100"/>
            <a:ext cx="12877800" cy="8458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D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-188654" y="21640"/>
            <a:ext cx="18727601" cy="1637629"/>
            <a:chOff x="0" y="0"/>
            <a:chExt cx="24970134" cy="2183505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>
              <a:fillRect/>
            </a:stretch>
          </p:blipFill>
          <p:spPr>
            <a:xfrm>
              <a:off x="8339776" y="0"/>
              <a:ext cx="8339776" cy="2183505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>
              <a:fillRect/>
            </a:stretch>
          </p:blipFill>
          <p:spPr>
            <a:xfrm flipH="1">
              <a:off x="0" y="0"/>
              <a:ext cx="8339776" cy="2183505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>
              <a:fillRect/>
            </a:stretch>
          </p:blipFill>
          <p:spPr>
            <a:xfrm flipH="1">
              <a:off x="16630358" y="0"/>
              <a:ext cx="8339776" cy="2183505"/>
            </a:xfrm>
            <a:prstGeom prst="rect">
              <a:avLst/>
            </a:prstGeom>
          </p:spPr>
        </p:pic>
      </p:grpSp>
      <p:sp>
        <p:nvSpPr>
          <p:cNvPr id="16" name="TextBox 5"/>
          <p:cNvSpPr txBox="1"/>
          <p:nvPr/>
        </p:nvSpPr>
        <p:spPr>
          <a:xfrm>
            <a:off x="907194" y="4000500"/>
            <a:ext cx="16572800" cy="55471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85800" indent="-685800" algn="just">
              <a:lnSpc>
                <a:spcPts val="7300"/>
              </a:lnSpc>
              <a:buFont typeface="Arial" panose="020B0604020202020204" pitchFamily="34" charset="0"/>
              <a:buChar char="•"/>
            </a:pPr>
            <a:r>
              <a:rPr lang="vi-VN" sz="5000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Văn Lang – Âu Lạc, Chăm-pa, Phù Nam (thuộc Việt </a:t>
            </a:r>
            <a:r>
              <a:rPr lang="vi-VN" sz="5000" dirty="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Nam</a:t>
            </a:r>
            <a:r>
              <a:rPr lang="en-US" sz="5000" dirty="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5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vi-VN" sz="5000" dirty="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ác </a:t>
            </a:r>
            <a:r>
              <a:rPr lang="vi-VN" sz="5000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vương quốc ở hạ lưu </a:t>
            </a:r>
            <a:r>
              <a:rPr lang="vi-VN" sz="5000" dirty="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US" sz="5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</a:t>
            </a:r>
            <a:r>
              <a:rPr lang="vi-VN" sz="5000" dirty="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ng </a:t>
            </a:r>
            <a:r>
              <a:rPr lang="vi-VN" sz="5000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Chao Phray-a (thuộc Thái Lan</a:t>
            </a:r>
            <a:r>
              <a:rPr lang="vi-VN" sz="5000" dirty="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en-US" sz="5000" dirty="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5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vi-VN" sz="5000" dirty="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ác </a:t>
            </a:r>
            <a:r>
              <a:rPr lang="vi-VN" sz="5000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đảo thuộc In-đô-nê-xi-a ngày </a:t>
            </a:r>
            <a:r>
              <a:rPr lang="vi-VN" sz="5000" dirty="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nay</a:t>
            </a:r>
            <a:r>
              <a:rPr lang="en-US" sz="5000" dirty="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5000" dirty="0" smtClean="0">
              <a:solidFill>
                <a:srgbClr val="00206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85800" indent="-685800" algn="just">
              <a:lnSpc>
                <a:spcPts val="7300"/>
              </a:lnSpc>
              <a:buFont typeface="Arial" panose="020B0604020202020204" pitchFamily="34" charset="0"/>
              <a:buChar char="•"/>
            </a:pPr>
            <a:r>
              <a:rPr lang="en-US" sz="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vi-VN" sz="5000" dirty="0" smtClean="0">
                <a:solidFill>
                  <a:srgbClr val="002060"/>
                </a:solidFill>
              </a:rPr>
              <a:t>ình </a:t>
            </a:r>
            <a:r>
              <a:rPr lang="vi-VN" sz="5000" dirty="0">
                <a:solidFill>
                  <a:srgbClr val="002060"/>
                </a:solidFill>
              </a:rPr>
              <a:t>thành ở cả Đông Nam Á lục địa và Đông Nam Á hải đảo </a:t>
            </a:r>
            <a:r>
              <a:rPr lang="en-US" sz="5000" dirty="0" smtClean="0">
                <a:solidFill>
                  <a:srgbClr val="002060"/>
                </a:solidFill>
              </a:rPr>
              <a:t>(</a:t>
            </a:r>
            <a:r>
              <a:rPr lang="vi-VN" sz="5000" dirty="0" smtClean="0">
                <a:solidFill>
                  <a:srgbClr val="002060"/>
                </a:solidFill>
              </a:rPr>
              <a:t>tập </a:t>
            </a:r>
            <a:r>
              <a:rPr lang="vi-VN" sz="5000" dirty="0">
                <a:solidFill>
                  <a:srgbClr val="002060"/>
                </a:solidFill>
              </a:rPr>
              <a:t>trung chủ yếu ở Đông Nam Á lục </a:t>
            </a:r>
            <a:r>
              <a:rPr lang="vi-VN" sz="5000" dirty="0" smtClean="0">
                <a:solidFill>
                  <a:srgbClr val="002060"/>
                </a:solidFill>
              </a:rPr>
              <a:t>địa</a:t>
            </a:r>
            <a:r>
              <a:rPr lang="en-US" sz="5000" dirty="0" smtClean="0">
                <a:solidFill>
                  <a:srgbClr val="002060"/>
                </a:solidFill>
              </a:rPr>
              <a:t> </a:t>
            </a:r>
            <a:r>
              <a:rPr lang="vi-VN" sz="5000" dirty="0" smtClean="0">
                <a:solidFill>
                  <a:srgbClr val="002060"/>
                </a:solidFill>
              </a:rPr>
              <a:t>do </a:t>
            </a:r>
            <a:r>
              <a:rPr lang="vi-VN" sz="5000" dirty="0">
                <a:solidFill>
                  <a:srgbClr val="002060"/>
                </a:solidFill>
              </a:rPr>
              <a:t>điều kiện tự nhiên </a:t>
            </a:r>
            <a:r>
              <a:rPr lang="en-US" sz="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nhiều con sông</a:t>
            </a:r>
            <a:r>
              <a:rPr lang="en-US" sz="5000" dirty="0" smtClean="0">
                <a:solidFill>
                  <a:srgbClr val="002060"/>
                </a:solidFill>
              </a:rPr>
              <a:t> </a:t>
            </a:r>
            <a:r>
              <a:rPr lang="vi-VN" sz="5000" dirty="0" smtClean="0">
                <a:solidFill>
                  <a:srgbClr val="002060"/>
                </a:solidFill>
              </a:rPr>
              <a:t>thuận lợi).</a:t>
            </a:r>
            <a:endParaRPr lang="en-US" sz="5000" dirty="0">
              <a:solidFill>
                <a:srgbClr val="002060"/>
              </a:solidFill>
            </a:endParaRPr>
          </a:p>
        </p:txBody>
      </p:sp>
      <p:sp>
        <p:nvSpPr>
          <p:cNvPr id="17" name="TextBox 5"/>
          <p:cNvSpPr txBox="1"/>
          <p:nvPr/>
        </p:nvSpPr>
        <p:spPr>
          <a:xfrm>
            <a:off x="0" y="1996323"/>
            <a:ext cx="18099346" cy="1667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00"/>
              </a:lnSpc>
              <a:spcBef>
                <a:spcPct val="0"/>
              </a:spcBef>
            </a:pPr>
            <a:r>
              <a:rPr lang="fr-FR" sz="5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Tên các quốc gia và phạm vi hình thành</a:t>
            </a:r>
            <a:endParaRPr lang="fr-FR" sz="5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6500"/>
              </a:lnSpc>
              <a:spcBef>
                <a:spcPct val="0"/>
              </a:spcBef>
            </a:pPr>
            <a:r>
              <a:rPr lang="fr-FR" sz="5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 các quốc gia sơ kì ở Đông Nam Á</a:t>
            </a:r>
            <a:endParaRPr lang="en-US" sz="5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CE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b="43786"/>
          <a:stretch>
            <a:fillRect/>
          </a:stretch>
        </p:blipFill>
        <p:spPr>
          <a:xfrm>
            <a:off x="-1" y="6607"/>
            <a:ext cx="19962959" cy="1028039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476500" y="612609"/>
            <a:ext cx="14935200" cy="9407691"/>
            <a:chOff x="0" y="0"/>
            <a:chExt cx="18242782" cy="12091182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2F3A62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329479" y="0"/>
              <a:ext cx="17913303" cy="11727398"/>
              <a:chOff x="-4214" y="0"/>
              <a:chExt cx="10825343" cy="70870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4214" y="0"/>
                <a:ext cx="10825343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</p:grpSp>
      <p:sp>
        <p:nvSpPr>
          <p:cNvPr id="8" name="TextBox 8"/>
          <p:cNvSpPr txBox="1"/>
          <p:nvPr/>
        </p:nvSpPr>
        <p:spPr>
          <a:xfrm>
            <a:off x="3078956" y="1405822"/>
            <a:ext cx="13434977" cy="636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6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/>
          <a:srcRect/>
          <a:stretch>
            <a:fillRect/>
          </a:stretch>
        </p:blipFill>
        <p:spPr>
          <a:xfrm>
            <a:off x="0" y="3828674"/>
            <a:ext cx="4000918" cy="652968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276380" y="2308852"/>
            <a:ext cx="11934492" cy="3580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6800"/>
              </a:lnSpc>
            </a:pPr>
            <a:r>
              <a:rPr lang="vi-VN" sz="5000" dirty="0">
                <a:solidFill>
                  <a:srgbClr val="002060"/>
                </a:solidFill>
                <a:cs typeface="Arial" panose="020B0604020202020204" pitchFamily="34" charset="0"/>
              </a:rPr>
              <a:t>Em đã được học về Trung Quốc và Ấn Độ </a:t>
            </a:r>
            <a:r>
              <a:rPr lang="vi-VN" sz="5000" dirty="0" smtClean="0">
                <a:solidFill>
                  <a:srgbClr val="002060"/>
                </a:solidFill>
                <a:cs typeface="Arial" panose="020B0604020202020204" pitchFamily="34" charset="0"/>
              </a:rPr>
              <a:t>- </a:t>
            </a:r>
            <a:r>
              <a:rPr lang="vi-VN" sz="5000" dirty="0">
                <a:solidFill>
                  <a:srgbClr val="002060"/>
                </a:solidFill>
                <a:cs typeface="Arial" panose="020B0604020202020204" pitchFamily="34" charset="0"/>
              </a:rPr>
              <a:t>những nền văn minh lớn của nhân loại. Em có biết giữa hai trung tâm văn minh này là khu vực nào không ?</a:t>
            </a:r>
            <a:endParaRPr lang="en-US" sz="5000" dirty="0">
              <a:solidFill>
                <a:srgbClr val="00206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1098" y="5836375"/>
            <a:ext cx="3038942" cy="38737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9757" y="5987640"/>
            <a:ext cx="3055284" cy="36845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83211" y="5950387"/>
            <a:ext cx="2959445" cy="37038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0441" y="5863132"/>
            <a:ext cx="3090804" cy="38731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90600" y="9056914"/>
            <a:ext cx="16230600" cy="756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80"/>
              </a:lnSpc>
            </a:pPr>
            <a:r>
              <a:rPr lang="en-US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Vương quốc Chăm-pa</a:t>
            </a:r>
            <a:endParaRPr lang="en-US" sz="4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Lịch sử Chăm Pa – Wikipedia tiếng Việt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22514"/>
            <a:ext cx="8001000" cy="830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Thánh địa Mỹ Sơn: Dấu tích của một nền văn hóa Chăm hưng thịnh | Tạp chí  Quê Hương Online | Ủy ban Nhà nước về người Việt Nam ở nước ngoà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522514"/>
            <a:ext cx="7620000" cy="830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9"/>
          <p:cNvSpPr txBox="1"/>
          <p:nvPr/>
        </p:nvSpPr>
        <p:spPr>
          <a:xfrm>
            <a:off x="990600" y="9056914"/>
            <a:ext cx="16230600" cy="756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80"/>
              </a:lnSpc>
            </a:pPr>
            <a:r>
              <a:rPr lang="en-US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Vương quốc Phù Nam</a:t>
            </a:r>
            <a:endParaRPr lang="en-US" sz="4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Huỳnh Hữu Đức : Vương Quốc Phù Nam Phần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22514"/>
            <a:ext cx="8001000" cy="830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Phù Nam: Huyền thoại và những vấn đề lịch s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524328"/>
            <a:ext cx="7467600" cy="8303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E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/>
          <p:nvPr/>
        </p:nvSpPr>
        <p:spPr>
          <a:xfrm>
            <a:off x="-25399" y="1790700"/>
            <a:ext cx="18287999" cy="1205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350"/>
              </a:lnSpc>
            </a:pPr>
            <a:r>
              <a:rPr lang="en-US" sz="6000" b="1" dirty="0" smtClean="0">
                <a:solidFill>
                  <a:srgbClr val="100F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sát Hình 2, 3</a:t>
            </a:r>
            <a:endParaRPr lang="en-US" sz="6000" b="1" dirty="0">
              <a:solidFill>
                <a:srgbClr val="100F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1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3200400" y="1457006"/>
            <a:ext cx="1575581" cy="1504681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762000" y="4502120"/>
            <a:ext cx="13309210" cy="2706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7000"/>
              </a:lnSpc>
            </a:pPr>
            <a:r>
              <a:rPr lang="vi-VN" sz="5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Tư liệu và hình ảnh chứng tỏ điều gì về giao lưu thương mại của các quốc gia sơ kì Đông Nam Á vào những thế kỉ đầu Công nguyên? </a:t>
            </a:r>
            <a:endParaRPr lang="en-US" sz="5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318343" y="3848100"/>
            <a:ext cx="3980543" cy="4991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9"/>
          <p:cNvSpPr txBox="1"/>
          <p:nvPr/>
        </p:nvSpPr>
        <p:spPr>
          <a:xfrm>
            <a:off x="354530" y="8115300"/>
            <a:ext cx="8001000" cy="1667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80"/>
              </a:lnSpc>
            </a:pPr>
            <a:r>
              <a:rPr lang="en-US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 tiền vàng La Mã phát hiện tại di chỉ Óc Eo</a:t>
            </a:r>
            <a:endParaRPr lang="en-US" sz="4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199" y="1333500"/>
            <a:ext cx="7033661" cy="6400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800" y="1638300"/>
            <a:ext cx="6477000" cy="6096000"/>
          </a:xfrm>
          <a:prstGeom prst="rect">
            <a:avLst/>
          </a:prstGeom>
        </p:spPr>
      </p:pic>
      <p:sp>
        <p:nvSpPr>
          <p:cNvPr id="6" name="TextBox 9"/>
          <p:cNvSpPr txBox="1"/>
          <p:nvPr/>
        </p:nvSpPr>
        <p:spPr>
          <a:xfrm>
            <a:off x="8915400" y="8115300"/>
            <a:ext cx="8001000" cy="1667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80"/>
              </a:lnSpc>
            </a:pPr>
            <a:r>
              <a:rPr lang="en-US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 tiền vàng La Mã phát hiện tại di chỉ Óc Eo</a:t>
            </a:r>
            <a:endParaRPr lang="en-US" sz="4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20"/>
          <p:cNvGrpSpPr/>
          <p:nvPr/>
        </p:nvGrpSpPr>
        <p:grpSpPr>
          <a:xfrm>
            <a:off x="838200" y="1104900"/>
            <a:ext cx="16535400" cy="1447800"/>
            <a:chOff x="0" y="0"/>
            <a:chExt cx="6186311" cy="144138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186311" cy="1441388"/>
            </a:xfrm>
            <a:custGeom>
              <a:avLst/>
              <a:gdLst/>
              <a:ahLst/>
              <a:cxnLst/>
              <a:rect l="l" t="t" r="r" b="b"/>
              <a:pathLst>
                <a:path w="6186311" h="1441388">
                  <a:moveTo>
                    <a:pt x="6061851" y="1441388"/>
                  </a:moveTo>
                  <a:lnTo>
                    <a:pt x="124460" y="1441388"/>
                  </a:lnTo>
                  <a:cubicBezTo>
                    <a:pt x="55880" y="1441388"/>
                    <a:pt x="0" y="1385508"/>
                    <a:pt x="0" y="131692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061851" y="0"/>
                  </a:lnTo>
                  <a:cubicBezTo>
                    <a:pt x="6130431" y="0"/>
                    <a:pt x="6186311" y="55880"/>
                    <a:pt x="6186311" y="124460"/>
                  </a:cubicBezTo>
                  <a:lnTo>
                    <a:pt x="6186311" y="1316928"/>
                  </a:lnTo>
                  <a:cubicBezTo>
                    <a:pt x="6186311" y="1385508"/>
                    <a:pt x="6130431" y="1441388"/>
                    <a:pt x="6061851" y="1441388"/>
                  </a:cubicBezTo>
                  <a:close/>
                </a:path>
              </a:pathLst>
            </a:custGeom>
            <a:solidFill>
              <a:srgbClr val="B8D6F6"/>
            </a:solidFill>
          </p:spPr>
        </p:sp>
      </p:grpSp>
      <p:sp>
        <p:nvSpPr>
          <p:cNvPr id="23" name="TextBox 23"/>
          <p:cNvSpPr txBox="1"/>
          <p:nvPr/>
        </p:nvSpPr>
        <p:spPr>
          <a:xfrm>
            <a:off x="18143" y="1257300"/>
            <a:ext cx="18288000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5000" dirty="0" smtClean="0">
                <a:solidFill>
                  <a:srgbClr val="0F32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 tư liệu và hình ảnh nhắc đến những di chỉ ở đâu?</a:t>
            </a:r>
            <a:endParaRPr lang="en-US" sz="5000" u="none" dirty="0">
              <a:solidFill>
                <a:srgbClr val="0F32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20"/>
          <p:cNvGrpSpPr/>
          <p:nvPr/>
        </p:nvGrpSpPr>
        <p:grpSpPr>
          <a:xfrm>
            <a:off x="972457" y="3054930"/>
            <a:ext cx="16535400" cy="1447800"/>
            <a:chOff x="0" y="0"/>
            <a:chExt cx="6186311" cy="1441388"/>
          </a:xfrm>
        </p:grpSpPr>
        <p:sp>
          <p:nvSpPr>
            <p:cNvPr id="10" name="Freeform 21"/>
            <p:cNvSpPr/>
            <p:nvPr/>
          </p:nvSpPr>
          <p:spPr>
            <a:xfrm>
              <a:off x="0" y="0"/>
              <a:ext cx="6186311" cy="1441388"/>
            </a:xfrm>
            <a:custGeom>
              <a:avLst/>
              <a:gdLst/>
              <a:ahLst/>
              <a:cxnLst/>
              <a:rect l="l" t="t" r="r" b="b"/>
              <a:pathLst>
                <a:path w="6186311" h="1441388">
                  <a:moveTo>
                    <a:pt x="6061851" y="1441388"/>
                  </a:moveTo>
                  <a:lnTo>
                    <a:pt x="124460" y="1441388"/>
                  </a:lnTo>
                  <a:cubicBezTo>
                    <a:pt x="55880" y="1441388"/>
                    <a:pt x="0" y="1385508"/>
                    <a:pt x="0" y="131692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061851" y="0"/>
                  </a:lnTo>
                  <a:cubicBezTo>
                    <a:pt x="6130431" y="0"/>
                    <a:pt x="6186311" y="55880"/>
                    <a:pt x="6186311" y="124460"/>
                  </a:cubicBezTo>
                  <a:lnTo>
                    <a:pt x="6186311" y="1316928"/>
                  </a:lnTo>
                  <a:cubicBezTo>
                    <a:pt x="6186311" y="1385508"/>
                    <a:pt x="6130431" y="1441388"/>
                    <a:pt x="6061851" y="1441388"/>
                  </a:cubicBezTo>
                  <a:close/>
                </a:path>
              </a:pathLst>
            </a:custGeom>
            <a:solidFill>
              <a:srgbClr val="B8D6F6"/>
            </a:solidFill>
          </p:spPr>
        </p:sp>
      </p:grpSp>
      <p:sp>
        <p:nvSpPr>
          <p:cNvPr id="11" name="TextBox 23"/>
          <p:cNvSpPr txBox="1"/>
          <p:nvPr/>
        </p:nvSpPr>
        <p:spPr>
          <a:xfrm>
            <a:off x="972456" y="3207330"/>
            <a:ext cx="16535401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9000"/>
              </a:lnSpc>
              <a:spcBef>
                <a:spcPct val="0"/>
              </a:spcBef>
            </a:pPr>
            <a:r>
              <a:rPr lang="vi-VN" sz="5000" dirty="0">
                <a:solidFill>
                  <a:srgbClr val="0F3256"/>
                </a:solidFill>
                <a:cs typeface="Arial" panose="020B0604020202020204" pitchFamily="34" charset="0"/>
              </a:rPr>
              <a:t>Ở các di chỉ đó, người ta tìm thấy những gì?</a:t>
            </a:r>
            <a:endParaRPr lang="en-US" sz="5000" u="none" dirty="0">
              <a:solidFill>
                <a:srgbClr val="0F32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20"/>
          <p:cNvGrpSpPr/>
          <p:nvPr/>
        </p:nvGrpSpPr>
        <p:grpSpPr>
          <a:xfrm>
            <a:off x="972457" y="5157360"/>
            <a:ext cx="16535400" cy="1447800"/>
            <a:chOff x="0" y="0"/>
            <a:chExt cx="6186311" cy="1441388"/>
          </a:xfrm>
        </p:grpSpPr>
        <p:sp>
          <p:nvSpPr>
            <p:cNvPr id="13" name="Freeform 21"/>
            <p:cNvSpPr/>
            <p:nvPr/>
          </p:nvSpPr>
          <p:spPr>
            <a:xfrm>
              <a:off x="0" y="0"/>
              <a:ext cx="6186311" cy="1441388"/>
            </a:xfrm>
            <a:custGeom>
              <a:avLst/>
              <a:gdLst/>
              <a:ahLst/>
              <a:cxnLst/>
              <a:rect l="l" t="t" r="r" b="b"/>
              <a:pathLst>
                <a:path w="6186311" h="1441388">
                  <a:moveTo>
                    <a:pt x="6061851" y="1441388"/>
                  </a:moveTo>
                  <a:lnTo>
                    <a:pt x="124460" y="1441388"/>
                  </a:lnTo>
                  <a:cubicBezTo>
                    <a:pt x="55880" y="1441388"/>
                    <a:pt x="0" y="1385508"/>
                    <a:pt x="0" y="131692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061851" y="0"/>
                  </a:lnTo>
                  <a:cubicBezTo>
                    <a:pt x="6130431" y="0"/>
                    <a:pt x="6186311" y="55880"/>
                    <a:pt x="6186311" y="124460"/>
                  </a:cubicBezTo>
                  <a:lnTo>
                    <a:pt x="6186311" y="1316928"/>
                  </a:lnTo>
                  <a:cubicBezTo>
                    <a:pt x="6186311" y="1385508"/>
                    <a:pt x="6130431" y="1441388"/>
                    <a:pt x="6061851" y="1441388"/>
                  </a:cubicBezTo>
                  <a:close/>
                </a:path>
              </a:pathLst>
            </a:custGeom>
            <a:solidFill>
              <a:srgbClr val="B8D6F6"/>
            </a:solidFill>
          </p:spPr>
        </p:sp>
      </p:grpSp>
      <p:sp>
        <p:nvSpPr>
          <p:cNvPr id="14" name="TextBox 23"/>
          <p:cNvSpPr txBox="1"/>
          <p:nvPr/>
        </p:nvSpPr>
        <p:spPr>
          <a:xfrm>
            <a:off x="972456" y="5304179"/>
            <a:ext cx="16535401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9000"/>
              </a:lnSpc>
              <a:spcBef>
                <a:spcPct val="0"/>
              </a:spcBef>
            </a:pPr>
            <a:r>
              <a:rPr lang="vi-VN" sz="5000" dirty="0">
                <a:solidFill>
                  <a:srgbClr val="0F3256"/>
                </a:solidFill>
                <a:cs typeface="Arial" panose="020B0604020202020204" pitchFamily="34" charset="0"/>
              </a:rPr>
              <a:t>Những hiện vật được tìm thấy cho em biết </a:t>
            </a:r>
            <a:r>
              <a:rPr lang="vi-VN" sz="5000" dirty="0" smtClean="0">
                <a:solidFill>
                  <a:srgbClr val="0F3256"/>
                </a:solidFill>
                <a:cs typeface="Arial" panose="020B0604020202020204" pitchFamily="34" charset="0"/>
              </a:rPr>
              <a:t>đi</a:t>
            </a:r>
            <a:r>
              <a:rPr lang="en-US" sz="5000" dirty="0" smtClean="0">
                <a:solidFill>
                  <a:srgbClr val="0F32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ề</a:t>
            </a:r>
            <a:r>
              <a:rPr lang="vi-VN" sz="5000" dirty="0" smtClean="0">
                <a:solidFill>
                  <a:srgbClr val="0F3256"/>
                </a:solidFill>
                <a:cs typeface="Arial" panose="020B0604020202020204" pitchFamily="34" charset="0"/>
              </a:rPr>
              <a:t>u </a:t>
            </a:r>
            <a:r>
              <a:rPr lang="vi-VN" sz="5000" dirty="0">
                <a:solidFill>
                  <a:srgbClr val="0F3256"/>
                </a:solidFill>
                <a:cs typeface="Arial" panose="020B0604020202020204" pitchFamily="34" charset="0"/>
              </a:rPr>
              <a:t>gì?</a:t>
            </a:r>
            <a:endParaRPr lang="en-US" sz="5000" u="none" dirty="0">
              <a:solidFill>
                <a:srgbClr val="0F32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20"/>
          <p:cNvGrpSpPr/>
          <p:nvPr/>
        </p:nvGrpSpPr>
        <p:grpSpPr>
          <a:xfrm>
            <a:off x="972457" y="7356227"/>
            <a:ext cx="16535400" cy="1942183"/>
            <a:chOff x="0" y="0"/>
            <a:chExt cx="6186311" cy="1441388"/>
          </a:xfrm>
        </p:grpSpPr>
        <p:sp>
          <p:nvSpPr>
            <p:cNvPr id="16" name="Freeform 21"/>
            <p:cNvSpPr/>
            <p:nvPr/>
          </p:nvSpPr>
          <p:spPr>
            <a:xfrm>
              <a:off x="0" y="0"/>
              <a:ext cx="6186311" cy="1441388"/>
            </a:xfrm>
            <a:custGeom>
              <a:avLst/>
              <a:gdLst/>
              <a:ahLst/>
              <a:cxnLst/>
              <a:rect l="l" t="t" r="r" b="b"/>
              <a:pathLst>
                <a:path w="6186311" h="1441388">
                  <a:moveTo>
                    <a:pt x="6061851" y="1441388"/>
                  </a:moveTo>
                  <a:lnTo>
                    <a:pt x="124460" y="1441388"/>
                  </a:lnTo>
                  <a:cubicBezTo>
                    <a:pt x="55880" y="1441388"/>
                    <a:pt x="0" y="1385508"/>
                    <a:pt x="0" y="131692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061851" y="0"/>
                  </a:lnTo>
                  <a:cubicBezTo>
                    <a:pt x="6130431" y="0"/>
                    <a:pt x="6186311" y="55880"/>
                    <a:pt x="6186311" y="124460"/>
                  </a:cubicBezTo>
                  <a:lnTo>
                    <a:pt x="6186311" y="1316928"/>
                  </a:lnTo>
                  <a:cubicBezTo>
                    <a:pt x="6186311" y="1385508"/>
                    <a:pt x="6130431" y="1441388"/>
                    <a:pt x="6061851" y="1441388"/>
                  </a:cubicBezTo>
                  <a:close/>
                </a:path>
              </a:pathLst>
            </a:custGeom>
            <a:solidFill>
              <a:srgbClr val="B8D6F6"/>
            </a:solidFill>
          </p:spPr>
        </p:sp>
      </p:grpSp>
      <p:sp>
        <p:nvSpPr>
          <p:cNvPr id="17" name="TextBox 23"/>
          <p:cNvSpPr txBox="1"/>
          <p:nvPr/>
        </p:nvSpPr>
        <p:spPr>
          <a:xfrm>
            <a:off x="972456" y="7503047"/>
            <a:ext cx="16535401" cy="1795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7000"/>
              </a:lnSpc>
              <a:spcBef>
                <a:spcPct val="0"/>
              </a:spcBef>
            </a:pPr>
            <a:r>
              <a:rPr lang="vi-VN" sz="5000" dirty="0">
                <a:solidFill>
                  <a:srgbClr val="0F3256"/>
                </a:solidFill>
                <a:cs typeface="Arial" panose="020B0604020202020204" pitchFamily="34" charset="0"/>
              </a:rPr>
              <a:t>Tư liệu cho em biết điều gì về giao lưu thương mại của các quốc gia sơ kì ở </a:t>
            </a:r>
            <a:r>
              <a:rPr lang="en-US" sz="5000" dirty="0" smtClean="0">
                <a:solidFill>
                  <a:srgbClr val="0F3256"/>
                </a:solidFill>
                <a:cs typeface="Arial" panose="020B0604020202020204" pitchFamily="34" charset="0"/>
              </a:rPr>
              <a:t>ĐNA</a:t>
            </a:r>
            <a:r>
              <a:rPr lang="vi-VN" sz="5000" dirty="0" smtClean="0">
                <a:solidFill>
                  <a:srgbClr val="0F3256"/>
                </a:solidFill>
                <a:cs typeface="Arial" panose="020B0604020202020204" pitchFamily="34" charset="0"/>
              </a:rPr>
              <a:t> </a:t>
            </a:r>
            <a:r>
              <a:rPr lang="vi-VN" sz="5000" dirty="0">
                <a:solidFill>
                  <a:srgbClr val="0F3256"/>
                </a:solidFill>
                <a:cs typeface="Arial" panose="020B0604020202020204" pitchFamily="34" charset="0"/>
              </a:rPr>
              <a:t>với các nước trên thế giới?</a:t>
            </a:r>
            <a:endParaRPr lang="en-US" sz="5000" u="none" dirty="0">
              <a:solidFill>
                <a:srgbClr val="0F32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971" y="7212830"/>
            <a:ext cx="1277257" cy="297406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3999" y="7254155"/>
            <a:ext cx="1502229" cy="2945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1" grpId="0"/>
      <p:bldP spid="14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6229648" y="2676079"/>
            <a:ext cx="5800626" cy="999664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0" y="832048"/>
            <a:ext cx="18440400" cy="184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7000"/>
              </a:lnSpc>
            </a:pPr>
            <a:r>
              <a:rPr lang="vi-VN" sz="5000" b="1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Giao lưu thương mại của các quốc gia sơ kì </a:t>
            </a:r>
            <a:endParaRPr lang="en-US" sz="5000" b="1" dirty="0" smtClean="0">
              <a:solidFill>
                <a:srgbClr val="00206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7000"/>
              </a:lnSpc>
            </a:pPr>
            <a:r>
              <a:rPr lang="vi-VN" sz="5000" b="1" dirty="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Đông </a:t>
            </a:r>
            <a:r>
              <a:rPr lang="vi-VN" sz="5000" b="1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Nam Á vào những thế kỉ đầu Công </a:t>
            </a:r>
            <a:r>
              <a:rPr lang="vi-VN" sz="5000" b="1" dirty="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endParaRPr lang="en-US" sz="5000" b="1" dirty="0">
              <a:solidFill>
                <a:srgbClr val="00206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500868" y="4125685"/>
            <a:ext cx="135636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just">
              <a:lnSpc>
                <a:spcPts val="7000"/>
              </a:lnSpc>
              <a:buFont typeface="Arial" panose="020B0604020202020204" pitchFamily="34" charset="0"/>
              <a:buChar char="•"/>
            </a:pPr>
            <a:r>
              <a:rPr lang="en-US" sz="5000" dirty="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X</a:t>
            </a:r>
            <a:r>
              <a:rPr lang="vi-VN" sz="5000" dirty="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uất </a:t>
            </a:r>
            <a:r>
              <a:rPr lang="vi-VN" sz="5000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hiện việc buôn bán, trao đổi giữa thương nhân Đông Nam Á với các thương nhân Hán, </a:t>
            </a:r>
            <a:r>
              <a:rPr lang="vi-VN" sz="5000" dirty="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Ấn </a:t>
            </a:r>
            <a:r>
              <a:rPr lang="vi-VN" sz="5000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Độ, </a:t>
            </a:r>
            <a:r>
              <a:rPr lang="vi-VN" sz="5000" dirty="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 </a:t>
            </a:r>
            <a:r>
              <a:rPr lang="vi-VN" sz="5000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Mã. </a:t>
            </a:r>
            <a:endParaRPr lang="en-US" sz="5000" dirty="0" smtClean="0">
              <a:solidFill>
                <a:srgbClr val="00206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85800" indent="-685800" algn="just">
              <a:lnSpc>
                <a:spcPts val="7000"/>
              </a:lnSpc>
              <a:buFont typeface="Arial" panose="020B0604020202020204" pitchFamily="34" charset="0"/>
              <a:buChar char="•"/>
            </a:pPr>
            <a:r>
              <a:rPr lang="en-US" sz="5000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Đ</a:t>
            </a:r>
            <a:r>
              <a:rPr lang="vi-VN" sz="5000" dirty="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ã </a:t>
            </a:r>
            <a:r>
              <a:rPr lang="vi-VN" sz="5000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có những trung tâm buôn bán quốc tế </a:t>
            </a:r>
            <a:r>
              <a:rPr lang="vi-VN" sz="5000" dirty="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US" sz="5000" dirty="0" smtClean="0">
                <a:solidFill>
                  <a:srgbClr val="002060"/>
                </a:solidFill>
                <a:latin typeface="Calibri (Body)"/>
                <a:ea typeface="Calibri" panose="020F0502020204030204" pitchFamily="34" charset="0"/>
                <a:cs typeface="Arial" panose="020B0604020202020204" pitchFamily="34" charset="0"/>
              </a:rPr>
              <a:t>ầ</a:t>
            </a:r>
            <a:r>
              <a:rPr lang="vi-VN" sz="5000" dirty="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 </a:t>
            </a:r>
            <a:r>
              <a:rPr lang="vi-VN" sz="5000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uất, thu hút nhiều thương nhân các nước đến đây trao đổi hàng hoá.</a:t>
            </a:r>
            <a:endParaRPr lang="en-US" sz="50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Google Shape;1000;p6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81000" y="6864897"/>
            <a:ext cx="2090839" cy="3252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999;p62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15098557" y="8314128"/>
            <a:ext cx="2654408" cy="1794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D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810298" y="3771900"/>
            <a:ext cx="12667403" cy="1213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6000" b="1" dirty="0" smtClean="0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6000" b="1" dirty="0">
              <a:solidFill>
                <a:srgbClr val="1424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4147195" y="6353151"/>
            <a:ext cx="9993611" cy="786769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652033" y="104304"/>
            <a:ext cx="2983932" cy="29839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8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38200" y="1028700"/>
            <a:ext cx="16992600" cy="8991600"/>
            <a:chOff x="0" y="0"/>
            <a:chExt cx="4551148" cy="23005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51149" cy="2300522"/>
            </a:xfrm>
            <a:custGeom>
              <a:avLst/>
              <a:gdLst/>
              <a:ahLst/>
              <a:cxnLst/>
              <a:rect l="l" t="t" r="r" b="b"/>
              <a:pathLst>
                <a:path w="4551149" h="2300522">
                  <a:moveTo>
                    <a:pt x="4426688" y="2300522"/>
                  </a:moveTo>
                  <a:lnTo>
                    <a:pt x="124460" y="2300522"/>
                  </a:lnTo>
                  <a:cubicBezTo>
                    <a:pt x="55880" y="2300522"/>
                    <a:pt x="0" y="2244642"/>
                    <a:pt x="0" y="217606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426688" y="0"/>
                  </a:lnTo>
                  <a:cubicBezTo>
                    <a:pt x="4495268" y="0"/>
                    <a:pt x="4551149" y="55880"/>
                    <a:pt x="4551149" y="124460"/>
                  </a:cubicBezTo>
                  <a:lnTo>
                    <a:pt x="4551149" y="2176062"/>
                  </a:lnTo>
                  <a:cubicBezTo>
                    <a:pt x="4551149" y="2244642"/>
                    <a:pt x="4495268" y="2300522"/>
                    <a:pt x="4426688" y="230052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7" name="Picture 4"/>
          <p:cNvPicPr>
            <a:picLocks noChangeAspect="1"/>
          </p:cNvPicPr>
          <p:nvPr/>
        </p:nvPicPr>
        <p:blipFill>
          <a:blip/>
          <a:srcRect/>
          <a:stretch>
            <a:fillRect/>
          </a:stretch>
        </p:blipFill>
        <p:spPr>
          <a:xfrm>
            <a:off x="-64546" y="4754646"/>
            <a:ext cx="3906018" cy="558002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838200" y="1656757"/>
            <a:ext cx="16992604" cy="911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Đông Nam Á là cầu nối giữa hai đại dương:</a:t>
            </a:r>
            <a:endParaRPr lang="en-US" sz="50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8"/>
          <p:cNvGrpSpPr/>
          <p:nvPr/>
        </p:nvGrpSpPr>
        <p:grpSpPr>
          <a:xfrm>
            <a:off x="3092467" y="2888081"/>
            <a:ext cx="6359287" cy="2817620"/>
            <a:chOff x="-500700" y="-2009935"/>
            <a:chExt cx="7164562" cy="3756825"/>
          </a:xfrm>
        </p:grpSpPr>
        <p:pic>
          <p:nvPicPr>
            <p:cNvPr id="20" name="Picture 9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>
              <a:fillRect/>
            </a:stretch>
          </p:blipFill>
          <p:spPr>
            <a:xfrm rot="112479">
              <a:off x="-500700" y="-2009935"/>
              <a:ext cx="6820832" cy="3756825"/>
            </a:xfrm>
            <a:prstGeom prst="rect">
              <a:avLst/>
            </a:prstGeom>
          </p:spPr>
        </p:pic>
        <p:sp>
          <p:nvSpPr>
            <p:cNvPr id="21" name="TextBox 10"/>
            <p:cNvSpPr txBox="1"/>
            <p:nvPr/>
          </p:nvSpPr>
          <p:spPr>
            <a:xfrm>
              <a:off x="23639" y="-1349554"/>
              <a:ext cx="6640223" cy="222932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6800"/>
                </a:lnSpc>
              </a:pPr>
              <a:r>
                <a:rPr lang="en-US" sz="5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A. Đại Tây Dương, Thái Bình Dương</a:t>
              </a:r>
              <a:endParaRPr lang="en-US" sz="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2" name="Picture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 rot="112479">
            <a:off x="10458784" y="2826963"/>
            <a:ext cx="6732460" cy="2817620"/>
          </a:xfrm>
          <a:prstGeom prst="rect">
            <a:avLst/>
          </a:prstGeom>
        </p:spPr>
      </p:pic>
      <p:sp>
        <p:nvSpPr>
          <p:cNvPr id="23" name="TextBox 10"/>
          <p:cNvSpPr txBox="1"/>
          <p:nvPr/>
        </p:nvSpPr>
        <p:spPr>
          <a:xfrm>
            <a:off x="11086879" y="3334951"/>
            <a:ext cx="5893882" cy="1671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800"/>
              </a:lnSpc>
            </a:pPr>
            <a:r>
              <a:rPr lang="en-US" sz="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Bắc Băng Dương, Ấn Độ Dương</a:t>
            </a:r>
            <a:endParaRPr lang="en-US" sz="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 rot="112479">
            <a:off x="3885789" y="6401684"/>
            <a:ext cx="6615236" cy="2817620"/>
          </a:xfrm>
          <a:prstGeom prst="rect">
            <a:avLst/>
          </a:prstGeom>
        </p:spPr>
      </p:pic>
      <p:sp>
        <p:nvSpPr>
          <p:cNvPr id="25" name="TextBox 10"/>
          <p:cNvSpPr txBox="1"/>
          <p:nvPr/>
        </p:nvSpPr>
        <p:spPr>
          <a:xfrm>
            <a:off x="4348456" y="6897542"/>
            <a:ext cx="5893882" cy="17440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800"/>
              </a:lnSpc>
            </a:pPr>
            <a:r>
              <a:rPr lang="en-US" sz="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Thái Bình Dương, Bắc Băng Dương</a:t>
            </a:r>
            <a:endParaRPr lang="en-US" sz="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 rot="112479">
            <a:off x="11059292" y="6010704"/>
            <a:ext cx="6615236" cy="2817620"/>
          </a:xfrm>
          <a:prstGeom prst="rect">
            <a:avLst/>
          </a:prstGeom>
        </p:spPr>
      </p:pic>
      <p:sp>
        <p:nvSpPr>
          <p:cNvPr id="27" name="TextBox 10"/>
          <p:cNvSpPr txBox="1"/>
          <p:nvPr/>
        </p:nvSpPr>
        <p:spPr>
          <a:xfrm>
            <a:off x="11662169" y="6536076"/>
            <a:ext cx="6056676" cy="17440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800"/>
              </a:lnSpc>
            </a:pPr>
            <a:r>
              <a:rPr lang="en-US" sz="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Thái Bình Dương, Ấn Độ Dương</a:t>
            </a:r>
            <a:endParaRPr lang="en-US" sz="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11448088" y="6536076"/>
            <a:ext cx="820112" cy="8834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25" grpId="0"/>
      <p:bldP spid="27" grpId="0"/>
      <p:bldP spid="2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3124200" y="1293588"/>
            <a:ext cx="11536924" cy="1671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00"/>
              </a:lnSpc>
            </a:pPr>
            <a:r>
              <a:rPr lang="en-US" sz="5000" dirty="0" smtClean="0">
                <a:solidFill>
                  <a:srgbClr val="235A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 gia sơ kì </a:t>
            </a:r>
            <a:r>
              <a:rPr lang="vi-VN" sz="5000" dirty="0" smtClean="0">
                <a:solidFill>
                  <a:srgbClr val="235A99"/>
                </a:solidFill>
              </a:rPr>
              <a:t>ra </a:t>
            </a:r>
            <a:r>
              <a:rPr lang="vi-VN" sz="5000" dirty="0">
                <a:solidFill>
                  <a:srgbClr val="235A99"/>
                </a:solidFill>
              </a:rPr>
              <a:t>đời trên lãnh thổ </a:t>
            </a:r>
            <a:endParaRPr lang="en-US" sz="5000" dirty="0" smtClean="0">
              <a:solidFill>
                <a:srgbClr val="235A99"/>
              </a:solidFill>
            </a:endParaRPr>
          </a:p>
          <a:p>
            <a:pPr algn="ctr">
              <a:lnSpc>
                <a:spcPts val="6800"/>
              </a:lnSpc>
            </a:pPr>
            <a:r>
              <a:rPr lang="vi-VN" sz="5000" dirty="0" smtClean="0">
                <a:solidFill>
                  <a:srgbClr val="235A99"/>
                </a:solidFill>
              </a:rPr>
              <a:t>Việt </a:t>
            </a:r>
            <a:r>
              <a:rPr lang="vi-VN" sz="5000" dirty="0">
                <a:solidFill>
                  <a:srgbClr val="235A99"/>
                </a:solidFill>
              </a:rPr>
              <a:t>Nam ngày nay:</a:t>
            </a:r>
            <a:endParaRPr lang="vi-VN" sz="5000" dirty="0">
              <a:solidFill>
                <a:srgbClr val="235A99"/>
              </a:solidFill>
            </a:endParaRPr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7257" y="3466107"/>
            <a:ext cx="18306143" cy="6811822"/>
            <a:chOff x="0" y="0"/>
            <a:chExt cx="1369949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699489" cy="6350000"/>
            </a:xfrm>
            <a:custGeom>
              <a:avLst/>
              <a:gdLst/>
              <a:ahLst/>
              <a:cxnLst/>
              <a:rect l="l" t="t" r="r" b="b"/>
              <a:pathLst>
                <a:path w="13699489" h="6350000">
                  <a:moveTo>
                    <a:pt x="13699489" y="6350000"/>
                  </a:moveTo>
                  <a:lnTo>
                    <a:pt x="0" y="6350000"/>
                  </a:lnTo>
                  <a:lnTo>
                    <a:pt x="0" y="1899920"/>
                  </a:lnTo>
                  <a:cubicBezTo>
                    <a:pt x="0" y="1899920"/>
                    <a:pt x="2849880" y="0"/>
                    <a:pt x="6899910" y="0"/>
                  </a:cubicBezTo>
                  <a:cubicBezTo>
                    <a:pt x="11300460" y="0"/>
                    <a:pt x="13699489" y="1899920"/>
                    <a:pt x="13699489" y="1899920"/>
                  </a:cubicBezTo>
                  <a:lnTo>
                    <a:pt x="13699489" y="6350000"/>
                  </a:lnTo>
                  <a:close/>
                </a:path>
              </a:pathLst>
            </a:custGeom>
            <a:solidFill>
              <a:srgbClr val="B3CFEF"/>
            </a:solidFill>
          </p:spPr>
        </p:sp>
      </p:grpSp>
      <p:grpSp>
        <p:nvGrpSpPr>
          <p:cNvPr id="10" name="Group 2"/>
          <p:cNvGrpSpPr/>
          <p:nvPr/>
        </p:nvGrpSpPr>
        <p:grpSpPr>
          <a:xfrm>
            <a:off x="6477000" y="4457700"/>
            <a:ext cx="970642" cy="969366"/>
            <a:chOff x="0" y="0"/>
            <a:chExt cx="1294189" cy="1292488"/>
          </a:xfrm>
          <a:solidFill>
            <a:srgbClr val="FFC000"/>
          </a:solidFill>
        </p:grpSpPr>
        <p:grpSp>
          <p:nvGrpSpPr>
            <p:cNvPr id="11" name="Group 3"/>
            <p:cNvGrpSpPr/>
            <p:nvPr/>
          </p:nvGrpSpPr>
          <p:grpSpPr>
            <a:xfrm>
              <a:off x="0" y="0"/>
              <a:ext cx="1294189" cy="1292488"/>
              <a:chOff x="0" y="0"/>
              <a:chExt cx="6350000" cy="6350000"/>
            </a:xfrm>
            <a:grpFill/>
          </p:grpSpPr>
          <p:sp>
            <p:nvSpPr>
              <p:cNvPr id="13" name="Freeform 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12" name="TextBox 5"/>
            <p:cNvSpPr txBox="1"/>
            <p:nvPr/>
          </p:nvSpPr>
          <p:spPr>
            <a:xfrm>
              <a:off x="361375" y="228627"/>
              <a:ext cx="634729" cy="952500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635"/>
                </a:lnSpc>
                <a:spcBef>
                  <a:spcPct val="0"/>
                </a:spcBef>
              </a:pPr>
              <a:r>
                <a:rPr lang="en-US" sz="4695" dirty="0" smtClean="0">
                  <a:solidFill>
                    <a:srgbClr val="FFFFFF"/>
                  </a:solidFill>
                  <a:latin typeface="KG Primary Penmanship" panose="02000506000000020003"/>
                </a:rPr>
                <a:t>A</a:t>
              </a:r>
              <a:endParaRPr lang="en-US" sz="4695" dirty="0">
                <a:solidFill>
                  <a:srgbClr val="FFFFFF"/>
                </a:solidFill>
                <a:latin typeface="KG Primary Penmanship" panose="02000506000000020003"/>
              </a:endParaRPr>
            </a:p>
          </p:txBody>
        </p:sp>
      </p:grpSp>
      <p:grpSp>
        <p:nvGrpSpPr>
          <p:cNvPr id="14" name="Group 46"/>
          <p:cNvGrpSpPr/>
          <p:nvPr/>
        </p:nvGrpSpPr>
        <p:grpSpPr>
          <a:xfrm>
            <a:off x="6477000" y="6700635"/>
            <a:ext cx="970642" cy="969366"/>
            <a:chOff x="0" y="0"/>
            <a:chExt cx="1294189" cy="1292488"/>
          </a:xfrm>
          <a:solidFill>
            <a:schemeClr val="accent5">
              <a:lumMod val="75000"/>
            </a:schemeClr>
          </a:solidFill>
        </p:grpSpPr>
        <p:grpSp>
          <p:nvGrpSpPr>
            <p:cNvPr id="15" name="Group 47"/>
            <p:cNvGrpSpPr/>
            <p:nvPr/>
          </p:nvGrpSpPr>
          <p:grpSpPr>
            <a:xfrm>
              <a:off x="0" y="0"/>
              <a:ext cx="1294189" cy="1292488"/>
              <a:chOff x="0" y="0"/>
              <a:chExt cx="6350000" cy="6350000"/>
            </a:xfrm>
            <a:grpFill/>
          </p:grpSpPr>
          <p:sp>
            <p:nvSpPr>
              <p:cNvPr id="17" name="Freeform 4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16" name="TextBox 49"/>
            <p:cNvSpPr txBox="1"/>
            <p:nvPr/>
          </p:nvSpPr>
          <p:spPr>
            <a:xfrm>
              <a:off x="361375" y="228627"/>
              <a:ext cx="634729" cy="952500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635"/>
                </a:lnSpc>
                <a:spcBef>
                  <a:spcPct val="0"/>
                </a:spcBef>
              </a:pPr>
              <a:r>
                <a:rPr lang="en-US" sz="4695" dirty="0" smtClean="0">
                  <a:solidFill>
                    <a:srgbClr val="FFFFFF"/>
                  </a:solidFill>
                  <a:latin typeface="KG Primary Penmanship" panose="02000506000000020003"/>
                </a:rPr>
                <a:t>C</a:t>
              </a:r>
              <a:endParaRPr lang="en-US" sz="4695" dirty="0">
                <a:solidFill>
                  <a:srgbClr val="FFFFFF"/>
                </a:solidFill>
                <a:latin typeface="KG Primary Penmanship" panose="02000506000000020003"/>
              </a:endParaRPr>
            </a:p>
          </p:txBody>
        </p:sp>
      </p:grpSp>
      <p:grpSp>
        <p:nvGrpSpPr>
          <p:cNvPr id="18" name="Group 54"/>
          <p:cNvGrpSpPr/>
          <p:nvPr/>
        </p:nvGrpSpPr>
        <p:grpSpPr>
          <a:xfrm>
            <a:off x="10893019" y="4467153"/>
            <a:ext cx="970642" cy="969366"/>
            <a:chOff x="0" y="0"/>
            <a:chExt cx="1294189" cy="1292488"/>
          </a:xfrm>
          <a:solidFill>
            <a:schemeClr val="accent5">
              <a:lumMod val="75000"/>
            </a:schemeClr>
          </a:solidFill>
        </p:grpSpPr>
        <p:grpSp>
          <p:nvGrpSpPr>
            <p:cNvPr id="19" name="Group 55"/>
            <p:cNvGrpSpPr/>
            <p:nvPr/>
          </p:nvGrpSpPr>
          <p:grpSpPr>
            <a:xfrm>
              <a:off x="0" y="0"/>
              <a:ext cx="1294189" cy="1292488"/>
              <a:chOff x="0" y="0"/>
              <a:chExt cx="6350000" cy="6350000"/>
            </a:xfrm>
            <a:grpFill/>
          </p:grpSpPr>
          <p:sp>
            <p:nvSpPr>
              <p:cNvPr id="21" name="Freeform 5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20" name="TextBox 57"/>
            <p:cNvSpPr txBox="1"/>
            <p:nvPr/>
          </p:nvSpPr>
          <p:spPr>
            <a:xfrm>
              <a:off x="343356" y="219908"/>
              <a:ext cx="634729" cy="952500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635"/>
                </a:lnSpc>
                <a:spcBef>
                  <a:spcPct val="0"/>
                </a:spcBef>
              </a:pPr>
              <a:r>
                <a:rPr lang="en-US" sz="4695" dirty="0" smtClean="0">
                  <a:solidFill>
                    <a:srgbClr val="FFFFFF"/>
                  </a:solidFill>
                  <a:latin typeface="KG Primary Penmanship" panose="02000506000000020003"/>
                </a:rPr>
                <a:t>B</a:t>
              </a:r>
              <a:endParaRPr lang="en-US" sz="4695" dirty="0">
                <a:solidFill>
                  <a:srgbClr val="FFFFFF"/>
                </a:solidFill>
                <a:latin typeface="KG Primary Penmanship" panose="02000506000000020003"/>
              </a:endParaRPr>
            </a:p>
          </p:txBody>
        </p:sp>
      </p:grpSp>
      <p:grpSp>
        <p:nvGrpSpPr>
          <p:cNvPr id="22" name="Group 58"/>
          <p:cNvGrpSpPr/>
          <p:nvPr/>
        </p:nvGrpSpPr>
        <p:grpSpPr>
          <a:xfrm>
            <a:off x="10893019" y="6691182"/>
            <a:ext cx="970642" cy="969366"/>
            <a:chOff x="0" y="0"/>
            <a:chExt cx="1294189" cy="1292488"/>
          </a:xfrm>
          <a:solidFill>
            <a:srgbClr val="FFC000"/>
          </a:solidFill>
        </p:grpSpPr>
        <p:grpSp>
          <p:nvGrpSpPr>
            <p:cNvPr id="23" name="Group 59"/>
            <p:cNvGrpSpPr/>
            <p:nvPr/>
          </p:nvGrpSpPr>
          <p:grpSpPr>
            <a:xfrm>
              <a:off x="0" y="0"/>
              <a:ext cx="1294189" cy="1292488"/>
              <a:chOff x="0" y="0"/>
              <a:chExt cx="6350000" cy="6350000"/>
            </a:xfrm>
            <a:grpFill/>
          </p:grpSpPr>
          <p:sp>
            <p:nvSpPr>
              <p:cNvPr id="25" name="Freeform 6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24" name="TextBox 61"/>
            <p:cNvSpPr txBox="1"/>
            <p:nvPr/>
          </p:nvSpPr>
          <p:spPr>
            <a:xfrm>
              <a:off x="360938" y="228627"/>
              <a:ext cx="634729" cy="952500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635"/>
                </a:lnSpc>
                <a:spcBef>
                  <a:spcPct val="0"/>
                </a:spcBef>
              </a:pPr>
              <a:r>
                <a:rPr lang="en-US" sz="4695" dirty="0" smtClean="0">
                  <a:solidFill>
                    <a:srgbClr val="FFFFFF"/>
                  </a:solidFill>
                  <a:latin typeface="KG Primary Penmanship" panose="02000506000000020003"/>
                </a:rPr>
                <a:t>D</a:t>
              </a:r>
              <a:endParaRPr lang="en-US" sz="4695" dirty="0">
                <a:solidFill>
                  <a:srgbClr val="FFFFFF"/>
                </a:solidFill>
                <a:latin typeface="KG Primary Penmanship" panose="02000506000000020003"/>
              </a:endParaRPr>
            </a:p>
          </p:txBody>
        </p:sp>
      </p:grpSp>
      <p:sp>
        <p:nvSpPr>
          <p:cNvPr id="26" name="TextBox 66"/>
          <p:cNvSpPr txBox="1"/>
          <p:nvPr/>
        </p:nvSpPr>
        <p:spPr>
          <a:xfrm>
            <a:off x="9625373" y="5567630"/>
            <a:ext cx="3505933" cy="602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80"/>
              </a:lnSpc>
              <a:spcBef>
                <a:spcPct val="0"/>
              </a:spcBef>
            </a:pPr>
            <a:r>
              <a:rPr lang="en-US" sz="5000" u="none" dirty="0" smtClean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Pê-gu</a:t>
            </a:r>
            <a:endParaRPr lang="en-US" sz="5000" u="none" dirty="0">
              <a:solidFill>
                <a:srgbClr val="27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67"/>
          <p:cNvSpPr txBox="1"/>
          <p:nvPr/>
        </p:nvSpPr>
        <p:spPr>
          <a:xfrm>
            <a:off x="5146518" y="7883918"/>
            <a:ext cx="3631605" cy="602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80"/>
              </a:lnSpc>
              <a:spcBef>
                <a:spcPct val="0"/>
              </a:spcBef>
            </a:pPr>
            <a:r>
              <a:rPr lang="en-US" sz="5000" u="none" dirty="0" smtClean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Tha-tơn</a:t>
            </a:r>
            <a:endParaRPr lang="en-US" sz="5000" u="none" dirty="0">
              <a:solidFill>
                <a:srgbClr val="27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68"/>
          <p:cNvSpPr txBox="1"/>
          <p:nvPr/>
        </p:nvSpPr>
        <p:spPr>
          <a:xfrm>
            <a:off x="9625373" y="7883918"/>
            <a:ext cx="3505933" cy="602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80"/>
              </a:lnSpc>
              <a:spcBef>
                <a:spcPct val="0"/>
              </a:spcBef>
            </a:pPr>
            <a:r>
              <a:rPr lang="en-US" sz="5000" u="none" dirty="0" smtClean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Ma-lay-u</a:t>
            </a:r>
            <a:endParaRPr lang="en-US" sz="5000" u="none" dirty="0">
              <a:solidFill>
                <a:srgbClr val="27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70"/>
          <p:cNvSpPr txBox="1"/>
          <p:nvPr/>
        </p:nvSpPr>
        <p:spPr>
          <a:xfrm>
            <a:off x="5265530" y="5567630"/>
            <a:ext cx="3393582" cy="602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80"/>
              </a:lnSpc>
              <a:spcBef>
                <a:spcPct val="0"/>
              </a:spcBef>
            </a:pPr>
            <a:r>
              <a:rPr lang="en-US" sz="5000" u="none" dirty="0" smtClean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Chăm-pa</a:t>
            </a:r>
            <a:endParaRPr lang="en-US" sz="5000" u="none" dirty="0">
              <a:solidFill>
                <a:srgbClr val="27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0" y="7063251"/>
            <a:ext cx="3329129" cy="3129380"/>
          </a:xfrm>
          <a:prstGeom prst="rect">
            <a:avLst/>
          </a:prstGeom>
        </p:spPr>
      </p:pic>
      <p:pic>
        <p:nvPicPr>
          <p:cNvPr id="31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698493" y="7081432"/>
            <a:ext cx="4582250" cy="3093018"/>
          </a:xfrm>
          <a:prstGeom prst="rect">
            <a:avLst/>
          </a:prstGeom>
        </p:spPr>
      </p:pic>
      <p:sp>
        <p:nvSpPr>
          <p:cNvPr id="32" name="Oval 31"/>
          <p:cNvSpPr/>
          <p:nvPr/>
        </p:nvSpPr>
        <p:spPr>
          <a:xfrm>
            <a:off x="6629400" y="4629170"/>
            <a:ext cx="816077" cy="7143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6" grpId="0"/>
      <p:bldP spid="27" grpId="0"/>
      <p:bldP spid="28" grpId="0"/>
      <p:bldP spid="29" grpId="0"/>
      <p:bldP spid="3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0" y="6887217"/>
            <a:ext cx="18288000" cy="339978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sp>
      <p:grpSp>
        <p:nvGrpSpPr>
          <p:cNvPr id="4" name="Group 4"/>
          <p:cNvGrpSpPr/>
          <p:nvPr/>
        </p:nvGrpSpPr>
        <p:grpSpPr>
          <a:xfrm rot="-10800000">
            <a:off x="17101545" y="9100545"/>
            <a:ext cx="1186455" cy="1186455"/>
            <a:chOff x="0" y="0"/>
            <a:chExt cx="1581941" cy="1581941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>
              <a:fillRect/>
            </a:stretch>
          </p:blipFill>
          <p:spPr>
            <a:xfrm rot="2700000">
              <a:off x="356529" y="106811"/>
              <a:ext cx="868883" cy="1368319"/>
            </a:xfrm>
            <a:prstGeom prst="rect">
              <a:avLst/>
            </a:prstGeom>
          </p:spPr>
        </p:pic>
        <p:grpSp>
          <p:nvGrpSpPr>
            <p:cNvPr id="6" name="Group 6"/>
            <p:cNvGrpSpPr/>
            <p:nvPr/>
          </p:nvGrpSpPr>
          <p:grpSpPr>
            <a:xfrm rot="2672733">
              <a:off x="427067" y="869197"/>
              <a:ext cx="1085907" cy="193754"/>
              <a:chOff x="0" y="0"/>
              <a:chExt cx="2731296" cy="487333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731296" cy="487333"/>
              </a:xfrm>
              <a:custGeom>
                <a:avLst/>
                <a:gdLst/>
                <a:ahLst/>
                <a:cxnLst/>
                <a:rect l="l" t="t" r="r" b="b"/>
                <a:pathLst>
                  <a:path w="2731296" h="487333">
                    <a:moveTo>
                      <a:pt x="0" y="0"/>
                    </a:moveTo>
                    <a:lnTo>
                      <a:pt x="2731296" y="0"/>
                    </a:lnTo>
                    <a:lnTo>
                      <a:pt x="2731296" y="487333"/>
                    </a:lnTo>
                    <a:lnTo>
                      <a:pt x="0" y="487333"/>
                    </a:lnTo>
                    <a:close/>
                  </a:path>
                </a:pathLst>
              </a:custGeom>
              <a:solidFill>
                <a:srgbClr val="F6F6F6"/>
              </a:solidFill>
            </p:spPr>
          </p:sp>
        </p:grp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75068">
            <a:off x="4818779" y="2452652"/>
            <a:ext cx="8650442" cy="821793"/>
          </a:xfrm>
          <a:prstGeom prst="rect">
            <a:avLst/>
          </a:prstGeom>
        </p:spPr>
      </p:pic>
      <p:sp>
        <p:nvSpPr>
          <p:cNvPr id="14" name="TextBox 3"/>
          <p:cNvSpPr txBox="1"/>
          <p:nvPr/>
        </p:nvSpPr>
        <p:spPr>
          <a:xfrm>
            <a:off x="2586322" y="1324694"/>
            <a:ext cx="13057296" cy="7999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6800"/>
              </a:lnSpc>
              <a:spcBef>
                <a:spcPct val="0"/>
              </a:spcBef>
            </a:pPr>
            <a:r>
              <a:rPr lang="en-US" sz="5000" u="none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 con sông lớn ở Đông Nam Á:</a:t>
            </a:r>
            <a:endParaRPr lang="en-US" sz="5000" u="none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4"/>
          <p:cNvGrpSpPr/>
          <p:nvPr/>
        </p:nvGrpSpPr>
        <p:grpSpPr>
          <a:xfrm>
            <a:off x="625901" y="4346960"/>
            <a:ext cx="3920842" cy="4114800"/>
            <a:chOff x="0" y="0"/>
            <a:chExt cx="1706605" cy="1379342"/>
          </a:xfrm>
          <a:solidFill>
            <a:schemeClr val="accent1"/>
          </a:solidFill>
        </p:grpSpPr>
        <p:sp>
          <p:nvSpPr>
            <p:cNvPr id="16" name="Freeform 5"/>
            <p:cNvSpPr/>
            <p:nvPr/>
          </p:nvSpPr>
          <p:spPr>
            <a:xfrm>
              <a:off x="0" y="-1270"/>
              <a:ext cx="1707875" cy="1378072"/>
            </a:xfrm>
            <a:custGeom>
              <a:avLst/>
              <a:gdLst/>
              <a:ahLst/>
              <a:cxnLst/>
              <a:rect l="l" t="t" r="r" b="b"/>
              <a:pathLst>
                <a:path w="1707875" h="1378072">
                  <a:moveTo>
                    <a:pt x="1696445" y="27940"/>
                  </a:moveTo>
                  <a:cubicBezTo>
                    <a:pt x="1687555" y="24130"/>
                    <a:pt x="1678665" y="21590"/>
                    <a:pt x="1669775" y="21590"/>
                  </a:cubicBezTo>
                  <a:cubicBezTo>
                    <a:pt x="1643105" y="20320"/>
                    <a:pt x="1617653" y="20320"/>
                    <a:pt x="1590924" y="17780"/>
                  </a:cubicBezTo>
                  <a:cubicBezTo>
                    <a:pt x="1529827" y="12700"/>
                    <a:pt x="1470003" y="6350"/>
                    <a:pt x="1408907" y="3810"/>
                  </a:cubicBezTo>
                  <a:cubicBezTo>
                    <a:pt x="1359266" y="1270"/>
                    <a:pt x="1310898" y="3810"/>
                    <a:pt x="1261257" y="2540"/>
                  </a:cubicBezTo>
                  <a:cubicBezTo>
                    <a:pt x="1239619" y="2540"/>
                    <a:pt x="1217980" y="0"/>
                    <a:pt x="1196342" y="2540"/>
                  </a:cubicBezTo>
                  <a:cubicBezTo>
                    <a:pt x="1144156" y="10160"/>
                    <a:pt x="1091969" y="11430"/>
                    <a:pt x="1038510" y="8890"/>
                  </a:cubicBezTo>
                  <a:cubicBezTo>
                    <a:pt x="1011780" y="7620"/>
                    <a:pt x="985050" y="7620"/>
                    <a:pt x="958320" y="7620"/>
                  </a:cubicBezTo>
                  <a:cubicBezTo>
                    <a:pt x="909952" y="7620"/>
                    <a:pt x="861584" y="7620"/>
                    <a:pt x="813216" y="6350"/>
                  </a:cubicBezTo>
                  <a:cubicBezTo>
                    <a:pt x="762303" y="5080"/>
                    <a:pt x="260802" y="2540"/>
                    <a:pt x="211161" y="1270"/>
                  </a:cubicBezTo>
                  <a:cubicBezTo>
                    <a:pt x="170430" y="0"/>
                    <a:pt x="130972" y="1270"/>
                    <a:pt x="90241" y="1270"/>
                  </a:cubicBezTo>
                  <a:cubicBezTo>
                    <a:pt x="62239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07195"/>
                    <a:pt x="16510" y="164452"/>
                    <a:pt x="17780" y="220704"/>
                  </a:cubicBezTo>
                  <a:cubicBezTo>
                    <a:pt x="19050" y="277961"/>
                    <a:pt x="17780" y="335218"/>
                    <a:pt x="16510" y="393480"/>
                  </a:cubicBezTo>
                  <a:cubicBezTo>
                    <a:pt x="15240" y="452745"/>
                    <a:pt x="2540" y="1074536"/>
                    <a:pt x="2540" y="1133802"/>
                  </a:cubicBezTo>
                  <a:cubicBezTo>
                    <a:pt x="2540" y="1192063"/>
                    <a:pt x="1270" y="1250324"/>
                    <a:pt x="0" y="1308586"/>
                  </a:cubicBezTo>
                  <a:cubicBezTo>
                    <a:pt x="0" y="1323462"/>
                    <a:pt x="3810" y="1333622"/>
                    <a:pt x="15240" y="1338702"/>
                  </a:cubicBezTo>
                  <a:cubicBezTo>
                    <a:pt x="22860" y="1342512"/>
                    <a:pt x="31750" y="1345052"/>
                    <a:pt x="40640" y="1346322"/>
                  </a:cubicBezTo>
                  <a:cubicBezTo>
                    <a:pt x="88968" y="1351402"/>
                    <a:pt x="137336" y="1355212"/>
                    <a:pt x="185704" y="1360292"/>
                  </a:cubicBezTo>
                  <a:cubicBezTo>
                    <a:pt x="212434" y="1362832"/>
                    <a:pt x="239164" y="1367912"/>
                    <a:pt x="265894" y="1369182"/>
                  </a:cubicBezTo>
                  <a:cubicBezTo>
                    <a:pt x="310443" y="1371722"/>
                    <a:pt x="806852" y="1372992"/>
                    <a:pt x="851402" y="1374262"/>
                  </a:cubicBezTo>
                  <a:cubicBezTo>
                    <a:pt x="857766" y="1374262"/>
                    <a:pt x="864130" y="1374262"/>
                    <a:pt x="870494" y="1374262"/>
                  </a:cubicBezTo>
                  <a:cubicBezTo>
                    <a:pt x="901042" y="1374262"/>
                    <a:pt x="932864" y="1372992"/>
                    <a:pt x="963412" y="1372992"/>
                  </a:cubicBezTo>
                  <a:cubicBezTo>
                    <a:pt x="999051" y="1372992"/>
                    <a:pt x="1033418" y="1374262"/>
                    <a:pt x="1069058" y="1374262"/>
                  </a:cubicBezTo>
                  <a:cubicBezTo>
                    <a:pt x="1121244" y="1374262"/>
                    <a:pt x="1174704" y="1374262"/>
                    <a:pt x="1226890" y="1374262"/>
                  </a:cubicBezTo>
                  <a:cubicBezTo>
                    <a:pt x="1275258" y="1374262"/>
                    <a:pt x="1323626" y="1375532"/>
                    <a:pt x="1371994" y="1376802"/>
                  </a:cubicBezTo>
                  <a:cubicBezTo>
                    <a:pt x="1393633" y="1376802"/>
                    <a:pt x="1416544" y="1378072"/>
                    <a:pt x="1438182" y="1378072"/>
                  </a:cubicBezTo>
                  <a:cubicBezTo>
                    <a:pt x="1508189" y="1376802"/>
                    <a:pt x="1576922" y="1370452"/>
                    <a:pt x="1646915" y="1370452"/>
                  </a:cubicBezTo>
                  <a:cubicBezTo>
                    <a:pt x="1650725" y="1370452"/>
                    <a:pt x="1655805" y="1367912"/>
                    <a:pt x="1659615" y="1365372"/>
                  </a:cubicBezTo>
                  <a:cubicBezTo>
                    <a:pt x="1664695" y="1361562"/>
                    <a:pt x="1667235" y="1355212"/>
                    <a:pt x="1669775" y="1352672"/>
                  </a:cubicBezTo>
                  <a:cubicBezTo>
                    <a:pt x="1671045" y="1301554"/>
                    <a:pt x="1672315" y="1259365"/>
                    <a:pt x="1673585" y="1217176"/>
                  </a:cubicBezTo>
                  <a:cubicBezTo>
                    <a:pt x="1674855" y="1151883"/>
                    <a:pt x="1685015" y="525070"/>
                    <a:pt x="1686285" y="459777"/>
                  </a:cubicBezTo>
                  <a:cubicBezTo>
                    <a:pt x="1686285" y="420601"/>
                    <a:pt x="1687555" y="381425"/>
                    <a:pt x="1688825" y="342250"/>
                  </a:cubicBezTo>
                  <a:cubicBezTo>
                    <a:pt x="1690095" y="300060"/>
                    <a:pt x="1691365" y="257871"/>
                    <a:pt x="1693905" y="215682"/>
                  </a:cubicBezTo>
                  <a:cubicBezTo>
                    <a:pt x="1695175" y="190569"/>
                    <a:pt x="1695175" y="164452"/>
                    <a:pt x="1700255" y="139339"/>
                  </a:cubicBezTo>
                  <a:cubicBezTo>
                    <a:pt x="1705335" y="109204"/>
                    <a:pt x="1707875" y="80073"/>
                    <a:pt x="1706605" y="44450"/>
                  </a:cubicBezTo>
                  <a:cubicBezTo>
                    <a:pt x="1706605" y="38100"/>
                    <a:pt x="1702795" y="30480"/>
                    <a:pt x="1696445" y="2794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17" name="Group 6"/>
          <p:cNvGrpSpPr/>
          <p:nvPr/>
        </p:nvGrpSpPr>
        <p:grpSpPr>
          <a:xfrm>
            <a:off x="4874330" y="4395092"/>
            <a:ext cx="4009370" cy="4114800"/>
            <a:chOff x="0" y="0"/>
            <a:chExt cx="1706605" cy="1379342"/>
          </a:xfrm>
          <a:solidFill>
            <a:schemeClr val="accent1"/>
          </a:solidFill>
        </p:grpSpPr>
        <p:sp>
          <p:nvSpPr>
            <p:cNvPr id="18" name="Freeform 7"/>
            <p:cNvSpPr/>
            <p:nvPr/>
          </p:nvSpPr>
          <p:spPr>
            <a:xfrm>
              <a:off x="0" y="-1270"/>
              <a:ext cx="1707875" cy="1378072"/>
            </a:xfrm>
            <a:custGeom>
              <a:avLst/>
              <a:gdLst/>
              <a:ahLst/>
              <a:cxnLst/>
              <a:rect l="l" t="t" r="r" b="b"/>
              <a:pathLst>
                <a:path w="1707875" h="1378072">
                  <a:moveTo>
                    <a:pt x="1696445" y="27940"/>
                  </a:moveTo>
                  <a:cubicBezTo>
                    <a:pt x="1687555" y="24130"/>
                    <a:pt x="1678665" y="21590"/>
                    <a:pt x="1669775" y="21590"/>
                  </a:cubicBezTo>
                  <a:cubicBezTo>
                    <a:pt x="1643105" y="20320"/>
                    <a:pt x="1617653" y="20320"/>
                    <a:pt x="1590924" y="17780"/>
                  </a:cubicBezTo>
                  <a:cubicBezTo>
                    <a:pt x="1529827" y="12700"/>
                    <a:pt x="1470003" y="6350"/>
                    <a:pt x="1408907" y="3810"/>
                  </a:cubicBezTo>
                  <a:cubicBezTo>
                    <a:pt x="1359266" y="1270"/>
                    <a:pt x="1310898" y="3810"/>
                    <a:pt x="1261257" y="2540"/>
                  </a:cubicBezTo>
                  <a:cubicBezTo>
                    <a:pt x="1239619" y="2540"/>
                    <a:pt x="1217980" y="0"/>
                    <a:pt x="1196342" y="2540"/>
                  </a:cubicBezTo>
                  <a:cubicBezTo>
                    <a:pt x="1144156" y="10160"/>
                    <a:pt x="1091969" y="11430"/>
                    <a:pt x="1038510" y="8890"/>
                  </a:cubicBezTo>
                  <a:cubicBezTo>
                    <a:pt x="1011780" y="7620"/>
                    <a:pt x="985050" y="7620"/>
                    <a:pt x="958320" y="7620"/>
                  </a:cubicBezTo>
                  <a:cubicBezTo>
                    <a:pt x="909952" y="7620"/>
                    <a:pt x="861584" y="7620"/>
                    <a:pt x="813216" y="6350"/>
                  </a:cubicBezTo>
                  <a:cubicBezTo>
                    <a:pt x="762303" y="5080"/>
                    <a:pt x="260802" y="2540"/>
                    <a:pt x="211161" y="1270"/>
                  </a:cubicBezTo>
                  <a:cubicBezTo>
                    <a:pt x="170430" y="0"/>
                    <a:pt x="130972" y="1270"/>
                    <a:pt x="90241" y="1270"/>
                  </a:cubicBezTo>
                  <a:cubicBezTo>
                    <a:pt x="62239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07195"/>
                    <a:pt x="16510" y="164452"/>
                    <a:pt x="17780" y="220704"/>
                  </a:cubicBezTo>
                  <a:cubicBezTo>
                    <a:pt x="19050" y="277961"/>
                    <a:pt x="17780" y="335218"/>
                    <a:pt x="16510" y="393480"/>
                  </a:cubicBezTo>
                  <a:cubicBezTo>
                    <a:pt x="15240" y="452745"/>
                    <a:pt x="2540" y="1074536"/>
                    <a:pt x="2540" y="1133802"/>
                  </a:cubicBezTo>
                  <a:cubicBezTo>
                    <a:pt x="2540" y="1192063"/>
                    <a:pt x="1270" y="1250324"/>
                    <a:pt x="0" y="1308586"/>
                  </a:cubicBezTo>
                  <a:cubicBezTo>
                    <a:pt x="0" y="1323462"/>
                    <a:pt x="3810" y="1333622"/>
                    <a:pt x="15240" y="1338702"/>
                  </a:cubicBezTo>
                  <a:cubicBezTo>
                    <a:pt x="22860" y="1342512"/>
                    <a:pt x="31750" y="1345052"/>
                    <a:pt x="40640" y="1346322"/>
                  </a:cubicBezTo>
                  <a:cubicBezTo>
                    <a:pt x="88968" y="1351402"/>
                    <a:pt x="137336" y="1355212"/>
                    <a:pt x="185704" y="1360292"/>
                  </a:cubicBezTo>
                  <a:cubicBezTo>
                    <a:pt x="212434" y="1362832"/>
                    <a:pt x="239164" y="1367912"/>
                    <a:pt x="265894" y="1369182"/>
                  </a:cubicBezTo>
                  <a:cubicBezTo>
                    <a:pt x="310443" y="1371722"/>
                    <a:pt x="806852" y="1372992"/>
                    <a:pt x="851402" y="1374262"/>
                  </a:cubicBezTo>
                  <a:cubicBezTo>
                    <a:pt x="857766" y="1374262"/>
                    <a:pt x="864130" y="1374262"/>
                    <a:pt x="870494" y="1374262"/>
                  </a:cubicBezTo>
                  <a:cubicBezTo>
                    <a:pt x="901042" y="1374262"/>
                    <a:pt x="932864" y="1372992"/>
                    <a:pt x="963412" y="1372992"/>
                  </a:cubicBezTo>
                  <a:cubicBezTo>
                    <a:pt x="999051" y="1372992"/>
                    <a:pt x="1033418" y="1374262"/>
                    <a:pt x="1069058" y="1374262"/>
                  </a:cubicBezTo>
                  <a:cubicBezTo>
                    <a:pt x="1121244" y="1374262"/>
                    <a:pt x="1174704" y="1374262"/>
                    <a:pt x="1226890" y="1374262"/>
                  </a:cubicBezTo>
                  <a:cubicBezTo>
                    <a:pt x="1275258" y="1374262"/>
                    <a:pt x="1323626" y="1375532"/>
                    <a:pt x="1371994" y="1376802"/>
                  </a:cubicBezTo>
                  <a:cubicBezTo>
                    <a:pt x="1393633" y="1376802"/>
                    <a:pt x="1416544" y="1378072"/>
                    <a:pt x="1438182" y="1378072"/>
                  </a:cubicBezTo>
                  <a:cubicBezTo>
                    <a:pt x="1508189" y="1376802"/>
                    <a:pt x="1576922" y="1370452"/>
                    <a:pt x="1646915" y="1370452"/>
                  </a:cubicBezTo>
                  <a:cubicBezTo>
                    <a:pt x="1650725" y="1370452"/>
                    <a:pt x="1655805" y="1367912"/>
                    <a:pt x="1659615" y="1365372"/>
                  </a:cubicBezTo>
                  <a:cubicBezTo>
                    <a:pt x="1664695" y="1361562"/>
                    <a:pt x="1667235" y="1355212"/>
                    <a:pt x="1669775" y="1352672"/>
                  </a:cubicBezTo>
                  <a:cubicBezTo>
                    <a:pt x="1671045" y="1301554"/>
                    <a:pt x="1672315" y="1259365"/>
                    <a:pt x="1673585" y="1217176"/>
                  </a:cubicBezTo>
                  <a:cubicBezTo>
                    <a:pt x="1674855" y="1151883"/>
                    <a:pt x="1685015" y="525070"/>
                    <a:pt x="1686285" y="459777"/>
                  </a:cubicBezTo>
                  <a:cubicBezTo>
                    <a:pt x="1686285" y="420601"/>
                    <a:pt x="1687555" y="381425"/>
                    <a:pt x="1688825" y="342250"/>
                  </a:cubicBezTo>
                  <a:cubicBezTo>
                    <a:pt x="1690095" y="300060"/>
                    <a:pt x="1691365" y="257871"/>
                    <a:pt x="1693905" y="215682"/>
                  </a:cubicBezTo>
                  <a:cubicBezTo>
                    <a:pt x="1695175" y="190569"/>
                    <a:pt x="1695175" y="164452"/>
                    <a:pt x="1700255" y="139339"/>
                  </a:cubicBezTo>
                  <a:cubicBezTo>
                    <a:pt x="1705335" y="109204"/>
                    <a:pt x="1707875" y="80073"/>
                    <a:pt x="1706605" y="44450"/>
                  </a:cubicBezTo>
                  <a:cubicBezTo>
                    <a:pt x="1706605" y="38100"/>
                    <a:pt x="1702795" y="30480"/>
                    <a:pt x="1696445" y="2794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19" name="Group 8"/>
          <p:cNvGrpSpPr/>
          <p:nvPr/>
        </p:nvGrpSpPr>
        <p:grpSpPr>
          <a:xfrm>
            <a:off x="9203954" y="4410242"/>
            <a:ext cx="4131756" cy="4114800"/>
            <a:chOff x="0" y="0"/>
            <a:chExt cx="1706605" cy="1379342"/>
          </a:xfrm>
          <a:solidFill>
            <a:schemeClr val="accent1"/>
          </a:solidFill>
        </p:grpSpPr>
        <p:sp>
          <p:nvSpPr>
            <p:cNvPr id="20" name="Freeform 9"/>
            <p:cNvSpPr/>
            <p:nvPr/>
          </p:nvSpPr>
          <p:spPr>
            <a:xfrm>
              <a:off x="0" y="-1270"/>
              <a:ext cx="1707875" cy="1378072"/>
            </a:xfrm>
            <a:custGeom>
              <a:avLst/>
              <a:gdLst/>
              <a:ahLst/>
              <a:cxnLst/>
              <a:rect l="l" t="t" r="r" b="b"/>
              <a:pathLst>
                <a:path w="1707875" h="1378072">
                  <a:moveTo>
                    <a:pt x="1696445" y="27940"/>
                  </a:moveTo>
                  <a:cubicBezTo>
                    <a:pt x="1687555" y="24130"/>
                    <a:pt x="1678665" y="21590"/>
                    <a:pt x="1669775" y="21590"/>
                  </a:cubicBezTo>
                  <a:cubicBezTo>
                    <a:pt x="1643105" y="20320"/>
                    <a:pt x="1617653" y="20320"/>
                    <a:pt x="1590924" y="17780"/>
                  </a:cubicBezTo>
                  <a:cubicBezTo>
                    <a:pt x="1529827" y="12700"/>
                    <a:pt x="1470003" y="6350"/>
                    <a:pt x="1408907" y="3810"/>
                  </a:cubicBezTo>
                  <a:cubicBezTo>
                    <a:pt x="1359266" y="1270"/>
                    <a:pt x="1310898" y="3810"/>
                    <a:pt x="1261257" y="2540"/>
                  </a:cubicBezTo>
                  <a:cubicBezTo>
                    <a:pt x="1239619" y="2540"/>
                    <a:pt x="1217980" y="0"/>
                    <a:pt x="1196342" y="2540"/>
                  </a:cubicBezTo>
                  <a:cubicBezTo>
                    <a:pt x="1144156" y="10160"/>
                    <a:pt x="1091969" y="11430"/>
                    <a:pt x="1038510" y="8890"/>
                  </a:cubicBezTo>
                  <a:cubicBezTo>
                    <a:pt x="1011780" y="7620"/>
                    <a:pt x="985050" y="7620"/>
                    <a:pt x="958320" y="7620"/>
                  </a:cubicBezTo>
                  <a:cubicBezTo>
                    <a:pt x="909952" y="7620"/>
                    <a:pt x="861584" y="7620"/>
                    <a:pt x="813216" y="6350"/>
                  </a:cubicBezTo>
                  <a:cubicBezTo>
                    <a:pt x="762303" y="5080"/>
                    <a:pt x="260802" y="2540"/>
                    <a:pt x="211161" y="1270"/>
                  </a:cubicBezTo>
                  <a:cubicBezTo>
                    <a:pt x="170430" y="0"/>
                    <a:pt x="130972" y="1270"/>
                    <a:pt x="90241" y="1270"/>
                  </a:cubicBezTo>
                  <a:cubicBezTo>
                    <a:pt x="62239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07195"/>
                    <a:pt x="16510" y="164452"/>
                    <a:pt x="17780" y="220704"/>
                  </a:cubicBezTo>
                  <a:cubicBezTo>
                    <a:pt x="19050" y="277961"/>
                    <a:pt x="17780" y="335218"/>
                    <a:pt x="16510" y="393480"/>
                  </a:cubicBezTo>
                  <a:cubicBezTo>
                    <a:pt x="15240" y="452745"/>
                    <a:pt x="2540" y="1074536"/>
                    <a:pt x="2540" y="1133802"/>
                  </a:cubicBezTo>
                  <a:cubicBezTo>
                    <a:pt x="2540" y="1192063"/>
                    <a:pt x="1270" y="1250324"/>
                    <a:pt x="0" y="1308586"/>
                  </a:cubicBezTo>
                  <a:cubicBezTo>
                    <a:pt x="0" y="1323462"/>
                    <a:pt x="3810" y="1333622"/>
                    <a:pt x="15240" y="1338702"/>
                  </a:cubicBezTo>
                  <a:cubicBezTo>
                    <a:pt x="22860" y="1342512"/>
                    <a:pt x="31750" y="1345052"/>
                    <a:pt x="40640" y="1346322"/>
                  </a:cubicBezTo>
                  <a:cubicBezTo>
                    <a:pt x="88968" y="1351402"/>
                    <a:pt x="137336" y="1355212"/>
                    <a:pt x="185704" y="1360292"/>
                  </a:cubicBezTo>
                  <a:cubicBezTo>
                    <a:pt x="212434" y="1362832"/>
                    <a:pt x="239164" y="1367912"/>
                    <a:pt x="265894" y="1369182"/>
                  </a:cubicBezTo>
                  <a:cubicBezTo>
                    <a:pt x="310443" y="1371722"/>
                    <a:pt x="806852" y="1372992"/>
                    <a:pt x="851402" y="1374262"/>
                  </a:cubicBezTo>
                  <a:cubicBezTo>
                    <a:pt x="857766" y="1374262"/>
                    <a:pt x="864130" y="1374262"/>
                    <a:pt x="870494" y="1374262"/>
                  </a:cubicBezTo>
                  <a:cubicBezTo>
                    <a:pt x="901042" y="1374262"/>
                    <a:pt x="932864" y="1372992"/>
                    <a:pt x="963412" y="1372992"/>
                  </a:cubicBezTo>
                  <a:cubicBezTo>
                    <a:pt x="999051" y="1372992"/>
                    <a:pt x="1033418" y="1374262"/>
                    <a:pt x="1069058" y="1374262"/>
                  </a:cubicBezTo>
                  <a:cubicBezTo>
                    <a:pt x="1121244" y="1374262"/>
                    <a:pt x="1174704" y="1374262"/>
                    <a:pt x="1226890" y="1374262"/>
                  </a:cubicBezTo>
                  <a:cubicBezTo>
                    <a:pt x="1275258" y="1374262"/>
                    <a:pt x="1323626" y="1375532"/>
                    <a:pt x="1371994" y="1376802"/>
                  </a:cubicBezTo>
                  <a:cubicBezTo>
                    <a:pt x="1393633" y="1376802"/>
                    <a:pt x="1416544" y="1378072"/>
                    <a:pt x="1438182" y="1378072"/>
                  </a:cubicBezTo>
                  <a:cubicBezTo>
                    <a:pt x="1508189" y="1376802"/>
                    <a:pt x="1576922" y="1370452"/>
                    <a:pt x="1646915" y="1370452"/>
                  </a:cubicBezTo>
                  <a:cubicBezTo>
                    <a:pt x="1650725" y="1370452"/>
                    <a:pt x="1655805" y="1367912"/>
                    <a:pt x="1659615" y="1365372"/>
                  </a:cubicBezTo>
                  <a:cubicBezTo>
                    <a:pt x="1664695" y="1361562"/>
                    <a:pt x="1667235" y="1355212"/>
                    <a:pt x="1669775" y="1352672"/>
                  </a:cubicBezTo>
                  <a:cubicBezTo>
                    <a:pt x="1671045" y="1301554"/>
                    <a:pt x="1672315" y="1259365"/>
                    <a:pt x="1673585" y="1217176"/>
                  </a:cubicBezTo>
                  <a:cubicBezTo>
                    <a:pt x="1674855" y="1151883"/>
                    <a:pt x="1685015" y="525070"/>
                    <a:pt x="1686285" y="459777"/>
                  </a:cubicBezTo>
                  <a:cubicBezTo>
                    <a:pt x="1686285" y="420601"/>
                    <a:pt x="1687555" y="381425"/>
                    <a:pt x="1688825" y="342250"/>
                  </a:cubicBezTo>
                  <a:cubicBezTo>
                    <a:pt x="1690095" y="300060"/>
                    <a:pt x="1691365" y="257871"/>
                    <a:pt x="1693905" y="215682"/>
                  </a:cubicBezTo>
                  <a:cubicBezTo>
                    <a:pt x="1695175" y="190569"/>
                    <a:pt x="1695175" y="164452"/>
                    <a:pt x="1700255" y="139339"/>
                  </a:cubicBezTo>
                  <a:cubicBezTo>
                    <a:pt x="1705335" y="109204"/>
                    <a:pt x="1707875" y="80073"/>
                    <a:pt x="1706605" y="44450"/>
                  </a:cubicBezTo>
                  <a:cubicBezTo>
                    <a:pt x="1706605" y="38100"/>
                    <a:pt x="1702795" y="30480"/>
                    <a:pt x="1696445" y="2794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24" name="TextBox 15"/>
          <p:cNvSpPr txBox="1"/>
          <p:nvPr/>
        </p:nvSpPr>
        <p:spPr>
          <a:xfrm>
            <a:off x="622916" y="5517794"/>
            <a:ext cx="3923761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150"/>
              </a:lnSpc>
            </a:pPr>
            <a:r>
              <a:rPr lang="en-US" sz="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endParaRPr lang="en-US" sz="5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lnSpc>
                <a:spcPts val="7150"/>
              </a:lnSpc>
            </a:pPr>
            <a:r>
              <a:rPr lang="en-US" sz="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Sông Nin</a:t>
            </a:r>
            <a:endParaRPr lang="en-US" sz="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15"/>
          <p:cNvSpPr txBox="1"/>
          <p:nvPr/>
        </p:nvSpPr>
        <p:spPr>
          <a:xfrm>
            <a:off x="4918626" y="5517794"/>
            <a:ext cx="3923761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150"/>
              </a:lnSpc>
            </a:pPr>
            <a:r>
              <a:rPr lang="en-US" sz="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endParaRPr lang="en-US" sz="5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lnSpc>
                <a:spcPts val="7150"/>
              </a:lnSpc>
            </a:pPr>
            <a:r>
              <a:rPr lang="en-US" sz="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Hoàng Hà</a:t>
            </a:r>
            <a:endParaRPr lang="en-US" sz="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15"/>
          <p:cNvSpPr txBox="1"/>
          <p:nvPr/>
        </p:nvSpPr>
        <p:spPr>
          <a:xfrm>
            <a:off x="9218469" y="5561739"/>
            <a:ext cx="3923761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150"/>
              </a:lnSpc>
            </a:pPr>
            <a:r>
              <a:rPr lang="en-US" sz="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endParaRPr lang="en-US" sz="5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lnSpc>
                <a:spcPts val="7150"/>
              </a:lnSpc>
            </a:pPr>
            <a:r>
              <a:rPr lang="en-US" sz="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Ơ-phơ-rát</a:t>
            </a:r>
            <a:endParaRPr lang="en-US" sz="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Group 8"/>
          <p:cNvGrpSpPr/>
          <p:nvPr/>
        </p:nvGrpSpPr>
        <p:grpSpPr>
          <a:xfrm>
            <a:off x="13604117" y="4541212"/>
            <a:ext cx="4131756" cy="4114800"/>
            <a:chOff x="0" y="0"/>
            <a:chExt cx="1706605" cy="1379342"/>
          </a:xfrm>
          <a:solidFill>
            <a:schemeClr val="accent1"/>
          </a:solidFill>
        </p:grpSpPr>
        <p:sp>
          <p:nvSpPr>
            <p:cNvPr id="30" name="Freeform 9"/>
            <p:cNvSpPr/>
            <p:nvPr/>
          </p:nvSpPr>
          <p:spPr>
            <a:xfrm>
              <a:off x="0" y="-1270"/>
              <a:ext cx="1707875" cy="1378072"/>
            </a:xfrm>
            <a:custGeom>
              <a:avLst/>
              <a:gdLst/>
              <a:ahLst/>
              <a:cxnLst/>
              <a:rect l="l" t="t" r="r" b="b"/>
              <a:pathLst>
                <a:path w="1707875" h="1378072">
                  <a:moveTo>
                    <a:pt x="1696445" y="27940"/>
                  </a:moveTo>
                  <a:cubicBezTo>
                    <a:pt x="1687555" y="24130"/>
                    <a:pt x="1678665" y="21590"/>
                    <a:pt x="1669775" y="21590"/>
                  </a:cubicBezTo>
                  <a:cubicBezTo>
                    <a:pt x="1643105" y="20320"/>
                    <a:pt x="1617653" y="20320"/>
                    <a:pt x="1590924" y="17780"/>
                  </a:cubicBezTo>
                  <a:cubicBezTo>
                    <a:pt x="1529827" y="12700"/>
                    <a:pt x="1470003" y="6350"/>
                    <a:pt x="1408907" y="3810"/>
                  </a:cubicBezTo>
                  <a:cubicBezTo>
                    <a:pt x="1359266" y="1270"/>
                    <a:pt x="1310898" y="3810"/>
                    <a:pt x="1261257" y="2540"/>
                  </a:cubicBezTo>
                  <a:cubicBezTo>
                    <a:pt x="1239619" y="2540"/>
                    <a:pt x="1217980" y="0"/>
                    <a:pt x="1196342" y="2540"/>
                  </a:cubicBezTo>
                  <a:cubicBezTo>
                    <a:pt x="1144156" y="10160"/>
                    <a:pt x="1091969" y="11430"/>
                    <a:pt x="1038510" y="8890"/>
                  </a:cubicBezTo>
                  <a:cubicBezTo>
                    <a:pt x="1011780" y="7620"/>
                    <a:pt x="985050" y="7620"/>
                    <a:pt x="958320" y="7620"/>
                  </a:cubicBezTo>
                  <a:cubicBezTo>
                    <a:pt x="909952" y="7620"/>
                    <a:pt x="861584" y="7620"/>
                    <a:pt x="813216" y="6350"/>
                  </a:cubicBezTo>
                  <a:cubicBezTo>
                    <a:pt x="762303" y="5080"/>
                    <a:pt x="260802" y="2540"/>
                    <a:pt x="211161" y="1270"/>
                  </a:cubicBezTo>
                  <a:cubicBezTo>
                    <a:pt x="170430" y="0"/>
                    <a:pt x="130972" y="1270"/>
                    <a:pt x="90241" y="1270"/>
                  </a:cubicBezTo>
                  <a:cubicBezTo>
                    <a:pt x="62239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07195"/>
                    <a:pt x="16510" y="164452"/>
                    <a:pt x="17780" y="220704"/>
                  </a:cubicBezTo>
                  <a:cubicBezTo>
                    <a:pt x="19050" y="277961"/>
                    <a:pt x="17780" y="335218"/>
                    <a:pt x="16510" y="393480"/>
                  </a:cubicBezTo>
                  <a:cubicBezTo>
                    <a:pt x="15240" y="452745"/>
                    <a:pt x="2540" y="1074536"/>
                    <a:pt x="2540" y="1133802"/>
                  </a:cubicBezTo>
                  <a:cubicBezTo>
                    <a:pt x="2540" y="1192063"/>
                    <a:pt x="1270" y="1250324"/>
                    <a:pt x="0" y="1308586"/>
                  </a:cubicBezTo>
                  <a:cubicBezTo>
                    <a:pt x="0" y="1323462"/>
                    <a:pt x="3810" y="1333622"/>
                    <a:pt x="15240" y="1338702"/>
                  </a:cubicBezTo>
                  <a:cubicBezTo>
                    <a:pt x="22860" y="1342512"/>
                    <a:pt x="31750" y="1345052"/>
                    <a:pt x="40640" y="1346322"/>
                  </a:cubicBezTo>
                  <a:cubicBezTo>
                    <a:pt x="88968" y="1351402"/>
                    <a:pt x="137336" y="1355212"/>
                    <a:pt x="185704" y="1360292"/>
                  </a:cubicBezTo>
                  <a:cubicBezTo>
                    <a:pt x="212434" y="1362832"/>
                    <a:pt x="239164" y="1367912"/>
                    <a:pt x="265894" y="1369182"/>
                  </a:cubicBezTo>
                  <a:cubicBezTo>
                    <a:pt x="310443" y="1371722"/>
                    <a:pt x="806852" y="1372992"/>
                    <a:pt x="851402" y="1374262"/>
                  </a:cubicBezTo>
                  <a:cubicBezTo>
                    <a:pt x="857766" y="1374262"/>
                    <a:pt x="864130" y="1374262"/>
                    <a:pt x="870494" y="1374262"/>
                  </a:cubicBezTo>
                  <a:cubicBezTo>
                    <a:pt x="901042" y="1374262"/>
                    <a:pt x="932864" y="1372992"/>
                    <a:pt x="963412" y="1372992"/>
                  </a:cubicBezTo>
                  <a:cubicBezTo>
                    <a:pt x="999051" y="1372992"/>
                    <a:pt x="1033418" y="1374262"/>
                    <a:pt x="1069058" y="1374262"/>
                  </a:cubicBezTo>
                  <a:cubicBezTo>
                    <a:pt x="1121244" y="1374262"/>
                    <a:pt x="1174704" y="1374262"/>
                    <a:pt x="1226890" y="1374262"/>
                  </a:cubicBezTo>
                  <a:cubicBezTo>
                    <a:pt x="1275258" y="1374262"/>
                    <a:pt x="1323626" y="1375532"/>
                    <a:pt x="1371994" y="1376802"/>
                  </a:cubicBezTo>
                  <a:cubicBezTo>
                    <a:pt x="1393633" y="1376802"/>
                    <a:pt x="1416544" y="1378072"/>
                    <a:pt x="1438182" y="1378072"/>
                  </a:cubicBezTo>
                  <a:cubicBezTo>
                    <a:pt x="1508189" y="1376802"/>
                    <a:pt x="1576922" y="1370452"/>
                    <a:pt x="1646915" y="1370452"/>
                  </a:cubicBezTo>
                  <a:cubicBezTo>
                    <a:pt x="1650725" y="1370452"/>
                    <a:pt x="1655805" y="1367912"/>
                    <a:pt x="1659615" y="1365372"/>
                  </a:cubicBezTo>
                  <a:cubicBezTo>
                    <a:pt x="1664695" y="1361562"/>
                    <a:pt x="1667235" y="1355212"/>
                    <a:pt x="1669775" y="1352672"/>
                  </a:cubicBezTo>
                  <a:cubicBezTo>
                    <a:pt x="1671045" y="1301554"/>
                    <a:pt x="1672315" y="1259365"/>
                    <a:pt x="1673585" y="1217176"/>
                  </a:cubicBezTo>
                  <a:cubicBezTo>
                    <a:pt x="1674855" y="1151883"/>
                    <a:pt x="1685015" y="525070"/>
                    <a:pt x="1686285" y="459777"/>
                  </a:cubicBezTo>
                  <a:cubicBezTo>
                    <a:pt x="1686285" y="420601"/>
                    <a:pt x="1687555" y="381425"/>
                    <a:pt x="1688825" y="342250"/>
                  </a:cubicBezTo>
                  <a:cubicBezTo>
                    <a:pt x="1690095" y="300060"/>
                    <a:pt x="1691365" y="257871"/>
                    <a:pt x="1693905" y="215682"/>
                  </a:cubicBezTo>
                  <a:cubicBezTo>
                    <a:pt x="1695175" y="190569"/>
                    <a:pt x="1695175" y="164452"/>
                    <a:pt x="1700255" y="139339"/>
                  </a:cubicBezTo>
                  <a:cubicBezTo>
                    <a:pt x="1705335" y="109204"/>
                    <a:pt x="1707875" y="80073"/>
                    <a:pt x="1706605" y="44450"/>
                  </a:cubicBezTo>
                  <a:cubicBezTo>
                    <a:pt x="1706605" y="38100"/>
                    <a:pt x="1702795" y="30480"/>
                    <a:pt x="1696445" y="2794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32" name="TextBox 15"/>
          <p:cNvSpPr txBox="1"/>
          <p:nvPr/>
        </p:nvSpPr>
        <p:spPr>
          <a:xfrm>
            <a:off x="13711194" y="5645323"/>
            <a:ext cx="3923761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150"/>
              </a:lnSpc>
            </a:pPr>
            <a:r>
              <a:rPr lang="en-US" sz="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endParaRPr lang="en-US" sz="5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lnSpc>
                <a:spcPts val="7150"/>
              </a:lnSpc>
            </a:pPr>
            <a:r>
              <a:rPr lang="en-US" sz="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I-ri-oa-đi</a:t>
            </a:r>
            <a:endParaRPr lang="en-US" sz="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15163800" y="5517794"/>
            <a:ext cx="1066800" cy="107513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4" grpId="0"/>
      <p:bldP spid="25" grpId="0"/>
      <p:bldP spid="27" grpId="0"/>
      <p:bldP spid="32" grpId="0"/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2076871" y="9133603"/>
            <a:ext cx="13569380" cy="1153397"/>
          </a:xfrm>
          <a:prstGeom prst="rect">
            <a:avLst/>
          </a:prstGeom>
        </p:spPr>
      </p:pic>
      <p:sp>
        <p:nvSpPr>
          <p:cNvPr id="9" name="TextBox 3"/>
          <p:cNvSpPr txBox="1"/>
          <p:nvPr/>
        </p:nvSpPr>
        <p:spPr>
          <a:xfrm>
            <a:off x="2758902" y="876300"/>
            <a:ext cx="14173200" cy="34368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6700"/>
              </a:lnSpc>
            </a:pPr>
            <a:r>
              <a:rPr lang="vi-VN" sz="5000" dirty="0" smtClean="0">
                <a:solidFill>
                  <a:srgbClr val="002060"/>
                </a:solidFill>
                <a:cs typeface="Arial" panose="020B0604020202020204" pitchFamily="34" charset="0"/>
              </a:rPr>
              <a:t>Được </a:t>
            </a:r>
            <a:r>
              <a:rPr lang="vi-VN" sz="5000" dirty="0">
                <a:solidFill>
                  <a:srgbClr val="002060"/>
                </a:solidFill>
                <a:cs typeface="Arial" panose="020B0604020202020204" pitchFamily="34" charset="0"/>
              </a:rPr>
              <a:t>coi là “ngã tư đường” của thế giới, Đông Nam Á có vị trí chiến lược quan trọng. Vị trí này đã mang lại những thuận lợi gì cho việc hình thành các quốc gia đầu tiên? </a:t>
            </a:r>
            <a:endParaRPr lang="fr-FR" sz="5000" dirty="0" smtClean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pic>
        <p:nvPicPr>
          <p:cNvPr id="14" name="Google Shape;807;p51"/>
          <p:cNvPicPr preferRelativeResize="0"/>
          <p:nvPr/>
        </p:nvPicPr>
        <p:blipFill rotWithShape="1">
          <a:blip r:embed="rId3"/>
          <a:srcRect t="835" b="826"/>
          <a:stretch>
            <a:fillRect/>
          </a:stretch>
        </p:blipFill>
        <p:spPr>
          <a:xfrm>
            <a:off x="15646251" y="8341639"/>
            <a:ext cx="2506388" cy="1583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808;p51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636617" y="3771900"/>
            <a:ext cx="2015756" cy="1508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4"/>
          <p:cNvPicPr>
            <a:picLocks noChangeAspect="1"/>
          </p:cNvPicPr>
          <p:nvPr/>
        </p:nvPicPr>
        <p:blipFill>
          <a:blip r:embed="rId5"/>
          <a:srcRect t="55317"/>
          <a:stretch>
            <a:fillRect/>
          </a:stretch>
        </p:blipFill>
        <p:spPr>
          <a:xfrm>
            <a:off x="2758902" y="3898252"/>
            <a:ext cx="13271452" cy="5650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4514" y="8775001"/>
            <a:ext cx="18288000" cy="1511999"/>
          </a:xfrm>
          <a:prstGeom prst="rect">
            <a:avLst/>
          </a:prstGeom>
          <a:solidFill>
            <a:schemeClr val="accent5"/>
          </a:solidFill>
        </p:spPr>
      </p:sp>
      <p:grpSp>
        <p:nvGrpSpPr>
          <p:cNvPr id="6" name="Group 6"/>
          <p:cNvGrpSpPr/>
          <p:nvPr/>
        </p:nvGrpSpPr>
        <p:grpSpPr>
          <a:xfrm>
            <a:off x="8718256" y="9518212"/>
            <a:ext cx="851487" cy="155656"/>
            <a:chOff x="0" y="0"/>
            <a:chExt cx="1135316" cy="207541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07541" cy="20754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463887" y="0"/>
              <a:ext cx="207541" cy="20754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927775" y="0"/>
              <a:ext cx="207541" cy="207541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/>
        </p:nvSpPr>
        <p:spPr>
          <a:xfrm>
            <a:off x="2046403" y="2486231"/>
            <a:ext cx="14735367" cy="1715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6500"/>
              </a:lnSpc>
            </a:pPr>
            <a:r>
              <a:rPr lang="vi-VN" sz="5000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Sưu tầm những câu thành ngữ, tục ngữ </a:t>
            </a:r>
            <a:endParaRPr lang="en-US" sz="5000" dirty="0" smtClean="0">
              <a:solidFill>
                <a:srgbClr val="00206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6500"/>
              </a:lnSpc>
            </a:pPr>
            <a:r>
              <a:rPr lang="vi-VN" sz="5000" dirty="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của </a:t>
            </a:r>
            <a:r>
              <a:rPr lang="vi-VN" sz="5000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người Việt Nam liên quan đến lúa </a:t>
            </a:r>
            <a:r>
              <a:rPr lang="vi-VN" sz="5000" dirty="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gạo</a:t>
            </a:r>
            <a:r>
              <a:rPr lang="en-US" sz="5000" dirty="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50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76401" y="2325054"/>
            <a:ext cx="1548127" cy="1876518"/>
          </a:xfrm>
          <a:prstGeom prst="rect">
            <a:avLst/>
          </a:prstGeom>
        </p:spPr>
      </p:pic>
      <p:pic>
        <p:nvPicPr>
          <p:cNvPr id="29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4325600" y="7665331"/>
            <a:ext cx="3449565" cy="2621669"/>
          </a:xfrm>
          <a:prstGeom prst="rect">
            <a:avLst/>
          </a:prstGeom>
        </p:spPr>
      </p:pic>
      <p:pic>
        <p:nvPicPr>
          <p:cNvPr id="30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-137966" y="7516904"/>
            <a:ext cx="3984218" cy="2689347"/>
          </a:xfrm>
          <a:prstGeom prst="rect">
            <a:avLst/>
          </a:prstGeom>
        </p:spPr>
      </p:pic>
      <p:pic>
        <p:nvPicPr>
          <p:cNvPr id="17" name="Picture 21"/>
          <p:cNvPicPr>
            <a:picLocks noChangeAspect="1"/>
          </p:cNvPicPr>
          <p:nvPr/>
        </p:nvPicPr>
        <p:blipFill>
          <a:blip/>
          <a:srcRect/>
          <a:stretch>
            <a:fillRect/>
          </a:stretch>
        </p:blipFill>
        <p:spPr>
          <a:xfrm>
            <a:off x="7129362" y="4469982"/>
            <a:ext cx="4337156" cy="4435098"/>
          </a:xfrm>
          <a:prstGeom prst="rect">
            <a:avLst/>
          </a:prstGeom>
        </p:spPr>
      </p:pic>
      <p:sp>
        <p:nvSpPr>
          <p:cNvPr id="12" name="TextBox 2"/>
          <p:cNvSpPr txBox="1"/>
          <p:nvPr/>
        </p:nvSpPr>
        <p:spPr>
          <a:xfrm>
            <a:off x="0" y="887875"/>
            <a:ext cx="18288000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6000" b="1" dirty="0" smtClean="0">
                <a:solidFill>
                  <a:srgbClr val="1424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 </a:t>
            </a:r>
            <a:endParaRPr lang="en-US" sz="6000" b="1" dirty="0">
              <a:solidFill>
                <a:srgbClr val="1424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808;p51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447800" y="1884250"/>
            <a:ext cx="7239000" cy="15619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1905000" y="2350775"/>
            <a:ext cx="6324600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7000"/>
              </a:lnSpc>
            </a:pPr>
            <a:r>
              <a:rPr lang="fr-FR" sz="5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Chuột </a:t>
            </a:r>
            <a:r>
              <a:rPr lang="fr-FR" sz="5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 chĩnh gạo </a:t>
            </a:r>
            <a:endParaRPr lang="en-US" sz="5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Google Shape;808;p51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8458200" y="3756168"/>
            <a:ext cx="9829800" cy="156194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/>
        </p:nvSpPr>
        <p:spPr>
          <a:xfrm>
            <a:off x="8915400" y="4222693"/>
            <a:ext cx="9067800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7000"/>
              </a:lnSpc>
            </a:pPr>
            <a:r>
              <a:rPr lang="vi-VN" sz="5000" dirty="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Gạo </a:t>
            </a:r>
            <a:r>
              <a:rPr lang="vi-VN" sz="5000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đổ bốc chẳng đầy thưng </a:t>
            </a:r>
            <a:endParaRPr lang="en-US" sz="5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Google Shape;808;p51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9209314" y="584363"/>
            <a:ext cx="7239000" cy="253356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Rectangle 21"/>
          <p:cNvSpPr/>
          <p:nvPr/>
        </p:nvSpPr>
        <p:spPr>
          <a:xfrm>
            <a:off x="10276114" y="1354533"/>
            <a:ext cx="5486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6000"/>
              </a:lnSpc>
            </a:pPr>
            <a:r>
              <a:rPr lang="fr-FR" sz="5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Gạo thóc về ngài, tấm cám về tôi </a:t>
            </a:r>
            <a:endParaRPr lang="en-US" sz="5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oogle Shape;808;p51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794657" y="4479813"/>
            <a:ext cx="7717972" cy="203934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664028" y="5368820"/>
            <a:ext cx="797922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6000"/>
              </a:lnSpc>
            </a:pPr>
            <a:r>
              <a:rPr lang="vi-VN" sz="5000" dirty="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Cơm </a:t>
            </a:r>
            <a:r>
              <a:rPr lang="vi-VN" sz="5000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không ăn gạo còn đó</a:t>
            </a:r>
            <a:endParaRPr lang="en-US" sz="5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Google Shape;808;p51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9982200" y="6465649"/>
            <a:ext cx="7239000" cy="156194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10439400" y="6932174"/>
            <a:ext cx="6324600" cy="911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7000"/>
              </a:lnSpc>
            </a:pPr>
            <a:r>
              <a:rPr lang="vi-VN" sz="5000" dirty="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Cơm </a:t>
            </a:r>
            <a:r>
              <a:rPr lang="vi-VN" sz="5000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lạnh canh nguội</a:t>
            </a:r>
            <a:endParaRPr lang="en-US" sz="5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Google Shape;808;p51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914400" y="8229135"/>
            <a:ext cx="11963400" cy="156194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4"/>
          <p:cNvSpPr/>
          <p:nvPr/>
        </p:nvSpPr>
        <p:spPr>
          <a:xfrm>
            <a:off x="1371600" y="8703018"/>
            <a:ext cx="11049000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7000"/>
              </a:lnSpc>
            </a:pPr>
            <a:r>
              <a:rPr lang="vi-VN" sz="5000" dirty="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Cơm </a:t>
            </a:r>
            <a:r>
              <a:rPr lang="vi-VN" sz="5000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sôi bớt lửa chồng giận bớt lời</a:t>
            </a:r>
            <a:endParaRPr lang="en-US" sz="5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Google Shape;399;p39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2286000" y="3696416"/>
            <a:ext cx="536001" cy="997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399;p39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1277600" y="5578371"/>
            <a:ext cx="536001" cy="997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399;p39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2971800" y="7387940"/>
            <a:ext cx="536001" cy="997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0" grpId="0"/>
      <p:bldP spid="22" grpId="0"/>
      <p:bldP spid="11" grpId="0"/>
      <p:bldP spid="13" grpId="0"/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0" y="1288255"/>
            <a:ext cx="18288000" cy="9105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125"/>
              </a:lnSpc>
            </a:pPr>
            <a:r>
              <a:rPr lang="en-US" sz="6000" b="1" dirty="0" smtClean="0">
                <a:solidFill>
                  <a:srgbClr val="4C6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000" b="1" dirty="0">
              <a:solidFill>
                <a:srgbClr val="4C6F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1003909" y="2577944"/>
            <a:ext cx="1560760" cy="161770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914612" y="4790463"/>
            <a:ext cx="1560760" cy="161770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902636" y="7161871"/>
            <a:ext cx="1560760" cy="1617703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012257" y="3172760"/>
            <a:ext cx="1544065" cy="513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5"/>
              </a:lnSpc>
            </a:pPr>
            <a:r>
              <a:rPr lang="en-US" sz="3600" spc="-259" dirty="0">
                <a:solidFill>
                  <a:srgbClr val="FFFFFF"/>
                </a:solidFill>
                <a:latin typeface="Crimson Pro Bold"/>
              </a:rPr>
              <a:t>01</a:t>
            </a:r>
            <a:endParaRPr lang="en-US" sz="3600" spc="-259" dirty="0">
              <a:solidFill>
                <a:srgbClr val="FFFFFF"/>
              </a:solidFill>
              <a:latin typeface="Crimson Pro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922960" y="5385280"/>
            <a:ext cx="1544065" cy="513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5"/>
              </a:lnSpc>
            </a:pPr>
            <a:r>
              <a:rPr lang="en-US" sz="3600" spc="-259" dirty="0">
                <a:solidFill>
                  <a:srgbClr val="FFFFFF"/>
                </a:solidFill>
                <a:latin typeface="Crimson Pro Bold"/>
              </a:rPr>
              <a:t>02</a:t>
            </a:r>
            <a:endParaRPr lang="en-US" sz="3600" spc="-259" dirty="0">
              <a:solidFill>
                <a:srgbClr val="FFFFFF"/>
              </a:solidFill>
              <a:latin typeface="Crimson Pro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910984" y="7728385"/>
            <a:ext cx="1544065" cy="513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5"/>
              </a:lnSpc>
            </a:pPr>
            <a:r>
              <a:rPr lang="en-US" sz="3600" spc="-259" dirty="0">
                <a:solidFill>
                  <a:srgbClr val="FFFFFF"/>
                </a:solidFill>
                <a:latin typeface="Crimson Pro Bold"/>
              </a:rPr>
              <a:t>03</a:t>
            </a:r>
            <a:endParaRPr lang="en-US" sz="3600" spc="-259" dirty="0">
              <a:solidFill>
                <a:srgbClr val="FFFFFF"/>
              </a:solidFill>
              <a:latin typeface="Crimson Pro Bold"/>
            </a:endParaRP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9774928">
            <a:off x="13569125" y="3586015"/>
            <a:ext cx="4653380" cy="6961602"/>
          </a:xfrm>
          <a:prstGeom prst="rect">
            <a:avLst/>
          </a:prstGeom>
        </p:spPr>
      </p:pic>
      <p:pic>
        <p:nvPicPr>
          <p:cNvPr id="15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766668" y="3172760"/>
            <a:ext cx="6400798" cy="59240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56097" y="2485537"/>
            <a:ext cx="9371733" cy="1887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7000"/>
              </a:lnSpc>
            </a:pPr>
            <a:r>
              <a:rPr lang="en-US" sz="5000" dirty="0" smtClean="0">
                <a:solidFill>
                  <a:srgbClr val="235A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 lời câu </a:t>
            </a:r>
            <a:r>
              <a:rPr lang="en-US" sz="5000" dirty="0" smtClean="0">
                <a:solidFill>
                  <a:srgbClr val="235A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5000" dirty="0" smtClean="0">
                <a:solidFill>
                  <a:srgbClr val="235A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Luyện tập, câu </a:t>
            </a:r>
            <a:r>
              <a:rPr lang="en-US" sz="5000" dirty="0" smtClean="0">
                <a:solidFill>
                  <a:srgbClr val="235A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endParaRPr lang="en-US" sz="5000" dirty="0" smtClean="0">
              <a:solidFill>
                <a:srgbClr val="235A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7000"/>
              </a:lnSpc>
            </a:pPr>
            <a:r>
              <a:rPr lang="en-US" sz="5000" dirty="0" smtClean="0">
                <a:solidFill>
                  <a:srgbClr val="235A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Vận dụng SGK trang </a:t>
            </a:r>
            <a:r>
              <a:rPr lang="en-US" sz="5000" dirty="0" smtClean="0">
                <a:solidFill>
                  <a:srgbClr val="235A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  <a:endParaRPr lang="en-US" sz="5000" dirty="0"/>
          </a:p>
        </p:txBody>
      </p:sp>
      <p:sp>
        <p:nvSpPr>
          <p:cNvPr id="17" name="Rectangle 16"/>
          <p:cNvSpPr/>
          <p:nvPr/>
        </p:nvSpPr>
        <p:spPr>
          <a:xfrm>
            <a:off x="2799180" y="5134379"/>
            <a:ext cx="10873175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7000"/>
              </a:lnSpc>
            </a:pPr>
            <a:r>
              <a:rPr lang="en-US" sz="5000" dirty="0" smtClean="0">
                <a:solidFill>
                  <a:srgbClr val="235A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 bài tập Bài </a:t>
            </a:r>
            <a:r>
              <a:rPr lang="en-US" sz="5000" dirty="0" smtClean="0">
                <a:solidFill>
                  <a:srgbClr val="235A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11, </a:t>
            </a:r>
            <a:r>
              <a:rPr lang="en-US" sz="5000" dirty="0" smtClean="0">
                <a:solidFill>
                  <a:srgbClr val="235A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 bài tập</a:t>
            </a:r>
            <a:endParaRPr lang="en-US" sz="5000" dirty="0"/>
          </a:p>
        </p:txBody>
      </p:sp>
      <p:sp>
        <p:nvSpPr>
          <p:cNvPr id="18" name="Rectangle 17"/>
          <p:cNvSpPr/>
          <p:nvPr/>
        </p:nvSpPr>
        <p:spPr>
          <a:xfrm>
            <a:off x="2856097" y="7569476"/>
            <a:ext cx="10873175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7000"/>
              </a:lnSpc>
            </a:pPr>
            <a:r>
              <a:rPr lang="en-US" sz="5000" dirty="0" smtClean="0">
                <a:solidFill>
                  <a:srgbClr val="235A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trước Bài </a:t>
            </a:r>
            <a:r>
              <a:rPr lang="en-US" sz="5000" dirty="0" smtClean="0">
                <a:solidFill>
                  <a:srgbClr val="235A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12, </a:t>
            </a:r>
            <a:r>
              <a:rPr lang="en-US" sz="5000" dirty="0" smtClean="0">
                <a:solidFill>
                  <a:srgbClr val="235A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SGK </a:t>
            </a:r>
            <a:r>
              <a:rPr lang="en-US" sz="5000" smtClean="0">
                <a:solidFill>
                  <a:srgbClr val="235A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 </a:t>
            </a:r>
            <a:r>
              <a:rPr lang="en-US" sz="5000" smtClean="0">
                <a:solidFill>
                  <a:srgbClr val="235A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  <a:endParaRPr lang="en-US" sz="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  <p:bldP spid="2" grpId="0"/>
      <p:bldP spid="17" grpId="0"/>
      <p:bldP spid="1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E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18143" y="4217286"/>
            <a:ext cx="18288000" cy="24777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00"/>
              </a:lnSpc>
            </a:pPr>
            <a:r>
              <a:rPr lang="en-US" sz="8000" b="1" spc="43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</a:t>
            </a:r>
            <a:endParaRPr lang="en-US" sz="8000" b="1" spc="43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0000"/>
              </a:lnSpc>
            </a:pPr>
            <a:r>
              <a:rPr lang="en-US" sz="8000" b="1" spc="43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LẮNG NGHE BÀI GIẢNG!</a:t>
            </a:r>
            <a:endParaRPr lang="en-US" sz="8000" b="1" spc="43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0738228" y="716302"/>
            <a:ext cx="6869999" cy="6315061"/>
            <a:chOff x="0" y="0"/>
            <a:chExt cx="9159998" cy="8420082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>
              <a:fillRect/>
            </a:stretch>
          </p:blipFill>
          <p:spPr>
            <a:xfrm rot="-5400000" flipV="1">
              <a:off x="5580132" y="16346"/>
              <a:ext cx="3596213" cy="356352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7673091" y="3385780"/>
              <a:ext cx="1486907" cy="4359964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2156637" y="-1436529"/>
              <a:ext cx="1486907" cy="4359964"/>
            </a:xfrm>
            <a:prstGeom prst="rect">
              <a:avLst/>
            </a:prstGeom>
          </p:spPr>
        </p:pic>
        <p:grpSp>
          <p:nvGrpSpPr>
            <p:cNvPr id="8" name="Group 8"/>
            <p:cNvGrpSpPr/>
            <p:nvPr/>
          </p:nvGrpSpPr>
          <p:grpSpPr>
            <a:xfrm rot="-5400000">
              <a:off x="0" y="577116"/>
              <a:ext cx="332675" cy="332675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5400000">
              <a:off x="4786735" y="577116"/>
              <a:ext cx="332675" cy="332675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2" name="Group 12"/>
            <p:cNvGrpSpPr/>
            <p:nvPr/>
          </p:nvGrpSpPr>
          <p:grpSpPr>
            <a:xfrm rot="-5400000">
              <a:off x="4223757" y="1631769"/>
              <a:ext cx="332675" cy="332675"/>
              <a:chOff x="0" y="0"/>
              <a:chExt cx="6350000" cy="63500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4" name="Group 14"/>
            <p:cNvGrpSpPr/>
            <p:nvPr/>
          </p:nvGrpSpPr>
          <p:grpSpPr>
            <a:xfrm rot="-5400000">
              <a:off x="8301391" y="8087407"/>
              <a:ext cx="332675" cy="332675"/>
              <a:chOff x="0" y="0"/>
              <a:chExt cx="6350000" cy="63500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6" name="Group 16"/>
            <p:cNvGrpSpPr/>
            <p:nvPr/>
          </p:nvGrpSpPr>
          <p:grpSpPr>
            <a:xfrm rot="-5400000">
              <a:off x="7506754" y="3858300"/>
              <a:ext cx="332675" cy="332675"/>
              <a:chOff x="0" y="0"/>
              <a:chExt cx="6350000" cy="63500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8" name="Group 18"/>
            <p:cNvGrpSpPr/>
            <p:nvPr/>
          </p:nvGrpSpPr>
          <p:grpSpPr>
            <a:xfrm rot="-5400000">
              <a:off x="8250207" y="3263538"/>
              <a:ext cx="332675" cy="332675"/>
              <a:chOff x="0" y="0"/>
              <a:chExt cx="6350000" cy="63500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D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457200" y="3086100"/>
            <a:ext cx="19348156" cy="8968275"/>
            <a:chOff x="0" y="0"/>
            <a:chExt cx="1369949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699489" cy="6350000"/>
            </a:xfrm>
            <a:custGeom>
              <a:avLst/>
              <a:gdLst/>
              <a:ahLst/>
              <a:cxnLst/>
              <a:rect l="l" t="t" r="r" b="b"/>
              <a:pathLst>
                <a:path w="13699489" h="6350000">
                  <a:moveTo>
                    <a:pt x="13699489" y="6350000"/>
                  </a:moveTo>
                  <a:lnTo>
                    <a:pt x="0" y="6350000"/>
                  </a:lnTo>
                  <a:lnTo>
                    <a:pt x="0" y="1899920"/>
                  </a:lnTo>
                  <a:cubicBezTo>
                    <a:pt x="0" y="1899920"/>
                    <a:pt x="2849880" y="0"/>
                    <a:pt x="6899910" y="0"/>
                  </a:cubicBezTo>
                  <a:cubicBezTo>
                    <a:pt x="11300460" y="0"/>
                    <a:pt x="13699489" y="1899920"/>
                    <a:pt x="13699489" y="1899920"/>
                  </a:cubicBezTo>
                  <a:lnTo>
                    <a:pt x="13699489" y="6350000"/>
                  </a:lnTo>
                  <a:close/>
                </a:path>
              </a:pathLst>
            </a:custGeom>
            <a:solidFill>
              <a:srgbClr val="FFFDF0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533400" y="5064211"/>
            <a:ext cx="16992600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7000" b="1" dirty="0" smtClean="0">
                <a:solidFill>
                  <a:srgbClr val="235A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11: CÁC QUỐC GIA SƠ KÌ</a:t>
            </a:r>
            <a:endParaRPr lang="en-US" sz="7000" b="1" dirty="0" smtClean="0">
              <a:solidFill>
                <a:srgbClr val="235A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9600"/>
              </a:lnSpc>
            </a:pPr>
            <a:r>
              <a:rPr lang="en-US" sz="7000" b="1" dirty="0">
                <a:solidFill>
                  <a:srgbClr val="235A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Ở</a:t>
            </a:r>
            <a:r>
              <a:rPr lang="en-US" sz="7000" b="1" dirty="0" smtClean="0">
                <a:solidFill>
                  <a:srgbClr val="235A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ĐÔNG NAM Á</a:t>
            </a:r>
            <a:endParaRPr lang="en-US" sz="7000" b="1" dirty="0" smtClean="0">
              <a:solidFill>
                <a:srgbClr val="235A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5504511" y="0"/>
            <a:ext cx="1010220" cy="21789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11538588" y="0"/>
            <a:ext cx="1487911" cy="320921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 flipH="1">
            <a:off x="13224222" y="0"/>
            <a:ext cx="930280" cy="200648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 flipH="1">
            <a:off x="3765765" y="-116282"/>
            <a:ext cx="1541823" cy="332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-42389" y="1735293"/>
            <a:ext cx="18288000" cy="9105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125"/>
              </a:lnSpc>
            </a:pPr>
            <a:r>
              <a:rPr lang="en-US" sz="6000" b="1" dirty="0" smtClean="0">
                <a:solidFill>
                  <a:srgbClr val="4C6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6000" b="1" dirty="0">
              <a:solidFill>
                <a:srgbClr val="4C6F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1119110" y="4152594"/>
            <a:ext cx="1560760" cy="161770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1029813" y="6365113"/>
            <a:ext cx="1560760" cy="1617703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127458" y="4747410"/>
            <a:ext cx="1544065" cy="513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5"/>
              </a:lnSpc>
            </a:pPr>
            <a:r>
              <a:rPr lang="en-US" sz="3600" spc="-259" dirty="0">
                <a:solidFill>
                  <a:srgbClr val="FFFFFF"/>
                </a:solidFill>
                <a:latin typeface="Crimson Pro Bold"/>
              </a:rPr>
              <a:t>01</a:t>
            </a:r>
            <a:endParaRPr lang="en-US" sz="3600" spc="-259" dirty="0">
              <a:solidFill>
                <a:srgbClr val="FFFFFF"/>
              </a:solidFill>
              <a:latin typeface="Crimson Pro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38161" y="6959930"/>
            <a:ext cx="1544065" cy="513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5"/>
              </a:lnSpc>
            </a:pPr>
            <a:r>
              <a:rPr lang="en-US" sz="3600" spc="-259" dirty="0">
                <a:solidFill>
                  <a:srgbClr val="FFFFFF"/>
                </a:solidFill>
                <a:latin typeface="Crimson Pro Bold"/>
              </a:rPr>
              <a:t>02</a:t>
            </a:r>
            <a:endParaRPr lang="en-US" sz="3600" spc="-259" dirty="0">
              <a:solidFill>
                <a:srgbClr val="FFFFFF"/>
              </a:solidFill>
              <a:latin typeface="Crimson Pro Bold"/>
            </a:endParaRP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9774928">
            <a:off x="13278498" y="2838433"/>
            <a:ext cx="4831714" cy="7752838"/>
          </a:xfrm>
          <a:prstGeom prst="rect">
            <a:avLst/>
          </a:prstGeom>
        </p:spPr>
      </p:pic>
      <p:pic>
        <p:nvPicPr>
          <p:cNvPr id="15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113620" y="3314700"/>
            <a:ext cx="5095705" cy="6400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66290" y="4508350"/>
            <a:ext cx="10147330" cy="9900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7000"/>
              </a:lnSpc>
            </a:pPr>
            <a:r>
              <a:rPr lang="en-US" sz="5000" dirty="0" smtClean="0">
                <a:solidFill>
                  <a:srgbClr val="235A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 nôi của nền văn minh lúa nước</a:t>
            </a:r>
            <a:endParaRPr lang="en-US" sz="5000" dirty="0"/>
          </a:p>
        </p:txBody>
      </p:sp>
      <p:sp>
        <p:nvSpPr>
          <p:cNvPr id="16" name="Rectangle 15"/>
          <p:cNvSpPr/>
          <p:nvPr/>
        </p:nvSpPr>
        <p:spPr>
          <a:xfrm>
            <a:off x="2858587" y="6190780"/>
            <a:ext cx="10362735" cy="1887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7000"/>
              </a:lnSpc>
            </a:pPr>
            <a:r>
              <a:rPr lang="en-US" sz="5000" dirty="0" smtClean="0">
                <a:solidFill>
                  <a:srgbClr val="235A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 trình hình thành các quốc gia sơ kì ở Đông Nam Á</a:t>
            </a:r>
            <a:endParaRPr lang="en-US" sz="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2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E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4"/>
          <p:cNvSpPr txBox="1"/>
          <p:nvPr/>
        </p:nvSpPr>
        <p:spPr>
          <a:xfrm>
            <a:off x="0" y="2400300"/>
            <a:ext cx="18288000" cy="10792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350"/>
              </a:lnSpc>
            </a:pPr>
            <a:r>
              <a:rPr lang="en-US" sz="6000" b="1" dirty="0" smtClean="0">
                <a:solidFill>
                  <a:srgbClr val="100F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CÁI NÔI CỦA NỀN VĂN MINH LÚA NƯỚC</a:t>
            </a:r>
            <a:endParaRPr lang="en-US" sz="6000" b="1" dirty="0">
              <a:solidFill>
                <a:srgbClr val="100F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oogle Shape;997;p62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0" y="7686627"/>
            <a:ext cx="3637714" cy="2607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4280" y="7527958"/>
            <a:ext cx="3353720" cy="27209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/>
          <a:srcRect/>
          <a:stretch>
            <a:fillRect/>
          </a:stretch>
        </p:blipFill>
        <p:spPr>
          <a:xfrm flipH="1">
            <a:off x="7519857" y="3551797"/>
            <a:ext cx="3248286" cy="6666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DC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1899719" y="1742894"/>
            <a:ext cx="13839206" cy="1730217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476776" y="2068992"/>
            <a:ext cx="10685092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5500" b="1" dirty="0" smtClean="0">
                <a:solidFill>
                  <a:srgbClr val="2227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sát Lược đồ Hình 1</a:t>
            </a:r>
            <a:endParaRPr lang="en-US" sz="5500" b="1" dirty="0">
              <a:solidFill>
                <a:srgbClr val="2227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2787951" y="4892569"/>
            <a:ext cx="12062743" cy="3657600"/>
            <a:chOff x="-824115" y="-544785"/>
            <a:chExt cx="4064598" cy="1122236"/>
          </a:xfrm>
        </p:grpSpPr>
        <p:sp>
          <p:nvSpPr>
            <p:cNvPr id="9" name="Freeform 9"/>
            <p:cNvSpPr/>
            <p:nvPr/>
          </p:nvSpPr>
          <p:spPr>
            <a:xfrm>
              <a:off x="-824115" y="-544785"/>
              <a:ext cx="4064598" cy="1122236"/>
            </a:xfrm>
            <a:custGeom>
              <a:avLst/>
              <a:gdLst/>
              <a:ahLst/>
              <a:cxnLst/>
              <a:rect l="l" t="t" r="r" b="b"/>
              <a:pathLst>
                <a:path w="4064598" h="1122236">
                  <a:moveTo>
                    <a:pt x="3940138" y="1122236"/>
                  </a:moveTo>
                  <a:lnTo>
                    <a:pt x="124460" y="1122236"/>
                  </a:lnTo>
                  <a:cubicBezTo>
                    <a:pt x="55880" y="1122236"/>
                    <a:pt x="0" y="1066356"/>
                    <a:pt x="0" y="99777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940138" y="0"/>
                  </a:lnTo>
                  <a:cubicBezTo>
                    <a:pt x="4008718" y="0"/>
                    <a:pt x="4064598" y="55880"/>
                    <a:pt x="4064598" y="124460"/>
                  </a:cubicBezTo>
                  <a:lnTo>
                    <a:pt x="4064598" y="997776"/>
                  </a:lnTo>
                  <a:cubicBezTo>
                    <a:pt x="4064598" y="1066356"/>
                    <a:pt x="4008718" y="1122236"/>
                    <a:pt x="3940138" y="1122236"/>
                  </a:cubicBezTo>
                  <a:close/>
                </a:path>
              </a:pathLst>
            </a:custGeom>
            <a:solidFill>
              <a:srgbClr val="EFEFEF"/>
            </a:solidFill>
          </p:spPr>
        </p:sp>
      </p:grpSp>
      <p:pic>
        <p:nvPicPr>
          <p:cNvPr id="14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54012" y="1124612"/>
            <a:ext cx="1545072" cy="1872815"/>
          </a:xfrm>
          <a:prstGeom prst="rect">
            <a:avLst/>
          </a:prstGeom>
        </p:spPr>
      </p:pic>
      <p:pic>
        <p:nvPicPr>
          <p:cNvPr id="15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1066800" y="7324224"/>
            <a:ext cx="6002834" cy="2171935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/>
          <a:srcRect/>
          <a:stretch>
            <a:fillRect/>
          </a:stretch>
        </p:blipFill>
        <p:spPr>
          <a:xfrm>
            <a:off x="14351798" y="5372100"/>
            <a:ext cx="3936202" cy="507004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429769" y="6721369"/>
            <a:ext cx="11399274" cy="3103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ts val="1700"/>
              </a:lnSpc>
              <a:spcBef>
                <a:spcPts val="700"/>
              </a:spcBef>
              <a:spcAft>
                <a:spcPts val="700"/>
              </a:spcAft>
            </a:pPr>
            <a:r>
              <a:rPr lang="fr-FR" sz="5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 mô tả vị trí </a:t>
            </a:r>
            <a:r>
              <a:rPr lang="fr-FR" sz="5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địa lí của Đông Nam Á.</a:t>
            </a:r>
            <a:endParaRPr lang="en-US" sz="5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8877299"/>
            <a:ext cx="18288000" cy="1102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4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Lược đồ các quốc gia sơ kì và phong kiến ở Đông Nam Á</a:t>
            </a:r>
            <a:endParaRPr lang="en-US" sz="45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43200" y="419100"/>
            <a:ext cx="12877800" cy="8458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E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4495800" y="1181100"/>
            <a:ext cx="10231424" cy="1668988"/>
          </a:xfrm>
          <a:prstGeom prst="rect">
            <a:avLst/>
          </a:prstGeom>
        </p:spPr>
      </p:pic>
      <p:sp>
        <p:nvSpPr>
          <p:cNvPr id="26" name="TextBox 4"/>
          <p:cNvSpPr txBox="1"/>
          <p:nvPr/>
        </p:nvSpPr>
        <p:spPr>
          <a:xfrm>
            <a:off x="4877315" y="1428892"/>
            <a:ext cx="8981683" cy="1102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55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 trí địa lí của Đông Nam Á</a:t>
            </a:r>
            <a:endParaRPr lang="en-US" sz="55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oup 5"/>
          <p:cNvGrpSpPr/>
          <p:nvPr/>
        </p:nvGrpSpPr>
        <p:grpSpPr>
          <a:xfrm>
            <a:off x="838200" y="3174126"/>
            <a:ext cx="16764000" cy="5907704"/>
            <a:chOff x="0" y="0"/>
            <a:chExt cx="8041232" cy="5742255"/>
          </a:xfrm>
        </p:grpSpPr>
        <p:sp>
          <p:nvSpPr>
            <p:cNvPr id="28" name="Freeform 6"/>
            <p:cNvSpPr/>
            <p:nvPr/>
          </p:nvSpPr>
          <p:spPr>
            <a:xfrm>
              <a:off x="0" y="-4073"/>
              <a:ext cx="8047623" cy="5748858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solidFill>
              <a:srgbClr val="FFF3E4"/>
            </a:solidFill>
          </p:spPr>
        </p:sp>
      </p:grpSp>
      <p:pic>
        <p:nvPicPr>
          <p:cNvPr id="39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671169" y="1181100"/>
            <a:ext cx="1633874" cy="1388793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1076868" y="3311028"/>
            <a:ext cx="1629998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just">
              <a:lnSpc>
                <a:spcPts val="7200"/>
              </a:lnSpc>
              <a:buFont typeface="Arial" panose="020B0604020202020204" pitchFamily="34" charset="0"/>
              <a:buChar char="•"/>
            </a:pPr>
            <a:r>
              <a:rPr lang="vi-VN" sz="5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Nằm ở phía đông nam của châu Á, tiếp giáp hai nền văn minh lớn là Trung Quốc và Ân Độ, </a:t>
            </a:r>
            <a:r>
              <a:rPr lang="vi-VN" sz="50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trên </a:t>
            </a:r>
            <a:r>
              <a:rPr lang="vi-VN" sz="5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 đường hàng hải nối Thái Bình Dương với Ấn Độ Dương</a:t>
            </a:r>
            <a:r>
              <a:rPr lang="vi-VN" sz="50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5000" dirty="0" smtClean="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85800" indent="-685800" algn="just">
              <a:lnSpc>
                <a:spcPts val="7200"/>
              </a:lnSpc>
              <a:buFont typeface="Arial" panose="020B0604020202020204" pitchFamily="34" charset="0"/>
              <a:buChar char="•"/>
            </a:pPr>
            <a:r>
              <a:rPr lang="en-US" sz="5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vi-VN" sz="5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ị </a:t>
            </a:r>
            <a:r>
              <a:rPr lang="vi-VN" sz="5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chia cắt thành hai khu vực riêng </a:t>
            </a:r>
            <a:r>
              <a:rPr lang="vi-VN" sz="50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biệt</a:t>
            </a:r>
            <a:r>
              <a:rPr lang="en-US" sz="50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vi-VN" sz="50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Đông </a:t>
            </a:r>
            <a:r>
              <a:rPr lang="vi-VN" sz="5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Nam Á lục địa và Đông Nam Á hải đảo. </a:t>
            </a:r>
            <a:r>
              <a:rPr lang="en-US" sz="50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vi-VN" sz="50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ẫn </a:t>
            </a:r>
            <a:r>
              <a:rPr lang="vi-VN" sz="5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tới sự đa dạng về khí hậu, đất đai, nguồn động, thực vật, văn hoá,... </a:t>
            </a:r>
            <a:endParaRPr lang="vi-VN" sz="5000" dirty="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Google Shape;999;p62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116819" y="8702137"/>
            <a:ext cx="1681431" cy="1404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000;p62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16459200" y="8100387"/>
            <a:ext cx="1557439" cy="21091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3855</Words>
  <Application>WPS Presentation</Application>
  <PresentationFormat>Custom</PresentationFormat>
  <Paragraphs>191</Paragraphs>
  <Slides>33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3" baseType="lpstr">
      <vt:lpstr>Arial</vt:lpstr>
      <vt:lpstr>SimSun</vt:lpstr>
      <vt:lpstr>Wingdings</vt:lpstr>
      <vt:lpstr>Crimson Pro Bold</vt:lpstr>
      <vt:lpstr>Calibri</vt:lpstr>
      <vt:lpstr>Microsoft YaHei</vt:lpstr>
      <vt:lpstr>Arial Unicode MS</vt:lpstr>
      <vt:lpstr>Calibri (Body)</vt:lpstr>
      <vt:lpstr>KG Primary Penmanship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Trần Bích Hà</dc:creator>
  <cp:lastModifiedBy>Trương Thảo Vân</cp:lastModifiedBy>
  <cp:revision>40</cp:revision>
  <dcterms:created xsi:type="dcterms:W3CDTF">2006-08-16T00:00:00Z</dcterms:created>
  <dcterms:modified xsi:type="dcterms:W3CDTF">2024-11-29T02:28:53Z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54BBC6E2350A42828527AA27D54FB01B_13</vt:lpwstr>
  </property>
  <property fmtid="{D5CDD505-2E9C-101B-9397-08002B2CF9AE}" pid="3" name="KSOProductBuildVer">
    <vt:lpwstr>1033-12.2.0.18911</vt:lpwstr>
  </property>
</Properties>
</file>