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87" r:id="rId3"/>
  </p:sldMasterIdLst>
  <p:notesMasterIdLst>
    <p:notesMasterId r:id="rId54"/>
  </p:notesMasterIdLst>
  <p:handoutMasterIdLst>
    <p:handoutMasterId r:id="rId55"/>
  </p:handoutMasterIdLst>
  <p:sldIdLst>
    <p:sldId id="256" r:id="rId4"/>
    <p:sldId id="262" r:id="rId5"/>
    <p:sldId id="258" r:id="rId6"/>
    <p:sldId id="281" r:id="rId7"/>
    <p:sldId id="773" r:id="rId8"/>
    <p:sldId id="780" r:id="rId9"/>
    <p:sldId id="775" r:id="rId10"/>
    <p:sldId id="778" r:id="rId11"/>
    <p:sldId id="779" r:id="rId12"/>
    <p:sldId id="774" r:id="rId13"/>
    <p:sldId id="777" r:id="rId14"/>
    <p:sldId id="781" r:id="rId15"/>
    <p:sldId id="782" r:id="rId16"/>
    <p:sldId id="783" r:id="rId17"/>
    <p:sldId id="784" r:id="rId18"/>
    <p:sldId id="785" r:id="rId19"/>
    <p:sldId id="786" r:id="rId20"/>
    <p:sldId id="787" r:id="rId21"/>
    <p:sldId id="788" r:id="rId22"/>
    <p:sldId id="790" r:id="rId23"/>
    <p:sldId id="791" r:id="rId24"/>
    <p:sldId id="792" r:id="rId25"/>
    <p:sldId id="793" r:id="rId26"/>
    <p:sldId id="794" r:id="rId27"/>
    <p:sldId id="795" r:id="rId28"/>
    <p:sldId id="796" r:id="rId29"/>
    <p:sldId id="797" r:id="rId30"/>
    <p:sldId id="798" r:id="rId31"/>
    <p:sldId id="799" r:id="rId32"/>
    <p:sldId id="800" r:id="rId33"/>
    <p:sldId id="801" r:id="rId34"/>
    <p:sldId id="803" r:id="rId35"/>
    <p:sldId id="804" r:id="rId36"/>
    <p:sldId id="805" r:id="rId37"/>
    <p:sldId id="806" r:id="rId38"/>
    <p:sldId id="807" r:id="rId39"/>
    <p:sldId id="808" r:id="rId40"/>
    <p:sldId id="809" r:id="rId41"/>
    <p:sldId id="810" r:id="rId42"/>
    <p:sldId id="811" r:id="rId43"/>
    <p:sldId id="812" r:id="rId44"/>
    <p:sldId id="813" r:id="rId45"/>
    <p:sldId id="814" r:id="rId46"/>
    <p:sldId id="815" r:id="rId47"/>
    <p:sldId id="816" r:id="rId48"/>
    <p:sldId id="819" r:id="rId49"/>
    <p:sldId id="820" r:id="rId50"/>
    <p:sldId id="822" r:id="rId51"/>
    <p:sldId id="823" r:id="rId52"/>
    <p:sldId id="283" r:id="rId53"/>
  </p:sldIdLst>
  <p:sldSz cx="9144000" cy="5143500" type="screen16x9"/>
  <p:notesSz cx="6858000" cy="9144000"/>
  <p:embeddedFontLst>
    <p:embeddedFont>
      <p:font typeface="Aharoni" panose="02010803020104030203" pitchFamily="2" charset="-79"/>
      <p:bold r:id="rId56"/>
    </p:embeddedFont>
    <p:embeddedFont>
      <p:font typeface="Aptos Black" panose="020B0004020202020204" pitchFamily="34" charset="0"/>
      <p:bold r:id="rId57"/>
      <p:boldItalic r:id="rId58"/>
    </p:embeddedFont>
    <p:embeddedFont>
      <p:font typeface="Baskervville" panose="020B0604020202020204" charset="0"/>
      <p:regular r:id="rId59"/>
      <p:italic r:id="rId60"/>
    </p:embeddedFont>
    <p:embeddedFont>
      <p:font typeface="Berlin Sans FB Demi" panose="020E0802020502020306" pitchFamily="34" charset="0"/>
      <p:bold r:id="rId61"/>
    </p:embeddedFont>
    <p:embeddedFont>
      <p:font typeface="DM Sans" pitchFamily="2" charset="0"/>
      <p:regular r:id="rId62"/>
      <p:bold r:id="rId63"/>
      <p:italic r:id="rId64"/>
      <p:boldItalic r:id="rId65"/>
    </p:embeddedFont>
    <p:embeddedFont>
      <p:font typeface="Nunito Light" pitchFamily="2" charset="0"/>
      <p:regular r:id="rId66"/>
      <p: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7CF3"/>
    <a:srgbClr val="000000"/>
    <a:srgbClr val="663300"/>
    <a:srgbClr val="0033CC"/>
    <a:srgbClr val="F9E1DF"/>
    <a:srgbClr val="E89690"/>
    <a:srgbClr val="FF0066"/>
    <a:srgbClr val="808000"/>
    <a:srgbClr val="6600FF"/>
    <a:srgbClr val="F494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6CA77B-498A-4F42-9EAE-9C9A69FDFD87}">
  <a:tblStyle styleId="{6A6CA77B-498A-4F42-9EAE-9C9A69FDFD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8CD1B-8A07-C05E-284A-8643346E4C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73D343-5AD6-19DB-5783-75A90DA567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C0FB3B-C243-479D-8AA8-8DDD624A7152}" type="datetimeFigureOut">
              <a:rPr lang="en-US" smtClean="0"/>
              <a:t>9/22/2024</a:t>
            </a:fld>
            <a:endParaRPr lang="en-US"/>
          </a:p>
        </p:txBody>
      </p:sp>
      <p:sp>
        <p:nvSpPr>
          <p:cNvPr id="4" name="Footer Placeholder 3">
            <a:extLst>
              <a:ext uri="{FF2B5EF4-FFF2-40B4-BE49-F238E27FC236}">
                <a16:creationId xmlns:a16="http://schemas.microsoft.com/office/drawing/2014/main" id="{D15849B3-B73F-B860-BB8D-0846CD518F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333CEA-2197-EAA2-2E3B-6D99095F8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4AAF55-34D6-46D3-8455-4E7395124306}" type="slidenum">
              <a:rPr lang="en-US" smtClean="0"/>
              <a:t>‹#›</a:t>
            </a:fld>
            <a:endParaRPr lang="en-US"/>
          </a:p>
        </p:txBody>
      </p:sp>
    </p:spTree>
    <p:extLst>
      <p:ext uri="{BB962C8B-B14F-4D97-AF65-F5344CB8AC3E}">
        <p14:creationId xmlns:p14="http://schemas.microsoft.com/office/powerpoint/2010/main" val="3523364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a8d0a8e2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a8d0a8e2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a988f17ec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a988f17ec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8d0a8e2b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a8d0a8e2b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a988f17ec4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a988f17ec4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a988f17ec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a988f17ec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96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a988f17ec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a988f17ec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5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a988f17ec4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a988f17ec4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2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a988f17ec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a988f17ec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0" name="Google Shape;10;p2"/>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3" name="Google Shape;13;p2"/>
          <p:cNvPicPr preferRelativeResize="0"/>
          <p:nvPr/>
        </p:nvPicPr>
        <p:blipFill>
          <a:blip r:embed="rId3">
            <a:alphaModFix/>
          </a:blip>
          <a:stretch>
            <a:fillRect/>
          </a:stretch>
        </p:blipFill>
        <p:spPr>
          <a:xfrm rot="7054668">
            <a:off x="-517085" y="-1065974"/>
            <a:ext cx="1709823" cy="2718951"/>
          </a:xfrm>
          <a:prstGeom prst="rect">
            <a:avLst/>
          </a:prstGeom>
          <a:noFill/>
          <a:ln>
            <a:noFill/>
          </a:ln>
        </p:spPr>
      </p:pic>
      <p:pic>
        <p:nvPicPr>
          <p:cNvPr id="14" name="Google Shape;14;p2"/>
          <p:cNvPicPr preferRelativeResize="0"/>
          <p:nvPr/>
        </p:nvPicPr>
        <p:blipFill>
          <a:blip r:embed="rId4">
            <a:alphaModFix/>
          </a:blip>
          <a:stretch>
            <a:fillRect/>
          </a:stretch>
        </p:blipFill>
        <p:spPr>
          <a:xfrm rot="-1957086">
            <a:off x="7155470" y="3815120"/>
            <a:ext cx="3081853" cy="2774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userDrawn="1">
  <p:cSld name="CUSTOM_3_1">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19" name="Google Shape;219;p27"/>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26" name="Google Shape;226;p28"/>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27" name="Google Shape;227;p28"/>
          <p:cNvPicPr preferRelativeResize="0"/>
          <p:nvPr/>
        </p:nvPicPr>
        <p:blipFill>
          <a:blip r:embed="rId3">
            <a:alphaModFix/>
          </a:blip>
          <a:stretch>
            <a:fillRect/>
          </a:stretch>
        </p:blipFill>
        <p:spPr>
          <a:xfrm rot="-1114186">
            <a:off x="7878752" y="-766014"/>
            <a:ext cx="1777762" cy="1835327"/>
          </a:xfrm>
          <a:prstGeom prst="rect">
            <a:avLst/>
          </a:prstGeom>
          <a:noFill/>
          <a:ln>
            <a:noFill/>
          </a:ln>
        </p:spPr>
      </p:pic>
      <p:pic>
        <p:nvPicPr>
          <p:cNvPr id="228" name="Google Shape;228;p28"/>
          <p:cNvPicPr preferRelativeResize="0"/>
          <p:nvPr/>
        </p:nvPicPr>
        <p:blipFill>
          <a:blip r:embed="rId4">
            <a:alphaModFix/>
          </a:blip>
          <a:stretch>
            <a:fillRect/>
          </a:stretch>
        </p:blipFill>
        <p:spPr>
          <a:xfrm rot="-3">
            <a:off x="-204925" y="3666923"/>
            <a:ext cx="3845576" cy="1694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29"/>
        <p:cNvGrpSpPr/>
        <p:nvPr/>
      </p:nvGrpSpPr>
      <p:grpSpPr>
        <a:xfrm>
          <a:off x="0" y="0"/>
          <a:ext cx="0" cy="0"/>
          <a:chOff x="0" y="0"/>
          <a:chExt cx="0" cy="0"/>
        </a:xfrm>
      </p:grpSpPr>
      <p:pic>
        <p:nvPicPr>
          <p:cNvPr id="230" name="Google Shape;230;p2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31" name="Google Shape;231;p2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32" name="Google Shape;232;p29"/>
          <p:cNvPicPr preferRelativeResize="0"/>
          <p:nvPr/>
        </p:nvPicPr>
        <p:blipFill>
          <a:blip r:embed="rId3">
            <a:alphaModFix/>
          </a:blip>
          <a:stretch>
            <a:fillRect/>
          </a:stretch>
        </p:blipFill>
        <p:spPr>
          <a:xfrm rot="3736989">
            <a:off x="6990751" y="4143599"/>
            <a:ext cx="1548309" cy="1549827"/>
          </a:xfrm>
          <a:prstGeom prst="rect">
            <a:avLst/>
          </a:prstGeom>
          <a:noFill/>
          <a:ln>
            <a:noFill/>
          </a:ln>
        </p:spPr>
      </p:pic>
      <p:pic>
        <p:nvPicPr>
          <p:cNvPr id="233" name="Google Shape;233;p29"/>
          <p:cNvPicPr preferRelativeResize="0"/>
          <p:nvPr/>
        </p:nvPicPr>
        <p:blipFill>
          <a:blip r:embed="rId4">
            <a:alphaModFix/>
          </a:blip>
          <a:stretch>
            <a:fillRect/>
          </a:stretch>
        </p:blipFill>
        <p:spPr>
          <a:xfrm rot="4500018">
            <a:off x="7051923" y="3632237"/>
            <a:ext cx="3210930" cy="2327652"/>
          </a:xfrm>
          <a:prstGeom prst="rect">
            <a:avLst/>
          </a:prstGeom>
          <a:noFill/>
          <a:ln>
            <a:noFill/>
          </a:ln>
        </p:spPr>
      </p:pic>
      <p:pic>
        <p:nvPicPr>
          <p:cNvPr id="234" name="Google Shape;234;p29"/>
          <p:cNvPicPr preferRelativeResize="0"/>
          <p:nvPr/>
        </p:nvPicPr>
        <p:blipFill>
          <a:blip r:embed="rId5">
            <a:alphaModFix/>
          </a:blip>
          <a:stretch>
            <a:fillRect/>
          </a:stretch>
        </p:blipFill>
        <p:spPr>
          <a:xfrm rot="-967633">
            <a:off x="7995345" y="3855099"/>
            <a:ext cx="1096926" cy="1132449"/>
          </a:xfrm>
          <a:prstGeom prst="rect">
            <a:avLst/>
          </a:prstGeom>
          <a:noFill/>
          <a:ln>
            <a:noFill/>
          </a:ln>
        </p:spPr>
      </p:pic>
      <p:pic>
        <p:nvPicPr>
          <p:cNvPr id="235" name="Google Shape;235;p29"/>
          <p:cNvPicPr preferRelativeResize="0"/>
          <p:nvPr/>
        </p:nvPicPr>
        <p:blipFill>
          <a:blip r:embed="rId3">
            <a:alphaModFix/>
          </a:blip>
          <a:stretch>
            <a:fillRect/>
          </a:stretch>
        </p:blipFill>
        <p:spPr>
          <a:xfrm rot="444098">
            <a:off x="-491225" y="-461351"/>
            <a:ext cx="1548309" cy="1549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882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10" name="Google Shape;110;p16"/>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11" name="Google Shape;111;p16"/>
          <p:cNvSpPr txBox="1">
            <a:spLocks noGrp="1"/>
          </p:cNvSpPr>
          <p:nvPr>
            <p:ph type="title"/>
          </p:nvPr>
        </p:nvSpPr>
        <p:spPr>
          <a:xfrm>
            <a:off x="720000" y="2195971"/>
            <a:ext cx="3597900" cy="755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2" name="Google Shape;112;p16"/>
          <p:cNvSpPr txBox="1">
            <a:spLocks noGrp="1"/>
          </p:cNvSpPr>
          <p:nvPr>
            <p:ph type="subTitle" idx="1"/>
          </p:nvPr>
        </p:nvSpPr>
        <p:spPr>
          <a:xfrm>
            <a:off x="720000" y="2951438"/>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640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17"/>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7110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userDrawn="1">
  <p:cSld name="Title and three columns 2">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42" name="Google Shape;142;p20"/>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50" name="Google Shape;150;p20"/>
          <p:cNvPicPr preferRelativeResize="0"/>
          <p:nvPr/>
        </p:nvPicPr>
        <p:blipFill>
          <a:blip r:embed="rId3">
            <a:alphaModFix/>
          </a:blip>
          <a:stretch>
            <a:fillRect/>
          </a:stretch>
        </p:blipFill>
        <p:spPr>
          <a:xfrm rot="5400000">
            <a:off x="7622950" y="-171361"/>
            <a:ext cx="2080925" cy="1252175"/>
          </a:xfrm>
          <a:prstGeom prst="rect">
            <a:avLst/>
          </a:prstGeom>
          <a:noFill/>
          <a:ln>
            <a:noFill/>
          </a:ln>
        </p:spPr>
      </p:pic>
    </p:spTree>
    <p:extLst>
      <p:ext uri="{BB962C8B-B14F-4D97-AF65-F5344CB8AC3E}">
        <p14:creationId xmlns:p14="http://schemas.microsoft.com/office/powerpoint/2010/main" val="28350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26" name="Google Shape;226;p28"/>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27" name="Google Shape;227;p28"/>
          <p:cNvPicPr preferRelativeResize="0"/>
          <p:nvPr/>
        </p:nvPicPr>
        <p:blipFill>
          <a:blip r:embed="rId3">
            <a:alphaModFix/>
          </a:blip>
          <a:stretch>
            <a:fillRect/>
          </a:stretch>
        </p:blipFill>
        <p:spPr>
          <a:xfrm rot="-1114186">
            <a:off x="7878752" y="-766014"/>
            <a:ext cx="1777762" cy="1835327"/>
          </a:xfrm>
          <a:prstGeom prst="rect">
            <a:avLst/>
          </a:prstGeom>
          <a:noFill/>
          <a:ln>
            <a:noFill/>
          </a:ln>
        </p:spPr>
      </p:pic>
      <p:pic>
        <p:nvPicPr>
          <p:cNvPr id="228" name="Google Shape;228;p28"/>
          <p:cNvPicPr preferRelativeResize="0"/>
          <p:nvPr/>
        </p:nvPicPr>
        <p:blipFill>
          <a:blip r:embed="rId4">
            <a:alphaModFix/>
          </a:blip>
          <a:stretch>
            <a:fillRect/>
          </a:stretch>
        </p:blipFill>
        <p:spPr>
          <a:xfrm rot="-3">
            <a:off x="-204925" y="3666923"/>
            <a:ext cx="3845576" cy="1694025"/>
          </a:xfrm>
          <a:prstGeom prst="rect">
            <a:avLst/>
          </a:prstGeom>
          <a:noFill/>
          <a:ln>
            <a:noFill/>
          </a:ln>
        </p:spPr>
      </p:pic>
    </p:spTree>
    <p:extLst>
      <p:ext uri="{BB962C8B-B14F-4D97-AF65-F5344CB8AC3E}">
        <p14:creationId xmlns:p14="http://schemas.microsoft.com/office/powerpoint/2010/main" val="22847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
        <p:cNvGrpSpPr/>
        <p:nvPr/>
      </p:nvGrpSpPr>
      <p:grpSpPr>
        <a:xfrm>
          <a:off x="0" y="0"/>
          <a:ext cx="0" cy="0"/>
          <a:chOff x="0" y="0"/>
          <a:chExt cx="0" cy="0"/>
        </a:xfrm>
      </p:grpSpPr>
      <p:pic>
        <p:nvPicPr>
          <p:cNvPr id="230" name="Google Shape;230;p2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231" name="Google Shape;231;p2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32" name="Google Shape;232;p29"/>
          <p:cNvPicPr preferRelativeResize="0"/>
          <p:nvPr/>
        </p:nvPicPr>
        <p:blipFill>
          <a:blip r:embed="rId3">
            <a:alphaModFix/>
          </a:blip>
          <a:stretch>
            <a:fillRect/>
          </a:stretch>
        </p:blipFill>
        <p:spPr>
          <a:xfrm rot="3736989">
            <a:off x="6990751" y="4143599"/>
            <a:ext cx="1548309" cy="1549827"/>
          </a:xfrm>
          <a:prstGeom prst="rect">
            <a:avLst/>
          </a:prstGeom>
          <a:noFill/>
          <a:ln>
            <a:noFill/>
          </a:ln>
        </p:spPr>
      </p:pic>
      <p:pic>
        <p:nvPicPr>
          <p:cNvPr id="233" name="Google Shape;233;p29"/>
          <p:cNvPicPr preferRelativeResize="0"/>
          <p:nvPr/>
        </p:nvPicPr>
        <p:blipFill>
          <a:blip r:embed="rId4">
            <a:alphaModFix/>
          </a:blip>
          <a:stretch>
            <a:fillRect/>
          </a:stretch>
        </p:blipFill>
        <p:spPr>
          <a:xfrm rot="4500018">
            <a:off x="7051923" y="3632237"/>
            <a:ext cx="3210930" cy="2327652"/>
          </a:xfrm>
          <a:prstGeom prst="rect">
            <a:avLst/>
          </a:prstGeom>
          <a:noFill/>
          <a:ln>
            <a:noFill/>
          </a:ln>
        </p:spPr>
      </p:pic>
      <p:pic>
        <p:nvPicPr>
          <p:cNvPr id="234" name="Google Shape;234;p29"/>
          <p:cNvPicPr preferRelativeResize="0"/>
          <p:nvPr/>
        </p:nvPicPr>
        <p:blipFill>
          <a:blip r:embed="rId5">
            <a:alphaModFix/>
          </a:blip>
          <a:stretch>
            <a:fillRect/>
          </a:stretch>
        </p:blipFill>
        <p:spPr>
          <a:xfrm rot="-967633">
            <a:off x="7995345" y="3855099"/>
            <a:ext cx="1096926" cy="1132449"/>
          </a:xfrm>
          <a:prstGeom prst="rect">
            <a:avLst/>
          </a:prstGeom>
          <a:noFill/>
          <a:ln>
            <a:noFill/>
          </a:ln>
        </p:spPr>
      </p:pic>
      <p:pic>
        <p:nvPicPr>
          <p:cNvPr id="235" name="Google Shape;235;p29"/>
          <p:cNvPicPr preferRelativeResize="0"/>
          <p:nvPr/>
        </p:nvPicPr>
        <p:blipFill>
          <a:blip r:embed="rId3">
            <a:alphaModFix/>
          </a:blip>
          <a:stretch>
            <a:fillRect/>
          </a:stretch>
        </p:blipFill>
        <p:spPr>
          <a:xfrm rot="444098">
            <a:off x="-491225" y="-461351"/>
            <a:ext cx="1548309" cy="1549825"/>
          </a:xfrm>
          <a:prstGeom prst="rect">
            <a:avLst/>
          </a:prstGeom>
          <a:noFill/>
          <a:ln>
            <a:noFill/>
          </a:ln>
        </p:spPr>
      </p:pic>
    </p:spTree>
    <p:extLst>
      <p:ext uri="{BB962C8B-B14F-4D97-AF65-F5344CB8AC3E}">
        <p14:creationId xmlns:p14="http://schemas.microsoft.com/office/powerpoint/2010/main" val="21634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3"/>
        <p:cNvGrpSpPr/>
        <p:nvPr/>
      </p:nvGrpSpPr>
      <p:grpSpPr>
        <a:xfrm>
          <a:off x="0" y="0"/>
          <a:ext cx="0" cy="0"/>
          <a:chOff x="0" y="0"/>
          <a:chExt cx="0" cy="0"/>
        </a:xfrm>
      </p:grpSpPr>
      <p:pic>
        <p:nvPicPr>
          <p:cNvPr id="154" name="Google Shape;154;p21"/>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55" name="Google Shape;155;p21"/>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1"/>
          <p:cNvSpPr txBox="1">
            <a:spLocks noGrp="1"/>
          </p:cNvSpPr>
          <p:nvPr>
            <p:ph type="subTitle" idx="1"/>
          </p:nvPr>
        </p:nvSpPr>
        <p:spPr>
          <a:xfrm>
            <a:off x="966175" y="2200575"/>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8" name="Google Shape;158;p21"/>
          <p:cNvSpPr txBox="1">
            <a:spLocks noGrp="1"/>
          </p:cNvSpPr>
          <p:nvPr>
            <p:ph type="subTitle" idx="2"/>
          </p:nvPr>
        </p:nvSpPr>
        <p:spPr>
          <a:xfrm>
            <a:off x="5041325" y="2200575"/>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9" name="Google Shape;159;p21"/>
          <p:cNvSpPr txBox="1">
            <a:spLocks noGrp="1"/>
          </p:cNvSpPr>
          <p:nvPr>
            <p:ph type="subTitle" idx="3"/>
          </p:nvPr>
        </p:nvSpPr>
        <p:spPr>
          <a:xfrm>
            <a:off x="966175" y="3959050"/>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0" name="Google Shape;160;p21"/>
          <p:cNvSpPr txBox="1">
            <a:spLocks noGrp="1"/>
          </p:cNvSpPr>
          <p:nvPr>
            <p:ph type="subTitle" idx="4"/>
          </p:nvPr>
        </p:nvSpPr>
        <p:spPr>
          <a:xfrm>
            <a:off x="5041325" y="3959050"/>
            <a:ext cx="3136500" cy="64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1" name="Google Shape;161;p21"/>
          <p:cNvSpPr txBox="1">
            <a:spLocks noGrp="1"/>
          </p:cNvSpPr>
          <p:nvPr>
            <p:ph type="subTitle" idx="5"/>
          </p:nvPr>
        </p:nvSpPr>
        <p:spPr>
          <a:xfrm>
            <a:off x="966175" y="1940575"/>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1"/>
          <p:cNvSpPr txBox="1">
            <a:spLocks noGrp="1"/>
          </p:cNvSpPr>
          <p:nvPr>
            <p:ph type="subTitle" idx="6"/>
          </p:nvPr>
        </p:nvSpPr>
        <p:spPr>
          <a:xfrm>
            <a:off x="5041326" y="1940575"/>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1"/>
          <p:cNvSpPr txBox="1">
            <a:spLocks noGrp="1"/>
          </p:cNvSpPr>
          <p:nvPr>
            <p:ph type="subTitle" idx="7"/>
          </p:nvPr>
        </p:nvSpPr>
        <p:spPr>
          <a:xfrm>
            <a:off x="966175" y="3708750"/>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1"/>
          <p:cNvSpPr txBox="1">
            <a:spLocks noGrp="1"/>
          </p:cNvSpPr>
          <p:nvPr>
            <p:ph type="subTitle" idx="8"/>
          </p:nvPr>
        </p:nvSpPr>
        <p:spPr>
          <a:xfrm>
            <a:off x="5041326" y="3708750"/>
            <a:ext cx="3136500" cy="35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5" name="Google Shape;165;p21"/>
          <p:cNvPicPr preferRelativeResize="0"/>
          <p:nvPr/>
        </p:nvPicPr>
        <p:blipFill>
          <a:blip r:embed="rId3">
            <a:alphaModFix/>
          </a:blip>
          <a:stretch>
            <a:fillRect/>
          </a:stretch>
        </p:blipFill>
        <p:spPr>
          <a:xfrm rot="5400000" flipH="1">
            <a:off x="7650602" y="-917663"/>
            <a:ext cx="1777760" cy="1835326"/>
          </a:xfrm>
          <a:prstGeom prst="rect">
            <a:avLst/>
          </a:prstGeom>
          <a:noFill/>
          <a:ln>
            <a:noFill/>
          </a:ln>
        </p:spPr>
      </p:pic>
      <p:pic>
        <p:nvPicPr>
          <p:cNvPr id="166" name="Google Shape;166;p21"/>
          <p:cNvPicPr preferRelativeResize="0"/>
          <p:nvPr/>
        </p:nvPicPr>
        <p:blipFill>
          <a:blip r:embed="rId3">
            <a:alphaModFix/>
          </a:blip>
          <a:stretch>
            <a:fillRect/>
          </a:stretch>
        </p:blipFill>
        <p:spPr>
          <a:xfrm rot="2467959" flipH="1">
            <a:off x="-468223" y="3576537"/>
            <a:ext cx="1777760" cy="1835326"/>
          </a:xfrm>
          <a:prstGeom prst="rect">
            <a:avLst/>
          </a:prstGeom>
          <a:noFill/>
          <a:ln>
            <a:noFill/>
          </a:ln>
        </p:spPr>
      </p:pic>
      <p:pic>
        <p:nvPicPr>
          <p:cNvPr id="167" name="Google Shape;167;p21"/>
          <p:cNvPicPr preferRelativeResize="0"/>
          <p:nvPr/>
        </p:nvPicPr>
        <p:blipFill rotWithShape="1">
          <a:blip r:embed="rId4">
            <a:alphaModFix/>
          </a:blip>
          <a:srcRect t="59326"/>
          <a:stretch/>
        </p:blipFill>
        <p:spPr>
          <a:xfrm rot="-5400000">
            <a:off x="7633884" y="218187"/>
            <a:ext cx="2620150" cy="1026375"/>
          </a:xfrm>
          <a:prstGeom prst="rect">
            <a:avLst/>
          </a:prstGeom>
          <a:noFill/>
          <a:ln>
            <a:noFill/>
          </a:ln>
        </p:spPr>
      </p:pic>
    </p:spTree>
    <p:extLst>
      <p:ext uri="{BB962C8B-B14F-4D97-AF65-F5344CB8AC3E}">
        <p14:creationId xmlns:p14="http://schemas.microsoft.com/office/powerpoint/2010/main" val="32630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47" name="Google Shape;47;p7"/>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 name="Google Shape;55;p8">
            <a:extLst>
              <a:ext uri="{FF2B5EF4-FFF2-40B4-BE49-F238E27FC236}">
                <a16:creationId xmlns:a16="http://schemas.microsoft.com/office/drawing/2014/main" id="{B5029FAE-3808-B61F-0C35-D9F5FC673D51}"/>
              </a:ext>
            </a:extLst>
          </p:cNvPr>
          <p:cNvPicPr preferRelativeResize="0"/>
          <p:nvPr userDrawn="1"/>
        </p:nvPicPr>
        <p:blipFill>
          <a:blip r:embed="rId3">
            <a:alphaModFix/>
          </a:blip>
          <a:stretch>
            <a:fillRect/>
          </a:stretch>
        </p:blipFill>
        <p:spPr>
          <a:xfrm rot="5400000">
            <a:off x="-1217263" y="-471012"/>
            <a:ext cx="3772526" cy="1661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712300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0142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5842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4849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29701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5886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027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5152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373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9133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405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pic>
        <p:nvPicPr>
          <p:cNvPr id="64" name="Google Shape;64;p11"/>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65" name="Google Shape;65;p11"/>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 name="Google Shape;66;p11"/>
          <p:cNvSpPr txBox="1">
            <a:spLocks noGrp="1"/>
          </p:cNvSpPr>
          <p:nvPr>
            <p:ph type="title" hasCustomPrompt="1"/>
          </p:nvPr>
        </p:nvSpPr>
        <p:spPr>
          <a:xfrm>
            <a:off x="1284000" y="1735375"/>
            <a:ext cx="6576000" cy="1039800"/>
          </a:xfrm>
          <a:prstGeom prst="rect">
            <a:avLst/>
          </a:prstGeom>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1284000" y="271885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rotWithShape="1">
          <a:blip r:embed="rId3">
            <a:alphaModFix/>
          </a:blip>
          <a:srcRect b="34249"/>
          <a:stretch/>
        </p:blipFill>
        <p:spPr>
          <a:xfrm>
            <a:off x="-99700" y="3660450"/>
            <a:ext cx="1418375" cy="1483050"/>
          </a:xfrm>
          <a:prstGeom prst="rect">
            <a:avLst/>
          </a:prstGeom>
          <a:noFill/>
          <a:ln>
            <a:noFill/>
          </a:ln>
        </p:spPr>
      </p:pic>
      <p:pic>
        <p:nvPicPr>
          <p:cNvPr id="69" name="Google Shape;69;p11"/>
          <p:cNvPicPr preferRelativeResize="0"/>
          <p:nvPr/>
        </p:nvPicPr>
        <p:blipFill>
          <a:blip r:embed="rId4">
            <a:alphaModFix/>
          </a:blip>
          <a:stretch>
            <a:fillRect/>
          </a:stretch>
        </p:blipFill>
        <p:spPr>
          <a:xfrm>
            <a:off x="4606725" y="-420000"/>
            <a:ext cx="4697432" cy="16227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BEBE8"/>
        </a:solidFill>
        <a:effectLst/>
      </p:bgPr>
    </p:bg>
    <p:spTree>
      <p:nvGrpSpPr>
        <p:cNvPr id="1" name="Shape 70"/>
        <p:cNvGrpSpPr/>
        <p:nvPr/>
      </p:nvGrpSpPr>
      <p:grpSpPr>
        <a:xfrm>
          <a:off x="0" y="0"/>
          <a:ext cx="0" cy="0"/>
          <a:chOff x="0" y="0"/>
          <a:chExt cx="0" cy="0"/>
        </a:xfrm>
      </p:grpSpPr>
      <p:pic>
        <p:nvPicPr>
          <p:cNvPr id="2" name="Google Shape;23;p4">
            <a:extLst>
              <a:ext uri="{FF2B5EF4-FFF2-40B4-BE49-F238E27FC236}">
                <a16:creationId xmlns:a16="http://schemas.microsoft.com/office/drawing/2014/main" id="{74C5A8DD-3FB4-DAF4-0C72-867DC8211E32}"/>
              </a:ext>
            </a:extLst>
          </p:cNvPr>
          <p:cNvPicPr preferRelativeResize="0"/>
          <p:nvPr userDrawn="1"/>
        </p:nvPicPr>
        <p:blipFill rotWithShape="1">
          <a:blip r:embed="rId2">
            <a:alphaModFix amt="14000"/>
          </a:blip>
          <a:srcRect l="4162" t="14659" r="7459" b="10276"/>
          <a:stretch/>
        </p:blipFill>
        <p:spPr>
          <a:xfrm>
            <a:off x="192460" y="201477"/>
            <a:ext cx="9197998" cy="52116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
        <p:cNvGrpSpPr/>
        <p:nvPr/>
      </p:nvGrpSpPr>
      <p:grpSpPr>
        <a:xfrm>
          <a:off x="0" y="0"/>
          <a:ext cx="0" cy="0"/>
          <a:chOff x="0" y="0"/>
          <a:chExt cx="0" cy="0"/>
        </a:xfrm>
      </p:grpSpPr>
      <p:pic>
        <p:nvPicPr>
          <p:cNvPr id="72" name="Google Shape;72;p13"/>
          <p:cNvPicPr preferRelativeResize="0"/>
          <p:nvPr/>
        </p:nvPicPr>
        <p:blipFill rotWithShape="1">
          <a:blip r:embed="rId2">
            <a:alphaModFix amt="14000"/>
          </a:blip>
          <a:srcRect l="4162" t="14659" r="7459" b="10276"/>
          <a:stretch/>
        </p:blipFill>
        <p:spPr>
          <a:xfrm>
            <a:off x="-26999" y="-68100"/>
            <a:ext cx="9197998" cy="5211601"/>
          </a:xfrm>
          <a:prstGeom prst="rect">
            <a:avLst/>
          </a:prstGeom>
          <a:noFill/>
          <a:ln>
            <a:noFill/>
          </a:ln>
        </p:spPr>
      </p:pic>
      <p:sp>
        <p:nvSpPr>
          <p:cNvPr id="73" name="Google Shape;73;p13"/>
          <p:cNvSpPr/>
          <p:nvPr/>
        </p:nvSpPr>
        <p:spPr>
          <a:xfrm>
            <a:off x="333525"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713225"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713225"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3419250"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419250"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9" name="Google Shape;79;p13"/>
          <p:cNvSpPr txBox="1">
            <a:spLocks noGrp="1"/>
          </p:cNvSpPr>
          <p:nvPr>
            <p:ph type="title" idx="5" hasCustomPrompt="1"/>
          </p:nvPr>
        </p:nvSpPr>
        <p:spPr>
          <a:xfrm>
            <a:off x="1415375"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6" hasCustomPrompt="1"/>
          </p:nvPr>
        </p:nvSpPr>
        <p:spPr>
          <a:xfrm>
            <a:off x="4121400"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7" hasCustomPrompt="1"/>
          </p:nvPr>
        </p:nvSpPr>
        <p:spPr>
          <a:xfrm>
            <a:off x="1415375"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4121400"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9"/>
          </p:nvPr>
        </p:nvSpPr>
        <p:spPr>
          <a:xfrm>
            <a:off x="6125275" y="3739402"/>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4" name="Google Shape;84;p13"/>
          <p:cNvSpPr txBox="1">
            <a:spLocks noGrp="1"/>
          </p:cNvSpPr>
          <p:nvPr>
            <p:ph type="subTitle" idx="13"/>
          </p:nvPr>
        </p:nvSpPr>
        <p:spPr>
          <a:xfrm>
            <a:off x="6125275" y="2193175"/>
            <a:ext cx="23055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85" name="Google Shape;85;p13"/>
          <p:cNvSpPr txBox="1">
            <a:spLocks noGrp="1"/>
          </p:cNvSpPr>
          <p:nvPr>
            <p:ph type="title" idx="14" hasCustomPrompt="1"/>
          </p:nvPr>
        </p:nvSpPr>
        <p:spPr>
          <a:xfrm>
            <a:off x="6827425" y="2950400"/>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6827425" y="1404025"/>
            <a:ext cx="901200" cy="6168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13225"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713225"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3419250"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3419250"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6125275" y="3457998"/>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6125275" y="1911775"/>
            <a:ext cx="2305500" cy="385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3">
            <a:alphaModFix/>
          </a:blip>
          <a:stretch>
            <a:fillRect/>
          </a:stretch>
        </p:blipFill>
        <p:spPr>
          <a:xfrm rot="-581304">
            <a:off x="7870376" y="-619463"/>
            <a:ext cx="1777761" cy="1835326"/>
          </a:xfrm>
          <a:prstGeom prst="rect">
            <a:avLst/>
          </a:prstGeom>
          <a:noFill/>
          <a:ln>
            <a:noFill/>
          </a:ln>
        </p:spPr>
      </p:pic>
      <p:pic>
        <p:nvPicPr>
          <p:cNvPr id="94" name="Google Shape;94;p13"/>
          <p:cNvPicPr preferRelativeResize="0"/>
          <p:nvPr/>
        </p:nvPicPr>
        <p:blipFill rotWithShape="1">
          <a:blip r:embed="rId4">
            <a:alphaModFix/>
          </a:blip>
          <a:srcRect t="75656"/>
          <a:stretch/>
        </p:blipFill>
        <p:spPr>
          <a:xfrm rot="10800000">
            <a:off x="6649675" y="4385699"/>
            <a:ext cx="2494325" cy="75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 name="Google Shape;115;p17"/>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SzPts val="1200"/>
              <a:buFont typeface="Nunito Light"/>
              <a:buChar char="■"/>
              <a:defRPr/>
            </a:lvl3pPr>
            <a:lvl4pPr marL="1828800" lvl="3" indent="-304800" rtl="0">
              <a:lnSpc>
                <a:spcPct val="115000"/>
              </a:lnSpc>
              <a:spcBef>
                <a:spcPts val="0"/>
              </a:spcBef>
              <a:spcAft>
                <a:spcPts val="0"/>
              </a:spcAft>
              <a:buSzPts val="1200"/>
              <a:buFont typeface="Nunito Light"/>
              <a:buChar char="●"/>
              <a:defRPr/>
            </a:lvl4pPr>
            <a:lvl5pPr marL="2286000" lvl="4" indent="-304800" rtl="0">
              <a:lnSpc>
                <a:spcPct val="115000"/>
              </a:lnSpc>
              <a:spcBef>
                <a:spcPts val="0"/>
              </a:spcBef>
              <a:spcAft>
                <a:spcPts val="0"/>
              </a:spcAft>
              <a:buSzPts val="1200"/>
              <a:buFont typeface="Nunito Light"/>
              <a:buChar char="○"/>
              <a:defRPr/>
            </a:lvl5pPr>
            <a:lvl6pPr marL="2743200" lvl="5" indent="-304800" rtl="0">
              <a:lnSpc>
                <a:spcPct val="115000"/>
              </a:lnSpc>
              <a:spcBef>
                <a:spcPts val="0"/>
              </a:spcBef>
              <a:spcAft>
                <a:spcPts val="0"/>
              </a:spcAft>
              <a:buSzPts val="1200"/>
              <a:buFont typeface="Nunito Light"/>
              <a:buChar char="■"/>
              <a:defRPr/>
            </a:lvl6pPr>
            <a:lvl7pPr marL="3200400" lvl="6" indent="-304800" rtl="0">
              <a:lnSpc>
                <a:spcPct val="115000"/>
              </a:lnSpc>
              <a:spcBef>
                <a:spcPts val="0"/>
              </a:spcBef>
              <a:spcAft>
                <a:spcPts val="0"/>
              </a:spcAft>
              <a:buSzPts val="1200"/>
              <a:buFont typeface="Nunito Light"/>
              <a:buChar char="●"/>
              <a:defRPr/>
            </a:lvl7pPr>
            <a:lvl8pPr marL="3657600" lvl="7" indent="-304800" rtl="0">
              <a:lnSpc>
                <a:spcPct val="115000"/>
              </a:lnSpc>
              <a:spcBef>
                <a:spcPts val="0"/>
              </a:spcBef>
              <a:spcAft>
                <a:spcPts val="0"/>
              </a:spcAft>
              <a:buSzPts val="1200"/>
              <a:buFont typeface="Nunito Light"/>
              <a:buChar char="○"/>
              <a:defRPr/>
            </a:lvl8pPr>
            <a:lvl9pPr marL="4114800" lvl="8" indent="-304800" rtl="0">
              <a:lnSpc>
                <a:spcPct val="115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28"/>
        <p:cNvGrpSpPr/>
        <p:nvPr/>
      </p:nvGrpSpPr>
      <p:grpSpPr>
        <a:xfrm>
          <a:off x="0" y="0"/>
          <a:ext cx="0" cy="0"/>
          <a:chOff x="0" y="0"/>
          <a:chExt cx="0" cy="0"/>
        </a:xfrm>
      </p:grpSpPr>
      <p:pic>
        <p:nvPicPr>
          <p:cNvPr id="129" name="Google Shape;129;p19"/>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30" name="Google Shape;130;p19"/>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19"/>
          <p:cNvSpPr txBox="1">
            <a:spLocks noGrp="1"/>
          </p:cNvSpPr>
          <p:nvPr>
            <p:ph type="subTitle" idx="1"/>
          </p:nvPr>
        </p:nvSpPr>
        <p:spPr>
          <a:xfrm>
            <a:off x="720025" y="1610942"/>
            <a:ext cx="7704000" cy="53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3" name="Google Shape;133;p19"/>
          <p:cNvSpPr txBox="1">
            <a:spLocks noGrp="1"/>
          </p:cNvSpPr>
          <p:nvPr>
            <p:ph type="subTitle" idx="2"/>
          </p:nvPr>
        </p:nvSpPr>
        <p:spPr>
          <a:xfrm>
            <a:off x="720025" y="2731125"/>
            <a:ext cx="7704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4" name="Google Shape;134;p19"/>
          <p:cNvSpPr txBox="1">
            <a:spLocks noGrp="1"/>
          </p:cNvSpPr>
          <p:nvPr>
            <p:ph type="subTitle" idx="3"/>
          </p:nvPr>
        </p:nvSpPr>
        <p:spPr>
          <a:xfrm>
            <a:off x="720025" y="3851625"/>
            <a:ext cx="7704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35" name="Google Shape;135;p19"/>
          <p:cNvSpPr txBox="1">
            <a:spLocks noGrp="1"/>
          </p:cNvSpPr>
          <p:nvPr>
            <p:ph type="subTitle" idx="4"/>
          </p:nvPr>
        </p:nvSpPr>
        <p:spPr>
          <a:xfrm>
            <a:off x="720025" y="1241271"/>
            <a:ext cx="7704000" cy="5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 name="Google Shape;136;p19"/>
          <p:cNvSpPr txBox="1">
            <a:spLocks noGrp="1"/>
          </p:cNvSpPr>
          <p:nvPr>
            <p:ph type="subTitle" idx="5"/>
          </p:nvPr>
        </p:nvSpPr>
        <p:spPr>
          <a:xfrm>
            <a:off x="720025" y="2350125"/>
            <a:ext cx="7704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 name="Google Shape;137;p19"/>
          <p:cNvSpPr txBox="1">
            <a:spLocks noGrp="1"/>
          </p:cNvSpPr>
          <p:nvPr>
            <p:ph type="subTitle" idx="6"/>
          </p:nvPr>
        </p:nvSpPr>
        <p:spPr>
          <a:xfrm>
            <a:off x="720025" y="3470625"/>
            <a:ext cx="7704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1800" b="1">
                <a:latin typeface="Baskervville"/>
                <a:ea typeface="Baskervville"/>
                <a:cs typeface="Baskervville"/>
                <a:sym typeface="Baskervville"/>
              </a:defRPr>
            </a:lvl1pPr>
            <a:lvl2pPr lvl="1" rtl="0">
              <a:lnSpc>
                <a:spcPct val="115000"/>
              </a:lnSpc>
              <a:spcBef>
                <a:spcPts val="0"/>
              </a:spcBef>
              <a:spcAft>
                <a:spcPts val="0"/>
              </a:spcAft>
              <a:buSzPts val="2400"/>
              <a:buFont typeface="DM Sans"/>
              <a:buNone/>
              <a:defRPr sz="2400" b="1">
                <a:latin typeface="DM Sans"/>
                <a:ea typeface="DM Sans"/>
                <a:cs typeface="DM Sans"/>
                <a:sym typeface="DM Sans"/>
              </a:defRPr>
            </a:lvl2pPr>
            <a:lvl3pPr lvl="2" rtl="0">
              <a:lnSpc>
                <a:spcPct val="115000"/>
              </a:lnSpc>
              <a:spcBef>
                <a:spcPts val="0"/>
              </a:spcBef>
              <a:spcAft>
                <a:spcPts val="0"/>
              </a:spcAft>
              <a:buSzPts val="2400"/>
              <a:buFont typeface="DM Sans"/>
              <a:buNone/>
              <a:defRPr sz="2400" b="1">
                <a:latin typeface="DM Sans"/>
                <a:ea typeface="DM Sans"/>
                <a:cs typeface="DM Sans"/>
                <a:sym typeface="DM Sans"/>
              </a:defRPr>
            </a:lvl3pPr>
            <a:lvl4pPr lvl="3" rtl="0">
              <a:lnSpc>
                <a:spcPct val="115000"/>
              </a:lnSpc>
              <a:spcBef>
                <a:spcPts val="0"/>
              </a:spcBef>
              <a:spcAft>
                <a:spcPts val="0"/>
              </a:spcAft>
              <a:buSzPts val="2400"/>
              <a:buFont typeface="DM Sans"/>
              <a:buNone/>
              <a:defRPr sz="2400" b="1">
                <a:latin typeface="DM Sans"/>
                <a:ea typeface="DM Sans"/>
                <a:cs typeface="DM Sans"/>
                <a:sym typeface="DM Sans"/>
              </a:defRPr>
            </a:lvl4pPr>
            <a:lvl5pPr lvl="4" rtl="0">
              <a:lnSpc>
                <a:spcPct val="115000"/>
              </a:lnSpc>
              <a:spcBef>
                <a:spcPts val="0"/>
              </a:spcBef>
              <a:spcAft>
                <a:spcPts val="0"/>
              </a:spcAft>
              <a:buSzPts val="2400"/>
              <a:buFont typeface="DM Sans"/>
              <a:buNone/>
              <a:defRPr sz="2400" b="1">
                <a:latin typeface="DM Sans"/>
                <a:ea typeface="DM Sans"/>
                <a:cs typeface="DM Sans"/>
                <a:sym typeface="DM Sans"/>
              </a:defRPr>
            </a:lvl5pPr>
            <a:lvl6pPr lvl="5" rtl="0">
              <a:lnSpc>
                <a:spcPct val="115000"/>
              </a:lnSpc>
              <a:spcBef>
                <a:spcPts val="0"/>
              </a:spcBef>
              <a:spcAft>
                <a:spcPts val="0"/>
              </a:spcAft>
              <a:buSzPts val="2400"/>
              <a:buFont typeface="DM Sans"/>
              <a:buNone/>
              <a:defRPr sz="2400" b="1">
                <a:latin typeface="DM Sans"/>
                <a:ea typeface="DM Sans"/>
                <a:cs typeface="DM Sans"/>
                <a:sym typeface="DM Sans"/>
              </a:defRPr>
            </a:lvl6pPr>
            <a:lvl7pPr lvl="6" rtl="0">
              <a:lnSpc>
                <a:spcPct val="115000"/>
              </a:lnSpc>
              <a:spcBef>
                <a:spcPts val="0"/>
              </a:spcBef>
              <a:spcAft>
                <a:spcPts val="0"/>
              </a:spcAft>
              <a:buSzPts val="2400"/>
              <a:buFont typeface="DM Sans"/>
              <a:buNone/>
              <a:defRPr sz="2400" b="1">
                <a:latin typeface="DM Sans"/>
                <a:ea typeface="DM Sans"/>
                <a:cs typeface="DM Sans"/>
                <a:sym typeface="DM Sans"/>
              </a:defRPr>
            </a:lvl7pPr>
            <a:lvl8pPr lvl="7" rtl="0">
              <a:lnSpc>
                <a:spcPct val="115000"/>
              </a:lnSpc>
              <a:spcBef>
                <a:spcPts val="0"/>
              </a:spcBef>
              <a:spcAft>
                <a:spcPts val="0"/>
              </a:spcAft>
              <a:buSzPts val="2400"/>
              <a:buFont typeface="DM Sans"/>
              <a:buNone/>
              <a:defRPr sz="2400" b="1">
                <a:latin typeface="DM Sans"/>
                <a:ea typeface="DM Sans"/>
                <a:cs typeface="DM Sans"/>
                <a:sym typeface="DM Sans"/>
              </a:defRPr>
            </a:lvl8pPr>
            <a:lvl9pPr lvl="8"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38" name="Google Shape;138;p19"/>
          <p:cNvPicPr preferRelativeResize="0"/>
          <p:nvPr/>
        </p:nvPicPr>
        <p:blipFill rotWithShape="1">
          <a:blip r:embed="rId3">
            <a:alphaModFix/>
          </a:blip>
          <a:srcRect t="60651" r="23259"/>
          <a:stretch/>
        </p:blipFill>
        <p:spPr>
          <a:xfrm rot="5400000" flipH="1">
            <a:off x="7814350" y="609650"/>
            <a:ext cx="1940576" cy="721300"/>
          </a:xfrm>
          <a:prstGeom prst="rect">
            <a:avLst/>
          </a:prstGeom>
          <a:noFill/>
          <a:ln>
            <a:noFill/>
          </a:ln>
        </p:spPr>
      </p:pic>
      <p:pic>
        <p:nvPicPr>
          <p:cNvPr id="139" name="Google Shape;139;p19"/>
          <p:cNvPicPr preferRelativeResize="0"/>
          <p:nvPr/>
        </p:nvPicPr>
        <p:blipFill>
          <a:blip r:embed="rId4">
            <a:alphaModFix/>
          </a:blip>
          <a:stretch>
            <a:fillRect/>
          </a:stretch>
        </p:blipFill>
        <p:spPr>
          <a:xfrm rot="581304" flipH="1">
            <a:off x="7754476" y="3985112"/>
            <a:ext cx="1777761" cy="18353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userDrawn="1">
  <p:cSld name="CUSTOM_6_1_1">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2">
            <a:alphaModFix amt="14000"/>
          </a:blip>
          <a:srcRect l="4162" t="14659" r="7459" b="10276"/>
          <a:stretch/>
        </p:blipFill>
        <p:spPr>
          <a:xfrm>
            <a:off x="12351" y="-34050"/>
            <a:ext cx="9197998" cy="5211601"/>
          </a:xfrm>
          <a:prstGeom prst="rect">
            <a:avLst/>
          </a:prstGeom>
          <a:noFill/>
          <a:ln>
            <a:noFill/>
          </a:ln>
        </p:spPr>
      </p:pic>
      <p:sp>
        <p:nvSpPr>
          <p:cNvPr id="142" name="Google Shape;142;p20"/>
          <p:cNvSpPr/>
          <p:nvPr/>
        </p:nvSpPr>
        <p:spPr>
          <a:xfrm>
            <a:off x="372800" y="214650"/>
            <a:ext cx="8477100" cy="471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150" name="Google Shape;150;p20"/>
          <p:cNvPicPr preferRelativeResize="0"/>
          <p:nvPr/>
        </p:nvPicPr>
        <p:blipFill>
          <a:blip r:embed="rId3">
            <a:alphaModFix/>
          </a:blip>
          <a:stretch>
            <a:fillRect/>
          </a:stretch>
        </p:blipFill>
        <p:spPr>
          <a:xfrm rot="5400000">
            <a:off x="7622950" y="-171361"/>
            <a:ext cx="2080925" cy="1252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7" r:id="rId4"/>
    <p:sldLayoutId id="2147483658" r:id="rId5"/>
    <p:sldLayoutId id="2147483659" r:id="rId6"/>
    <p:sldLayoutId id="2147483663" r:id="rId7"/>
    <p:sldLayoutId id="2147483665" r:id="rId8"/>
    <p:sldLayoutId id="2147483666" r:id="rId9"/>
    <p:sldLayoutId id="2147483673" r:id="rId10"/>
    <p:sldLayoutId id="2147483674"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3">
          <p15:clr>
            <a:srgbClr val="EA4335"/>
          </p15:clr>
        </p15:guide>
        <p15:guide id="3" pos="449">
          <p15:clr>
            <a:srgbClr val="EA4335"/>
          </p15:clr>
        </p15:guide>
        <p15:guide id="4"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1267398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3">
          <p15:clr>
            <a:srgbClr val="EA4335"/>
          </p15:clr>
        </p15:guide>
        <p15:guide id="3" pos="449">
          <p15:clr>
            <a:srgbClr val="EA4335"/>
          </p15:clr>
        </p15:guide>
        <p15:guide id="4" pos="531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37334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8"/>
        </a:solidFill>
        <a:effectLst/>
      </p:bgPr>
    </p:bg>
    <p:spTree>
      <p:nvGrpSpPr>
        <p:cNvPr id="1" name="Shape 245"/>
        <p:cNvGrpSpPr/>
        <p:nvPr/>
      </p:nvGrpSpPr>
      <p:grpSpPr>
        <a:xfrm>
          <a:off x="0" y="0"/>
          <a:ext cx="0" cy="0"/>
          <a:chOff x="0" y="0"/>
          <a:chExt cx="0" cy="0"/>
        </a:xfrm>
      </p:grpSpPr>
      <p:grpSp>
        <p:nvGrpSpPr>
          <p:cNvPr id="246" name="Google Shape;246;p33"/>
          <p:cNvGrpSpPr/>
          <p:nvPr/>
        </p:nvGrpSpPr>
        <p:grpSpPr>
          <a:xfrm>
            <a:off x="735832" y="-153778"/>
            <a:ext cx="8205967" cy="4881367"/>
            <a:chOff x="735832" y="-153778"/>
            <a:chExt cx="8205967" cy="4881367"/>
          </a:xfrm>
        </p:grpSpPr>
        <p:pic>
          <p:nvPicPr>
            <p:cNvPr id="247" name="Google Shape;247;p33"/>
            <p:cNvPicPr preferRelativeResize="0"/>
            <p:nvPr/>
          </p:nvPicPr>
          <p:blipFill>
            <a:blip r:embed="rId3">
              <a:alphaModFix/>
            </a:blip>
            <a:stretch>
              <a:fillRect/>
            </a:stretch>
          </p:blipFill>
          <p:spPr>
            <a:xfrm rot="-428946">
              <a:off x="843126" y="2788774"/>
              <a:ext cx="1777761" cy="1835326"/>
            </a:xfrm>
            <a:prstGeom prst="rect">
              <a:avLst/>
            </a:prstGeom>
            <a:noFill/>
            <a:ln>
              <a:noFill/>
            </a:ln>
          </p:spPr>
        </p:pic>
        <p:pic>
          <p:nvPicPr>
            <p:cNvPr id="248" name="Google Shape;248;p33"/>
            <p:cNvPicPr preferRelativeResize="0"/>
            <p:nvPr/>
          </p:nvPicPr>
          <p:blipFill>
            <a:blip r:embed="rId4">
              <a:alphaModFix/>
            </a:blip>
            <a:stretch>
              <a:fillRect/>
            </a:stretch>
          </p:blipFill>
          <p:spPr>
            <a:xfrm rot="748928">
              <a:off x="7138960" y="0"/>
              <a:ext cx="1623689" cy="1835325"/>
            </a:xfrm>
            <a:prstGeom prst="rect">
              <a:avLst/>
            </a:prstGeom>
            <a:noFill/>
            <a:ln>
              <a:noFill/>
            </a:ln>
          </p:spPr>
        </p:pic>
      </p:grpSp>
      <p:grpSp>
        <p:nvGrpSpPr>
          <p:cNvPr id="251" name="Google Shape;251;p33"/>
          <p:cNvGrpSpPr/>
          <p:nvPr/>
        </p:nvGrpSpPr>
        <p:grpSpPr>
          <a:xfrm>
            <a:off x="7138962" y="-1667508"/>
            <a:ext cx="3986380" cy="3922015"/>
            <a:chOff x="7138962" y="-1667508"/>
            <a:chExt cx="3986380" cy="3922015"/>
          </a:xfrm>
        </p:grpSpPr>
        <p:pic>
          <p:nvPicPr>
            <p:cNvPr id="252" name="Google Shape;252;p33"/>
            <p:cNvPicPr preferRelativeResize="0"/>
            <p:nvPr/>
          </p:nvPicPr>
          <p:blipFill>
            <a:blip r:embed="rId5">
              <a:alphaModFix/>
            </a:blip>
            <a:stretch>
              <a:fillRect/>
            </a:stretch>
          </p:blipFill>
          <p:spPr>
            <a:xfrm rot="-7846848">
              <a:off x="7884989" y="-1262976"/>
              <a:ext cx="2494325" cy="3112951"/>
            </a:xfrm>
            <a:prstGeom prst="rect">
              <a:avLst/>
            </a:prstGeom>
            <a:noFill/>
            <a:ln>
              <a:noFill/>
            </a:ln>
          </p:spPr>
        </p:pic>
        <p:pic>
          <p:nvPicPr>
            <p:cNvPr id="253" name="Google Shape;253;p33"/>
            <p:cNvPicPr preferRelativeResize="0"/>
            <p:nvPr/>
          </p:nvPicPr>
          <p:blipFill>
            <a:blip r:embed="rId6">
              <a:alphaModFix/>
            </a:blip>
            <a:stretch>
              <a:fillRect/>
            </a:stretch>
          </p:blipFill>
          <p:spPr>
            <a:xfrm rot="-417636">
              <a:off x="7963737" y="58263"/>
              <a:ext cx="1022938" cy="1007548"/>
            </a:xfrm>
            <a:prstGeom prst="rect">
              <a:avLst/>
            </a:prstGeom>
            <a:noFill/>
            <a:ln>
              <a:noFill/>
            </a:ln>
          </p:spPr>
        </p:pic>
      </p:grpSp>
      <p:grpSp>
        <p:nvGrpSpPr>
          <p:cNvPr id="254" name="Google Shape;254;p33"/>
          <p:cNvGrpSpPr/>
          <p:nvPr/>
        </p:nvGrpSpPr>
        <p:grpSpPr>
          <a:xfrm>
            <a:off x="-2087467" y="2524731"/>
            <a:ext cx="4708351" cy="4708351"/>
            <a:chOff x="-2087467" y="2524731"/>
            <a:chExt cx="4708351" cy="4708351"/>
          </a:xfrm>
        </p:grpSpPr>
        <p:pic>
          <p:nvPicPr>
            <p:cNvPr id="255" name="Google Shape;255;p33"/>
            <p:cNvPicPr preferRelativeResize="0"/>
            <p:nvPr/>
          </p:nvPicPr>
          <p:blipFill>
            <a:blip r:embed="rId7">
              <a:alphaModFix/>
            </a:blip>
            <a:stretch>
              <a:fillRect/>
            </a:stretch>
          </p:blipFill>
          <p:spPr>
            <a:xfrm rot="8100000">
              <a:off x="-1429229" y="3245537"/>
              <a:ext cx="3391875" cy="3266738"/>
            </a:xfrm>
            <a:prstGeom prst="rect">
              <a:avLst/>
            </a:prstGeom>
            <a:noFill/>
            <a:ln>
              <a:noFill/>
            </a:ln>
          </p:spPr>
        </p:pic>
        <p:pic>
          <p:nvPicPr>
            <p:cNvPr id="256" name="Google Shape;256;p33"/>
            <p:cNvPicPr preferRelativeResize="0"/>
            <p:nvPr/>
          </p:nvPicPr>
          <p:blipFill>
            <a:blip r:embed="rId8">
              <a:alphaModFix/>
            </a:blip>
            <a:stretch>
              <a:fillRect/>
            </a:stretch>
          </p:blipFill>
          <p:spPr>
            <a:xfrm rot="363389">
              <a:off x="-4" y="4077172"/>
              <a:ext cx="1022951" cy="941455"/>
            </a:xfrm>
            <a:prstGeom prst="rect">
              <a:avLst/>
            </a:prstGeom>
            <a:noFill/>
            <a:ln>
              <a:noFill/>
            </a:ln>
          </p:spPr>
        </p:pic>
      </p:grpSp>
      <p:sp>
        <p:nvSpPr>
          <p:cNvPr id="2" name="TextBox 1">
            <a:extLst>
              <a:ext uri="{FF2B5EF4-FFF2-40B4-BE49-F238E27FC236}">
                <a16:creationId xmlns:a16="http://schemas.microsoft.com/office/drawing/2014/main" id="{DD7F36E7-A8A2-D87B-EC61-017864D63276}"/>
              </a:ext>
            </a:extLst>
          </p:cNvPr>
          <p:cNvSpPr txBox="1"/>
          <p:nvPr/>
        </p:nvSpPr>
        <p:spPr>
          <a:xfrm>
            <a:off x="1492553" y="1178366"/>
            <a:ext cx="6158894" cy="3013838"/>
          </a:xfrm>
          <a:prstGeom prst="rect">
            <a:avLst/>
          </a:prstGeom>
          <a:noFill/>
        </p:spPr>
        <p:txBody>
          <a:bodyPr wrap="square" rtlCol="0">
            <a:spAutoFit/>
          </a:bodyPr>
          <a:lstStyle/>
          <a:p>
            <a:pPr algn="ctr">
              <a:lnSpc>
                <a:spcPct val="150000"/>
              </a:lnSpc>
            </a:pPr>
            <a:r>
              <a:rPr lang="en-US" sz="4400" b="1">
                <a:solidFill>
                  <a:schemeClr val="tx1"/>
                </a:solidFill>
              </a:rPr>
              <a:t>CHÀO MỪNG CÁC EM ĐẾN VỚI TIẾT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19">
            <a:extLst>
              <a:ext uri="{FF2B5EF4-FFF2-40B4-BE49-F238E27FC236}">
                <a16:creationId xmlns:a16="http://schemas.microsoft.com/office/drawing/2014/main" id="{AAE90FD9-7616-25D6-78C5-57D089BC669F}"/>
              </a:ext>
            </a:extLst>
          </p:cNvPr>
          <p:cNvSpPr/>
          <p:nvPr/>
        </p:nvSpPr>
        <p:spPr>
          <a:xfrm>
            <a:off x="7115174" y="0"/>
            <a:ext cx="1409701" cy="1800225"/>
          </a:xfrm>
          <a:custGeom>
            <a:avLst/>
            <a:gdLst/>
            <a:ahLst/>
            <a:cxnLst/>
            <a:rect l="l" t="t" r="r" b="b"/>
            <a:pathLst>
              <a:path w="2263978" h="3160877">
                <a:moveTo>
                  <a:pt x="0" y="0"/>
                </a:moveTo>
                <a:lnTo>
                  <a:pt x="2263978" y="0"/>
                </a:lnTo>
                <a:lnTo>
                  <a:pt x="2263978" y="3160877"/>
                </a:lnTo>
                <a:lnTo>
                  <a:pt x="0" y="316087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Speech Bubble: Rectangle with Corners Rounded 66">
            <a:extLst>
              <a:ext uri="{FF2B5EF4-FFF2-40B4-BE49-F238E27FC236}">
                <a16:creationId xmlns:a16="http://schemas.microsoft.com/office/drawing/2014/main" id="{5A9D34BC-758A-E7D2-BD7C-C3846493441F}"/>
              </a:ext>
            </a:extLst>
          </p:cNvPr>
          <p:cNvSpPr/>
          <p:nvPr/>
        </p:nvSpPr>
        <p:spPr>
          <a:xfrm>
            <a:off x="619125" y="428625"/>
            <a:ext cx="6324600" cy="1057275"/>
          </a:xfrm>
          <a:prstGeom prst="wedgeRoundRectCallout">
            <a:avLst>
              <a:gd name="adj1" fmla="val 53320"/>
              <a:gd name="adj2" fmla="val 4836"/>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Theo em, Đảng Cộng sản Đông Dương có vai trò như thế nào trong Cách mạng tháng Tám năm 1945?</a:t>
            </a:r>
            <a:endParaRPr lang="en-US" sz="2000">
              <a:effectLst/>
              <a:ea typeface="Calibri" panose="020F0502020204030204" pitchFamily="34" charset="0"/>
            </a:endParaRPr>
          </a:p>
        </p:txBody>
      </p:sp>
      <p:sp>
        <p:nvSpPr>
          <p:cNvPr id="68" name="Rectangle: Rounded Corners 67">
            <a:extLst>
              <a:ext uri="{FF2B5EF4-FFF2-40B4-BE49-F238E27FC236}">
                <a16:creationId xmlns:a16="http://schemas.microsoft.com/office/drawing/2014/main" id="{7A6852DA-01D9-BB83-140B-BE9DCD4E280C}"/>
              </a:ext>
            </a:extLst>
          </p:cNvPr>
          <p:cNvSpPr/>
          <p:nvPr/>
        </p:nvSpPr>
        <p:spPr>
          <a:xfrm>
            <a:off x="504825" y="1714500"/>
            <a:ext cx="3409950" cy="914400"/>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kern="100">
                <a:solidFill>
                  <a:srgbClr val="000000"/>
                </a:solidFill>
                <a:ea typeface="Calibri" panose="020F0502020204030204" pitchFamily="34" charset="0"/>
              </a:rPr>
              <a:t>S</a:t>
            </a:r>
            <a:r>
              <a:rPr lang="vi-VN" sz="2000" kern="100">
                <a:solidFill>
                  <a:srgbClr val="000000"/>
                </a:solidFill>
                <a:effectLst/>
                <a:ea typeface="Calibri" panose="020F0502020204030204" pitchFamily="34" charset="0"/>
              </a:rPr>
              <a:t>ự lãnh đạo sáng suốt, kiên quyết của Đảng</a:t>
            </a:r>
            <a:endParaRPr lang="en-US" sz="1600"/>
          </a:p>
        </p:txBody>
      </p:sp>
      <p:sp>
        <p:nvSpPr>
          <p:cNvPr id="69" name="Rectangle: Rounded Corners 68">
            <a:extLst>
              <a:ext uri="{FF2B5EF4-FFF2-40B4-BE49-F238E27FC236}">
                <a16:creationId xmlns:a16="http://schemas.microsoft.com/office/drawing/2014/main" id="{F21AA557-AA56-2328-D2CF-D9F5E0213E78}"/>
              </a:ext>
            </a:extLst>
          </p:cNvPr>
          <p:cNvSpPr/>
          <p:nvPr/>
        </p:nvSpPr>
        <p:spPr>
          <a:xfrm>
            <a:off x="523874" y="27336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đoàn kết hăng hái</a:t>
            </a:r>
            <a:endParaRPr lang="en-US" sz="1600"/>
          </a:p>
        </p:txBody>
      </p:sp>
      <p:sp>
        <p:nvSpPr>
          <p:cNvPr id="70" name="Rectangle: Rounded Corners 69">
            <a:extLst>
              <a:ext uri="{FF2B5EF4-FFF2-40B4-BE49-F238E27FC236}">
                <a16:creationId xmlns:a16="http://schemas.microsoft.com/office/drawing/2014/main" id="{293EBCC8-7D66-91EA-93BF-A77280EC8AEB}"/>
              </a:ext>
            </a:extLst>
          </p:cNvPr>
          <p:cNvSpPr/>
          <p:nvPr/>
        </p:nvSpPr>
        <p:spPr>
          <a:xfrm>
            <a:off x="504825" y="34575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a:t>
            </a:r>
            <a:r>
              <a:rPr lang="vi-VN" sz="2000" kern="100">
                <a:solidFill>
                  <a:srgbClr val="000000"/>
                </a:solidFill>
                <a:ea typeface="Calibri" panose="020F0502020204030204" pitchFamily="34" charset="0"/>
              </a:rPr>
              <a:t>chiến đấu ngoan cường </a:t>
            </a:r>
            <a:endParaRPr lang="en-US" sz="1600"/>
          </a:p>
        </p:txBody>
      </p:sp>
      <p:sp>
        <p:nvSpPr>
          <p:cNvPr id="71" name="Rectangle: Rounded Corners 70">
            <a:extLst>
              <a:ext uri="{FF2B5EF4-FFF2-40B4-BE49-F238E27FC236}">
                <a16:creationId xmlns:a16="http://schemas.microsoft.com/office/drawing/2014/main" id="{416301A9-EB7F-655B-2765-3E8D487394F0}"/>
              </a:ext>
            </a:extLst>
          </p:cNvPr>
          <p:cNvSpPr/>
          <p:nvPr/>
        </p:nvSpPr>
        <p:spPr>
          <a:xfrm>
            <a:off x="523874" y="4181476"/>
            <a:ext cx="3409950" cy="619124"/>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kern="100">
                <a:solidFill>
                  <a:srgbClr val="000000"/>
                </a:solidFill>
                <a:ea typeface="Calibri" panose="020F0502020204030204" pitchFamily="34" charset="0"/>
              </a:rPr>
              <a:t>Sự </a:t>
            </a:r>
            <a:r>
              <a:rPr lang="vi-VN" sz="2000" kern="100">
                <a:solidFill>
                  <a:srgbClr val="000000"/>
                </a:solidFill>
                <a:ea typeface="Calibri" panose="020F0502020204030204" pitchFamily="34" charset="0"/>
              </a:rPr>
              <a:t>hi sinh to lớn</a:t>
            </a:r>
            <a:r>
              <a:rPr lang="en-US" sz="2000" kern="100">
                <a:solidFill>
                  <a:srgbClr val="000000"/>
                </a:solidFill>
                <a:ea typeface="Calibri" panose="020F0502020204030204" pitchFamily="34" charset="0"/>
              </a:rPr>
              <a:t>.</a:t>
            </a:r>
            <a:endParaRPr lang="en-US" sz="1600"/>
          </a:p>
        </p:txBody>
      </p:sp>
      <p:sp>
        <p:nvSpPr>
          <p:cNvPr id="72" name="Right Brace 71">
            <a:extLst>
              <a:ext uri="{FF2B5EF4-FFF2-40B4-BE49-F238E27FC236}">
                <a16:creationId xmlns:a16="http://schemas.microsoft.com/office/drawing/2014/main" id="{6961542C-1DE7-4A01-CD58-6E66C5501B2A}"/>
              </a:ext>
            </a:extLst>
          </p:cNvPr>
          <p:cNvSpPr/>
          <p:nvPr/>
        </p:nvSpPr>
        <p:spPr>
          <a:xfrm>
            <a:off x="4048125" y="1714500"/>
            <a:ext cx="371475" cy="3086100"/>
          </a:xfrm>
          <a:prstGeom prst="rightBrace">
            <a:avLst>
              <a:gd name="adj1" fmla="val 39102"/>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a:extLst>
              <a:ext uri="{FF2B5EF4-FFF2-40B4-BE49-F238E27FC236}">
                <a16:creationId xmlns:a16="http://schemas.microsoft.com/office/drawing/2014/main" id="{05FAE1D9-31F4-0C9A-D467-6DE0F5343DDA}"/>
              </a:ext>
            </a:extLst>
          </p:cNvPr>
          <p:cNvGrpSpPr/>
          <p:nvPr/>
        </p:nvGrpSpPr>
        <p:grpSpPr>
          <a:xfrm>
            <a:off x="4572000" y="1817878"/>
            <a:ext cx="3786187" cy="958660"/>
            <a:chOff x="4572000" y="1714500"/>
            <a:chExt cx="3786187" cy="958660"/>
          </a:xfrm>
        </p:grpSpPr>
        <p:sp>
          <p:nvSpPr>
            <p:cNvPr id="73" name="Arrow: Right 72">
              <a:extLst>
                <a:ext uri="{FF2B5EF4-FFF2-40B4-BE49-F238E27FC236}">
                  <a16:creationId xmlns:a16="http://schemas.microsoft.com/office/drawing/2014/main" id="{9FF04BF4-2220-A8E7-C123-1CBEE8D723DC}"/>
                </a:ext>
              </a:extLst>
            </p:cNvPr>
            <p:cNvSpPr/>
            <p:nvPr/>
          </p:nvSpPr>
          <p:spPr>
            <a:xfrm>
              <a:off x="4572000" y="2014537"/>
              <a:ext cx="466725" cy="4572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20F3DD8-1BF8-79E9-6CD9-EEC92B42137B}"/>
                </a:ext>
              </a:extLst>
            </p:cNvPr>
            <p:cNvSpPr txBox="1"/>
            <p:nvPr/>
          </p:nvSpPr>
          <p:spPr>
            <a:xfrm>
              <a:off x="5191125" y="1714500"/>
              <a:ext cx="3167062" cy="958660"/>
            </a:xfrm>
            <a:prstGeom prst="rect">
              <a:avLst/>
            </a:prstGeom>
            <a:noFill/>
          </p:spPr>
          <p:txBody>
            <a:bodyPr wrap="square">
              <a:spAutoFit/>
            </a:bodyPr>
            <a:lstStyle/>
            <a:p>
              <a:pPr algn="just">
                <a:lnSpc>
                  <a:spcPct val="150000"/>
                </a:lnSpc>
              </a:pPr>
              <a:r>
                <a:rPr lang="en-US" sz="2000" kern="100">
                  <a:solidFill>
                    <a:srgbClr val="000000"/>
                  </a:solidFill>
                  <a:effectLst/>
                  <a:latin typeface="+mn-lt"/>
                  <a:ea typeface="Calibri" panose="020F0502020204030204" pitchFamily="34" charset="0"/>
                </a:rPr>
                <a:t>C</a:t>
              </a:r>
              <a:r>
                <a:rPr lang="vi-VN" sz="2000" kern="100">
                  <a:solidFill>
                    <a:srgbClr val="000000"/>
                  </a:solidFill>
                  <a:effectLst/>
                  <a:latin typeface="+mn-lt"/>
                  <a:ea typeface="Calibri" panose="020F0502020204030204" pitchFamily="34" charset="0"/>
                </a:rPr>
                <a:t>ách mạng tháng Tám năm 1945 giành thắng lợi.</a:t>
              </a:r>
              <a:endParaRPr lang="en-US" sz="2000">
                <a:latin typeface="+mn-lt"/>
              </a:endParaRPr>
            </a:p>
          </p:txBody>
        </p:sp>
      </p:grpSp>
      <p:grpSp>
        <p:nvGrpSpPr>
          <p:cNvPr id="77" name="Group 76">
            <a:extLst>
              <a:ext uri="{FF2B5EF4-FFF2-40B4-BE49-F238E27FC236}">
                <a16:creationId xmlns:a16="http://schemas.microsoft.com/office/drawing/2014/main" id="{C80A1CA5-74F5-BBC2-F8B7-7BD50A2C3EA0}"/>
              </a:ext>
            </a:extLst>
          </p:cNvPr>
          <p:cNvGrpSpPr/>
          <p:nvPr/>
        </p:nvGrpSpPr>
        <p:grpSpPr>
          <a:xfrm>
            <a:off x="4562475" y="2986088"/>
            <a:ext cx="4267200" cy="1881990"/>
            <a:chOff x="4581525" y="1714500"/>
            <a:chExt cx="4267200" cy="1881990"/>
          </a:xfrm>
        </p:grpSpPr>
        <p:sp>
          <p:nvSpPr>
            <p:cNvPr id="78" name="Arrow: Right 77">
              <a:extLst>
                <a:ext uri="{FF2B5EF4-FFF2-40B4-BE49-F238E27FC236}">
                  <a16:creationId xmlns:a16="http://schemas.microsoft.com/office/drawing/2014/main" id="{5B974DF4-7EAA-71C4-A37B-F291F789A375}"/>
                </a:ext>
              </a:extLst>
            </p:cNvPr>
            <p:cNvSpPr/>
            <p:nvPr/>
          </p:nvSpPr>
          <p:spPr>
            <a:xfrm>
              <a:off x="4581525" y="2438400"/>
              <a:ext cx="466725" cy="45720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7FB1B26-B23B-7784-51CF-4809B07E0630}"/>
                </a:ext>
              </a:extLst>
            </p:cNvPr>
            <p:cNvSpPr txBox="1"/>
            <p:nvPr/>
          </p:nvSpPr>
          <p:spPr>
            <a:xfrm>
              <a:off x="5191125" y="1714500"/>
              <a:ext cx="3657600" cy="1881990"/>
            </a:xfrm>
            <a:prstGeom prst="rect">
              <a:avLst/>
            </a:prstGeom>
            <a:noFill/>
          </p:spPr>
          <p:txBody>
            <a:bodyPr wrap="square">
              <a:spAutoFit/>
            </a:bodyPr>
            <a:lstStyle/>
            <a:p>
              <a:pPr algn="just">
                <a:lnSpc>
                  <a:spcPct val="150000"/>
                </a:lnSpc>
              </a:pPr>
              <a:r>
                <a:rPr lang="en-US" sz="2000" kern="100">
                  <a:latin typeface="+mn-lt"/>
                  <a:ea typeface="Calibri" panose="020F0502020204030204" pitchFamily="34" charset="0"/>
                </a:rPr>
                <a:t>Là l</a:t>
              </a:r>
              <a:r>
                <a:rPr lang="en-US" sz="2000" kern="100">
                  <a:solidFill>
                    <a:srgbClr val="000000"/>
                  </a:solidFill>
                  <a:effectLst/>
                  <a:latin typeface="+mn-lt"/>
                  <a:ea typeface="Calibri" panose="020F0502020204030204" pitchFamily="34" charset="0"/>
                </a:rPr>
                <a:t>ần đầu tiên trong lịch sử một Đảng 15 tuổi đã lãnh đạo cách mạng thành công, nắm chính quyền toàn quốc.</a:t>
              </a:r>
              <a:endParaRPr lang="en-US" sz="2000">
                <a:latin typeface="+mn-lt"/>
              </a:endParaRPr>
            </a:p>
          </p:txBody>
        </p:sp>
      </p:grpSp>
    </p:spTree>
    <p:extLst>
      <p:ext uri="{BB962C8B-B14F-4D97-AF65-F5344CB8AC3E}">
        <p14:creationId xmlns:p14="http://schemas.microsoft.com/office/powerpoint/2010/main" val="24582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right)">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500" fill="hold"/>
                                        <p:tgtEl>
                                          <p:spTgt spid="68"/>
                                        </p:tgtEl>
                                        <p:attrNameLst>
                                          <p:attrName>ppt_x</p:attrName>
                                        </p:attrNameLst>
                                      </p:cBhvr>
                                      <p:tavLst>
                                        <p:tav tm="0">
                                          <p:val>
                                            <p:strVal val="0-#ppt_w/2"/>
                                          </p:val>
                                        </p:tav>
                                        <p:tav tm="100000">
                                          <p:val>
                                            <p:strVal val="#ppt_x"/>
                                          </p:val>
                                        </p:tav>
                                      </p:tavLst>
                                    </p:anim>
                                    <p:anim calcmode="lin" valueType="num">
                                      <p:cBhvr additive="base">
                                        <p:cTn id="17" dur="500" fill="hold"/>
                                        <p:tgtEl>
                                          <p:spTgt spid="68"/>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500" fill="hold"/>
                                        <p:tgtEl>
                                          <p:spTgt spid="71"/>
                                        </p:tgtEl>
                                        <p:attrNameLst>
                                          <p:attrName>ppt_x</p:attrName>
                                        </p:attrNameLst>
                                      </p:cBhvr>
                                      <p:tavLst>
                                        <p:tav tm="0">
                                          <p:val>
                                            <p:strVal val="0-#ppt_w/2"/>
                                          </p:val>
                                        </p:tav>
                                        <p:tav tm="100000">
                                          <p:val>
                                            <p:strVal val="#ppt_x"/>
                                          </p:val>
                                        </p:tav>
                                      </p:tavLst>
                                    </p:anim>
                                    <p:anim calcmode="lin" valueType="num">
                                      <p:cBhvr additive="base">
                                        <p:cTn id="29"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left)">
                                      <p:cBhvr>
                                        <p:cTn id="34" dur="500"/>
                                        <p:tgtEl>
                                          <p:spTgt spid="72"/>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500"/>
                                        <p:tgtEl>
                                          <p:spTgt spid="7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wipe(left)">
                                      <p:cBhvr>
                                        <p:cTn id="4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44EF87-2A36-59A6-8458-6006478A1960}"/>
              </a:ext>
            </a:extLst>
          </p:cNvPr>
          <p:cNvPicPr>
            <a:picLocks noChangeAspect="1"/>
          </p:cNvPicPr>
          <p:nvPr/>
        </p:nvPicPr>
        <p:blipFill>
          <a:blip r:embed="rId2">
            <a:alphaModFix amt="10000"/>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17E62364-154F-BD28-D923-242CA71A9CD3}"/>
              </a:ext>
            </a:extLst>
          </p:cNvPr>
          <p:cNvSpPr/>
          <p:nvPr/>
        </p:nvSpPr>
        <p:spPr>
          <a:xfrm>
            <a:off x="0" y="289994"/>
            <a:ext cx="3471333" cy="762000"/>
          </a:xfrm>
          <a:prstGeom prst="rect">
            <a:avLst/>
          </a:prstGeom>
          <a:solidFill>
            <a:srgbClr val="FD0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sym typeface="Arial"/>
              </a:rPr>
              <a:t>KẾT LUẬN</a:t>
            </a:r>
          </a:p>
        </p:txBody>
      </p:sp>
      <p:sp>
        <p:nvSpPr>
          <p:cNvPr id="8" name="TextBox 7">
            <a:extLst>
              <a:ext uri="{FF2B5EF4-FFF2-40B4-BE49-F238E27FC236}">
                <a16:creationId xmlns:a16="http://schemas.microsoft.com/office/drawing/2014/main" id="{8D301539-648C-6B0E-CFB2-A627E1663600}"/>
              </a:ext>
            </a:extLst>
          </p:cNvPr>
          <p:cNvSpPr txBox="1"/>
          <p:nvPr/>
        </p:nvSpPr>
        <p:spPr>
          <a:xfrm>
            <a:off x="515466" y="1341988"/>
            <a:ext cx="5342127" cy="3266985"/>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vi-VN" sz="2000"/>
              <a:t>Thắng lợi của Cách mạng tháng Tám năm 1945 là sự kết hợp của những nguyên nhân chủ quan và khách quan</a:t>
            </a:r>
            <a:r>
              <a:rPr lang="en-US" sz="2000"/>
              <a:t>.</a:t>
            </a:r>
          </a:p>
          <a:p>
            <a:pPr marL="342900" lvl="0" indent="-342900" algn="just">
              <a:lnSpc>
                <a:spcPct val="150000"/>
              </a:lnSpc>
              <a:buFont typeface="Arial" panose="020B0604020202020204" pitchFamily="34" charset="0"/>
              <a:buChar char="•"/>
            </a:pPr>
            <a:r>
              <a:rPr lang="en-US" sz="2000"/>
              <a:t>N</a:t>
            </a:r>
            <a:r>
              <a:rPr lang="vi-VN" sz="2000"/>
              <a:t>guyên nhân quan trọng</a:t>
            </a:r>
            <a:r>
              <a:rPr lang="en-US" sz="2000"/>
              <a:t> </a:t>
            </a:r>
            <a:r>
              <a:rPr lang="vi-VN" sz="2000"/>
              <a:t>là sự lãnh đạo đúng đắn, sáng suốt của Đảng và Chủ tịch Hồ Chí Minh theo mục tiêu, ngọn cờ độc lập dân tộc gắn liền chủ nghĩa xã hội. </a:t>
            </a:r>
          </a:p>
        </p:txBody>
      </p:sp>
      <p:pic>
        <p:nvPicPr>
          <p:cNvPr id="3" name="Picture 2">
            <a:extLst>
              <a:ext uri="{FF2B5EF4-FFF2-40B4-BE49-F238E27FC236}">
                <a16:creationId xmlns:a16="http://schemas.microsoft.com/office/drawing/2014/main" id="{D1E7D89B-CA36-5399-5635-1FC4FF5D0253}"/>
              </a:ext>
            </a:extLst>
          </p:cNvPr>
          <p:cNvPicPr>
            <a:picLocks noChangeAspect="1"/>
          </p:cNvPicPr>
          <p:nvPr/>
        </p:nvPicPr>
        <p:blipFill>
          <a:blip r:embed="rId3"/>
          <a:srcRect b="5130"/>
          <a:stretch/>
        </p:blipFill>
        <p:spPr>
          <a:xfrm>
            <a:off x="6487358" y="0"/>
            <a:ext cx="2656643" cy="5143500"/>
          </a:xfrm>
          <a:prstGeom prst="rect">
            <a:avLst/>
          </a:prstGeom>
        </p:spPr>
      </p:pic>
      <p:pic>
        <p:nvPicPr>
          <p:cNvPr id="2" name="Picture 1">
            <a:extLst>
              <a:ext uri="{FF2B5EF4-FFF2-40B4-BE49-F238E27FC236}">
                <a16:creationId xmlns:a16="http://schemas.microsoft.com/office/drawing/2014/main" id="{EEB2A862-1E12-37BA-5E63-3BE7EFD9D144}"/>
              </a:ext>
            </a:extLst>
          </p:cNvPr>
          <p:cNvPicPr>
            <a:picLocks noChangeAspect="1"/>
          </p:cNvPicPr>
          <p:nvPr/>
        </p:nvPicPr>
        <p:blipFill>
          <a:blip r:embed="rId4"/>
          <a:stretch>
            <a:fillRect/>
          </a:stretch>
        </p:blipFill>
        <p:spPr>
          <a:xfrm>
            <a:off x="0" y="4976235"/>
            <a:ext cx="999772" cy="198693"/>
          </a:xfrm>
          <a:prstGeom prst="rect">
            <a:avLst/>
          </a:prstGeom>
        </p:spPr>
      </p:pic>
    </p:spTree>
    <p:extLst>
      <p:ext uri="{BB962C8B-B14F-4D97-AF65-F5344CB8AC3E}">
        <p14:creationId xmlns:p14="http://schemas.microsoft.com/office/powerpoint/2010/main" val="2732014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D80BC5-8987-6376-B5A8-4D275FE1AC6C}"/>
              </a:ext>
            </a:extLst>
          </p:cNvPr>
          <p:cNvSpPr txBox="1"/>
          <p:nvPr/>
        </p:nvSpPr>
        <p:spPr>
          <a:xfrm>
            <a:off x="1574531" y="535383"/>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b. Ý NGHĨA LỊCH SỬ</a:t>
            </a:r>
          </a:p>
        </p:txBody>
      </p:sp>
      <p:grpSp>
        <p:nvGrpSpPr>
          <p:cNvPr id="7" name="Group 6">
            <a:extLst>
              <a:ext uri="{FF2B5EF4-FFF2-40B4-BE49-F238E27FC236}">
                <a16:creationId xmlns:a16="http://schemas.microsoft.com/office/drawing/2014/main" id="{45731C20-A26A-356A-8FEE-39BC9C79342C}"/>
              </a:ext>
            </a:extLst>
          </p:cNvPr>
          <p:cNvGrpSpPr/>
          <p:nvPr/>
        </p:nvGrpSpPr>
        <p:grpSpPr>
          <a:xfrm>
            <a:off x="3903889" y="1486223"/>
            <a:ext cx="4735286" cy="2822985"/>
            <a:chOff x="595993" y="1209716"/>
            <a:chExt cx="4735286" cy="2822985"/>
          </a:xfrm>
        </p:grpSpPr>
        <p:sp>
          <p:nvSpPr>
            <p:cNvPr id="4" name="TextBox 3">
              <a:extLst>
                <a:ext uri="{FF2B5EF4-FFF2-40B4-BE49-F238E27FC236}">
                  <a16:creationId xmlns:a16="http://schemas.microsoft.com/office/drawing/2014/main" id="{F76A4897-733C-8B6A-9670-F2CECD84FDDC}"/>
                </a:ext>
              </a:extLst>
            </p:cNvPr>
            <p:cNvSpPr txBox="1"/>
            <p:nvPr/>
          </p:nvSpPr>
          <p:spPr>
            <a:xfrm>
              <a:off x="595993" y="2150711"/>
              <a:ext cx="4735286" cy="1881990"/>
            </a:xfrm>
            <a:prstGeom prst="rect">
              <a:avLst/>
            </a:prstGeom>
            <a:noFill/>
          </p:spPr>
          <p:txBody>
            <a:bodyPr wrap="square">
              <a:spAutoFit/>
            </a:bodyPr>
            <a:lstStyle/>
            <a:p>
              <a:pPr algn="just">
                <a:lnSpc>
                  <a:spcPct val="150000"/>
                </a:lnSpc>
              </a:pPr>
              <a:r>
                <a:rPr lang="en-US" sz="2000" b="1" i="1">
                  <a:solidFill>
                    <a:srgbClr val="FF0000"/>
                  </a:solidFill>
                </a:rPr>
                <a:t>K</a:t>
              </a:r>
              <a:r>
                <a:rPr lang="vi-VN" sz="2000" b="1" i="1">
                  <a:solidFill>
                    <a:srgbClr val="FF0000"/>
                  </a:solidFill>
                </a:rPr>
                <a:t>hai thác thông tin mục 4b SGK tr.40, kết hợp tư liệu GV cung cấp và trả lời câu hỏi: </a:t>
              </a:r>
              <a:r>
                <a:rPr lang="vi-VN" sz="2000"/>
                <a:t>Hãy nêu ý nghĩa lịch sử của Cách mạng tháng Tám năm 1945.</a:t>
              </a:r>
              <a:endParaRPr lang="en-US" sz="2000"/>
            </a:p>
          </p:txBody>
        </p:sp>
        <p:sp>
          <p:nvSpPr>
            <p:cNvPr id="6" name="Freeform 13">
              <a:extLst>
                <a:ext uri="{FF2B5EF4-FFF2-40B4-BE49-F238E27FC236}">
                  <a16:creationId xmlns:a16="http://schemas.microsoft.com/office/drawing/2014/main" id="{20326D5D-6B52-E380-636F-8FC8ABC6BFD5}"/>
                </a:ext>
              </a:extLst>
            </p:cNvPr>
            <p:cNvSpPr/>
            <p:nvPr/>
          </p:nvSpPr>
          <p:spPr>
            <a:xfrm>
              <a:off x="2392135" y="1209716"/>
              <a:ext cx="1143001" cy="940995"/>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2"/>
              <a:stretch>
                <a:fillRect/>
              </a:stretch>
            </a:blipFill>
          </p:spPr>
          <p:txBody>
            <a:bodyPr/>
            <a:lstStyle/>
            <a:p>
              <a:endParaRPr lang="en-US"/>
            </a:p>
          </p:txBody>
        </p:sp>
      </p:grpSp>
      <p:sp>
        <p:nvSpPr>
          <p:cNvPr id="3" name="Freeform 22">
            <a:extLst>
              <a:ext uri="{FF2B5EF4-FFF2-40B4-BE49-F238E27FC236}">
                <a16:creationId xmlns:a16="http://schemas.microsoft.com/office/drawing/2014/main" id="{B1D52CEF-3C90-6A72-FC61-1705AE033630}"/>
              </a:ext>
            </a:extLst>
          </p:cNvPr>
          <p:cNvSpPr/>
          <p:nvPr/>
        </p:nvSpPr>
        <p:spPr>
          <a:xfrm>
            <a:off x="279761" y="1343025"/>
            <a:ext cx="3454039" cy="3800475"/>
          </a:xfrm>
          <a:custGeom>
            <a:avLst/>
            <a:gdLst/>
            <a:ahLst/>
            <a:cxnLst/>
            <a:rect l="l" t="t" r="r" b="b"/>
            <a:pathLst>
              <a:path w="2146595" h="2245784">
                <a:moveTo>
                  <a:pt x="0" y="0"/>
                </a:moveTo>
                <a:lnTo>
                  <a:pt x="2146596" y="0"/>
                </a:lnTo>
                <a:lnTo>
                  <a:pt x="2146596" y="2245784"/>
                </a:lnTo>
                <a:lnTo>
                  <a:pt x="0" y="224578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98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3475F42D-706D-E188-20BC-93E2085B5332}"/>
              </a:ext>
            </a:extLst>
          </p:cNvPr>
          <p:cNvSpPr/>
          <p:nvPr/>
        </p:nvSpPr>
        <p:spPr>
          <a:xfrm>
            <a:off x="173842" y="262069"/>
            <a:ext cx="3840480" cy="4619362"/>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1800" b="1" kern="100">
                <a:solidFill>
                  <a:srgbClr val="0070C0"/>
                </a:solidFill>
                <a:latin typeface="Times New Roman" panose="02020603050405020304" pitchFamily="18" charset="0"/>
                <a:ea typeface="Calibri" panose="020F0502020204030204" pitchFamily="34" charset="0"/>
                <a:cs typeface="+mn-cs"/>
              </a:rPr>
              <a:t>4</a:t>
            </a: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kern="100">
                <a:solidFill>
                  <a:schemeClr val="tx1"/>
                </a:solidFill>
                <a:latin typeface="Times New Roman" panose="02020603050405020304" pitchFamily="18" charset="0"/>
                <a:ea typeface="Calibri" panose="020F0502020204030204" pitchFamily="34" charset="0"/>
                <a:cs typeface="+mn-cs"/>
              </a:rPr>
              <a:t>“Chẳng những giai cấp lao động và nhân dân Việt Nam ta có thể tự hào, mà giai cấp lao động và những dân tộc bị áp bức nơi khác cũng có thể tự hào rằng: Lần này là lần đầu tiên trong lịch sử cách mạng của các dân tộc thuộc địa và nửa thuộc địa, một Đảng mới 15 tuổi đã lãnh đạo cách mạng thành công, đã nắm chính quyền toàn quốc”.</a:t>
            </a:r>
          </a:p>
          <a:p>
            <a:pPr lvl="0" algn="r">
              <a:lnSpc>
                <a:spcPct val="150000"/>
              </a:lnSpc>
              <a:buClrTx/>
            </a:pPr>
            <a:r>
              <a:rPr lang="vi-VN" sz="1100" kern="100">
                <a:solidFill>
                  <a:schemeClr val="tx1"/>
                </a:solidFill>
                <a:latin typeface="Times New Roman" panose="02020603050405020304" pitchFamily="18" charset="0"/>
                <a:ea typeface="Calibri" panose="020F0502020204030204" pitchFamily="34" charset="0"/>
                <a:cs typeface="+mn-cs"/>
              </a:rPr>
              <a:t>(Hồ Chí Minh: Toàn tập, Tập 7, Sdd, trang 25)</a:t>
            </a:r>
          </a:p>
        </p:txBody>
      </p:sp>
      <p:sp>
        <p:nvSpPr>
          <p:cNvPr id="3" name="Rectangle: Diagonal Corners Rounded 2">
            <a:extLst>
              <a:ext uri="{FF2B5EF4-FFF2-40B4-BE49-F238E27FC236}">
                <a16:creationId xmlns:a16="http://schemas.microsoft.com/office/drawing/2014/main" id="{F1E6F94D-039E-AEDE-03CB-45F9B63AEE98}"/>
              </a:ext>
            </a:extLst>
          </p:cNvPr>
          <p:cNvSpPr/>
          <p:nvPr/>
        </p:nvSpPr>
        <p:spPr>
          <a:xfrm>
            <a:off x="4110503" y="262069"/>
            <a:ext cx="4888230" cy="4619362"/>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1800" b="1" kern="100" noProof="0">
                <a:solidFill>
                  <a:srgbClr val="0070C0"/>
                </a:solidFill>
                <a:latin typeface="Times New Roman" panose="02020603050405020304" pitchFamily="18" charset="0"/>
                <a:ea typeface="Calibri" panose="020F0502020204030204" pitchFamily="34" charset="0"/>
                <a:cs typeface="+mn-cs"/>
              </a:rPr>
              <a:t>5</a:t>
            </a: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kern="100">
                <a:solidFill>
                  <a:schemeClr val="tx1"/>
                </a:solidFill>
                <a:latin typeface="Times New Roman" panose="02020603050405020304" pitchFamily="18" charset="0"/>
                <a:ea typeface="Calibri" panose="020F0502020204030204" pitchFamily="34" charset="0"/>
                <a:cs typeface="+mn-cs"/>
              </a:rPr>
              <a:t>“Cách mạng tháng Tám Việt Nam là một cuộc cách mạng giải phóng dân tộc. Mục đích của nó là làm cho dân tộc Việt Nam thoát khỏi đế quốc, làm cho nước Việt Nam thành một nước độc lập, tự do. Song, vì nó chống phát xít Nhật và bọn phong kiến phản động, tay sai của phát xít Nhật và nó là một bộ phận của cuộc chiến đấu vĩ đại của các lực lượng dân tộc, dân chủ tiến bộ thế giới chống phát xít xâm lược, nên nó cũng có tính chất dân chủ”. </a:t>
            </a:r>
          </a:p>
          <a:p>
            <a:pPr lvl="0" algn="r">
              <a:lnSpc>
                <a:spcPct val="150000"/>
              </a:lnSpc>
              <a:buClrTx/>
            </a:pPr>
            <a:r>
              <a:rPr lang="vi-VN" sz="1050" kern="100">
                <a:solidFill>
                  <a:schemeClr val="tx1"/>
                </a:solidFill>
                <a:latin typeface="Times New Roman" panose="02020603050405020304" pitchFamily="18" charset="0"/>
                <a:ea typeface="Calibri" panose="020F0502020204030204" pitchFamily="34" charset="0"/>
                <a:cs typeface="+mn-cs"/>
              </a:rPr>
              <a:t>(Trường Ch</a:t>
            </a:r>
            <a:r>
              <a:rPr lang="en-US" sz="1050" kern="100">
                <a:solidFill>
                  <a:schemeClr val="tx1"/>
                </a:solidFill>
                <a:latin typeface="Times New Roman" panose="02020603050405020304" pitchFamily="18" charset="0"/>
                <a:ea typeface="Calibri" panose="020F0502020204030204" pitchFamily="34" charset="0"/>
                <a:cs typeface="+mn-cs"/>
              </a:rPr>
              <a:t>i</a:t>
            </a:r>
            <a:r>
              <a:rPr lang="vi-VN" sz="1050" kern="100">
                <a:solidFill>
                  <a:schemeClr val="tx1"/>
                </a:solidFill>
                <a:latin typeface="Times New Roman" panose="02020603050405020304" pitchFamily="18" charset="0"/>
                <a:ea typeface="Calibri" panose="020F0502020204030204" pitchFamily="34" charset="0"/>
                <a:cs typeface="+mn-cs"/>
              </a:rPr>
              <a:t>nh, Cách mạng dân tộc dân chủ nhân dân  Việt Nam, </a:t>
            </a:r>
          </a:p>
          <a:p>
            <a:pPr lvl="0" algn="r">
              <a:lnSpc>
                <a:spcPct val="150000"/>
              </a:lnSpc>
              <a:buClrTx/>
            </a:pPr>
            <a:r>
              <a:rPr lang="vi-VN" sz="1050" kern="100">
                <a:solidFill>
                  <a:schemeClr val="tx1"/>
                </a:solidFill>
                <a:latin typeface="Times New Roman" panose="02020603050405020304" pitchFamily="18" charset="0"/>
                <a:ea typeface="Calibri" panose="020F0502020204030204" pitchFamily="34" charset="0"/>
                <a:cs typeface="+mn-cs"/>
              </a:rPr>
              <a:t>tập I, NXB Sự thật, 1975, tr.384)</a:t>
            </a:r>
          </a:p>
        </p:txBody>
      </p:sp>
    </p:spTree>
    <p:extLst>
      <p:ext uri="{BB962C8B-B14F-4D97-AF65-F5344CB8AC3E}">
        <p14:creationId xmlns:p14="http://schemas.microsoft.com/office/powerpoint/2010/main" val="25232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D6CA77-6B73-083C-BCF4-BDDF23DAC6FB}"/>
              </a:ext>
            </a:extLst>
          </p:cNvPr>
          <p:cNvSpPr txBox="1"/>
          <p:nvPr/>
        </p:nvSpPr>
        <p:spPr>
          <a:xfrm>
            <a:off x="1574531" y="330259"/>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b. Ý NGHĨA LỊCH SỬ</a:t>
            </a:r>
          </a:p>
        </p:txBody>
      </p:sp>
      <p:sp>
        <p:nvSpPr>
          <p:cNvPr id="4" name="Rectangle: Rounded Corners 3">
            <a:extLst>
              <a:ext uri="{FF2B5EF4-FFF2-40B4-BE49-F238E27FC236}">
                <a16:creationId xmlns:a16="http://schemas.microsoft.com/office/drawing/2014/main" id="{A3C7D2E3-2631-1F9F-CC18-55877D2F5D06}"/>
              </a:ext>
            </a:extLst>
          </p:cNvPr>
          <p:cNvSpPr/>
          <p:nvPr/>
        </p:nvSpPr>
        <p:spPr>
          <a:xfrm>
            <a:off x="704850" y="1238250"/>
            <a:ext cx="3314700" cy="1419225"/>
          </a:xfrm>
          <a:prstGeom prst="roundRect">
            <a:avLst>
              <a:gd name="adj" fmla="val 8613"/>
            </a:avLst>
          </a:prstGeom>
          <a:solidFill>
            <a:schemeClr val="bg2">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Là sự kiện lịch sử vĩ đại của dân tộc Việt Nam: </a:t>
            </a:r>
          </a:p>
        </p:txBody>
      </p:sp>
      <p:sp>
        <p:nvSpPr>
          <p:cNvPr id="5" name="Rectangle: Rounded Corners 4">
            <a:extLst>
              <a:ext uri="{FF2B5EF4-FFF2-40B4-BE49-F238E27FC236}">
                <a16:creationId xmlns:a16="http://schemas.microsoft.com/office/drawing/2014/main" id="{B82CE3CC-058C-703D-70AC-5CC3D70F6023}"/>
              </a:ext>
            </a:extLst>
          </p:cNvPr>
          <p:cNvSpPr/>
          <p:nvPr/>
        </p:nvSpPr>
        <p:spPr>
          <a:xfrm>
            <a:off x="4829175" y="1238250"/>
            <a:ext cx="3314700" cy="1419225"/>
          </a:xfrm>
          <a:prstGeom prst="roundRect">
            <a:avLst>
              <a:gd name="adj" fmla="val 9956"/>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Cổ vũ tinh thần đấu tranh của các dân tộc thuộc địa và phụ thuộc trên thế giới</a:t>
            </a:r>
          </a:p>
        </p:txBody>
      </p:sp>
      <p:sp>
        <p:nvSpPr>
          <p:cNvPr id="6" name="Rectangle: Rounded Corners 5">
            <a:extLst>
              <a:ext uri="{FF2B5EF4-FFF2-40B4-BE49-F238E27FC236}">
                <a16:creationId xmlns:a16="http://schemas.microsoft.com/office/drawing/2014/main" id="{2A503C1E-9FD5-963E-8E5C-5F7FDACEB1D8}"/>
              </a:ext>
            </a:extLst>
          </p:cNvPr>
          <p:cNvSpPr/>
          <p:nvPr/>
        </p:nvSpPr>
        <p:spPr>
          <a:xfrm>
            <a:off x="685800" y="3019425"/>
            <a:ext cx="2362200" cy="1847850"/>
          </a:xfrm>
          <a:prstGeom prst="roundRect">
            <a:avLst>
              <a:gd name="adj" fmla="val 8613"/>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Phá tan xiềng xích nô lệ của Pháp và ách thống trị của Nhật.</a:t>
            </a:r>
          </a:p>
        </p:txBody>
      </p:sp>
      <p:sp>
        <p:nvSpPr>
          <p:cNvPr id="7" name="Rectangle: Rounded Corners 6">
            <a:extLst>
              <a:ext uri="{FF2B5EF4-FFF2-40B4-BE49-F238E27FC236}">
                <a16:creationId xmlns:a16="http://schemas.microsoft.com/office/drawing/2014/main" id="{AF852CE6-B649-9396-2149-296C592BC79F}"/>
              </a:ext>
            </a:extLst>
          </p:cNvPr>
          <p:cNvSpPr/>
          <p:nvPr/>
        </p:nvSpPr>
        <p:spPr>
          <a:xfrm>
            <a:off x="3238500" y="3019425"/>
            <a:ext cx="1562100" cy="1847850"/>
          </a:xfrm>
          <a:prstGeom prst="roundRect">
            <a:avLst>
              <a:gd name="adj" fmla="val 8613"/>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Chấm dứt sự tồn tại của chế độ quân chủ.</a:t>
            </a:r>
            <a:endParaRPr lang="en-US" sz="2000">
              <a:solidFill>
                <a:srgbClr val="000000"/>
              </a:solidFill>
            </a:endParaRPr>
          </a:p>
        </p:txBody>
      </p:sp>
      <p:sp>
        <p:nvSpPr>
          <p:cNvPr id="8" name="Rectangle: Rounded Corners 7">
            <a:extLst>
              <a:ext uri="{FF2B5EF4-FFF2-40B4-BE49-F238E27FC236}">
                <a16:creationId xmlns:a16="http://schemas.microsoft.com/office/drawing/2014/main" id="{95D8A413-CFDE-2860-D4E6-8CE36AB1A331}"/>
              </a:ext>
            </a:extLst>
          </p:cNvPr>
          <p:cNvSpPr/>
          <p:nvPr/>
        </p:nvSpPr>
        <p:spPr>
          <a:xfrm>
            <a:off x="4991099" y="3019425"/>
            <a:ext cx="3209925" cy="1847850"/>
          </a:xfrm>
          <a:prstGeom prst="roundRect">
            <a:avLst>
              <a:gd name="adj" fmla="val 8613"/>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Mở ra một kỉ nguyên mới: kỉ nguyên đất nước độc lập, tự do dưới chế độ dân chủ cộng hoà.</a:t>
            </a:r>
            <a:endParaRPr lang="en-US" sz="2000">
              <a:solidFill>
                <a:srgbClr val="000000"/>
              </a:solidFill>
            </a:endParaRPr>
          </a:p>
        </p:txBody>
      </p:sp>
      <p:cxnSp>
        <p:nvCxnSpPr>
          <p:cNvPr id="10" name="Connector: Elbow 9">
            <a:extLst>
              <a:ext uri="{FF2B5EF4-FFF2-40B4-BE49-F238E27FC236}">
                <a16:creationId xmlns:a16="http://schemas.microsoft.com/office/drawing/2014/main" id="{6DA727EE-DF97-614D-624E-7AB05C742B2C}"/>
              </a:ext>
            </a:extLst>
          </p:cNvPr>
          <p:cNvCxnSpPr>
            <a:stCxn id="3" idx="2"/>
            <a:endCxn id="4" idx="0"/>
          </p:cNvCxnSpPr>
          <p:nvPr/>
        </p:nvCxnSpPr>
        <p:spPr>
          <a:xfrm rot="5400000">
            <a:off x="3274715" y="-59036"/>
            <a:ext cx="384771" cy="2209800"/>
          </a:xfrm>
          <a:prstGeom prst="bentConnector3">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C4532B5-E9C2-FDD2-5A6F-EB9305BF7B41}"/>
              </a:ext>
            </a:extLst>
          </p:cNvPr>
          <p:cNvCxnSpPr>
            <a:cxnSpLocks/>
            <a:stCxn id="3" idx="2"/>
            <a:endCxn id="5" idx="0"/>
          </p:cNvCxnSpPr>
          <p:nvPr/>
        </p:nvCxnSpPr>
        <p:spPr>
          <a:xfrm rot="16200000" flipH="1">
            <a:off x="5336877" y="88601"/>
            <a:ext cx="384771" cy="1914525"/>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162E77-517C-EDC7-E2CF-4EBF250C35F1}"/>
              </a:ext>
            </a:extLst>
          </p:cNvPr>
          <p:cNvCxnSpPr>
            <a:stCxn id="4" idx="2"/>
            <a:endCxn id="6" idx="0"/>
          </p:cNvCxnSpPr>
          <p:nvPr/>
        </p:nvCxnSpPr>
        <p:spPr>
          <a:xfrm flipH="1">
            <a:off x="1866900" y="2657475"/>
            <a:ext cx="495300" cy="3619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F86528-3F96-C495-1F82-6E333FB81153}"/>
              </a:ext>
            </a:extLst>
          </p:cNvPr>
          <p:cNvCxnSpPr>
            <a:cxnSpLocks/>
            <a:stCxn id="4" idx="2"/>
            <a:endCxn id="7" idx="0"/>
          </p:cNvCxnSpPr>
          <p:nvPr/>
        </p:nvCxnSpPr>
        <p:spPr>
          <a:xfrm>
            <a:off x="2362200" y="2657475"/>
            <a:ext cx="1657350" cy="3619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91BFBC-9D66-0DD5-AE7B-15A64D3E0B32}"/>
              </a:ext>
            </a:extLst>
          </p:cNvPr>
          <p:cNvCxnSpPr>
            <a:cxnSpLocks/>
            <a:stCxn id="4" idx="2"/>
            <a:endCxn id="8" idx="0"/>
          </p:cNvCxnSpPr>
          <p:nvPr/>
        </p:nvCxnSpPr>
        <p:spPr>
          <a:xfrm>
            <a:off x="2362200" y="2657475"/>
            <a:ext cx="4233862" cy="3619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Ý nghĩa lịch sử của cách mạng tháng Tám 1945_720p">
            <a:hlinkClick r:id="" action="ppaction://media"/>
            <a:extLst>
              <a:ext uri="{FF2B5EF4-FFF2-40B4-BE49-F238E27FC236}">
                <a16:creationId xmlns:a16="http://schemas.microsoft.com/office/drawing/2014/main" id="{446504C0-75D7-949D-08A7-B51417815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355DA5D5-73A0-195F-E96E-DE9E035C41B5}"/>
              </a:ext>
            </a:extLst>
          </p:cNvPr>
          <p:cNvSpPr/>
          <p:nvPr/>
        </p:nvSpPr>
        <p:spPr>
          <a:xfrm>
            <a:off x="448734" y="4088461"/>
            <a:ext cx="8246532" cy="737539"/>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50000"/>
                  </a:schemeClr>
                </a:solidFill>
              </a:rPr>
              <a:t>Ý nghĩa lịch sử của cách mạng tháng Tám 1945</a:t>
            </a:r>
            <a:endParaRPr lang="vi-VN" sz="2400">
              <a:solidFill>
                <a:schemeClr val="tx1">
                  <a:lumMod val="50000"/>
                </a:schemeClr>
              </a:solidFill>
            </a:endParaRPr>
          </a:p>
        </p:txBody>
      </p:sp>
    </p:spTree>
    <p:extLst>
      <p:ext uri="{BB962C8B-B14F-4D97-AF65-F5344CB8AC3E}">
        <p14:creationId xmlns:p14="http://schemas.microsoft.com/office/powerpoint/2010/main" val="336454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eet of music with notes&#10;&#10;Description automatically generated">
            <a:extLst>
              <a:ext uri="{FF2B5EF4-FFF2-40B4-BE49-F238E27FC236}">
                <a16:creationId xmlns:a16="http://schemas.microsoft.com/office/drawing/2014/main" id="{2ECD46FE-5C9E-CAC0-945D-68DDBE284184}"/>
              </a:ext>
            </a:extLst>
          </p:cNvPr>
          <p:cNvPicPr>
            <a:picLocks noChangeAspect="1"/>
          </p:cNvPicPr>
          <p:nvPr/>
        </p:nvPicPr>
        <p:blipFill>
          <a:blip r:embed="rId4"/>
          <a:stretch>
            <a:fillRect/>
          </a:stretch>
        </p:blipFill>
        <p:spPr>
          <a:xfrm>
            <a:off x="784026" y="271462"/>
            <a:ext cx="3402509" cy="4600575"/>
          </a:xfrm>
          <a:prstGeom prst="rect">
            <a:avLst/>
          </a:prstGeom>
        </p:spPr>
      </p:pic>
      <p:grpSp>
        <p:nvGrpSpPr>
          <p:cNvPr id="6" name="Group 5">
            <a:extLst>
              <a:ext uri="{FF2B5EF4-FFF2-40B4-BE49-F238E27FC236}">
                <a16:creationId xmlns:a16="http://schemas.microsoft.com/office/drawing/2014/main" id="{E03E09C9-CFE9-2D25-08F1-F52CD723C7D0}"/>
              </a:ext>
            </a:extLst>
          </p:cNvPr>
          <p:cNvGrpSpPr/>
          <p:nvPr/>
        </p:nvGrpSpPr>
        <p:grpSpPr>
          <a:xfrm>
            <a:off x="4572000" y="1378164"/>
            <a:ext cx="4000500" cy="2387169"/>
            <a:chOff x="4572000" y="1175181"/>
            <a:chExt cx="4000500" cy="2387169"/>
          </a:xfrm>
        </p:grpSpPr>
        <p:sp>
          <p:nvSpPr>
            <p:cNvPr id="5" name="Rectangle: Rounded Corners 4">
              <a:extLst>
                <a:ext uri="{FF2B5EF4-FFF2-40B4-BE49-F238E27FC236}">
                  <a16:creationId xmlns:a16="http://schemas.microsoft.com/office/drawing/2014/main" id="{FEE45835-BC93-3277-AEA7-F65417F48A3C}"/>
                </a:ext>
              </a:extLst>
            </p:cNvPr>
            <p:cNvSpPr/>
            <p:nvPr/>
          </p:nvSpPr>
          <p:spPr>
            <a:xfrm>
              <a:off x="4572000" y="1819275"/>
              <a:ext cx="4000500" cy="1743075"/>
            </a:xfrm>
            <a:prstGeom prst="roundRect">
              <a:avLst>
                <a:gd name="adj" fmla="val 8367"/>
              </a:avLst>
            </a:prstGeom>
            <a:solidFill>
              <a:schemeClr val="accent4"/>
            </a:solidFill>
            <a:ln>
              <a:solidFill>
                <a:srgbClr val="B77CF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2400" kern="100">
                  <a:solidFill>
                    <a:srgbClr val="000000"/>
                  </a:solidFill>
                  <a:effectLst/>
                  <a:ea typeface="Calibri" panose="020F0502020204030204" pitchFamily="34" charset="0"/>
                </a:rPr>
                <a:t>Em có cảm nhận gì sau khi nghe bài hát?</a:t>
              </a:r>
              <a:endParaRPr lang="en-US" sz="2400">
                <a:effectLst/>
                <a:ea typeface="Calibri" panose="020F0502020204030204" pitchFamily="34" charset="0"/>
              </a:endParaRPr>
            </a:p>
          </p:txBody>
        </p:sp>
        <p:sp>
          <p:nvSpPr>
            <p:cNvPr id="4" name="Freeform 6">
              <a:extLst>
                <a:ext uri="{FF2B5EF4-FFF2-40B4-BE49-F238E27FC236}">
                  <a16:creationId xmlns:a16="http://schemas.microsoft.com/office/drawing/2014/main" id="{B2B681D6-3E1E-BF4D-5F52-EBC895DAA067}"/>
                </a:ext>
              </a:extLst>
            </p:cNvPr>
            <p:cNvSpPr/>
            <p:nvPr/>
          </p:nvSpPr>
          <p:spPr>
            <a:xfrm>
              <a:off x="5641135" y="1175181"/>
              <a:ext cx="1862229" cy="1483496"/>
            </a:xfrm>
            <a:custGeom>
              <a:avLst/>
              <a:gdLst/>
              <a:ahLst/>
              <a:cxnLst/>
              <a:rect l="l" t="t" r="r" b="b"/>
              <a:pathLst>
                <a:path w="3406877" h="2786542">
                  <a:moveTo>
                    <a:pt x="0" y="0"/>
                  </a:moveTo>
                  <a:lnTo>
                    <a:pt x="3406877" y="0"/>
                  </a:lnTo>
                  <a:lnTo>
                    <a:pt x="3406877" y="2786541"/>
                  </a:lnTo>
                  <a:lnTo>
                    <a:pt x="0" y="2786541"/>
                  </a:lnTo>
                  <a:lnTo>
                    <a:pt x="0" y="0"/>
                  </a:lnTo>
                  <a:close/>
                </a:path>
              </a:pathLst>
            </a:custGeom>
            <a:blipFill>
              <a:blip r:embed="rId5"/>
              <a:stretch>
                <a:fillRect/>
              </a:stretch>
            </a:blipFill>
          </p:spPr>
          <p:txBody>
            <a:bodyPr/>
            <a:lstStyle/>
            <a:p>
              <a:endParaRPr lang="en-US"/>
            </a:p>
          </p:txBody>
        </p:sp>
      </p:grpSp>
      <p:pic>
        <p:nvPicPr>
          <p:cNvPr id="8" name="Mười Chín Tháng Tám (Sáng Tác Xuân Oanh) - Hợp Ca Nam Nữ Đài Tiếng Nói Việt Nam">
            <a:hlinkClick r:id="" action="ppaction://media"/>
            <a:extLst>
              <a:ext uri="{FF2B5EF4-FFF2-40B4-BE49-F238E27FC236}">
                <a16:creationId xmlns:a16="http://schemas.microsoft.com/office/drawing/2014/main" id="{AE039E66-ECF9-7D36-FBB3-D1D066199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5855" y="4215355"/>
            <a:ext cx="928145" cy="928145"/>
          </a:xfrm>
          <a:prstGeom prst="rect">
            <a:avLst/>
          </a:prstGeom>
        </p:spPr>
      </p:pic>
      <p:pic>
        <p:nvPicPr>
          <p:cNvPr id="2" name="Picture 1">
            <a:extLst>
              <a:ext uri="{FF2B5EF4-FFF2-40B4-BE49-F238E27FC236}">
                <a16:creationId xmlns:a16="http://schemas.microsoft.com/office/drawing/2014/main" id="{614F5C6C-5E69-F3BB-820A-FBC07F06201F}"/>
              </a:ext>
            </a:extLst>
          </p:cNvPr>
          <p:cNvPicPr>
            <a:picLocks noChangeAspect="1"/>
          </p:cNvPicPr>
          <p:nvPr/>
        </p:nvPicPr>
        <p:blipFill>
          <a:blip r:embed="rId7"/>
          <a:stretch>
            <a:fillRect/>
          </a:stretch>
        </p:blipFill>
        <p:spPr>
          <a:xfrm>
            <a:off x="0" y="4976235"/>
            <a:ext cx="999772" cy="198693"/>
          </a:xfrm>
          <a:prstGeom prst="rect">
            <a:avLst/>
          </a:prstGeom>
        </p:spPr>
      </p:pic>
    </p:spTree>
    <p:extLst>
      <p:ext uri="{BB962C8B-B14F-4D97-AF65-F5344CB8AC3E}">
        <p14:creationId xmlns:p14="http://schemas.microsoft.com/office/powerpoint/2010/main" val="282875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90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047AF6-E8B2-20CF-0904-223BEE7EC1E3}"/>
              </a:ext>
            </a:extLst>
          </p:cNvPr>
          <p:cNvGrpSpPr/>
          <p:nvPr/>
        </p:nvGrpSpPr>
        <p:grpSpPr>
          <a:xfrm>
            <a:off x="2102643" y="174348"/>
            <a:ext cx="4029076" cy="1283881"/>
            <a:chOff x="1997868" y="62240"/>
            <a:chExt cx="4029076" cy="1283881"/>
          </a:xfrm>
        </p:grpSpPr>
        <p:sp>
          <p:nvSpPr>
            <p:cNvPr id="2" name="TextBox 1">
              <a:extLst>
                <a:ext uri="{FF2B5EF4-FFF2-40B4-BE49-F238E27FC236}">
                  <a16:creationId xmlns:a16="http://schemas.microsoft.com/office/drawing/2014/main" id="{4D9BC72B-6381-876D-F51E-71A07F0212AB}"/>
                </a:ext>
              </a:extLst>
            </p:cNvPr>
            <p:cNvSpPr txBox="1"/>
            <p:nvPr/>
          </p:nvSpPr>
          <p:spPr>
            <a:xfrm>
              <a:off x="1997868" y="62240"/>
              <a:ext cx="1600200" cy="523220"/>
            </a:xfrm>
            <a:prstGeom prst="rect">
              <a:avLst/>
            </a:prstGeom>
            <a:noFill/>
          </p:spPr>
          <p:txBody>
            <a:bodyPr wrap="square" rtlCol="0">
              <a:spAutoFit/>
            </a:bodyPr>
            <a:lstStyle/>
            <a:p>
              <a:r>
                <a:rPr lang="en-US" sz="2800">
                  <a:latin typeface="Aptos Black" panose="020B0004020202020204" pitchFamily="34" charset="0"/>
                </a:rPr>
                <a:t>Ca khúc</a:t>
              </a:r>
            </a:p>
          </p:txBody>
        </p:sp>
        <p:grpSp>
          <p:nvGrpSpPr>
            <p:cNvPr id="7" name="Group 6">
              <a:extLst>
                <a:ext uri="{FF2B5EF4-FFF2-40B4-BE49-F238E27FC236}">
                  <a16:creationId xmlns:a16="http://schemas.microsoft.com/office/drawing/2014/main" id="{C4A19FD9-9BB6-5216-80E4-47B57A0B4A0F}"/>
                </a:ext>
              </a:extLst>
            </p:cNvPr>
            <p:cNvGrpSpPr/>
            <p:nvPr/>
          </p:nvGrpSpPr>
          <p:grpSpPr>
            <a:xfrm>
              <a:off x="3117055" y="238125"/>
              <a:ext cx="2909889" cy="1107996"/>
              <a:chOff x="2876550" y="1571625"/>
              <a:chExt cx="2909889" cy="1107996"/>
            </a:xfrm>
          </p:grpSpPr>
          <p:sp>
            <p:nvSpPr>
              <p:cNvPr id="3" name="TextBox 2">
                <a:extLst>
                  <a:ext uri="{FF2B5EF4-FFF2-40B4-BE49-F238E27FC236}">
                    <a16:creationId xmlns:a16="http://schemas.microsoft.com/office/drawing/2014/main" id="{5D42E5E6-DD4B-49F5-AB26-8A4757808F43}"/>
                  </a:ext>
                </a:extLst>
              </p:cNvPr>
              <p:cNvSpPr txBox="1"/>
              <p:nvPr/>
            </p:nvSpPr>
            <p:spPr>
              <a:xfrm>
                <a:off x="2876550" y="1571625"/>
                <a:ext cx="962025" cy="1107996"/>
              </a:xfrm>
              <a:prstGeom prst="rect">
                <a:avLst/>
              </a:prstGeom>
              <a:noFill/>
            </p:spPr>
            <p:txBody>
              <a:bodyPr wrap="square" rtlCol="0">
                <a:spAutoFit/>
              </a:bodyPr>
              <a:lstStyle/>
              <a:p>
                <a:r>
                  <a:rPr lang="en-US" sz="6600">
                    <a:solidFill>
                      <a:schemeClr val="bg2"/>
                    </a:solidFill>
                    <a:latin typeface="Berlin Sans FB Demi" panose="020E0802020502020306" pitchFamily="34" charset="0"/>
                  </a:rPr>
                  <a:t>19</a:t>
                </a:r>
              </a:p>
            </p:txBody>
          </p:sp>
          <p:sp>
            <p:nvSpPr>
              <p:cNvPr id="4" name="Star: 5 Points 3">
                <a:extLst>
                  <a:ext uri="{FF2B5EF4-FFF2-40B4-BE49-F238E27FC236}">
                    <a16:creationId xmlns:a16="http://schemas.microsoft.com/office/drawing/2014/main" id="{712609EB-9230-F3CB-3EB8-581C9F5305BB}"/>
                  </a:ext>
                </a:extLst>
              </p:cNvPr>
              <p:cNvSpPr/>
              <p:nvPr/>
            </p:nvSpPr>
            <p:spPr>
              <a:xfrm>
                <a:off x="3838575" y="1657350"/>
                <a:ext cx="914400" cy="914400"/>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227ED8-71BC-2D8E-3654-A9E2E9FD4661}"/>
                  </a:ext>
                </a:extLst>
              </p:cNvPr>
              <p:cNvSpPr txBox="1"/>
              <p:nvPr/>
            </p:nvSpPr>
            <p:spPr>
              <a:xfrm>
                <a:off x="3714749" y="1852940"/>
                <a:ext cx="1162052" cy="523220"/>
              </a:xfrm>
              <a:prstGeom prst="rect">
                <a:avLst/>
              </a:prstGeom>
              <a:noFill/>
            </p:spPr>
            <p:txBody>
              <a:bodyPr wrap="square" rtlCol="0">
                <a:spAutoFit/>
              </a:bodyPr>
              <a:lstStyle/>
              <a:p>
                <a:pPr algn="ctr"/>
                <a:r>
                  <a:rPr lang="en-US" sz="2800"/>
                  <a:t>tháng</a:t>
                </a:r>
              </a:p>
            </p:txBody>
          </p:sp>
          <p:sp>
            <p:nvSpPr>
              <p:cNvPr id="6" name="TextBox 5">
                <a:extLst>
                  <a:ext uri="{FF2B5EF4-FFF2-40B4-BE49-F238E27FC236}">
                    <a16:creationId xmlns:a16="http://schemas.microsoft.com/office/drawing/2014/main" id="{7B85903B-7C82-E171-465C-29D3ED1EF828}"/>
                  </a:ext>
                </a:extLst>
              </p:cNvPr>
              <p:cNvSpPr txBox="1"/>
              <p:nvPr/>
            </p:nvSpPr>
            <p:spPr>
              <a:xfrm>
                <a:off x="4824414" y="1571625"/>
                <a:ext cx="962025" cy="1107996"/>
              </a:xfrm>
              <a:prstGeom prst="rect">
                <a:avLst/>
              </a:prstGeom>
              <a:noFill/>
            </p:spPr>
            <p:txBody>
              <a:bodyPr wrap="square" rtlCol="0">
                <a:spAutoFit/>
              </a:bodyPr>
              <a:lstStyle/>
              <a:p>
                <a:r>
                  <a:rPr lang="en-US" sz="6600">
                    <a:solidFill>
                      <a:schemeClr val="bg2"/>
                    </a:solidFill>
                    <a:latin typeface="Berlin Sans FB Demi" panose="020E0802020502020306" pitchFamily="34" charset="0"/>
                  </a:rPr>
                  <a:t>8</a:t>
                </a:r>
              </a:p>
            </p:txBody>
          </p:sp>
        </p:grpSp>
      </p:grpSp>
      <p:sp>
        <p:nvSpPr>
          <p:cNvPr id="10" name="TextBox 9">
            <a:extLst>
              <a:ext uri="{FF2B5EF4-FFF2-40B4-BE49-F238E27FC236}">
                <a16:creationId xmlns:a16="http://schemas.microsoft.com/office/drawing/2014/main" id="{15006F08-9228-F685-9838-91BFB14A356E}"/>
              </a:ext>
            </a:extLst>
          </p:cNvPr>
          <p:cNvSpPr txBox="1"/>
          <p:nvPr/>
        </p:nvSpPr>
        <p:spPr>
          <a:xfrm>
            <a:off x="358378" y="1137910"/>
            <a:ext cx="8427244" cy="3831242"/>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Thể loại: hành khúc</a:t>
            </a: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N</a:t>
            </a:r>
            <a:r>
              <a:rPr lang="vi-VN" sz="2000" kern="100">
                <a:solidFill>
                  <a:srgbClr val="000000"/>
                </a:solidFill>
                <a:effectLst/>
                <a:latin typeface="+mn-lt"/>
                <a:ea typeface="Calibri" panose="020F0502020204030204" pitchFamily="34" charset="0"/>
              </a:rPr>
              <a:t>hịp điệu</a:t>
            </a:r>
            <a:r>
              <a:rPr lang="en-US" sz="2000" kern="100">
                <a:solidFill>
                  <a:srgbClr val="000000"/>
                </a:solidFill>
                <a:effectLst/>
                <a:latin typeface="+mn-lt"/>
                <a:ea typeface="Calibri" panose="020F0502020204030204" pitchFamily="34" charset="0"/>
              </a:rPr>
              <a:t>:</a:t>
            </a:r>
            <a:r>
              <a:rPr lang="vi-VN" sz="2000" kern="100">
                <a:solidFill>
                  <a:srgbClr val="000000"/>
                </a:solidFill>
                <a:effectLst/>
                <a:latin typeface="+mn-lt"/>
                <a:ea typeface="Calibri" panose="020F0502020204030204" pitchFamily="34" charset="0"/>
              </a:rPr>
              <a:t> hào hùng, khỏe mạnh</a:t>
            </a:r>
            <a:r>
              <a:rPr lang="en-US" sz="2000" kern="100">
                <a:latin typeface="+mn-lt"/>
                <a:ea typeface="Calibri" panose="020F0502020204030204" pitchFamily="34" charset="0"/>
              </a:rPr>
              <a:t>.</a:t>
            </a:r>
          </a:p>
          <a:p>
            <a:pPr marL="342900" indent="-342900" algn="just">
              <a:lnSpc>
                <a:spcPct val="150000"/>
              </a:lnSpc>
              <a:spcBef>
                <a:spcPts val="100"/>
              </a:spcBef>
              <a:spcAft>
                <a:spcPts val="100"/>
              </a:spcAft>
              <a:buFont typeface="Arial" panose="020B0604020202020204" pitchFamily="34" charset="0"/>
              <a:buChar char="•"/>
            </a:pPr>
            <a:r>
              <a:rPr lang="en-US" sz="2000" kern="100">
                <a:solidFill>
                  <a:srgbClr val="000000"/>
                </a:solidFill>
                <a:effectLst/>
                <a:latin typeface="+mn-lt"/>
                <a:ea typeface="Calibri" panose="020F0502020204030204" pitchFamily="34" charset="0"/>
              </a:rPr>
              <a:t>C</a:t>
            </a:r>
            <a:r>
              <a:rPr lang="vi-VN" sz="2000" kern="100">
                <a:solidFill>
                  <a:srgbClr val="000000"/>
                </a:solidFill>
                <a:effectLst/>
                <a:latin typeface="+mn-lt"/>
                <a:ea typeface="Calibri" panose="020F0502020204030204" pitchFamily="34" charset="0"/>
              </a:rPr>
              <a:t>a từ</a:t>
            </a:r>
            <a:r>
              <a:rPr lang="en-US" sz="2000" kern="100">
                <a:solidFill>
                  <a:srgbClr val="000000"/>
                </a:solidFill>
                <a:effectLst/>
                <a:latin typeface="+mn-lt"/>
                <a:ea typeface="Calibri" panose="020F0502020204030204" pitchFamily="34" charset="0"/>
              </a:rPr>
              <a:t>:</a:t>
            </a:r>
            <a:r>
              <a:rPr lang="vi-VN" sz="2000" kern="100">
                <a:solidFill>
                  <a:srgbClr val="000000"/>
                </a:solidFill>
                <a:effectLst/>
                <a:latin typeface="+mn-lt"/>
                <a:ea typeface="Calibri" panose="020F0502020204030204" pitchFamily="34" charset="0"/>
              </a:rPr>
              <a:t> mộc mạc</a:t>
            </a:r>
            <a:r>
              <a:rPr lang="en-US" sz="2000" kern="100">
                <a:solidFill>
                  <a:srgbClr val="000000"/>
                </a:solidFill>
                <a:effectLst/>
                <a:latin typeface="+mn-lt"/>
                <a:ea typeface="Calibri" panose="020F0502020204030204" pitchFamily="34" charset="0"/>
              </a:rPr>
              <a:t>, </a:t>
            </a:r>
            <a:r>
              <a:rPr lang="vi-VN" sz="2000" kern="100">
                <a:solidFill>
                  <a:srgbClr val="000000"/>
                </a:solidFill>
                <a:effectLst/>
                <a:latin typeface="+mn-lt"/>
                <a:ea typeface="Calibri" panose="020F0502020204030204" pitchFamily="34" charset="0"/>
              </a:rPr>
              <a:t>sống động</a:t>
            </a:r>
            <a:r>
              <a:rPr lang="en-US" sz="2000" kern="100">
                <a:solidFill>
                  <a:srgbClr val="000000"/>
                </a:solidFill>
                <a:effectLst/>
                <a:latin typeface="+mn-lt"/>
                <a:ea typeface="Calibri" panose="020F0502020204030204" pitchFamily="34" charset="0"/>
              </a:rPr>
              <a:t>.</a:t>
            </a: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Nội dung: </a:t>
            </a:r>
            <a:r>
              <a:rPr lang="vi-VN" sz="2000" kern="100">
                <a:solidFill>
                  <a:srgbClr val="000000"/>
                </a:solidFill>
                <a:effectLst/>
                <a:latin typeface="+mn-lt"/>
                <a:ea typeface="Calibri" panose="020F0502020204030204" pitchFamily="34" charset="0"/>
              </a:rPr>
              <a:t>chứa đựng sự quyết tâm cao cả, lời hiệu triệu những trái tim yêu nước chống lại kẻ thù, giành độc lập dân tộc. </a:t>
            </a:r>
            <a:endParaRPr lang="en-US" sz="2000" kern="100">
              <a:solidFill>
                <a:srgbClr val="000000"/>
              </a:solidFill>
              <a:effectLst/>
              <a:latin typeface="+mn-lt"/>
              <a:ea typeface="Calibri" panose="020F050202020403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en-US" sz="2000" kern="100">
                <a:latin typeface="+mn-lt"/>
                <a:ea typeface="Calibri" panose="020F0502020204030204" pitchFamily="34" charset="0"/>
              </a:rPr>
              <a:t>Ý nghĩa: </a:t>
            </a:r>
            <a:r>
              <a:rPr lang="vi-VN" sz="2000" kern="100">
                <a:solidFill>
                  <a:srgbClr val="000000"/>
                </a:solidFill>
                <a:effectLst/>
                <a:latin typeface="+mn-lt"/>
                <a:ea typeface="Calibri" panose="020F0502020204030204" pitchFamily="34" charset="0"/>
              </a:rPr>
              <a:t>mãi mãi đi vào lịch sử đấu tranh cách mạng của Đảng và nhân dân ta, trở thành nguồn cổ vũ tinh thần mạnh mẽ với những người quân và dân ta khắp mọi miền đất nước.</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384810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44EF87-2A36-59A6-8458-6006478A1960}"/>
              </a:ext>
            </a:extLst>
          </p:cNvPr>
          <p:cNvPicPr>
            <a:picLocks noChangeAspect="1"/>
          </p:cNvPicPr>
          <p:nvPr/>
        </p:nvPicPr>
        <p:blipFill>
          <a:blip r:embed="rId2">
            <a:alphaModFix amt="6000"/>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17E62364-154F-BD28-D923-242CA71A9CD3}"/>
              </a:ext>
            </a:extLst>
          </p:cNvPr>
          <p:cNvSpPr/>
          <p:nvPr/>
        </p:nvSpPr>
        <p:spPr>
          <a:xfrm>
            <a:off x="0" y="289994"/>
            <a:ext cx="3471333" cy="762000"/>
          </a:xfrm>
          <a:prstGeom prst="rect">
            <a:avLst/>
          </a:prstGeom>
          <a:solidFill>
            <a:srgbClr val="FD02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ptos Black" panose="020B0004020202020204" pitchFamily="34" charset="0"/>
                <a:ea typeface="+mn-ea"/>
                <a:cs typeface="+mn-cs"/>
                <a:sym typeface="Arial"/>
              </a:rPr>
              <a:t>KẾT LUẬN</a:t>
            </a:r>
          </a:p>
        </p:txBody>
      </p:sp>
      <p:sp>
        <p:nvSpPr>
          <p:cNvPr id="8" name="TextBox 7">
            <a:extLst>
              <a:ext uri="{FF2B5EF4-FFF2-40B4-BE49-F238E27FC236}">
                <a16:creationId xmlns:a16="http://schemas.microsoft.com/office/drawing/2014/main" id="{8D301539-648C-6B0E-CFB2-A627E1663600}"/>
              </a:ext>
            </a:extLst>
          </p:cNvPr>
          <p:cNvSpPr txBox="1"/>
          <p:nvPr/>
        </p:nvSpPr>
        <p:spPr>
          <a:xfrm>
            <a:off x="367270" y="1166747"/>
            <a:ext cx="8409459" cy="3728649"/>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en-US" sz="2000"/>
              <a:t>T</a:t>
            </a:r>
            <a:r>
              <a:rPr lang="vi-VN" sz="2000"/>
              <a:t>ạo ra một bước ngoặt trọng đại nhất của dân tộc Việt Nam trong thế kỷ XX, đưa dân tộc bước sang kỷ nguyên mới - kỷ nguyên độc lập dân tộc gắn liền với chủ nghĩa xã hội</a:t>
            </a:r>
            <a:r>
              <a:rPr lang="en-US" sz="2000"/>
              <a:t>.</a:t>
            </a:r>
          </a:p>
          <a:p>
            <a:pPr marL="342900" lvl="0" indent="-342900" algn="just">
              <a:lnSpc>
                <a:spcPct val="150000"/>
              </a:lnSpc>
              <a:buFont typeface="Arial" panose="020B0604020202020204" pitchFamily="34" charset="0"/>
              <a:buChar char="•"/>
            </a:pPr>
            <a:r>
              <a:rPr lang="en-US" sz="2000"/>
              <a:t>N</a:t>
            </a:r>
            <a:r>
              <a:rPr lang="vi-VN" sz="2000"/>
              <a:t>hân dân ta từ thân phận nô lệ đã trở thành người làm chủ đất nước, làm chủ vận mệnh của mình.</a:t>
            </a:r>
            <a:endParaRPr lang="en-US" sz="2000"/>
          </a:p>
          <a:p>
            <a:pPr marL="342900" lvl="0" indent="-342900" algn="just">
              <a:lnSpc>
                <a:spcPct val="150000"/>
              </a:lnSpc>
              <a:buFont typeface="Arial" panose="020B0604020202020204" pitchFamily="34" charset="0"/>
              <a:buChar char="•"/>
            </a:pPr>
            <a:r>
              <a:rPr lang="en-US" sz="2000"/>
              <a:t>L</a:t>
            </a:r>
            <a:r>
              <a:rPr lang="vi-VN" sz="2000"/>
              <a:t>à một trong những trang chói lọi nhất trong lịch sử của dân tộc ta, một dấu mốc lớn trên con đường phát triển trong suốt chiều dài mấy nghìn năm dựng nước và giữ nước của dân tộc Việt Nam.</a:t>
            </a:r>
          </a:p>
        </p:txBody>
      </p:sp>
    </p:spTree>
    <p:extLst>
      <p:ext uri="{BB962C8B-B14F-4D97-AF65-F5344CB8AC3E}">
        <p14:creationId xmlns:p14="http://schemas.microsoft.com/office/powerpoint/2010/main" val="3183800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35" name="Google Shape;735;p59"/>
          <p:cNvPicPr preferRelativeResize="0"/>
          <p:nvPr/>
        </p:nvPicPr>
        <p:blipFill>
          <a:blip r:embed="rId3">
            <a:alphaModFix/>
          </a:blip>
          <a:stretch>
            <a:fillRect/>
          </a:stretch>
        </p:blipFill>
        <p:spPr>
          <a:xfrm rot="-569048" flipH="1">
            <a:off x="8045546" y="-190932"/>
            <a:ext cx="1569949" cy="1620785"/>
          </a:xfrm>
          <a:prstGeom prst="rect">
            <a:avLst/>
          </a:prstGeom>
          <a:noFill/>
          <a:ln>
            <a:noFill/>
          </a:ln>
        </p:spPr>
      </p:pic>
      <p:grpSp>
        <p:nvGrpSpPr>
          <p:cNvPr id="736" name="Google Shape;736;p59"/>
          <p:cNvGrpSpPr/>
          <p:nvPr/>
        </p:nvGrpSpPr>
        <p:grpSpPr>
          <a:xfrm>
            <a:off x="7058967" y="3050244"/>
            <a:ext cx="3182451" cy="3376343"/>
            <a:chOff x="7053384" y="3015607"/>
            <a:chExt cx="3002977" cy="3185935"/>
          </a:xfrm>
        </p:grpSpPr>
        <p:pic>
          <p:nvPicPr>
            <p:cNvPr id="737" name="Google Shape;737;p59"/>
            <p:cNvPicPr preferRelativeResize="0"/>
            <p:nvPr/>
          </p:nvPicPr>
          <p:blipFill>
            <a:blip r:embed="rId4">
              <a:alphaModFix/>
            </a:blip>
            <a:stretch>
              <a:fillRect/>
            </a:stretch>
          </p:blipFill>
          <p:spPr>
            <a:xfrm rot="-1799998">
              <a:off x="7547185" y="3350963"/>
              <a:ext cx="2015374" cy="2515225"/>
            </a:xfrm>
            <a:prstGeom prst="rect">
              <a:avLst/>
            </a:prstGeom>
            <a:noFill/>
            <a:ln>
              <a:noFill/>
            </a:ln>
          </p:spPr>
        </p:pic>
        <p:pic>
          <p:nvPicPr>
            <p:cNvPr id="738" name="Google Shape;738;p59"/>
            <p:cNvPicPr preferRelativeResize="0"/>
            <p:nvPr/>
          </p:nvPicPr>
          <p:blipFill>
            <a:blip r:embed="rId5">
              <a:alphaModFix/>
            </a:blip>
            <a:stretch>
              <a:fillRect/>
            </a:stretch>
          </p:blipFill>
          <p:spPr>
            <a:xfrm rot="-6537483">
              <a:off x="7745063" y="3793001"/>
              <a:ext cx="1022937" cy="1007548"/>
            </a:xfrm>
            <a:prstGeom prst="rect">
              <a:avLst/>
            </a:prstGeom>
            <a:noFill/>
            <a:ln>
              <a:noFill/>
            </a:ln>
          </p:spPr>
        </p:pic>
      </p:grpSp>
      <p:pic>
        <p:nvPicPr>
          <p:cNvPr id="739" name="Google Shape;739;p59"/>
          <p:cNvPicPr preferRelativeResize="0"/>
          <p:nvPr/>
        </p:nvPicPr>
        <p:blipFill rotWithShape="1">
          <a:blip r:embed="rId6">
            <a:alphaModFix/>
          </a:blip>
          <a:srcRect b="33884"/>
          <a:stretch/>
        </p:blipFill>
        <p:spPr>
          <a:xfrm rot="10800000">
            <a:off x="-194776" y="-2"/>
            <a:ext cx="2304557" cy="1371601"/>
          </a:xfrm>
          <a:prstGeom prst="rect">
            <a:avLst/>
          </a:prstGeom>
          <a:noFill/>
          <a:ln>
            <a:noFill/>
          </a:ln>
        </p:spPr>
      </p:pic>
      <p:pic>
        <p:nvPicPr>
          <p:cNvPr id="22" name="Google Shape;763;p60"/>
          <p:cNvPicPr preferRelativeResize="0"/>
          <p:nvPr/>
        </p:nvPicPr>
        <p:blipFill>
          <a:blip r:embed="rId7">
            <a:alphaModFix/>
          </a:blip>
          <a:stretch>
            <a:fillRect/>
          </a:stretch>
        </p:blipFill>
        <p:spPr>
          <a:xfrm rot="10799997" flipH="1" flipV="1">
            <a:off x="-481807" y="3874805"/>
            <a:ext cx="3517108" cy="1549330"/>
          </a:xfrm>
          <a:prstGeom prst="rect">
            <a:avLst/>
          </a:prstGeom>
          <a:noFill/>
          <a:ln>
            <a:noFill/>
          </a:ln>
        </p:spPr>
      </p:pic>
      <p:sp>
        <p:nvSpPr>
          <p:cNvPr id="23" name="TextBox 22">
            <a:extLst>
              <a:ext uri="{FF2B5EF4-FFF2-40B4-BE49-F238E27FC236}">
                <a16:creationId xmlns:a16="http://schemas.microsoft.com/office/drawing/2014/main" id="{E6E51A6E-2593-3414-58D2-51B64DF5D971}"/>
              </a:ext>
            </a:extLst>
          </p:cNvPr>
          <p:cNvSpPr txBox="1"/>
          <p:nvPr/>
        </p:nvSpPr>
        <p:spPr>
          <a:xfrm>
            <a:off x="1" y="435243"/>
            <a:ext cx="91439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LUYỆN TẬP</a:t>
            </a:r>
          </a:p>
        </p:txBody>
      </p:sp>
      <p:sp>
        <p:nvSpPr>
          <p:cNvPr id="24" name="TextBox 23">
            <a:extLst>
              <a:ext uri="{FF2B5EF4-FFF2-40B4-BE49-F238E27FC236}">
                <a16:creationId xmlns:a16="http://schemas.microsoft.com/office/drawing/2014/main" id="{E6E51A6E-2593-3414-58D2-51B64DF5D971}"/>
              </a:ext>
            </a:extLst>
          </p:cNvPr>
          <p:cNvSpPr txBox="1"/>
          <p:nvPr/>
        </p:nvSpPr>
        <p:spPr>
          <a:xfrm>
            <a:off x="1" y="1160395"/>
            <a:ext cx="9143999" cy="1305165"/>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Nhiệm vụ 1.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Trả lời câu hỏi trắc nghiệm</a:t>
            </a:r>
          </a:p>
        </p:txBody>
      </p:sp>
      <p:pic>
        <p:nvPicPr>
          <p:cNvPr id="25" name="Picture 29"/>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8906"/>
          <a:stretch/>
        </p:blipFill>
        <p:spPr>
          <a:xfrm>
            <a:off x="3153097" y="2771616"/>
            <a:ext cx="2837805" cy="2146683"/>
          </a:xfrm>
          <a:prstGeom prst="rect">
            <a:avLst/>
          </a:prstGeom>
        </p:spPr>
      </p:pic>
    </p:spTree>
    <p:extLst>
      <p:ext uri="{BB962C8B-B14F-4D97-AF65-F5344CB8AC3E}">
        <p14:creationId xmlns:p14="http://schemas.microsoft.com/office/powerpoint/2010/main" val="195559961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337" name="Google Shape;337;p39"/>
          <p:cNvGrpSpPr/>
          <p:nvPr/>
        </p:nvGrpSpPr>
        <p:grpSpPr>
          <a:xfrm>
            <a:off x="-2409076" y="-2566446"/>
            <a:ext cx="4818151" cy="4818162"/>
            <a:chOff x="-2305451" y="-2475006"/>
            <a:chExt cx="4818151" cy="4818162"/>
          </a:xfrm>
        </p:grpSpPr>
        <p:pic>
          <p:nvPicPr>
            <p:cNvPr id="338" name="Google Shape;338;p39"/>
            <p:cNvPicPr preferRelativeResize="0"/>
            <p:nvPr/>
          </p:nvPicPr>
          <p:blipFill>
            <a:blip r:embed="rId3">
              <a:alphaModFix/>
            </a:blip>
            <a:stretch>
              <a:fillRect/>
            </a:stretch>
          </p:blipFill>
          <p:spPr>
            <a:xfrm rot="-8099993">
              <a:off x="-1871514" y="-1497737"/>
              <a:ext cx="3950278" cy="2863625"/>
            </a:xfrm>
            <a:prstGeom prst="rect">
              <a:avLst/>
            </a:prstGeom>
            <a:noFill/>
            <a:ln>
              <a:noFill/>
            </a:ln>
          </p:spPr>
        </p:pic>
        <p:pic>
          <p:nvPicPr>
            <p:cNvPr id="339" name="Google Shape;339;p39"/>
            <p:cNvPicPr preferRelativeResize="0"/>
            <p:nvPr/>
          </p:nvPicPr>
          <p:blipFill>
            <a:blip r:embed="rId4">
              <a:alphaModFix/>
            </a:blip>
            <a:stretch>
              <a:fillRect/>
            </a:stretch>
          </p:blipFill>
          <p:spPr>
            <a:xfrm rot="-1006702">
              <a:off x="15000" y="128263"/>
              <a:ext cx="1028125" cy="946224"/>
            </a:xfrm>
            <a:prstGeom prst="rect">
              <a:avLst/>
            </a:prstGeom>
            <a:noFill/>
            <a:ln>
              <a:noFill/>
            </a:ln>
          </p:spPr>
        </p:pic>
      </p:grpSp>
      <p:grpSp>
        <p:nvGrpSpPr>
          <p:cNvPr id="340" name="Google Shape;340;p39"/>
          <p:cNvGrpSpPr/>
          <p:nvPr/>
        </p:nvGrpSpPr>
        <p:grpSpPr>
          <a:xfrm>
            <a:off x="7123954" y="3272108"/>
            <a:ext cx="3152894" cy="2773391"/>
            <a:chOff x="6590554" y="3142568"/>
            <a:chExt cx="3152894" cy="2773391"/>
          </a:xfrm>
        </p:grpSpPr>
        <p:pic>
          <p:nvPicPr>
            <p:cNvPr id="341" name="Google Shape;341;p39"/>
            <p:cNvPicPr preferRelativeResize="0"/>
            <p:nvPr/>
          </p:nvPicPr>
          <p:blipFill>
            <a:blip r:embed="rId5">
              <a:alphaModFix/>
            </a:blip>
            <a:stretch>
              <a:fillRect/>
            </a:stretch>
          </p:blipFill>
          <p:spPr>
            <a:xfrm rot="-4932169">
              <a:off x="6962668" y="3103017"/>
              <a:ext cx="2408667" cy="2852491"/>
            </a:xfrm>
            <a:prstGeom prst="rect">
              <a:avLst/>
            </a:prstGeom>
            <a:noFill/>
            <a:ln>
              <a:noFill/>
            </a:ln>
          </p:spPr>
        </p:pic>
        <p:pic>
          <p:nvPicPr>
            <p:cNvPr id="342" name="Google Shape;342;p39"/>
            <p:cNvPicPr preferRelativeResize="0"/>
            <p:nvPr/>
          </p:nvPicPr>
          <p:blipFill>
            <a:blip r:embed="rId6">
              <a:alphaModFix/>
            </a:blip>
            <a:stretch>
              <a:fillRect/>
            </a:stretch>
          </p:blipFill>
          <p:spPr>
            <a:xfrm rot="1028153">
              <a:off x="7423463" y="3713497"/>
              <a:ext cx="953927" cy="984804"/>
            </a:xfrm>
            <a:prstGeom prst="rect">
              <a:avLst/>
            </a:prstGeom>
            <a:noFill/>
            <a:ln>
              <a:noFill/>
            </a:ln>
          </p:spPr>
        </p:pic>
      </p:grpSp>
      <p:sp>
        <p:nvSpPr>
          <p:cNvPr id="6" name="TextBox 5">
            <a:extLst>
              <a:ext uri="{FF2B5EF4-FFF2-40B4-BE49-F238E27FC236}">
                <a16:creationId xmlns:a16="http://schemas.microsoft.com/office/drawing/2014/main" id="{A8883D81-37E3-17F9-4844-640FF4B1A964}"/>
              </a:ext>
            </a:extLst>
          </p:cNvPr>
          <p:cNvSpPr txBox="1"/>
          <p:nvPr/>
        </p:nvSpPr>
        <p:spPr>
          <a:xfrm>
            <a:off x="624840" y="932038"/>
            <a:ext cx="7894320" cy="3279424"/>
          </a:xfrm>
          <a:prstGeom prst="rect">
            <a:avLst/>
          </a:prstGeom>
          <a:noFill/>
        </p:spPr>
        <p:txBody>
          <a:bodyPr wrap="square">
            <a:spAutoFit/>
          </a:bodyPr>
          <a:lstStyle/>
          <a:p>
            <a:pPr algn="ctr">
              <a:lnSpc>
                <a:spcPct val="150000"/>
              </a:lnSpc>
            </a:pPr>
            <a:r>
              <a:rPr lang="en-US" sz="4800" b="1">
                <a:solidFill>
                  <a:schemeClr val="bg2">
                    <a:lumMod val="75000"/>
                  </a:schemeClr>
                </a:solidFill>
              </a:rPr>
              <a:t>BÀI 8: </a:t>
            </a:r>
          </a:p>
          <a:p>
            <a:pPr algn="ctr">
              <a:lnSpc>
                <a:spcPct val="150000"/>
              </a:lnSpc>
            </a:pPr>
            <a:r>
              <a:rPr lang="en-US" sz="4800" b="1">
                <a:solidFill>
                  <a:schemeClr val="bg2">
                    <a:lumMod val="75000"/>
                  </a:schemeClr>
                </a:solidFill>
              </a:rPr>
              <a:t>CÁCH MẠNG THÁNG TÁM NĂM 1945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86521" y="573713"/>
            <a:ext cx="3340980" cy="1828275"/>
            <a:chOff x="731280" y="2010843"/>
            <a:chExt cx="3340980" cy="1828275"/>
          </a:xfrm>
        </p:grpSpPr>
        <p:sp>
          <p:nvSpPr>
            <p:cNvPr id="19" name="Rectangle: Diagonal Corners Rounded 2">
              <a:extLst>
                <a:ext uri="{FF2B5EF4-FFF2-40B4-BE49-F238E27FC236}">
                  <a16:creationId xmlns:a16="http://schemas.microsoft.com/office/drawing/2014/main" id="{E52F96F6-CD18-26DC-A4AB-349511FAE0C6}"/>
                </a:ext>
              </a:extLst>
            </p:cNvPr>
            <p:cNvSpPr/>
            <p:nvPr/>
          </p:nvSpPr>
          <p:spPr>
            <a:xfrm flipH="1">
              <a:off x="731280" y="2010843"/>
              <a:ext cx="3340980" cy="1828275"/>
            </a:xfrm>
            <a:prstGeom prst="round2DiagRect">
              <a:avLst>
                <a:gd name="adj1" fmla="val 10124"/>
                <a:gd name="adj2" fmla="val 0"/>
              </a:avLst>
            </a:prstGeom>
            <a:solidFill>
              <a:schemeClr val="accent6"/>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20" name="Arrow: Pentagon 5">
              <a:extLst>
                <a:ext uri="{FF2B5EF4-FFF2-40B4-BE49-F238E27FC236}">
                  <a16:creationId xmlns:a16="http://schemas.microsoft.com/office/drawing/2014/main" id="{A8AD5B12-5B41-533B-8621-57D3AD494E58}"/>
                </a:ext>
              </a:extLst>
            </p:cNvPr>
            <p:cNvSpPr/>
            <p:nvPr/>
          </p:nvSpPr>
          <p:spPr>
            <a:xfrm>
              <a:off x="731280" y="2194468"/>
              <a:ext cx="1892133" cy="538158"/>
            </a:xfrm>
            <a:prstGeom prst="homePlate">
              <a:avLst>
                <a:gd name="adj" fmla="val 3296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Nhóm chẵn</a:t>
              </a:r>
            </a:p>
          </p:txBody>
        </p:sp>
        <p:sp>
          <p:nvSpPr>
            <p:cNvPr id="21" name="TextBox 20">
              <a:extLst>
                <a:ext uri="{FF2B5EF4-FFF2-40B4-BE49-F238E27FC236}">
                  <a16:creationId xmlns:a16="http://schemas.microsoft.com/office/drawing/2014/main" id="{581BDB16-24FF-144D-AD1C-7E8FAF874A6F}"/>
                </a:ext>
              </a:extLst>
            </p:cNvPr>
            <p:cNvSpPr txBox="1"/>
            <p:nvPr/>
          </p:nvSpPr>
          <p:spPr>
            <a:xfrm>
              <a:off x="930343" y="2732626"/>
              <a:ext cx="2942854"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Trả lời các câu hỏi trong Phiếu học tập số 3.</a:t>
              </a:r>
            </a:p>
          </p:txBody>
        </p:sp>
      </p:grpSp>
      <p:grpSp>
        <p:nvGrpSpPr>
          <p:cNvPr id="23" name="Group 22"/>
          <p:cNvGrpSpPr/>
          <p:nvPr/>
        </p:nvGrpSpPr>
        <p:grpSpPr>
          <a:xfrm>
            <a:off x="786521" y="2762880"/>
            <a:ext cx="3340980" cy="1828275"/>
            <a:chOff x="731280" y="2010843"/>
            <a:chExt cx="3340980" cy="1828275"/>
          </a:xfrm>
        </p:grpSpPr>
        <p:sp>
          <p:nvSpPr>
            <p:cNvPr id="24" name="Rectangle: Diagonal Corners Rounded 2">
              <a:extLst>
                <a:ext uri="{FF2B5EF4-FFF2-40B4-BE49-F238E27FC236}">
                  <a16:creationId xmlns:a16="http://schemas.microsoft.com/office/drawing/2014/main" id="{E52F96F6-CD18-26DC-A4AB-349511FAE0C6}"/>
                </a:ext>
              </a:extLst>
            </p:cNvPr>
            <p:cNvSpPr/>
            <p:nvPr/>
          </p:nvSpPr>
          <p:spPr>
            <a:xfrm flipH="1">
              <a:off x="731280" y="2010843"/>
              <a:ext cx="3340980" cy="1828275"/>
            </a:xfrm>
            <a:prstGeom prst="round2DiagRect">
              <a:avLst>
                <a:gd name="adj1" fmla="val 10124"/>
                <a:gd name="adj2" fmla="val 0"/>
              </a:avLst>
            </a:prstGeom>
            <a:solidFill>
              <a:schemeClr val="accent6"/>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25" name="Arrow: Pentagon 5">
              <a:extLst>
                <a:ext uri="{FF2B5EF4-FFF2-40B4-BE49-F238E27FC236}">
                  <a16:creationId xmlns:a16="http://schemas.microsoft.com/office/drawing/2014/main" id="{A8AD5B12-5B41-533B-8621-57D3AD494E58}"/>
                </a:ext>
              </a:extLst>
            </p:cNvPr>
            <p:cNvSpPr/>
            <p:nvPr/>
          </p:nvSpPr>
          <p:spPr>
            <a:xfrm>
              <a:off x="731280" y="2194468"/>
              <a:ext cx="1892133" cy="538158"/>
            </a:xfrm>
            <a:prstGeom prst="homePlate">
              <a:avLst>
                <a:gd name="adj" fmla="val 32962"/>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Nhóm lẻ</a:t>
              </a:r>
            </a:p>
          </p:txBody>
        </p:sp>
        <p:sp>
          <p:nvSpPr>
            <p:cNvPr id="26" name="TextBox 25">
              <a:extLst>
                <a:ext uri="{FF2B5EF4-FFF2-40B4-BE49-F238E27FC236}">
                  <a16:creationId xmlns:a16="http://schemas.microsoft.com/office/drawing/2014/main" id="{581BDB16-24FF-144D-AD1C-7E8FAF874A6F}"/>
                </a:ext>
              </a:extLst>
            </p:cNvPr>
            <p:cNvSpPr txBox="1"/>
            <p:nvPr/>
          </p:nvSpPr>
          <p:spPr>
            <a:xfrm>
              <a:off x="930343" y="2732626"/>
              <a:ext cx="2942854"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Trả lời các câu hỏi trong Phiếu học tập số 4.</a:t>
              </a:r>
            </a:p>
          </p:txBody>
        </p:sp>
      </p:grpSp>
      <p:sp>
        <p:nvSpPr>
          <p:cNvPr id="27" name="Freeform 7">
            <a:extLst>
              <a:ext uri="{FF2B5EF4-FFF2-40B4-BE49-F238E27FC236}">
                <a16:creationId xmlns:a16="http://schemas.microsoft.com/office/drawing/2014/main" id="{20C5E12E-C7CC-5E3D-B919-2EB798F525DD}"/>
              </a:ext>
            </a:extLst>
          </p:cNvPr>
          <p:cNvSpPr/>
          <p:nvPr/>
        </p:nvSpPr>
        <p:spPr>
          <a:xfrm>
            <a:off x="4823283" y="1648829"/>
            <a:ext cx="3212679" cy="3269902"/>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
        <p:nvSpPr>
          <p:cNvPr id="28" name="Rounded Rectangle 27"/>
          <p:cNvSpPr/>
          <p:nvPr/>
        </p:nvSpPr>
        <p:spPr>
          <a:xfrm>
            <a:off x="4660215" y="573713"/>
            <a:ext cx="3538814" cy="685207"/>
          </a:xfrm>
          <a:prstGeom prst="round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THẢO LUẬN NHÓM</a:t>
            </a:r>
            <a:endParaRPr kumimoji="0" lang="en-US" sz="25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6BC44D36-79E4-EBC6-AA34-86CFCB0EBC9F}"/>
              </a:ext>
            </a:extLst>
          </p:cNvPr>
          <p:cNvPicPr>
            <a:picLocks noChangeAspect="1"/>
          </p:cNvPicPr>
          <p:nvPr/>
        </p:nvPicPr>
        <p:blipFill>
          <a:blip r:embed="rId3"/>
          <a:stretch>
            <a:fillRect/>
          </a:stretch>
        </p:blipFill>
        <p:spPr>
          <a:xfrm>
            <a:off x="0" y="4976235"/>
            <a:ext cx="999772" cy="198693"/>
          </a:xfrm>
          <a:prstGeom prst="rect">
            <a:avLst/>
          </a:prstGeom>
        </p:spPr>
      </p:pic>
    </p:spTree>
    <p:extLst>
      <p:ext uri="{BB962C8B-B14F-4D97-AF65-F5344CB8AC3E}">
        <p14:creationId xmlns:p14="http://schemas.microsoft.com/office/powerpoint/2010/main" val="49664534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Callout 1 (Border and Accent Bar) 5"/>
          <p:cNvSpPr/>
          <p:nvPr/>
        </p:nvSpPr>
        <p:spPr>
          <a:xfrm>
            <a:off x="364582" y="184999"/>
            <a:ext cx="5925636" cy="523982"/>
          </a:xfrm>
          <a:prstGeom prst="accentBorderCallout1">
            <a:avLst>
              <a:gd name="adj1" fmla="val 21477"/>
              <a:gd name="adj2" fmla="val -2444"/>
              <a:gd name="adj3" fmla="val 18382"/>
              <a:gd name="adj4" fmla="val -29595"/>
            </a:avLst>
          </a:prstGeom>
          <a:solidFill>
            <a:srgbClr val="00B050"/>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Nhóm chẵn: Trả lời câu hỏi Phiếu học tập số 3</a:t>
            </a:r>
          </a:p>
        </p:txBody>
      </p:sp>
      <p:sp>
        <p:nvSpPr>
          <p:cNvPr id="7" name="Rectangle: Rounded Corners 26">
            <a:extLst>
              <a:ext uri="{FF2B5EF4-FFF2-40B4-BE49-F238E27FC236}">
                <a16:creationId xmlns:a16="http://schemas.microsoft.com/office/drawing/2014/main" id="{36E25887-9E0B-4719-D230-62F52C23A7F4}"/>
              </a:ext>
            </a:extLst>
          </p:cNvPr>
          <p:cNvSpPr/>
          <p:nvPr/>
        </p:nvSpPr>
        <p:spPr>
          <a:xfrm>
            <a:off x="364582" y="212513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Việt Nam trở thành thuộc địa của phát xít Nhật.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989061"/>
            <a:ext cx="8414836" cy="84881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1: Từ tháng 9/1940, tình hình Việt Nam có thay đổi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12669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Pháp từ bỏ quyền cai trị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ở Việt Nam.</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Việt Nam đặt dưới ách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thống trị Pháp – Nhật.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Nhật đảo chính Pháp để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độc chiếm Đông Dương.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3608288"/>
            <a:ext cx="4072049" cy="1212699"/>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 Việt Nam đặt dưới ách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thống trị Pháp – Nhật.</a:t>
            </a:r>
          </a:p>
        </p:txBody>
      </p:sp>
    </p:spTree>
    <p:extLst>
      <p:ext uri="{BB962C8B-B14F-4D97-AF65-F5344CB8AC3E}">
        <p14:creationId xmlns:p14="http://schemas.microsoft.com/office/powerpoint/2010/main" val="422150571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423091"/>
            <a:ext cx="8686800" cy="415498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0000"/>
                </a:solidFill>
                <a:effectLst/>
                <a:uLnTx/>
                <a:uFillTx/>
                <a:latin typeface="Arial"/>
                <a:cs typeface="Arial"/>
                <a:sym typeface="Arial"/>
              </a:rPr>
              <a:t>Câu 2: Ý nào </a:t>
            </a:r>
            <a:r>
              <a:rPr kumimoji="0" lang="en-US" sz="2200" b="1" i="0" u="none" strike="noStrike" kern="0" cap="none" spc="0" normalizeH="0" baseline="0" noProof="0">
                <a:ln>
                  <a:noFill/>
                </a:ln>
                <a:solidFill>
                  <a:srgbClr val="000000"/>
                </a:solidFill>
                <a:effectLst/>
                <a:uLnTx/>
                <a:uFillTx/>
                <a:latin typeface="Arial"/>
                <a:cs typeface="Arial"/>
                <a:sym typeface="Arial"/>
              </a:rPr>
              <a:t>KHÔNG</a:t>
            </a:r>
            <a:r>
              <a:rPr kumimoji="0" lang="vi-VN" sz="2200" b="1" i="0" u="none" strike="noStrike" kern="0" cap="none" spc="0" normalizeH="0" baseline="0" noProof="0">
                <a:ln>
                  <a:noFill/>
                </a:ln>
                <a:solidFill>
                  <a:srgbClr val="000000"/>
                </a:solidFill>
                <a:effectLst/>
                <a:uLnTx/>
                <a:uFillTx/>
                <a:latin typeface="Arial"/>
                <a:cs typeface="Arial"/>
                <a:sym typeface="Arial"/>
              </a:rPr>
              <a:t> phản ánh đúng tình hình quân Pháp </a:t>
            </a:r>
            <a:endParaRPr kumimoji="0" lang="en-US" sz="22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0000"/>
                </a:solidFill>
                <a:effectLst/>
                <a:uLnTx/>
                <a:uFillTx/>
                <a:latin typeface="Arial"/>
                <a:cs typeface="Arial"/>
                <a:sym typeface="Arial"/>
              </a:rPr>
              <a:t>khi quân Nhật tiến vào Đông Dương?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A. Câu kết với quân Nhật ra sức bóc lột nhân dân Đông Dương.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B. Thi hành chính sách “kinh tế chỉ huy”, tăng cường bóc lột nhân dân Đông Dương hơn nữa.</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 Phục tùng và tuyên bố cho sức mạnh của Nhật Bản.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D. Thẳng tay đàn áp phong trào cách mạng và thủ tiêu những quyền lợi mà nhân dân ta giành được trong những năm 1936 – 1939. </a:t>
            </a:r>
          </a:p>
        </p:txBody>
      </p:sp>
      <p:sp>
        <p:nvSpPr>
          <p:cNvPr id="6" name="Oval 5"/>
          <p:cNvSpPr/>
          <p:nvPr/>
        </p:nvSpPr>
        <p:spPr>
          <a:xfrm>
            <a:off x="192358" y="3021450"/>
            <a:ext cx="467875" cy="46787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Tree>
    <p:extLst>
      <p:ext uri="{BB962C8B-B14F-4D97-AF65-F5344CB8AC3E}">
        <p14:creationId xmlns:p14="http://schemas.microsoft.com/office/powerpoint/2010/main" val="1752523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1974596"/>
            <a:ext cx="4072049" cy="111532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Đánh đổ đế quốc và tay sai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để giành độc lập.</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279401"/>
            <a:ext cx="8414836" cy="1435100"/>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3: Tại Hội nghị Ban Chấp hành Trung ương Đảng Cộng sản Đông Dương tháng 11/1939 đã xác định nhiệm vụ, mục tiêu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đấu tranh trước mắt của cách mạng Đông Dương là:</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1976034"/>
            <a:ext cx="4106828" cy="111389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Tiêu diệt chủ nghĩa phát xít, chia ruộng đất cho dân cày.</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350020"/>
            <a:ext cx="4072049" cy="1470967"/>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Đánh đổ đế quốc và phong kiến, thực hiện quyền làm chủ cho nhân dân lao động</a:t>
            </a:r>
            <a:r>
              <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350019"/>
            <a:ext cx="4106828" cy="1470968"/>
          </a:xfrm>
          <a:prstGeom prst="roundRect">
            <a:avLst>
              <a:gd name="adj" fmla="val 14077"/>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Đánh đổ Nhật – Pháp, làm cho Đông Dương hoàn toàn độc lập.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1974596"/>
            <a:ext cx="4072049" cy="1115329"/>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Đánh đổ đế quốc và tay sai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để giành độc lập.</a:t>
            </a:r>
          </a:p>
        </p:txBody>
      </p:sp>
    </p:spTree>
    <p:extLst>
      <p:ext uri="{BB962C8B-B14F-4D97-AF65-F5344CB8AC3E}">
        <p14:creationId xmlns:p14="http://schemas.microsoft.com/office/powerpoint/2010/main" val="905131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02509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Bà Điểm (Hóc Môn, Gia Định).</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1"/>
            <a:ext cx="8414836" cy="1341970"/>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4: Hội nghị Ban Chấp hành Trung ương Đảng Cộng sản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Đông Dương lần thứ tám (Tháng 5/1941) diễn ra ở đâu?</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02665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Pác Bó (Cao Bằng).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Nà Ngần (Cao Bằng).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Tân Trào (Tuyên Quang).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2025091"/>
            <a:ext cx="4106828" cy="1212699"/>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B. Pác Bó (Cao Bằng). </a:t>
            </a:r>
          </a:p>
        </p:txBody>
      </p:sp>
    </p:spTree>
    <p:extLst>
      <p:ext uri="{BB962C8B-B14F-4D97-AF65-F5344CB8AC3E}">
        <p14:creationId xmlns:p14="http://schemas.microsoft.com/office/powerpoint/2010/main" val="1361172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12513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Giải phóng dân tộc.</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50344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5: Nhiệm vụ chiến lược của cách mạng Việt Nam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được đề ra trong Hội nghị Ban chấp hành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Trung ương Đảng lần thứ tám (T5/1941) là:</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12669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Cách mạng ruộng đất.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Phát động tổng khởi nghĩa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Thành lập chính phủ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nhân dân.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2125129"/>
            <a:ext cx="4072049" cy="1212699"/>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Giải phóng dân tộc.</a:t>
            </a:r>
          </a:p>
        </p:txBody>
      </p:sp>
    </p:spTree>
    <p:extLst>
      <p:ext uri="{BB962C8B-B14F-4D97-AF65-F5344CB8AC3E}">
        <p14:creationId xmlns:p14="http://schemas.microsoft.com/office/powerpoint/2010/main" val="3260963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440465"/>
            <a:ext cx="8839200" cy="348557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000000"/>
                </a:solidFill>
                <a:effectLst/>
                <a:uLnTx/>
                <a:uFillTx/>
                <a:latin typeface="Arial"/>
                <a:cs typeface="Arial"/>
                <a:sym typeface="Arial"/>
              </a:rPr>
              <a:t>Câu 6: Điểm mới được đề ra tại Hội nghị lần thứ tám </a:t>
            </a:r>
            <a:endParaRPr kumimoji="0" lang="en-US" sz="21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000000"/>
                </a:solidFill>
                <a:effectLst/>
                <a:uLnTx/>
                <a:uFillTx/>
                <a:latin typeface="Arial"/>
                <a:cs typeface="Arial"/>
                <a:sym typeface="Arial"/>
              </a:rPr>
              <a:t>Ban Chấp hành Trung ương Đảng Cộng sản Đông Dương (T5/1941) so với Hội nghị T11/1939 là:</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A. Thành lập mặt trận thống nhất dân tộc, chống đế quốc</a:t>
            </a:r>
            <a:r>
              <a:rPr kumimoji="0" lang="en-US" sz="2100" b="0" i="0" u="none" strike="noStrike" kern="0" cap="none" spc="0" normalizeH="0" baseline="0" noProof="0">
                <a:ln>
                  <a:noFill/>
                </a:ln>
                <a:solidFill>
                  <a:srgbClr val="000000"/>
                </a:solidFill>
                <a:effectLst/>
                <a:uLnTx/>
                <a:uFillTx/>
                <a:latin typeface="Arial"/>
                <a:cs typeface="Arial"/>
                <a:sym typeface="Arial"/>
              </a:rPr>
              <a:t> và </a:t>
            </a:r>
            <a:r>
              <a:rPr kumimoji="0" lang="vi-VN" sz="2100" b="0" i="0" u="none" strike="noStrike" kern="0" cap="none" spc="0" normalizeH="0" baseline="0" noProof="0">
                <a:ln>
                  <a:noFill/>
                </a:ln>
                <a:solidFill>
                  <a:srgbClr val="000000"/>
                </a:solidFill>
                <a:effectLst/>
                <a:uLnTx/>
                <a:uFillTx/>
                <a:latin typeface="Arial"/>
                <a:cs typeface="Arial"/>
                <a:sym typeface="Arial"/>
              </a:rPr>
              <a:t>phong kiến.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B. Đề cao nhiệm vụ giải phóng dân tộc, chống đế quốc và phong kiến.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C. Giải quyết vấn đề dân tộc trong khuôn khổ từng nước Đông Dương.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D. Tạm gác khẩu hiệu cách mạng ruộng đất, thực hiện giảm tô, giảm tức. </a:t>
            </a:r>
          </a:p>
        </p:txBody>
      </p:sp>
      <p:sp>
        <p:nvSpPr>
          <p:cNvPr id="6" name="Oval 5"/>
          <p:cNvSpPr/>
          <p:nvPr/>
        </p:nvSpPr>
        <p:spPr>
          <a:xfrm>
            <a:off x="117475" y="2919850"/>
            <a:ext cx="463383" cy="4633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pic>
        <p:nvPicPr>
          <p:cNvPr id="7" name="Google Shape;268;p5"/>
          <p:cNvPicPr preferRelativeResize="0"/>
          <p:nvPr/>
        </p:nvPicPr>
        <p:blipFill rotWithShape="1">
          <a:blip r:embed="rId2">
            <a:alphaModFix/>
            <a:duotone>
              <a:schemeClr val="bg2">
                <a:shade val="45000"/>
                <a:satMod val="135000"/>
              </a:schemeClr>
              <a:prstClr val="white"/>
            </a:duotone>
          </a:blip>
          <a:srcRect/>
          <a:stretch/>
        </p:blipFill>
        <p:spPr>
          <a:xfrm>
            <a:off x="6604000" y="4452593"/>
            <a:ext cx="2264270" cy="451454"/>
          </a:xfrm>
          <a:prstGeom prst="rect">
            <a:avLst/>
          </a:prstGeom>
          <a:noFill/>
          <a:ln>
            <a:noFill/>
          </a:ln>
        </p:spPr>
      </p:pic>
    </p:spTree>
    <p:extLst>
      <p:ext uri="{BB962C8B-B14F-4D97-AF65-F5344CB8AC3E}">
        <p14:creationId xmlns:p14="http://schemas.microsoft.com/office/powerpoint/2010/main" val="1639651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235789"/>
            <a:ext cx="4072049" cy="112802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Mặt trận Thống nhất nhân dân phản đế Đông Dương.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556593"/>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7: Hội nghị lần thứ tám Ban Chấp hành Trung ương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Đảng Cộng sản Đông Dương (T5/1941) quyết định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thành lập hình thức mặt trận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237243"/>
            <a:ext cx="4106828" cy="112657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Hội Việt Nam Cách mạng Thanh niên.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708584"/>
            <a:ext cx="4072049" cy="1112403"/>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Mặt trận Thống nhất dân tộc phản đế Đông Dương.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708583"/>
            <a:ext cx="4106828" cy="1112404"/>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Việt Nam Độc lập đồng minh.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3708583"/>
            <a:ext cx="4106828" cy="1112404"/>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Việt Nam Độc lập đồng minh. </a:t>
            </a:r>
          </a:p>
        </p:txBody>
      </p:sp>
    </p:spTree>
    <p:extLst>
      <p:ext uri="{BB962C8B-B14F-4D97-AF65-F5344CB8AC3E}">
        <p14:creationId xmlns:p14="http://schemas.microsoft.com/office/powerpoint/2010/main" val="3046791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055532"/>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Đêm 9/3/1945.</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93699"/>
            <a:ext cx="8414836" cy="130810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8: Phát xít Nhật tiến hành đảo chính Pháp ở Đông Dương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vào thời điểm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057094"/>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Sáng 9/3/1945.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Đêm 3/9/1945.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Sáng 3/9/1945.</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2055531"/>
            <a:ext cx="4072049" cy="1212699"/>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Đêm 9/3/1945.</a:t>
            </a:r>
          </a:p>
        </p:txBody>
      </p:sp>
    </p:spTree>
    <p:extLst>
      <p:ext uri="{BB962C8B-B14F-4D97-AF65-F5344CB8AC3E}">
        <p14:creationId xmlns:p14="http://schemas.microsoft.com/office/powerpoint/2010/main" val="1871273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2300" y="537391"/>
            <a:ext cx="7899400" cy="415498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0000"/>
                </a:solidFill>
                <a:effectLst/>
                <a:uLnTx/>
                <a:uFillTx/>
                <a:latin typeface="Arial"/>
                <a:cs typeface="Arial"/>
                <a:sym typeface="Arial"/>
              </a:rPr>
              <a:t>Câu 9: Nhật đảo chính Pháp ở Đông Dương vì:</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A. Ở châu Âu, phát xít Đức liên tục bị thất bại.</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B. Phong trào đấu tranh chống Nhật ở Việt Nam không ngừng phát triển.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 Thực dân Pháp ráo riết hoạt động, chờ thời cơ phản công quân Nhật ở Đông Dương.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D. Nhật không muốn chia phần cai trị của mình ở Việt Nam cho Pháp. </a:t>
            </a:r>
          </a:p>
        </p:txBody>
      </p:sp>
      <p:sp>
        <p:nvSpPr>
          <p:cNvPr id="6" name="Oval 5"/>
          <p:cNvSpPr/>
          <p:nvPr/>
        </p:nvSpPr>
        <p:spPr>
          <a:xfrm>
            <a:off x="584201" y="2632616"/>
            <a:ext cx="491958" cy="49195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Tree>
    <p:extLst>
      <p:ext uri="{BB962C8B-B14F-4D97-AF65-F5344CB8AC3E}">
        <p14:creationId xmlns:p14="http://schemas.microsoft.com/office/powerpoint/2010/main" val="873894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8"/>
        </a:solidFill>
        <a:effectLst/>
      </p:bgPr>
    </p:bg>
    <p:spTree>
      <p:nvGrpSpPr>
        <p:cNvPr id="1" name="Shape 269"/>
        <p:cNvGrpSpPr/>
        <p:nvPr/>
      </p:nvGrpSpPr>
      <p:grpSpPr>
        <a:xfrm>
          <a:off x="0" y="0"/>
          <a:ext cx="0" cy="0"/>
          <a:chOff x="0" y="0"/>
          <a:chExt cx="0" cy="0"/>
        </a:xfrm>
      </p:grpSpPr>
      <p:sp>
        <p:nvSpPr>
          <p:cNvPr id="264" name="TextBox 263">
            <a:extLst>
              <a:ext uri="{FF2B5EF4-FFF2-40B4-BE49-F238E27FC236}">
                <a16:creationId xmlns:a16="http://schemas.microsoft.com/office/drawing/2014/main" id="{E6E51A6E-2593-3414-58D2-51B64DF5D971}"/>
              </a:ext>
            </a:extLst>
          </p:cNvPr>
          <p:cNvSpPr txBox="1"/>
          <p:nvPr/>
        </p:nvSpPr>
        <p:spPr>
          <a:xfrm>
            <a:off x="2286000" y="422438"/>
            <a:ext cx="4572000" cy="646331"/>
          </a:xfrm>
          <a:prstGeom prst="rect">
            <a:avLst/>
          </a:prstGeom>
          <a:noFill/>
        </p:spPr>
        <p:txBody>
          <a:bodyPr wrap="square">
            <a:spAutoFit/>
          </a:bodyPr>
          <a:lstStyle/>
          <a:p>
            <a:pPr algn="ctr" defTabSz="457200">
              <a:buClrTx/>
            </a:pPr>
            <a:r>
              <a:rPr lang="en-US" sz="3600" b="1">
                <a:solidFill>
                  <a:srgbClr val="B1523D"/>
                </a:solidFill>
                <a:latin typeface="Arial" panose="020B0604020202020204" pitchFamily="34" charset="0"/>
                <a:cs typeface="Arial" panose="020B0604020202020204" pitchFamily="34" charset="0"/>
              </a:rPr>
              <a:t>NỘI DUNG BÀI HỌC</a:t>
            </a:r>
          </a:p>
        </p:txBody>
      </p:sp>
      <p:grpSp>
        <p:nvGrpSpPr>
          <p:cNvPr id="265" name="Group 264">
            <a:extLst>
              <a:ext uri="{FF2B5EF4-FFF2-40B4-BE49-F238E27FC236}">
                <a16:creationId xmlns:a16="http://schemas.microsoft.com/office/drawing/2014/main" id="{E31675CA-7DEA-F61C-1788-DA3BFF81B4F4}"/>
              </a:ext>
            </a:extLst>
          </p:cNvPr>
          <p:cNvGrpSpPr/>
          <p:nvPr/>
        </p:nvGrpSpPr>
        <p:grpSpPr>
          <a:xfrm>
            <a:off x="455718" y="1016015"/>
            <a:ext cx="8232564" cy="646331"/>
            <a:chOff x="455718" y="1559927"/>
            <a:chExt cx="8232564" cy="646331"/>
          </a:xfrm>
        </p:grpSpPr>
        <p:sp>
          <p:nvSpPr>
            <p:cNvPr id="266" name="TextBox 265">
              <a:extLst>
                <a:ext uri="{FF2B5EF4-FFF2-40B4-BE49-F238E27FC236}">
                  <a16:creationId xmlns:a16="http://schemas.microsoft.com/office/drawing/2014/main" id="{AAF670AC-8B95-C9F6-4699-2BD280B3FD08}"/>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5E4C3E"/>
                  </a:solidFill>
                  <a:effectLst/>
                  <a:uLnTx/>
                  <a:uFillTx/>
                  <a:latin typeface="Berlin Sans FB Demi" panose="020E0802020502020306" pitchFamily="34" charset="0"/>
                  <a:cs typeface="Rajdhani" panose="020B0604020202020204" charset="0"/>
                </a:rPr>
                <a:t>-01-</a:t>
              </a:r>
            </a:p>
          </p:txBody>
        </p:sp>
        <p:sp>
          <p:nvSpPr>
            <p:cNvPr id="267" name="TextBox 266">
              <a:extLst>
                <a:ext uri="{FF2B5EF4-FFF2-40B4-BE49-F238E27FC236}">
                  <a16:creationId xmlns:a16="http://schemas.microsoft.com/office/drawing/2014/main" id="{8521654A-0040-3D09-8041-22B6D7622FE8}"/>
                </a:ext>
              </a:extLst>
            </p:cNvPr>
            <p:cNvSpPr txBox="1"/>
            <p:nvPr/>
          </p:nvSpPr>
          <p:spPr>
            <a:xfrm>
              <a:off x="1626370" y="1707063"/>
              <a:ext cx="7061912" cy="40011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rPr>
                <a:t>Tình hình Việt Nam dưới ách thống trị của Pháp – Nhật Bản</a:t>
              </a:r>
            </a:p>
          </p:txBody>
        </p:sp>
      </p:grpSp>
      <p:grpSp>
        <p:nvGrpSpPr>
          <p:cNvPr id="268" name="Group 267">
            <a:extLst>
              <a:ext uri="{FF2B5EF4-FFF2-40B4-BE49-F238E27FC236}">
                <a16:creationId xmlns:a16="http://schemas.microsoft.com/office/drawing/2014/main" id="{2906AB68-184E-B990-F677-7CDADCA11A3B}"/>
              </a:ext>
            </a:extLst>
          </p:cNvPr>
          <p:cNvGrpSpPr/>
          <p:nvPr/>
        </p:nvGrpSpPr>
        <p:grpSpPr>
          <a:xfrm>
            <a:off x="455718" y="1672883"/>
            <a:ext cx="8232564" cy="958660"/>
            <a:chOff x="455718" y="1403762"/>
            <a:chExt cx="8232564" cy="958660"/>
          </a:xfrm>
        </p:grpSpPr>
        <p:sp>
          <p:nvSpPr>
            <p:cNvPr id="269" name="TextBox 268">
              <a:extLst>
                <a:ext uri="{FF2B5EF4-FFF2-40B4-BE49-F238E27FC236}">
                  <a16:creationId xmlns:a16="http://schemas.microsoft.com/office/drawing/2014/main" id="{70ED684D-43BF-12AC-3139-FFD920F71451}"/>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16151A">
                      <a:lumMod val="75000"/>
                      <a:lumOff val="25000"/>
                    </a:srgbClr>
                  </a:solidFill>
                  <a:effectLst/>
                  <a:uLnTx/>
                  <a:uFillTx/>
                  <a:latin typeface="Berlin Sans FB Demi" panose="020E0802020502020306" pitchFamily="34" charset="0"/>
                  <a:cs typeface="Rajdhani" panose="020B0604020202020204" charset="0"/>
                </a:rPr>
                <a:t>-02-</a:t>
              </a:r>
            </a:p>
          </p:txBody>
        </p:sp>
        <p:sp>
          <p:nvSpPr>
            <p:cNvPr id="289" name="TextBox 288">
              <a:extLst>
                <a:ext uri="{FF2B5EF4-FFF2-40B4-BE49-F238E27FC236}">
                  <a16:creationId xmlns:a16="http://schemas.microsoft.com/office/drawing/2014/main" id="{6C50A3D4-4800-D89A-99A2-EA210B27DD81}"/>
                </a:ext>
              </a:extLst>
            </p:cNvPr>
            <p:cNvSpPr txBox="1"/>
            <p:nvPr/>
          </p:nvSpPr>
          <p:spPr>
            <a:xfrm>
              <a:off x="1626371" y="1403762"/>
              <a:ext cx="7061911"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rPr>
                <a:t>Công cuộc chuẩn bị tiến tới khởi nghĩa giành chính quyền trong toàn quốc.</a:t>
              </a:r>
            </a:p>
          </p:txBody>
        </p:sp>
      </p:grpSp>
      <p:grpSp>
        <p:nvGrpSpPr>
          <p:cNvPr id="290" name="Group 289">
            <a:extLst>
              <a:ext uri="{FF2B5EF4-FFF2-40B4-BE49-F238E27FC236}">
                <a16:creationId xmlns:a16="http://schemas.microsoft.com/office/drawing/2014/main" id="{99E30EAD-B3E1-634C-A983-BF893846BB63}"/>
              </a:ext>
            </a:extLst>
          </p:cNvPr>
          <p:cNvGrpSpPr/>
          <p:nvPr/>
        </p:nvGrpSpPr>
        <p:grpSpPr>
          <a:xfrm>
            <a:off x="455718" y="2737839"/>
            <a:ext cx="8162502" cy="958660"/>
            <a:chOff x="455718" y="1403762"/>
            <a:chExt cx="8162502" cy="958660"/>
          </a:xfrm>
        </p:grpSpPr>
        <p:sp>
          <p:nvSpPr>
            <p:cNvPr id="291" name="TextBox 290">
              <a:extLst>
                <a:ext uri="{FF2B5EF4-FFF2-40B4-BE49-F238E27FC236}">
                  <a16:creationId xmlns:a16="http://schemas.microsoft.com/office/drawing/2014/main" id="{FC7FC4D1-A193-707D-1357-0FA54923DCAB}"/>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C00000"/>
                  </a:solidFill>
                  <a:effectLst/>
                  <a:uLnTx/>
                  <a:uFillTx/>
                  <a:latin typeface="Berlin Sans FB Demi" panose="020E0802020502020306" pitchFamily="34" charset="0"/>
                  <a:cs typeface="Rajdhani" panose="020B0604020202020204" charset="0"/>
                </a:rPr>
                <a:t>-03-</a:t>
              </a:r>
            </a:p>
          </p:txBody>
        </p:sp>
        <p:sp>
          <p:nvSpPr>
            <p:cNvPr id="292" name="TextBox 291">
              <a:extLst>
                <a:ext uri="{FF2B5EF4-FFF2-40B4-BE49-F238E27FC236}">
                  <a16:creationId xmlns:a16="http://schemas.microsoft.com/office/drawing/2014/main" id="{8B4367BB-BB74-D852-C60B-757E443FD161}"/>
                </a:ext>
              </a:extLst>
            </p:cNvPr>
            <p:cNvSpPr txBox="1"/>
            <p:nvPr/>
          </p:nvSpPr>
          <p:spPr>
            <a:xfrm>
              <a:off x="1626369" y="1403762"/>
              <a:ext cx="6991851"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rPr>
                <a:t>Diễn biến chính của Cách mạng tháng Tám năm 1945 và   sự ra đời của nước Việt Nam Dân chủ Cộng hòa.</a:t>
              </a:r>
            </a:p>
          </p:txBody>
        </p:sp>
      </p:grpSp>
      <p:grpSp>
        <p:nvGrpSpPr>
          <p:cNvPr id="293" name="Group 292">
            <a:extLst>
              <a:ext uri="{FF2B5EF4-FFF2-40B4-BE49-F238E27FC236}">
                <a16:creationId xmlns:a16="http://schemas.microsoft.com/office/drawing/2014/main" id="{64731319-BF6A-B41C-E290-9DC7995E66B4}"/>
              </a:ext>
            </a:extLst>
          </p:cNvPr>
          <p:cNvGrpSpPr/>
          <p:nvPr/>
        </p:nvGrpSpPr>
        <p:grpSpPr>
          <a:xfrm>
            <a:off x="455718" y="3794232"/>
            <a:ext cx="8162502" cy="958660"/>
            <a:chOff x="455718" y="1403762"/>
            <a:chExt cx="8162502" cy="958660"/>
          </a:xfrm>
        </p:grpSpPr>
        <p:sp>
          <p:nvSpPr>
            <p:cNvPr id="294" name="TextBox 293">
              <a:extLst>
                <a:ext uri="{FF2B5EF4-FFF2-40B4-BE49-F238E27FC236}">
                  <a16:creationId xmlns:a16="http://schemas.microsoft.com/office/drawing/2014/main" id="{DDFFDABD-894A-024B-9BF8-75113FFEE46C}"/>
                </a:ext>
              </a:extLst>
            </p:cNvPr>
            <p:cNvSpPr txBox="1"/>
            <p:nvPr/>
          </p:nvSpPr>
          <p:spPr>
            <a:xfrm>
              <a:off x="455718" y="1559927"/>
              <a:ext cx="114495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808000"/>
                  </a:solidFill>
                  <a:effectLst/>
                  <a:uLnTx/>
                  <a:uFillTx/>
                  <a:latin typeface="Berlin Sans FB Demi" panose="020E0802020502020306" pitchFamily="34" charset="0"/>
                  <a:cs typeface="Rajdhani" panose="020B0604020202020204" charset="0"/>
                </a:rPr>
                <a:t>-04-</a:t>
              </a:r>
            </a:p>
          </p:txBody>
        </p:sp>
        <p:sp>
          <p:nvSpPr>
            <p:cNvPr id="295" name="TextBox 294">
              <a:extLst>
                <a:ext uri="{FF2B5EF4-FFF2-40B4-BE49-F238E27FC236}">
                  <a16:creationId xmlns:a16="http://schemas.microsoft.com/office/drawing/2014/main" id="{90133601-E8E9-0764-96B5-C6941CCF3176}"/>
                </a:ext>
              </a:extLst>
            </p:cNvPr>
            <p:cNvSpPr txBox="1"/>
            <p:nvPr/>
          </p:nvSpPr>
          <p:spPr>
            <a:xfrm>
              <a:off x="1626369" y="1403762"/>
              <a:ext cx="6991851"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rgbClr val="16151A"/>
                  </a:solidFill>
                  <a:effectLst/>
                  <a:uLnTx/>
                  <a:uFillTx/>
                </a:rPr>
                <a:t>Nguyên nhân thắng lợi, ý nghĩa lịch sử của Cách mạng tháng Tám năm 1945.</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500"/>
                                        <p:tgtEl>
                                          <p:spTgt spid="265"/>
                                        </p:tgtEl>
                                      </p:cBhvr>
                                    </p:animEffect>
                                    <p:anim calcmode="lin" valueType="num">
                                      <p:cBhvr>
                                        <p:cTn id="8" dur="500" fill="hold"/>
                                        <p:tgtEl>
                                          <p:spTgt spid="265"/>
                                        </p:tgtEl>
                                        <p:attrNameLst>
                                          <p:attrName>ppt_x</p:attrName>
                                        </p:attrNameLst>
                                      </p:cBhvr>
                                      <p:tavLst>
                                        <p:tav tm="0">
                                          <p:val>
                                            <p:strVal val="#ppt_x"/>
                                          </p:val>
                                        </p:tav>
                                        <p:tav tm="100000">
                                          <p:val>
                                            <p:strVal val="#ppt_x"/>
                                          </p:val>
                                        </p:tav>
                                      </p:tavLst>
                                    </p:anim>
                                    <p:anim calcmode="lin" valueType="num">
                                      <p:cBhvr>
                                        <p:cTn id="9" dur="5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8"/>
                                        </p:tgtEl>
                                        <p:attrNameLst>
                                          <p:attrName>style.visibility</p:attrName>
                                        </p:attrNameLst>
                                      </p:cBhvr>
                                      <p:to>
                                        <p:strVal val="visible"/>
                                      </p:to>
                                    </p:set>
                                    <p:animEffect transition="in" filter="fade">
                                      <p:cBhvr>
                                        <p:cTn id="14" dur="500"/>
                                        <p:tgtEl>
                                          <p:spTgt spid="268"/>
                                        </p:tgtEl>
                                      </p:cBhvr>
                                    </p:animEffect>
                                    <p:anim calcmode="lin" valueType="num">
                                      <p:cBhvr>
                                        <p:cTn id="15" dur="500" fill="hold"/>
                                        <p:tgtEl>
                                          <p:spTgt spid="268"/>
                                        </p:tgtEl>
                                        <p:attrNameLst>
                                          <p:attrName>ppt_x</p:attrName>
                                        </p:attrNameLst>
                                      </p:cBhvr>
                                      <p:tavLst>
                                        <p:tav tm="0">
                                          <p:val>
                                            <p:strVal val="#ppt_x"/>
                                          </p:val>
                                        </p:tav>
                                        <p:tav tm="100000">
                                          <p:val>
                                            <p:strVal val="#ppt_x"/>
                                          </p:val>
                                        </p:tav>
                                      </p:tavLst>
                                    </p:anim>
                                    <p:anim calcmode="lin" valueType="num">
                                      <p:cBhvr>
                                        <p:cTn id="16" dur="500" fill="hold"/>
                                        <p:tgtEl>
                                          <p:spTgt spid="2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0"/>
                                        </p:tgtEl>
                                        <p:attrNameLst>
                                          <p:attrName>style.visibility</p:attrName>
                                        </p:attrNameLst>
                                      </p:cBhvr>
                                      <p:to>
                                        <p:strVal val="visible"/>
                                      </p:to>
                                    </p:set>
                                    <p:animEffect transition="in" filter="fade">
                                      <p:cBhvr>
                                        <p:cTn id="21" dur="500"/>
                                        <p:tgtEl>
                                          <p:spTgt spid="290"/>
                                        </p:tgtEl>
                                      </p:cBhvr>
                                    </p:animEffect>
                                    <p:anim calcmode="lin" valueType="num">
                                      <p:cBhvr>
                                        <p:cTn id="22" dur="500" fill="hold"/>
                                        <p:tgtEl>
                                          <p:spTgt spid="290"/>
                                        </p:tgtEl>
                                        <p:attrNameLst>
                                          <p:attrName>ppt_x</p:attrName>
                                        </p:attrNameLst>
                                      </p:cBhvr>
                                      <p:tavLst>
                                        <p:tav tm="0">
                                          <p:val>
                                            <p:strVal val="#ppt_x"/>
                                          </p:val>
                                        </p:tav>
                                        <p:tav tm="100000">
                                          <p:val>
                                            <p:strVal val="#ppt_x"/>
                                          </p:val>
                                        </p:tav>
                                      </p:tavLst>
                                    </p:anim>
                                    <p:anim calcmode="lin" valueType="num">
                                      <p:cBhvr>
                                        <p:cTn id="23" dur="500" fill="hold"/>
                                        <p:tgtEl>
                                          <p:spTgt spid="29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3"/>
                                        </p:tgtEl>
                                        <p:attrNameLst>
                                          <p:attrName>style.visibility</p:attrName>
                                        </p:attrNameLst>
                                      </p:cBhvr>
                                      <p:to>
                                        <p:strVal val="visible"/>
                                      </p:to>
                                    </p:set>
                                    <p:animEffect transition="in" filter="fade">
                                      <p:cBhvr>
                                        <p:cTn id="28" dur="500"/>
                                        <p:tgtEl>
                                          <p:spTgt spid="293"/>
                                        </p:tgtEl>
                                      </p:cBhvr>
                                    </p:animEffect>
                                    <p:anim calcmode="lin" valueType="num">
                                      <p:cBhvr>
                                        <p:cTn id="29" dur="500" fill="hold"/>
                                        <p:tgtEl>
                                          <p:spTgt spid="293"/>
                                        </p:tgtEl>
                                        <p:attrNameLst>
                                          <p:attrName>ppt_x</p:attrName>
                                        </p:attrNameLst>
                                      </p:cBhvr>
                                      <p:tavLst>
                                        <p:tav tm="0">
                                          <p:val>
                                            <p:strVal val="#ppt_x"/>
                                          </p:val>
                                        </p:tav>
                                        <p:tav tm="100000">
                                          <p:val>
                                            <p:strVal val="#ppt_x"/>
                                          </p:val>
                                        </p:tav>
                                      </p:tavLst>
                                    </p:anim>
                                    <p:anim calcmode="lin" valueType="num">
                                      <p:cBhvr>
                                        <p:cTn id="30" dur="500" fill="hold"/>
                                        <p:tgtEl>
                                          <p:spTgt spid="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12513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“Đánh đuổi phát xít Nhật”.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50344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10: Ngay sau khi nghe tin Nhật đảo chính Pháp,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Ban Thường vụ Trung ương Đảng họp ra chỉ thị:</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12669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“Đánh đuổi đế quốc Pháp”.</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“Nhật – Pháp bắn nhau và hành động của chúng ta”.</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“Đánh đuổi phát xít Nhật và thực dân Pháp”.</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3625087"/>
            <a:ext cx="4072049" cy="1195900"/>
          </a:xfrm>
          <a:prstGeom prst="roundRect">
            <a:avLst/>
          </a:prstGeom>
          <a:solidFill>
            <a:srgbClr val="D1EFD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 “Nhật – Pháp bắn nhau và hành động của chúng ta”.</a:t>
            </a:r>
          </a:p>
        </p:txBody>
      </p:sp>
    </p:spTree>
    <p:extLst>
      <p:ext uri="{BB962C8B-B14F-4D97-AF65-F5344CB8AC3E}">
        <p14:creationId xmlns:p14="http://schemas.microsoft.com/office/powerpoint/2010/main" val="159793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025" y="268695"/>
            <a:ext cx="8743950" cy="47089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Câu 11: Thời cơ “ngàn năm có một” đã đến với </a:t>
            </a:r>
            <a:endParaRPr kumimoji="0" lang="en-US" sz="20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cách mạng nước ta vào thời điểm nào?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A. Tháng 5/1945, phát xít Đức đầu hàng vô điều kiện, Chiến tranh thế giới thứ hai kết thúc ở châu Âu.</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B. Ngày 6/8/1945, Mỹ ném bom nguyên tử xuống thành phố Hi-ro-si-ma của Nhật Bản.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 Ngày 9/8/1945, Hồng quân Liên Xô tiêu diệt hơn 1 triệu quân Quan Đông của Nhật Bản ở Đông Bắc Trung Quốc, khiến Nhật Bản bị thiệt hại nặng nề.</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D. Ngày 15/8/1945, Nhật Bản đầu hàng Đồng minh, Chính phủ thân Nhật Trần Trọng Kim hoang mang cực độ. </a:t>
            </a:r>
          </a:p>
        </p:txBody>
      </p:sp>
      <p:sp>
        <p:nvSpPr>
          <p:cNvPr id="6" name="Oval 5"/>
          <p:cNvSpPr/>
          <p:nvPr/>
        </p:nvSpPr>
        <p:spPr>
          <a:xfrm>
            <a:off x="165160" y="4007514"/>
            <a:ext cx="459712" cy="45971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Tree>
    <p:extLst>
      <p:ext uri="{BB962C8B-B14F-4D97-AF65-F5344CB8AC3E}">
        <p14:creationId xmlns:p14="http://schemas.microsoft.com/office/powerpoint/2010/main" val="1695437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Callout 1 (Border and Accent Bar) 5"/>
          <p:cNvSpPr/>
          <p:nvPr/>
        </p:nvSpPr>
        <p:spPr>
          <a:xfrm>
            <a:off x="323942" y="277858"/>
            <a:ext cx="5540918" cy="523982"/>
          </a:xfrm>
          <a:prstGeom prst="accentBorderCallout1">
            <a:avLst>
              <a:gd name="adj1" fmla="val 21477"/>
              <a:gd name="adj2" fmla="val -2444"/>
              <a:gd name="adj3" fmla="val 18382"/>
              <a:gd name="adj4" fmla="val -29595"/>
            </a:avLst>
          </a:prstGeom>
          <a:solidFill>
            <a:srgbClr val="7030A0"/>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Nhóm lẻ: Trả lời câu hỏi Phiếu học tập số 4</a:t>
            </a:r>
          </a:p>
        </p:txBody>
      </p:sp>
      <p:sp>
        <p:nvSpPr>
          <p:cNvPr id="13" name="TextBox 12"/>
          <p:cNvSpPr txBox="1"/>
          <p:nvPr/>
        </p:nvSpPr>
        <p:spPr>
          <a:xfrm>
            <a:off x="715962" y="989061"/>
            <a:ext cx="7712075" cy="37856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Câu 1: Từ ngày 14 đến ngày 15/8/1945, </a:t>
            </a:r>
            <a:endParaRPr kumimoji="0" lang="en-US" sz="20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tại Tân Trào (Tuyên Quang) đã diễn ra sự kiện lịch sử gì?</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A. Đảng triệu tập Hội nghị toàn quốc, thông qua kế hoạch lãnh đạo toàn dân tổng khởi nghĩa.</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B. Thành lập Ủy ban khởi nghĩa toàn quốc.</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 Ra Quân lệnh số 1, phát lệnh tổng khởi nghĩa trong toàn quốc.</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D. Quyết định lấy lá cờ đỏ sao vàng làm Quốc kì sau khi nước ta giành được độc lập.</a:t>
            </a:r>
          </a:p>
        </p:txBody>
      </p:sp>
      <p:sp>
        <p:nvSpPr>
          <p:cNvPr id="14" name="Oval 13"/>
          <p:cNvSpPr/>
          <p:nvPr/>
        </p:nvSpPr>
        <p:spPr>
          <a:xfrm>
            <a:off x="685363" y="1993901"/>
            <a:ext cx="440008" cy="44000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E1A5554-D3CC-7FA2-6B59-6BF7D8BA20E1}"/>
              </a:ext>
            </a:extLst>
          </p:cNvPr>
          <p:cNvPicPr>
            <a:picLocks noChangeAspect="1"/>
          </p:cNvPicPr>
          <p:nvPr/>
        </p:nvPicPr>
        <p:blipFill>
          <a:blip r:embed="rId2"/>
          <a:stretch>
            <a:fillRect/>
          </a:stretch>
        </p:blipFill>
        <p:spPr>
          <a:xfrm>
            <a:off x="0" y="4976235"/>
            <a:ext cx="999772" cy="198693"/>
          </a:xfrm>
          <a:prstGeom prst="rect">
            <a:avLst/>
          </a:prstGeom>
        </p:spPr>
      </p:pic>
    </p:spTree>
    <p:extLst>
      <p:ext uri="{BB962C8B-B14F-4D97-AF65-F5344CB8AC3E}">
        <p14:creationId xmlns:p14="http://schemas.microsoft.com/office/powerpoint/2010/main" val="4013270101"/>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1841500"/>
            <a:ext cx="4072049" cy="134392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Ra lệnh Tổng khởi nghĩa.</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1"/>
            <a:ext cx="8414836" cy="1202270"/>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2: Ngày 16, 17/8/1945, Đại hội Quốc dân được triệu tập đã:</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1843231"/>
            <a:ext cx="4106828" cy="13421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Thành lập Ủy ban khởi nghĩa.</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495676"/>
            <a:ext cx="4072049" cy="132531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Tán thành chủ trương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Tổng khởi nghĩa của Đảng.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495674"/>
            <a:ext cx="4106828" cy="1325313"/>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Quyết định đặt tên nước là Việt Nam Dân chủ Cộng hòa.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64582" y="3490227"/>
            <a:ext cx="4072049" cy="1330759"/>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 Tán thành chủ trương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Tổng khởi nghĩa của Đảng.</a:t>
            </a:r>
          </a:p>
        </p:txBody>
      </p:sp>
    </p:spTree>
    <p:extLst>
      <p:ext uri="{BB962C8B-B14F-4D97-AF65-F5344CB8AC3E}">
        <p14:creationId xmlns:p14="http://schemas.microsoft.com/office/powerpoint/2010/main" val="257731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04893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Bắc Giang, Hải Dương,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Hải Phòng, Thanh Hóa.</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1"/>
            <a:ext cx="8414836" cy="1341970"/>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3: 4 tỉnh đầu tiên được giải phóng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trong Cách mạng tháng Tám là:</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05049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Hải Dương, Hưng Yên,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Hà Nội, Quảng Nam.</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Hải Dương, Hà Tĩnh,</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Quảng Nam, Hà Nội.</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Bắc Giang, Hải Dương,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Hà Tĩnh, Quảng Nam.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3625087"/>
            <a:ext cx="4106828" cy="1195900"/>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Bắc Giang, Hải Dương,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Hà Tĩnh, Quảng Nam. </a:t>
            </a:r>
          </a:p>
        </p:txBody>
      </p:sp>
    </p:spTree>
    <p:extLst>
      <p:ext uri="{BB962C8B-B14F-4D97-AF65-F5344CB8AC3E}">
        <p14:creationId xmlns:p14="http://schemas.microsoft.com/office/powerpoint/2010/main" val="4617117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3" y="2125131"/>
            <a:ext cx="3724818"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Cần Thơ.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50344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4: Địa phương giành thắng lợi muộn nhất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trong Cách mạng tháng Tám là:</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356100" y="2126693"/>
            <a:ext cx="442331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Vĩnh Long.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3" y="3625088"/>
            <a:ext cx="3724818"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Đồng Tháp.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356100" y="3625087"/>
            <a:ext cx="442331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Đồng Nai Thượng và Hà Tiên.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356100" y="3625088"/>
            <a:ext cx="4423318" cy="1195900"/>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Đồng Nai Thượng và Hà Tiên. </a:t>
            </a:r>
          </a:p>
        </p:txBody>
      </p:sp>
    </p:spTree>
    <p:extLst>
      <p:ext uri="{BB962C8B-B14F-4D97-AF65-F5344CB8AC3E}">
        <p14:creationId xmlns:p14="http://schemas.microsoft.com/office/powerpoint/2010/main" val="3250540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1898396"/>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Tạo điều kiện cho các tỉnh miền Nam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1"/>
            <a:ext cx="8414836" cy="1303870"/>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5: Khởi nghĩa giành thắng lợi ở Hà Nội, Huế, Sài Gòn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có ý nghĩa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1899958"/>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Tạo điều kiện cho các tỉnh miền Trung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371190"/>
            <a:ext cx="4072049" cy="14497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Tạo điều kiện cho các tỉnh miền Bắc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371188"/>
            <a:ext cx="4106828" cy="14497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Tạo điều kiện thuận lợi cho các địa phương trong cả nước giành chính quyền.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3371188"/>
            <a:ext cx="4106828" cy="1449799"/>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Tạo điều kiện thuận lợi cho các địa phương trong cả nước giành chính quyền. </a:t>
            </a:r>
          </a:p>
        </p:txBody>
      </p:sp>
      <p:pic>
        <p:nvPicPr>
          <p:cNvPr id="2" name="Picture 1">
            <a:extLst>
              <a:ext uri="{FF2B5EF4-FFF2-40B4-BE49-F238E27FC236}">
                <a16:creationId xmlns:a16="http://schemas.microsoft.com/office/drawing/2014/main" id="{FF9D4F3B-3220-5091-B2D8-C4DF8FCD45C1}"/>
              </a:ext>
            </a:extLst>
          </p:cNvPr>
          <p:cNvPicPr>
            <a:picLocks noChangeAspect="1"/>
          </p:cNvPicPr>
          <p:nvPr/>
        </p:nvPicPr>
        <p:blipFill>
          <a:blip r:embed="rId2"/>
          <a:stretch>
            <a:fillRect/>
          </a:stretch>
        </p:blipFill>
        <p:spPr>
          <a:xfrm>
            <a:off x="0" y="4976235"/>
            <a:ext cx="999772" cy="198693"/>
          </a:xfrm>
          <a:prstGeom prst="rect">
            <a:avLst/>
          </a:prstGeom>
        </p:spPr>
      </p:pic>
    </p:spTree>
    <p:extLst>
      <p:ext uri="{BB962C8B-B14F-4D97-AF65-F5344CB8AC3E}">
        <p14:creationId xmlns:p14="http://schemas.microsoft.com/office/powerpoint/2010/main" val="3529761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1905000"/>
            <a:ext cx="4072049" cy="128042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Khởi nghĩa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1"/>
            <a:ext cx="8414836" cy="1197702"/>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6: Cách mạng tháng Tám nổ ra dưới hình thức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1906649"/>
            <a:ext cx="4106828" cy="127878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Bãi công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558296"/>
            <a:ext cx="4072049" cy="126269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Biểu tình giành chính quyền.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558294"/>
            <a:ext cx="4106828" cy="1262693"/>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Tổng khởi nghĩa giành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chính quyền.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3558293"/>
            <a:ext cx="4106828" cy="1262693"/>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Tổng khởi nghĩa giành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chính quyền. </a:t>
            </a:r>
          </a:p>
        </p:txBody>
      </p:sp>
    </p:spTree>
    <p:extLst>
      <p:ext uri="{BB962C8B-B14F-4D97-AF65-F5344CB8AC3E}">
        <p14:creationId xmlns:p14="http://schemas.microsoft.com/office/powerpoint/2010/main" val="39408989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13783" y="2125131"/>
            <a:ext cx="3496218"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Cổ vũ mạnh mẽ phong trào cách mạng thế giới.</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13782" y="334430"/>
            <a:ext cx="8529136" cy="150344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7: Cách mạng tháng Tám thành công ảnh hưởng như thế nào đến tình hình cách mạng thế giới?</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013200" y="2126693"/>
            <a:ext cx="482971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Làm suy yếu hệ thống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thuộc địa chủ nghĩa thực dân.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13783" y="3625088"/>
            <a:ext cx="3496218"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Tăng cường tính toàn kết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giữa các nước thuộc địa.</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013200" y="3625087"/>
            <a:ext cx="482971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Dẫn đến sự ra đời của các tổ chức yêu nước trên thế giới ngày càng nhiều.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313782" y="2125129"/>
            <a:ext cx="3500205" cy="1212699"/>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Cổ vũ mạnh mẽ phong trào cách mạng thế giới.</a:t>
            </a:r>
          </a:p>
        </p:txBody>
      </p:sp>
    </p:spTree>
    <p:extLst>
      <p:ext uri="{BB962C8B-B14F-4D97-AF65-F5344CB8AC3E}">
        <p14:creationId xmlns:p14="http://schemas.microsoft.com/office/powerpoint/2010/main" val="3830169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125131"/>
            <a:ext cx="4072049" cy="121269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Quyền được hưởng tự do.</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503441"/>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8: Trong bản </a:t>
            </a:r>
            <a:r>
              <a:rPr kumimoji="0" lang="vi-VN" sz="2000" b="1" i="1"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Tuyên ngôn Độc lập</a:t>
            </a: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Chủ tịch Hồ Chí Minh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tuyên bố Việt Nam quyền cơ bản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126693"/>
            <a:ext cx="4106828" cy="121113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Quyền được hưởng tự do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và độc lập.</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625088"/>
            <a:ext cx="4072049" cy="11958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Quyền tự do, dân chủ.</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625087"/>
            <a:ext cx="4106828" cy="119590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Quyền dân sinh, hạnh phúc.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2125129"/>
            <a:ext cx="4106828" cy="1212699"/>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B. Quyền được hưởng tự do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và độc lập.</a:t>
            </a:r>
          </a:p>
        </p:txBody>
      </p:sp>
    </p:spTree>
    <p:extLst>
      <p:ext uri="{BB962C8B-B14F-4D97-AF65-F5344CB8AC3E}">
        <p14:creationId xmlns:p14="http://schemas.microsoft.com/office/powerpoint/2010/main" val="14203850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grpSp>
        <p:nvGrpSpPr>
          <p:cNvPr id="716" name="Google Shape;716;p58"/>
          <p:cNvGrpSpPr/>
          <p:nvPr/>
        </p:nvGrpSpPr>
        <p:grpSpPr>
          <a:xfrm>
            <a:off x="6259286" y="1589314"/>
            <a:ext cx="3739793" cy="4188676"/>
            <a:chOff x="6421350" y="1076676"/>
            <a:chExt cx="3341675" cy="3840224"/>
          </a:xfrm>
        </p:grpSpPr>
        <p:pic>
          <p:nvPicPr>
            <p:cNvPr id="717" name="Google Shape;717;p58"/>
            <p:cNvPicPr preferRelativeResize="0"/>
            <p:nvPr/>
          </p:nvPicPr>
          <p:blipFill>
            <a:blip r:embed="rId3">
              <a:alphaModFix/>
            </a:blip>
            <a:stretch>
              <a:fillRect/>
            </a:stretch>
          </p:blipFill>
          <p:spPr>
            <a:xfrm rot="-6688683">
              <a:off x="6486723" y="1832962"/>
              <a:ext cx="3210929" cy="2327652"/>
            </a:xfrm>
            <a:prstGeom prst="rect">
              <a:avLst/>
            </a:prstGeom>
            <a:noFill/>
            <a:ln>
              <a:noFill/>
            </a:ln>
          </p:spPr>
        </p:pic>
        <p:pic>
          <p:nvPicPr>
            <p:cNvPr id="718" name="Google Shape;718;p58"/>
            <p:cNvPicPr preferRelativeResize="0"/>
            <p:nvPr/>
          </p:nvPicPr>
          <p:blipFill>
            <a:blip r:embed="rId4">
              <a:alphaModFix/>
            </a:blip>
            <a:stretch>
              <a:fillRect/>
            </a:stretch>
          </p:blipFill>
          <p:spPr>
            <a:xfrm rot="-1269474">
              <a:off x="7430145" y="2055824"/>
              <a:ext cx="1096925" cy="1132448"/>
            </a:xfrm>
            <a:prstGeom prst="rect">
              <a:avLst/>
            </a:prstGeom>
            <a:noFill/>
            <a:ln>
              <a:noFill/>
            </a:ln>
          </p:spPr>
        </p:pic>
      </p:grpSp>
      <p:sp>
        <p:nvSpPr>
          <p:cNvPr id="7" name="TextBox 6">
            <a:extLst>
              <a:ext uri="{FF2B5EF4-FFF2-40B4-BE49-F238E27FC236}">
                <a16:creationId xmlns:a16="http://schemas.microsoft.com/office/drawing/2014/main" id="{8BCD4F61-A1B8-2790-6303-69A346D65B40}"/>
              </a:ext>
            </a:extLst>
          </p:cNvPr>
          <p:cNvSpPr txBox="1"/>
          <p:nvPr/>
        </p:nvSpPr>
        <p:spPr>
          <a:xfrm>
            <a:off x="3362944" y="269959"/>
            <a:ext cx="2418111"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808000"/>
                </a:solidFill>
                <a:effectLst/>
                <a:uLnTx/>
                <a:uFillTx/>
                <a:latin typeface="Berlin Sans FB Demi" panose="020E0802020502020306" pitchFamily="34" charset="0"/>
                <a:cs typeface="Rajdhani" panose="020B0604020202020204" charset="0"/>
              </a:rPr>
              <a:t>-04-</a:t>
            </a:r>
          </a:p>
        </p:txBody>
      </p:sp>
      <p:sp>
        <p:nvSpPr>
          <p:cNvPr id="8" name="TextBox 7">
            <a:extLst>
              <a:ext uri="{FF2B5EF4-FFF2-40B4-BE49-F238E27FC236}">
                <a16:creationId xmlns:a16="http://schemas.microsoft.com/office/drawing/2014/main" id="{2DAE5986-3450-3ABE-F236-4BDCB9A09BCC}"/>
              </a:ext>
            </a:extLst>
          </p:cNvPr>
          <p:cNvSpPr txBox="1"/>
          <p:nvPr/>
        </p:nvSpPr>
        <p:spPr>
          <a:xfrm>
            <a:off x="608929" y="1285622"/>
            <a:ext cx="6418174" cy="3313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rgbClr val="16151A"/>
                </a:solidFill>
                <a:effectLst/>
                <a:uLnTx/>
                <a:uFillTx/>
              </a:rPr>
              <a:t>NGUYÊN NHÂN THẮNG LỢI, Ý NGHĨA LỊCH SỬ CỦA CÁCH MẠNG THÁNG TÁM NĂM 1945.</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7531" y="179795"/>
            <a:ext cx="8008938" cy="466281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000000"/>
                </a:solidFill>
                <a:effectLst/>
                <a:uLnTx/>
                <a:uFillTx/>
                <a:latin typeface="Arial"/>
                <a:cs typeface="Arial"/>
                <a:sym typeface="Arial"/>
              </a:rPr>
              <a:t>Câu 9: Nguyên nhân nào là quan trọng nhất quyết định thắng lợi của Cách mạng tháng Tám năm 1945?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A. Dân tộc Việt Nam vốn có truyền thống yêu nước, đã đấu tranh kiên cường bất khuất.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B. Có khối liên minh công – nông vững chắc, tập hợp được mọi lực lượng yêu nước trong các mặt trận dân tộc thống nhất.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 Sự lãnh đạo đúng đắn, sáng tạo của Đảng, đứng đầu là Chủ tịch Hồ Chí Minh.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D. Có hoàn cảnh thuận lợi của Chiến tranh thế giới thứ hai. </a:t>
            </a:r>
          </a:p>
        </p:txBody>
      </p:sp>
      <p:sp>
        <p:nvSpPr>
          <p:cNvPr id="6" name="Oval 5"/>
          <p:cNvSpPr/>
          <p:nvPr/>
        </p:nvSpPr>
        <p:spPr>
          <a:xfrm>
            <a:off x="522288" y="3269100"/>
            <a:ext cx="512762" cy="51276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D99767DD-AF7A-F848-4893-1334A18ECBF4}"/>
              </a:ext>
            </a:extLst>
          </p:cNvPr>
          <p:cNvPicPr>
            <a:picLocks noChangeAspect="1"/>
          </p:cNvPicPr>
          <p:nvPr/>
        </p:nvPicPr>
        <p:blipFill>
          <a:blip r:embed="rId2"/>
          <a:stretch>
            <a:fillRect/>
          </a:stretch>
        </p:blipFill>
        <p:spPr>
          <a:xfrm>
            <a:off x="0" y="4976235"/>
            <a:ext cx="999772" cy="198693"/>
          </a:xfrm>
          <a:prstGeom prst="rect">
            <a:avLst/>
          </a:prstGeom>
        </p:spPr>
      </p:pic>
    </p:spTree>
    <p:extLst>
      <p:ext uri="{BB962C8B-B14F-4D97-AF65-F5344CB8AC3E}">
        <p14:creationId xmlns:p14="http://schemas.microsoft.com/office/powerpoint/2010/main" val="836398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50" y="0"/>
            <a:ext cx="8826500" cy="51706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Câu 10: Cách mạng tháng Tám thành công mở ra bước ngoặt lớn </a:t>
            </a:r>
            <a:endParaRPr kumimoji="0" lang="en-US" sz="20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trong lịch sử dân tộc vì:</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A. Đã phá tan xiềng xích nô lệ của thực dân Pháp và ách thống trị của quân phiệt Nhật Bản, chấm dứt sự tồn tại của chế độ quân chủ trên đất nước ta, mở ra kỉ nguyên độc lập, tự do dưới chế độ dân chủ cộng hòa.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B. Góp phần xóa bỏ tàn dư của chế độ phong kiến và chủ nghĩa thực dân, chủ nghĩa phát xít ở Việt Nam.</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 Đảng Cộng sản Đông Dương trở thành đảng cầm quyền, chuẩn bị điều kiện tiên quyết cho những quyền lợi tiếp theo.</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D. Góp phần làm suy yếu hệ thống của chủ nghĩa thực dân, cổ cũ mạnh mẽ các nước thuộc địa đấu tranh giải phóng dân tộc. </a:t>
            </a:r>
          </a:p>
        </p:txBody>
      </p:sp>
      <p:sp>
        <p:nvSpPr>
          <p:cNvPr id="6" name="Oval 5"/>
          <p:cNvSpPr/>
          <p:nvPr/>
        </p:nvSpPr>
        <p:spPr>
          <a:xfrm>
            <a:off x="114300" y="1008500"/>
            <a:ext cx="431633" cy="43163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Tree>
    <p:extLst>
      <p:ext uri="{BB962C8B-B14F-4D97-AF65-F5344CB8AC3E}">
        <p14:creationId xmlns:p14="http://schemas.microsoft.com/office/powerpoint/2010/main" val="325630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6">
            <a:extLst>
              <a:ext uri="{FF2B5EF4-FFF2-40B4-BE49-F238E27FC236}">
                <a16:creationId xmlns:a16="http://schemas.microsoft.com/office/drawing/2014/main" id="{36E25887-9E0B-4719-D230-62F52C23A7F4}"/>
              </a:ext>
            </a:extLst>
          </p:cNvPr>
          <p:cNvSpPr/>
          <p:nvPr/>
        </p:nvSpPr>
        <p:spPr>
          <a:xfrm>
            <a:off x="364582" y="2019187"/>
            <a:ext cx="4072049" cy="1124204"/>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Lật đổ chế độ phong kiến.</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ectangle: Rounded Corners 27">
            <a:extLst>
              <a:ext uri="{FF2B5EF4-FFF2-40B4-BE49-F238E27FC236}">
                <a16:creationId xmlns:a16="http://schemas.microsoft.com/office/drawing/2014/main" id="{E61D4046-9D0D-71A8-5E6D-C216D938944C}"/>
              </a:ext>
            </a:extLst>
          </p:cNvPr>
          <p:cNvSpPr/>
          <p:nvPr/>
        </p:nvSpPr>
        <p:spPr>
          <a:xfrm>
            <a:off x="364582" y="334430"/>
            <a:ext cx="8414836" cy="1424545"/>
          </a:xfrm>
          <a:prstGeom prst="roundRect">
            <a:avLst>
              <a:gd name="adj" fmla="val 1159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11: Ý nghĩa quan trọng nhất của Cách mạng tháng Tám </a:t>
            </a:r>
            <a:endParaRPr kumimoji="0" lang="en-US" sz="2000" b="1"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năm 1945 đối với dân tộc Việt Nam là:</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Rounded Corners 11">
            <a:extLst>
              <a:ext uri="{FF2B5EF4-FFF2-40B4-BE49-F238E27FC236}">
                <a16:creationId xmlns:a16="http://schemas.microsoft.com/office/drawing/2014/main" id="{F9421060-8683-449B-A104-037D6D8A3B55}"/>
              </a:ext>
            </a:extLst>
          </p:cNvPr>
          <p:cNvSpPr/>
          <p:nvPr/>
        </p:nvSpPr>
        <p:spPr>
          <a:xfrm>
            <a:off x="4672590" y="2020749"/>
            <a:ext cx="4106828" cy="112275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Giành lại độc lập, tự do </a:t>
            </a:r>
            <a:endPar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dân tộc.</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 name="Rectangle: Rounded Corners 12">
            <a:extLst>
              <a:ext uri="{FF2B5EF4-FFF2-40B4-BE49-F238E27FC236}">
                <a16:creationId xmlns:a16="http://schemas.microsoft.com/office/drawing/2014/main" id="{E3EF2A50-857D-4A41-8A25-3276B63BBB1D}"/>
              </a:ext>
            </a:extLst>
          </p:cNvPr>
          <p:cNvSpPr/>
          <p:nvPr/>
        </p:nvSpPr>
        <p:spPr>
          <a:xfrm>
            <a:off x="364582" y="3403602"/>
            <a:ext cx="4072049" cy="141738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 Chấm dứt ách thống trị của thực dân Pháp và phát xít Nhật.</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3">
            <a:extLst>
              <a:ext uri="{FF2B5EF4-FFF2-40B4-BE49-F238E27FC236}">
                <a16:creationId xmlns:a16="http://schemas.microsoft.com/office/drawing/2014/main" id="{DF197BEB-4524-4B56-B553-D10B50D27958}"/>
              </a:ext>
            </a:extLst>
          </p:cNvPr>
          <p:cNvSpPr/>
          <p:nvPr/>
        </p:nvSpPr>
        <p:spPr>
          <a:xfrm>
            <a:off x="4672590" y="3403600"/>
            <a:ext cx="4106828" cy="1417387"/>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Đưa nhân dân lao động từ thân phận nô lệ trở thành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người làm chủ.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Rounded Corners 26">
            <a:extLst>
              <a:ext uri="{FF2B5EF4-FFF2-40B4-BE49-F238E27FC236}">
                <a16:creationId xmlns:a16="http://schemas.microsoft.com/office/drawing/2014/main" id="{36E25887-9E0B-4719-D230-62F52C23A7F4}"/>
              </a:ext>
            </a:extLst>
          </p:cNvPr>
          <p:cNvSpPr/>
          <p:nvPr/>
        </p:nvSpPr>
        <p:spPr>
          <a:xfrm>
            <a:off x="4672590" y="2019070"/>
            <a:ext cx="4106828" cy="1124321"/>
          </a:xfrm>
          <a:prstGeom prst="roundRect">
            <a:avLst/>
          </a:prstGeom>
          <a:solidFill>
            <a:srgbClr val="E4D2F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B. Giành lại độc lập, tự do </a:t>
            </a:r>
            <a:endParaRPr kumimoji="0" lang="en-US" sz="2000" b="0" i="0" u="none" strike="noStrike" kern="0" cap="none" spc="0" normalizeH="0" baseline="0" noProof="1">
              <a:ln>
                <a:noFill/>
              </a:ln>
              <a:solidFill>
                <a:srgbClr val="000000"/>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cho dân tộc.</a:t>
            </a:r>
          </a:p>
        </p:txBody>
      </p:sp>
    </p:spTree>
    <p:extLst>
      <p:ext uri="{BB962C8B-B14F-4D97-AF65-F5344CB8AC3E}">
        <p14:creationId xmlns:p14="http://schemas.microsoft.com/office/powerpoint/2010/main" val="3222896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35" name="Google Shape;735;p59"/>
          <p:cNvPicPr preferRelativeResize="0"/>
          <p:nvPr/>
        </p:nvPicPr>
        <p:blipFill>
          <a:blip r:embed="rId3">
            <a:alphaModFix/>
          </a:blip>
          <a:stretch>
            <a:fillRect/>
          </a:stretch>
        </p:blipFill>
        <p:spPr>
          <a:xfrm rot="-569048" flipH="1">
            <a:off x="8045546" y="-190932"/>
            <a:ext cx="1569949" cy="1620785"/>
          </a:xfrm>
          <a:prstGeom prst="rect">
            <a:avLst/>
          </a:prstGeom>
          <a:noFill/>
          <a:ln>
            <a:noFill/>
          </a:ln>
        </p:spPr>
      </p:pic>
      <p:grpSp>
        <p:nvGrpSpPr>
          <p:cNvPr id="736" name="Google Shape;736;p59"/>
          <p:cNvGrpSpPr/>
          <p:nvPr/>
        </p:nvGrpSpPr>
        <p:grpSpPr>
          <a:xfrm>
            <a:off x="7058967" y="3050244"/>
            <a:ext cx="3182451" cy="3376343"/>
            <a:chOff x="7053384" y="3015607"/>
            <a:chExt cx="3002977" cy="3185935"/>
          </a:xfrm>
        </p:grpSpPr>
        <p:pic>
          <p:nvPicPr>
            <p:cNvPr id="737" name="Google Shape;737;p59"/>
            <p:cNvPicPr preferRelativeResize="0"/>
            <p:nvPr/>
          </p:nvPicPr>
          <p:blipFill>
            <a:blip r:embed="rId4">
              <a:alphaModFix/>
            </a:blip>
            <a:stretch>
              <a:fillRect/>
            </a:stretch>
          </p:blipFill>
          <p:spPr>
            <a:xfrm rot="-1799998">
              <a:off x="7547185" y="3350963"/>
              <a:ext cx="2015374" cy="2515225"/>
            </a:xfrm>
            <a:prstGeom prst="rect">
              <a:avLst/>
            </a:prstGeom>
            <a:noFill/>
            <a:ln>
              <a:noFill/>
            </a:ln>
          </p:spPr>
        </p:pic>
        <p:pic>
          <p:nvPicPr>
            <p:cNvPr id="738" name="Google Shape;738;p59"/>
            <p:cNvPicPr preferRelativeResize="0"/>
            <p:nvPr/>
          </p:nvPicPr>
          <p:blipFill>
            <a:blip r:embed="rId5">
              <a:alphaModFix/>
            </a:blip>
            <a:stretch>
              <a:fillRect/>
            </a:stretch>
          </p:blipFill>
          <p:spPr>
            <a:xfrm rot="-6537483">
              <a:off x="7745063" y="3793001"/>
              <a:ext cx="1022937" cy="1007548"/>
            </a:xfrm>
            <a:prstGeom prst="rect">
              <a:avLst/>
            </a:prstGeom>
            <a:noFill/>
            <a:ln>
              <a:noFill/>
            </a:ln>
          </p:spPr>
        </p:pic>
      </p:grpSp>
      <p:pic>
        <p:nvPicPr>
          <p:cNvPr id="739" name="Google Shape;739;p59"/>
          <p:cNvPicPr preferRelativeResize="0"/>
          <p:nvPr/>
        </p:nvPicPr>
        <p:blipFill rotWithShape="1">
          <a:blip r:embed="rId6">
            <a:alphaModFix/>
          </a:blip>
          <a:srcRect b="33884"/>
          <a:stretch/>
        </p:blipFill>
        <p:spPr>
          <a:xfrm rot="10800000">
            <a:off x="-194776" y="-2"/>
            <a:ext cx="2304557" cy="1371601"/>
          </a:xfrm>
          <a:prstGeom prst="rect">
            <a:avLst/>
          </a:prstGeom>
          <a:noFill/>
          <a:ln>
            <a:noFill/>
          </a:ln>
        </p:spPr>
      </p:pic>
      <p:pic>
        <p:nvPicPr>
          <p:cNvPr id="22" name="Google Shape;763;p60"/>
          <p:cNvPicPr preferRelativeResize="0"/>
          <p:nvPr/>
        </p:nvPicPr>
        <p:blipFill>
          <a:blip r:embed="rId7">
            <a:alphaModFix/>
          </a:blip>
          <a:stretch>
            <a:fillRect/>
          </a:stretch>
        </p:blipFill>
        <p:spPr>
          <a:xfrm rot="10799997" flipH="1" flipV="1">
            <a:off x="-481807" y="3874805"/>
            <a:ext cx="3517108" cy="1549330"/>
          </a:xfrm>
          <a:prstGeom prst="rect">
            <a:avLst/>
          </a:prstGeom>
          <a:noFill/>
          <a:ln>
            <a:noFill/>
          </a:ln>
        </p:spPr>
      </p:pic>
      <p:sp>
        <p:nvSpPr>
          <p:cNvPr id="23" name="TextBox 22">
            <a:extLst>
              <a:ext uri="{FF2B5EF4-FFF2-40B4-BE49-F238E27FC236}">
                <a16:creationId xmlns:a16="http://schemas.microsoft.com/office/drawing/2014/main" id="{E6E51A6E-2593-3414-58D2-51B64DF5D971}"/>
              </a:ext>
            </a:extLst>
          </p:cNvPr>
          <p:cNvSpPr txBox="1"/>
          <p:nvPr/>
        </p:nvSpPr>
        <p:spPr>
          <a:xfrm>
            <a:off x="1" y="516034"/>
            <a:ext cx="91439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LUYỆN TẬP</a:t>
            </a:r>
          </a:p>
        </p:txBody>
      </p:sp>
      <p:sp>
        <p:nvSpPr>
          <p:cNvPr id="24" name="TextBox 23">
            <a:extLst>
              <a:ext uri="{FF2B5EF4-FFF2-40B4-BE49-F238E27FC236}">
                <a16:creationId xmlns:a16="http://schemas.microsoft.com/office/drawing/2014/main" id="{E6E51A6E-2593-3414-58D2-51B64DF5D971}"/>
              </a:ext>
            </a:extLst>
          </p:cNvPr>
          <p:cNvSpPr txBox="1"/>
          <p:nvPr/>
        </p:nvSpPr>
        <p:spPr>
          <a:xfrm>
            <a:off x="1" y="1241186"/>
            <a:ext cx="9143999" cy="1305165"/>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Nhiệm vụ 2. Trả lời câu hỏi bài tập 2</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phần Luyện tập SGK tr.43</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2769" y="2408598"/>
            <a:ext cx="3638461" cy="2430019"/>
          </a:xfrm>
          <a:prstGeom prst="rect">
            <a:avLst/>
          </a:prstGeom>
        </p:spPr>
      </p:pic>
    </p:spTree>
    <p:extLst>
      <p:ext uri="{BB962C8B-B14F-4D97-AF65-F5344CB8AC3E}">
        <p14:creationId xmlns:p14="http://schemas.microsoft.com/office/powerpoint/2010/main" val="3384683710"/>
      </p:ext>
    </p:extLst>
  </p:cSld>
  <p:clrMapOvr>
    <a:masterClrMapping/>
  </p:clrMapOvr>
  <p:transition spd="med">
    <p:blinds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528816-499E-E261-1D85-6B47DC08A2C0}"/>
              </a:ext>
            </a:extLst>
          </p:cNvPr>
          <p:cNvGrpSpPr/>
          <p:nvPr/>
        </p:nvGrpSpPr>
        <p:grpSpPr>
          <a:xfrm>
            <a:off x="953926" y="1223043"/>
            <a:ext cx="4220189" cy="2415371"/>
            <a:chOff x="11895320" y="3570763"/>
            <a:chExt cx="4220189" cy="2415371"/>
          </a:xfrm>
        </p:grpSpPr>
        <p:sp>
          <p:nvSpPr>
            <p:cNvPr id="5" name="Speech Bubble: Rectangle with Corners Rounded 25">
              <a:extLst>
                <a:ext uri="{FF2B5EF4-FFF2-40B4-BE49-F238E27FC236}">
                  <a16:creationId xmlns:a16="http://schemas.microsoft.com/office/drawing/2014/main" id="{5A3725F2-3FFB-065C-7EB2-89B8E4646303}"/>
                </a:ext>
              </a:extLst>
            </p:cNvPr>
            <p:cNvSpPr/>
            <p:nvPr/>
          </p:nvSpPr>
          <p:spPr>
            <a:xfrm>
              <a:off x="11895320" y="4001926"/>
              <a:ext cx="4220189" cy="1984208"/>
            </a:xfrm>
            <a:prstGeom prst="roundRect">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Hãy đánh giá vai trò của Đảng Cộng sản Đông Dương trong cách mạng tháng Tám năm 1945.</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6" name="Picture 2">
              <a:extLst>
                <a:ext uri="{FF2B5EF4-FFF2-40B4-BE49-F238E27FC236}">
                  <a16:creationId xmlns:a16="http://schemas.microsoft.com/office/drawing/2014/main" id="{A19FA86E-26CA-03E0-2116-B7B2A2E807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7395" y="3570763"/>
              <a:ext cx="616040" cy="633312"/>
            </a:xfrm>
            <a:prstGeom prst="rect">
              <a:avLst/>
            </a:prstGeom>
          </p:spPr>
        </p:pic>
      </p:grpSp>
      <p:grpSp>
        <p:nvGrpSpPr>
          <p:cNvPr id="7" name="Group 6"/>
          <p:cNvGrpSpPr/>
          <p:nvPr/>
        </p:nvGrpSpPr>
        <p:grpSpPr>
          <a:xfrm>
            <a:off x="2816371" y="224198"/>
            <a:ext cx="3511257" cy="725898"/>
            <a:chOff x="1505243" y="-1998"/>
            <a:chExt cx="3511257" cy="725898"/>
          </a:xfrm>
        </p:grpSpPr>
        <p:sp>
          <p:nvSpPr>
            <p:cNvPr id="8" name="Rectangle 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9" name="Rectangle 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10" name="Rounded Rectangle 9"/>
            <p:cNvSpPr/>
            <p:nvPr/>
          </p:nvSpPr>
          <p:spPr>
            <a:xfrm>
              <a:off x="1505243" y="159657"/>
              <a:ext cx="3511257"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Body)"/>
                  <a:ea typeface="+mn-ea"/>
                  <a:cs typeface="+mn-cs"/>
                  <a:sym typeface="Arial"/>
                </a:rPr>
                <a:t>THẢO LUẬN NHÓM ĐÔI</a:t>
              </a:r>
            </a:p>
          </p:txBody>
        </p:sp>
      </p:grpSp>
      <p:sp>
        <p:nvSpPr>
          <p:cNvPr id="13" name="Freeform 3"/>
          <p:cNvSpPr/>
          <p:nvPr/>
        </p:nvSpPr>
        <p:spPr>
          <a:xfrm>
            <a:off x="5595748" y="1714500"/>
            <a:ext cx="2805020" cy="3182907"/>
          </a:xfrm>
          <a:custGeom>
            <a:avLst/>
            <a:gdLst/>
            <a:ahLst/>
            <a:cxnLst/>
            <a:rect l="l" t="t" r="r" b="b"/>
            <a:pathLst>
              <a:path w="3367363" h="3910973">
                <a:moveTo>
                  <a:pt x="0" y="0"/>
                </a:moveTo>
                <a:lnTo>
                  <a:pt x="3367362" y="0"/>
                </a:lnTo>
                <a:lnTo>
                  <a:pt x="3367362" y="3910973"/>
                </a:lnTo>
                <a:lnTo>
                  <a:pt x="0" y="3910973"/>
                </a:lnTo>
                <a:lnTo>
                  <a:pt x="0" y="0"/>
                </a:lnTo>
                <a:close/>
              </a:path>
            </a:pathLst>
          </a:custGeom>
          <a:blipFill>
            <a:blip r:embed="rId4"/>
            <a:srcRect/>
            <a:stretch>
              <a:fillRect b="-2354"/>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pic>
        <p:nvPicPr>
          <p:cNvPr id="15" name="Google Shape;243;p4"/>
          <p:cNvPicPr preferRelativeResize="0"/>
          <p:nvPr/>
        </p:nvPicPr>
        <p:blipFill rotWithShape="1">
          <a:blip r:embed="rId5">
            <a:alphaModFix/>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rcRect/>
          <a:stretch/>
        </p:blipFill>
        <p:spPr>
          <a:xfrm>
            <a:off x="649611" y="4289184"/>
            <a:ext cx="2106390" cy="418645"/>
          </a:xfrm>
          <a:prstGeom prst="rect">
            <a:avLst/>
          </a:prstGeom>
          <a:noFill/>
          <a:ln>
            <a:noFill/>
          </a:ln>
        </p:spPr>
      </p:pic>
    </p:spTree>
    <p:extLst>
      <p:ext uri="{BB962C8B-B14F-4D97-AF65-F5344CB8AC3E}">
        <p14:creationId xmlns:p14="http://schemas.microsoft.com/office/powerpoint/2010/main" val="7497053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55485" y="2072640"/>
            <a:ext cx="2831888" cy="108619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ĐÁNH GIÁ TRÊN </a:t>
            </a:r>
            <a:endParaRPr kumimoji="0" lang="en-US" sz="20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CÁC PHƯƠNG DIỆN</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nvGrpSpPr>
          <p:cNvPr id="18" name="Group 17"/>
          <p:cNvGrpSpPr/>
          <p:nvPr/>
        </p:nvGrpSpPr>
        <p:grpSpPr>
          <a:xfrm>
            <a:off x="122975" y="2119876"/>
            <a:ext cx="2668529" cy="993349"/>
            <a:chOff x="122975" y="2119876"/>
            <a:chExt cx="2668529" cy="993349"/>
          </a:xfrm>
        </p:grpSpPr>
        <p:sp>
          <p:nvSpPr>
            <p:cNvPr id="10" name="Down Arrow 9"/>
            <p:cNvSpPr/>
            <p:nvPr/>
          </p:nvSpPr>
          <p:spPr>
            <a:xfrm rot="5400000">
              <a:off x="2364070" y="2363324"/>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sp>
          <p:nvSpPr>
            <p:cNvPr id="12" name="Rounded Rectangle 11"/>
            <p:cNvSpPr/>
            <p:nvPr/>
          </p:nvSpPr>
          <p:spPr>
            <a:xfrm>
              <a:off x="122975" y="2119876"/>
              <a:ext cx="2163704" cy="99334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Chuyển hướng chiến lược lãnh đạo cách mạng.</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21" name="Group 20"/>
          <p:cNvGrpSpPr/>
          <p:nvPr/>
        </p:nvGrpSpPr>
        <p:grpSpPr>
          <a:xfrm>
            <a:off x="5951354" y="2129964"/>
            <a:ext cx="3060035" cy="967799"/>
            <a:chOff x="5951354" y="2129964"/>
            <a:chExt cx="3060035" cy="967799"/>
          </a:xfrm>
        </p:grpSpPr>
        <p:sp>
          <p:nvSpPr>
            <p:cNvPr id="14" name="Rounded Rectangle 13"/>
            <p:cNvSpPr/>
            <p:nvPr/>
          </p:nvSpPr>
          <p:spPr>
            <a:xfrm>
              <a:off x="6543960" y="2129964"/>
              <a:ext cx="2467429" cy="96779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Quá trình chuẩn bị lực lượng về mọi mặt cho cách mạng bùng nổ.</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5" name="Down Arrow 14"/>
            <p:cNvSpPr/>
            <p:nvPr/>
          </p:nvSpPr>
          <p:spPr>
            <a:xfrm rot="16200000" flipH="1">
              <a:off x="6028745" y="2363324"/>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grpSp>
        <p:nvGrpSpPr>
          <p:cNvPr id="19" name="Group 18"/>
          <p:cNvGrpSpPr/>
          <p:nvPr/>
        </p:nvGrpSpPr>
        <p:grpSpPr>
          <a:xfrm>
            <a:off x="1852029" y="3331305"/>
            <a:ext cx="5038795" cy="1285885"/>
            <a:chOff x="1852029" y="3331305"/>
            <a:chExt cx="5038795" cy="1285885"/>
          </a:xfrm>
        </p:grpSpPr>
        <p:sp>
          <p:nvSpPr>
            <p:cNvPr id="13" name="Rounded Rectangle 12"/>
            <p:cNvSpPr/>
            <p:nvPr/>
          </p:nvSpPr>
          <p:spPr>
            <a:xfrm>
              <a:off x="1852029" y="4054210"/>
              <a:ext cx="5038795"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Quá trình trực tiếp lãnh đạo </a:t>
              </a:r>
              <a:r>
                <a:rPr kumimoji="0" lang="en-US" sz="20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c</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ách mạng giành thắng lợi nhanh chóng và ít đổ máu.</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6" name="Down Arrow 15"/>
            <p:cNvSpPr/>
            <p:nvPr/>
          </p:nvSpPr>
          <p:spPr>
            <a:xfrm>
              <a:off x="4196404" y="3331305"/>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grpSp>
        <p:nvGrpSpPr>
          <p:cNvPr id="20" name="Group 19"/>
          <p:cNvGrpSpPr/>
          <p:nvPr/>
        </p:nvGrpSpPr>
        <p:grpSpPr>
          <a:xfrm>
            <a:off x="1811354" y="509899"/>
            <a:ext cx="5120142" cy="1390272"/>
            <a:chOff x="1811354" y="509899"/>
            <a:chExt cx="5120142" cy="1390272"/>
          </a:xfrm>
        </p:grpSpPr>
        <p:sp>
          <p:nvSpPr>
            <p:cNvPr id="11" name="Rounded Rectangle 10"/>
            <p:cNvSpPr/>
            <p:nvPr/>
          </p:nvSpPr>
          <p:spPr>
            <a:xfrm>
              <a:off x="1811354" y="509899"/>
              <a:ext cx="5120142" cy="5629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Đánh giá tình hình, xác định đúng thời cơ, chớp thời cơ phát động tổng khởi nghĩa.</a:t>
              </a:r>
            </a:p>
          </p:txBody>
        </p:sp>
        <p:sp>
          <p:nvSpPr>
            <p:cNvPr id="17" name="Down Arrow 16"/>
            <p:cNvSpPr/>
            <p:nvPr/>
          </p:nvSpPr>
          <p:spPr>
            <a:xfrm flipV="1">
              <a:off x="4196404" y="1395346"/>
              <a:ext cx="350043" cy="504825"/>
            </a:xfrm>
            <a:prstGeom prst="downArrow">
              <a:avLst>
                <a:gd name="adj1" fmla="val 50000"/>
                <a:gd name="adj2" fmla="val 63464"/>
              </a:avLst>
            </a:prstGeom>
            <a:solidFill>
              <a:schemeClr val="bg2">
                <a:lumMod val="75000"/>
              </a:schemeClr>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5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11528821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745;p60"/>
          <p:cNvGrpSpPr/>
          <p:nvPr/>
        </p:nvGrpSpPr>
        <p:grpSpPr>
          <a:xfrm>
            <a:off x="7714225" y="811475"/>
            <a:ext cx="2859550" cy="2402801"/>
            <a:chOff x="7664650" y="697175"/>
            <a:chExt cx="2859550" cy="2402801"/>
          </a:xfrm>
        </p:grpSpPr>
        <p:pic>
          <p:nvPicPr>
            <p:cNvPr id="7" name="Google Shape;746;p60"/>
            <p:cNvPicPr preferRelativeResize="0"/>
            <p:nvPr/>
          </p:nvPicPr>
          <p:blipFill>
            <a:blip r:embed="rId2">
              <a:alphaModFix/>
            </a:blip>
            <a:stretch>
              <a:fillRect/>
            </a:stretch>
          </p:blipFill>
          <p:spPr>
            <a:xfrm rot="-4991593">
              <a:off x="8041368" y="584346"/>
              <a:ext cx="2106115" cy="2628457"/>
            </a:xfrm>
            <a:prstGeom prst="rect">
              <a:avLst/>
            </a:prstGeom>
            <a:noFill/>
            <a:ln>
              <a:noFill/>
            </a:ln>
          </p:spPr>
        </p:pic>
        <p:pic>
          <p:nvPicPr>
            <p:cNvPr id="8" name="Google Shape;747;p60"/>
            <p:cNvPicPr preferRelativeResize="0"/>
            <p:nvPr/>
          </p:nvPicPr>
          <p:blipFill>
            <a:blip r:embed="rId3">
              <a:alphaModFix/>
            </a:blip>
            <a:stretch>
              <a:fillRect/>
            </a:stretch>
          </p:blipFill>
          <p:spPr>
            <a:xfrm rot="-1418829">
              <a:off x="8018474" y="1487076"/>
              <a:ext cx="1022937" cy="1007548"/>
            </a:xfrm>
            <a:prstGeom prst="rect">
              <a:avLst/>
            </a:prstGeom>
            <a:noFill/>
            <a:ln>
              <a:noFill/>
            </a:ln>
          </p:spPr>
        </p:pic>
      </p:grpSp>
      <p:pic>
        <p:nvPicPr>
          <p:cNvPr id="9" name="Google Shape;748;p60"/>
          <p:cNvPicPr preferRelativeResize="0"/>
          <p:nvPr/>
        </p:nvPicPr>
        <p:blipFill>
          <a:blip r:embed="rId4">
            <a:alphaModFix/>
          </a:blip>
          <a:stretch>
            <a:fillRect/>
          </a:stretch>
        </p:blipFill>
        <p:spPr>
          <a:xfrm rot="3247138">
            <a:off x="-156436" y="-106189"/>
            <a:ext cx="1777762" cy="1835327"/>
          </a:xfrm>
          <a:prstGeom prst="rect">
            <a:avLst/>
          </a:prstGeom>
          <a:noFill/>
          <a:ln>
            <a:noFill/>
          </a:ln>
        </p:spPr>
      </p:pic>
      <p:pic>
        <p:nvPicPr>
          <p:cNvPr id="10" name="Google Shape;763;p60"/>
          <p:cNvPicPr preferRelativeResize="0"/>
          <p:nvPr/>
        </p:nvPicPr>
        <p:blipFill>
          <a:blip r:embed="rId5">
            <a:alphaModFix/>
          </a:blip>
          <a:stretch>
            <a:fillRect/>
          </a:stretch>
        </p:blipFill>
        <p:spPr>
          <a:xfrm rot="10799997">
            <a:off x="5584175" y="-214252"/>
            <a:ext cx="3845576" cy="1694025"/>
          </a:xfrm>
          <a:prstGeom prst="rect">
            <a:avLst/>
          </a:prstGeom>
          <a:noFill/>
          <a:ln>
            <a:noFill/>
          </a:ln>
        </p:spPr>
      </p:pic>
      <p:grpSp>
        <p:nvGrpSpPr>
          <p:cNvPr id="11" name="Google Shape;764;p60"/>
          <p:cNvGrpSpPr/>
          <p:nvPr/>
        </p:nvGrpSpPr>
        <p:grpSpPr>
          <a:xfrm>
            <a:off x="-1728226" y="2552700"/>
            <a:ext cx="4597104" cy="4725667"/>
            <a:chOff x="-1842526" y="2505599"/>
            <a:chExt cx="4587328" cy="4715618"/>
          </a:xfrm>
        </p:grpSpPr>
        <p:pic>
          <p:nvPicPr>
            <p:cNvPr id="12" name="Google Shape;765;p60"/>
            <p:cNvPicPr preferRelativeResize="0"/>
            <p:nvPr/>
          </p:nvPicPr>
          <p:blipFill>
            <a:blip r:embed="rId6">
              <a:alphaModFix/>
            </a:blip>
            <a:stretch>
              <a:fillRect/>
            </a:stretch>
          </p:blipFill>
          <p:spPr>
            <a:xfrm rot="2142951">
              <a:off x="-1074662" y="3056462"/>
              <a:ext cx="3051600" cy="3613891"/>
            </a:xfrm>
            <a:prstGeom prst="rect">
              <a:avLst/>
            </a:prstGeom>
            <a:noFill/>
            <a:ln>
              <a:noFill/>
            </a:ln>
          </p:spPr>
        </p:pic>
        <p:pic>
          <p:nvPicPr>
            <p:cNvPr id="13" name="Google Shape;766;p60"/>
            <p:cNvPicPr preferRelativeResize="0"/>
            <p:nvPr/>
          </p:nvPicPr>
          <p:blipFill>
            <a:blip r:embed="rId7">
              <a:alphaModFix/>
            </a:blip>
            <a:stretch>
              <a:fillRect/>
            </a:stretch>
          </p:blipFill>
          <p:spPr>
            <a:xfrm rot="1563051">
              <a:off x="288900" y="3893592"/>
              <a:ext cx="935825" cy="861290"/>
            </a:xfrm>
            <a:prstGeom prst="rect">
              <a:avLst/>
            </a:prstGeom>
            <a:noFill/>
            <a:ln>
              <a:noFill/>
            </a:ln>
          </p:spPr>
        </p:pic>
      </p:grpSp>
      <p:pic>
        <p:nvPicPr>
          <p:cNvPr id="15" name="Google Shape;905;p62"/>
          <p:cNvPicPr preferRelativeResize="0"/>
          <p:nvPr/>
        </p:nvPicPr>
        <p:blipFill>
          <a:blip r:embed="rId8">
            <a:alphaModFix/>
          </a:blip>
          <a:stretch>
            <a:fillRect/>
          </a:stretch>
        </p:blipFill>
        <p:spPr>
          <a:xfrm rot="5400000">
            <a:off x="7469466" y="3454303"/>
            <a:ext cx="1397771" cy="2163504"/>
          </a:xfrm>
          <a:prstGeom prst="rect">
            <a:avLst/>
          </a:prstGeom>
          <a:noFill/>
          <a:ln>
            <a:noFill/>
          </a:ln>
        </p:spPr>
      </p:pic>
      <p:sp>
        <p:nvSpPr>
          <p:cNvPr id="17" name="TextBox 16">
            <a:extLst>
              <a:ext uri="{FF2B5EF4-FFF2-40B4-BE49-F238E27FC236}">
                <a16:creationId xmlns:a16="http://schemas.microsoft.com/office/drawing/2014/main" id="{E6E51A6E-2593-3414-58D2-51B64DF5D971}"/>
              </a:ext>
            </a:extLst>
          </p:cNvPr>
          <p:cNvSpPr txBox="1"/>
          <p:nvPr/>
        </p:nvSpPr>
        <p:spPr>
          <a:xfrm>
            <a:off x="2965450" y="2248584"/>
            <a:ext cx="32130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VẬN DỤNG</a:t>
            </a:r>
          </a:p>
        </p:txBody>
      </p:sp>
    </p:spTree>
    <p:extLst>
      <p:ext uri="{BB962C8B-B14F-4D97-AF65-F5344CB8AC3E}">
        <p14:creationId xmlns:p14="http://schemas.microsoft.com/office/powerpoint/2010/main" val="187432469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uviennguyenvanhuong.vn/wp-content/uploads/2023/08/2532_Nau_LYch_sY_Giao_dYc_BYn_thuyYt_trinh4.png"/>
          <p:cNvPicPr>
            <a:picLocks noChangeAspect="1" noChangeArrowheads="1"/>
          </p:cNvPicPr>
          <p:nvPr/>
        </p:nvPicPr>
        <p:blipFill rotWithShape="1">
          <a:blip r:embed="rId2">
            <a:extLst>
              <a:ext uri="{28A0092B-C50C-407E-A947-70E740481C1C}">
                <a14:useLocalDpi xmlns:a14="http://schemas.microsoft.com/office/drawing/2010/main" val="0"/>
              </a:ext>
            </a:extLst>
          </a:blip>
          <a:srcRect l="2471" t="21651" r="2563" b="8558"/>
          <a:stretch/>
        </p:blipFill>
        <p:spPr bwMode="auto">
          <a:xfrm>
            <a:off x="0" y="1103086"/>
            <a:ext cx="9144000" cy="40404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514"/>
            <a:ext cx="91440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C00000"/>
                </a:solidFill>
                <a:effectLst/>
                <a:uLnTx/>
                <a:uFillTx/>
                <a:latin typeface="Arial"/>
                <a:cs typeface="Arial"/>
                <a:sym typeface="Arial"/>
              </a:rPr>
              <a:t>Tìm hiểu và chia sẻ thông tin về cuộc Tổng khởi nghĩa giành chính quyền </a:t>
            </a:r>
            <a:endParaRPr kumimoji="0" lang="en-US" sz="2000" b="0" i="0" u="none" strike="noStrike" kern="0" cap="none" spc="0" normalizeH="0" baseline="0" noProof="0">
              <a:ln>
                <a:noFill/>
              </a:ln>
              <a:solidFill>
                <a:srgbClr val="C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C00000"/>
                </a:solidFill>
                <a:effectLst/>
                <a:uLnTx/>
                <a:uFillTx/>
                <a:latin typeface="Arial"/>
                <a:cs typeface="Arial"/>
                <a:sym typeface="Arial"/>
              </a:rPr>
              <a:t>tháng Tám năm 1945 ở địa phương em (tỉnh hoặc thành phố).</a:t>
            </a:r>
            <a:endParaRPr kumimoji="0" lang="en-US" sz="2000" b="0" i="0" u="none" strike="noStrike" kern="0" cap="none" spc="0" normalizeH="0" baseline="0" noProof="0">
              <a:ln>
                <a:noFill/>
              </a:ln>
              <a:solidFill>
                <a:srgbClr val="C00000"/>
              </a:solidFill>
              <a:effectLst/>
              <a:uLnTx/>
              <a:uFillTx/>
              <a:latin typeface="Arial"/>
              <a:cs typeface="Arial"/>
              <a:sym typeface="Arial"/>
            </a:endParaRPr>
          </a:p>
        </p:txBody>
      </p:sp>
      <p:grpSp>
        <p:nvGrpSpPr>
          <p:cNvPr id="8" name="Group 7"/>
          <p:cNvGrpSpPr/>
          <p:nvPr/>
        </p:nvGrpSpPr>
        <p:grpSpPr>
          <a:xfrm>
            <a:off x="1638298" y="1298332"/>
            <a:ext cx="5867400" cy="1015664"/>
            <a:chOff x="1638298" y="1298332"/>
            <a:chExt cx="5867400" cy="1015664"/>
          </a:xfrm>
        </p:grpSpPr>
        <p:sp>
          <p:nvSpPr>
            <p:cNvPr id="6" name="Parallelogram 5"/>
            <p:cNvSpPr/>
            <p:nvPr/>
          </p:nvSpPr>
          <p:spPr>
            <a:xfrm>
              <a:off x="1638298" y="1298332"/>
              <a:ext cx="5867400" cy="1015664"/>
            </a:xfrm>
            <a:prstGeom prst="parallelogram">
              <a:avLst>
                <a:gd name="adj" fmla="val 33119"/>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9" name="TextBox 8"/>
            <p:cNvSpPr txBox="1"/>
            <p:nvPr/>
          </p:nvSpPr>
          <p:spPr>
            <a:xfrm>
              <a:off x="1897741" y="1298332"/>
              <a:ext cx="5348515"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0000"/>
                  </a:solidFill>
                  <a:effectLst/>
                  <a:uLnTx/>
                  <a:uFillTx/>
                  <a:latin typeface="Arial"/>
                  <a:cs typeface="Arial"/>
                  <a:sym typeface="Arial"/>
                </a:rPr>
                <a:t>Lễ mít tinh thành lập Chính quyền cách mạng </a:t>
              </a:r>
              <a:r>
                <a:rPr kumimoji="0" lang="en-US" sz="2000" b="0" i="1" u="none" strike="noStrike" kern="0" cap="none" spc="0" normalizeH="0" baseline="0" noProof="0">
                  <a:ln>
                    <a:noFill/>
                  </a:ln>
                  <a:solidFill>
                    <a:srgbClr val="000000"/>
                  </a:solidFill>
                  <a:effectLst/>
                  <a:uLnTx/>
                  <a:uFillTx/>
                  <a:latin typeface="Arial"/>
                  <a:cs typeface="Arial"/>
                  <a:sym typeface="Arial"/>
                </a:rPr>
                <a:t>ở </a:t>
              </a:r>
              <a:r>
                <a:rPr kumimoji="0" lang="vi-VN" sz="2000" b="0" i="1" u="none" strike="noStrike" kern="0" cap="none" spc="0" normalizeH="0" baseline="0" noProof="0">
                  <a:ln>
                    <a:noFill/>
                  </a:ln>
                  <a:solidFill>
                    <a:srgbClr val="000000"/>
                  </a:solidFill>
                  <a:effectLst/>
                  <a:uLnTx/>
                  <a:uFillTx/>
                  <a:latin typeface="Arial"/>
                  <a:cs typeface="Arial"/>
                  <a:sym typeface="Arial"/>
                </a:rPr>
                <a:t>Thái Nguyên ngày 20/8/1945.</a:t>
              </a:r>
              <a:endParaRPr kumimoji="0" lang="en-US" sz="2000" b="0" i="1"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01497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37" name="TextBox 36">
            <a:extLst>
              <a:ext uri="{FF2B5EF4-FFF2-40B4-BE49-F238E27FC236}">
                <a16:creationId xmlns:a16="http://schemas.microsoft.com/office/drawing/2014/main" id="{E6E51A6E-2593-3414-58D2-51B64DF5D971}"/>
              </a:ext>
            </a:extLst>
          </p:cNvPr>
          <p:cNvSpPr txBox="1"/>
          <p:nvPr/>
        </p:nvSpPr>
        <p:spPr>
          <a:xfrm>
            <a:off x="0" y="437317"/>
            <a:ext cx="9144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p>
        </p:txBody>
      </p:sp>
      <p:grpSp>
        <p:nvGrpSpPr>
          <p:cNvPr id="12" name="Group 11"/>
          <p:cNvGrpSpPr/>
          <p:nvPr/>
        </p:nvGrpSpPr>
        <p:grpSpPr>
          <a:xfrm>
            <a:off x="1366158" y="1406814"/>
            <a:ext cx="2171700" cy="1561591"/>
            <a:chOff x="1366158" y="1406814"/>
            <a:chExt cx="2171700" cy="1561591"/>
          </a:xfrm>
        </p:grpSpPr>
        <p:sp>
          <p:nvSpPr>
            <p:cNvPr id="38" name="TextBox 37"/>
            <p:cNvSpPr txBox="1"/>
            <p:nvPr/>
          </p:nvSpPr>
          <p:spPr>
            <a:xfrm>
              <a:off x="1366158" y="1952742"/>
              <a:ext cx="21717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Ôn lại kiến thức đã học</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sp>
          <p:nvSpPr>
            <p:cNvPr id="11" name="5-Point Star 10"/>
            <p:cNvSpPr/>
            <p:nvPr/>
          </p:nvSpPr>
          <p:spPr>
            <a:xfrm>
              <a:off x="2179044" y="1406814"/>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1</a:t>
              </a:r>
            </a:p>
          </p:txBody>
        </p:sp>
      </p:grpSp>
      <p:grpSp>
        <p:nvGrpSpPr>
          <p:cNvPr id="13" name="Group 12"/>
          <p:cNvGrpSpPr/>
          <p:nvPr/>
        </p:nvGrpSpPr>
        <p:grpSpPr>
          <a:xfrm>
            <a:off x="3944258" y="1406814"/>
            <a:ext cx="4432300" cy="1561590"/>
            <a:chOff x="3944258" y="1406814"/>
            <a:chExt cx="4432300" cy="1561590"/>
          </a:xfrm>
        </p:grpSpPr>
        <p:sp>
          <p:nvSpPr>
            <p:cNvPr id="39" name="TextBox 38"/>
            <p:cNvSpPr txBox="1"/>
            <p:nvPr/>
          </p:nvSpPr>
          <p:spPr>
            <a:xfrm>
              <a:off x="3944258" y="1952741"/>
              <a:ext cx="44323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Hoàn thành bài tập phần Luyện tập, Vận dụng SGK tr.40.</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3" name="5-Point Star 42"/>
            <p:cNvSpPr/>
            <p:nvPr/>
          </p:nvSpPr>
          <p:spPr>
            <a:xfrm>
              <a:off x="5887444" y="1406814"/>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2</a:t>
              </a:r>
            </a:p>
          </p:txBody>
        </p:sp>
      </p:grpSp>
      <p:grpSp>
        <p:nvGrpSpPr>
          <p:cNvPr id="14" name="Group 13"/>
          <p:cNvGrpSpPr/>
          <p:nvPr/>
        </p:nvGrpSpPr>
        <p:grpSpPr>
          <a:xfrm>
            <a:off x="1366158" y="3179462"/>
            <a:ext cx="2171700" cy="1561591"/>
            <a:chOff x="1366158" y="3179462"/>
            <a:chExt cx="2171700" cy="1561591"/>
          </a:xfrm>
        </p:grpSpPr>
        <p:sp>
          <p:nvSpPr>
            <p:cNvPr id="40" name="TextBox 39"/>
            <p:cNvSpPr txBox="1"/>
            <p:nvPr/>
          </p:nvSpPr>
          <p:spPr>
            <a:xfrm>
              <a:off x="1366158" y="3725390"/>
              <a:ext cx="21717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Làm bài tập Bài 8 trong SBT.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4" name="5-Point Star 43"/>
            <p:cNvSpPr/>
            <p:nvPr/>
          </p:nvSpPr>
          <p:spPr>
            <a:xfrm>
              <a:off x="2179044" y="3179462"/>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3</a:t>
              </a:r>
            </a:p>
          </p:txBody>
        </p:sp>
      </p:grpSp>
      <p:grpSp>
        <p:nvGrpSpPr>
          <p:cNvPr id="15" name="Group 14"/>
          <p:cNvGrpSpPr/>
          <p:nvPr/>
        </p:nvGrpSpPr>
        <p:grpSpPr>
          <a:xfrm>
            <a:off x="3944258" y="3179462"/>
            <a:ext cx="4432300" cy="1561591"/>
            <a:chOff x="3944258" y="3179462"/>
            <a:chExt cx="4432300" cy="1561591"/>
          </a:xfrm>
        </p:grpSpPr>
        <p:sp>
          <p:nvSpPr>
            <p:cNvPr id="41" name="TextBox 40"/>
            <p:cNvSpPr txBox="1"/>
            <p:nvPr/>
          </p:nvSpPr>
          <p:spPr>
            <a:xfrm>
              <a:off x="3944258" y="3725390"/>
              <a:ext cx="4432300"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Đọc và tìm hiểu trước nội dung </a:t>
              </a:r>
              <a:r>
                <a:rPr kumimoji="0" lang="vi-VN" sz="2000" b="0" i="1" u="none" strike="noStrike" kern="0" cap="none" spc="0" normalizeH="0" baseline="0" noProof="0">
                  <a:ln>
                    <a:noFill/>
                  </a:ln>
                  <a:solidFill>
                    <a:srgbClr val="000000"/>
                  </a:solidFill>
                  <a:effectLst/>
                  <a:uLnTx/>
                  <a:uFillTx/>
                  <a:latin typeface="Arial"/>
                  <a:cs typeface="Arial"/>
                  <a:sym typeface="Arial"/>
                </a:rPr>
                <a:t>Bài 9: Chiến tranh lạnh (1947 – 1989)</a:t>
              </a:r>
              <a:r>
                <a:rPr kumimoji="0" lang="vi-VN" sz="2000" b="0" i="0" u="none" strike="noStrike" kern="0" cap="none" spc="0" normalizeH="0" baseline="0" noProof="0">
                  <a:ln>
                    <a:noFill/>
                  </a:ln>
                  <a:solidFill>
                    <a:srgbClr val="000000"/>
                  </a:solidFill>
                  <a:effectLst/>
                  <a:uLnTx/>
                  <a:uFillTx/>
                  <a:latin typeface="Arial"/>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5" name="5-Point Star 44"/>
            <p:cNvSpPr/>
            <p:nvPr/>
          </p:nvSpPr>
          <p:spPr>
            <a:xfrm>
              <a:off x="5887444" y="3179462"/>
              <a:ext cx="545927" cy="545927"/>
            </a:xfrm>
            <a:prstGeom prst="star5">
              <a:avLst>
                <a:gd name="adj" fmla="val 25189"/>
                <a:gd name="hf" fmla="val 105146"/>
                <a:gd name="vf" fmla="val 110557"/>
              </a:avLst>
            </a:prstGeom>
            <a:solidFill>
              <a:srgbClr val="C73529"/>
            </a:solidFill>
            <a:ln>
              <a:solidFill>
                <a:srgbClr val="C7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mn-ea"/>
                  <a:cs typeface="+mn-cs"/>
                  <a:sym typeface="Arial"/>
                </a:rPr>
                <a:t>4</a:t>
              </a:r>
            </a:p>
          </p:txBody>
        </p:sp>
      </p:grpSp>
    </p:spTree>
    <p:extLst>
      <p:ext uri="{BB962C8B-B14F-4D97-AF65-F5344CB8AC3E}">
        <p14:creationId xmlns:p14="http://schemas.microsoft.com/office/powerpoint/2010/main" val="39290755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D80BC5-8987-6376-B5A8-4D275FE1AC6C}"/>
              </a:ext>
            </a:extLst>
          </p:cNvPr>
          <p:cNvSpPr txBox="1"/>
          <p:nvPr/>
        </p:nvSpPr>
        <p:spPr>
          <a:xfrm>
            <a:off x="1574531" y="535383"/>
            <a:ext cx="5994938" cy="523220"/>
          </a:xfrm>
          <a:prstGeom prst="rect">
            <a:avLst/>
          </a:prstGeom>
          <a:noFill/>
        </p:spPr>
        <p:txBody>
          <a:bodyPr wrap="square">
            <a:spAutoFit/>
          </a:bodyPr>
          <a:lstStyle/>
          <a:p>
            <a:pPr algn="ctr"/>
            <a:r>
              <a:rPr lang="en-US" sz="2800">
                <a:solidFill>
                  <a:srgbClr val="0033CC"/>
                </a:solidFill>
                <a:latin typeface="Aptos Black" panose="020B0004020202020204" pitchFamily="34" charset="0"/>
              </a:rPr>
              <a:t>a. NGUYÊN NHÂN THẮNG LỢI</a:t>
            </a:r>
          </a:p>
        </p:txBody>
      </p:sp>
      <p:grpSp>
        <p:nvGrpSpPr>
          <p:cNvPr id="7" name="Group 6">
            <a:extLst>
              <a:ext uri="{FF2B5EF4-FFF2-40B4-BE49-F238E27FC236}">
                <a16:creationId xmlns:a16="http://schemas.microsoft.com/office/drawing/2014/main" id="{45731C20-A26A-356A-8FEE-39BC9C79342C}"/>
              </a:ext>
            </a:extLst>
          </p:cNvPr>
          <p:cNvGrpSpPr/>
          <p:nvPr/>
        </p:nvGrpSpPr>
        <p:grpSpPr>
          <a:xfrm>
            <a:off x="236764" y="1553581"/>
            <a:ext cx="4052207" cy="2822985"/>
            <a:chOff x="595993" y="1209716"/>
            <a:chExt cx="4052207" cy="2822985"/>
          </a:xfrm>
        </p:grpSpPr>
        <p:sp>
          <p:nvSpPr>
            <p:cNvPr id="4" name="TextBox 3">
              <a:extLst>
                <a:ext uri="{FF2B5EF4-FFF2-40B4-BE49-F238E27FC236}">
                  <a16:creationId xmlns:a16="http://schemas.microsoft.com/office/drawing/2014/main" id="{F76A4897-733C-8B6A-9670-F2CECD84FDDC}"/>
                </a:ext>
              </a:extLst>
            </p:cNvPr>
            <p:cNvSpPr txBox="1"/>
            <p:nvPr/>
          </p:nvSpPr>
          <p:spPr>
            <a:xfrm>
              <a:off x="595993" y="2150711"/>
              <a:ext cx="4052207" cy="1881990"/>
            </a:xfrm>
            <a:prstGeom prst="rect">
              <a:avLst/>
            </a:prstGeom>
            <a:noFill/>
          </p:spPr>
          <p:txBody>
            <a:bodyPr wrap="square">
              <a:spAutoFit/>
            </a:bodyPr>
            <a:lstStyle/>
            <a:p>
              <a:pPr algn="just">
                <a:lnSpc>
                  <a:spcPct val="150000"/>
                </a:lnSpc>
              </a:pPr>
              <a:r>
                <a:rPr lang="en-US" sz="2000" b="1" i="1">
                  <a:solidFill>
                    <a:srgbClr val="FF0000"/>
                  </a:solidFill>
                </a:rPr>
                <a:t>Khai thác thông tin mục 4a SGK tr.39, 40  và trả lời câu hỏi: </a:t>
              </a:r>
              <a:r>
                <a:rPr lang="en-US" sz="2000"/>
                <a:t>Hãy nêu nguyên nhân thắng lợi của Cách mạng tháng Tám năm 1945.</a:t>
              </a:r>
            </a:p>
          </p:txBody>
        </p:sp>
        <p:sp>
          <p:nvSpPr>
            <p:cNvPr id="6" name="Freeform 13">
              <a:extLst>
                <a:ext uri="{FF2B5EF4-FFF2-40B4-BE49-F238E27FC236}">
                  <a16:creationId xmlns:a16="http://schemas.microsoft.com/office/drawing/2014/main" id="{20326D5D-6B52-E380-636F-8FC8ABC6BFD5}"/>
                </a:ext>
              </a:extLst>
            </p:cNvPr>
            <p:cNvSpPr/>
            <p:nvPr/>
          </p:nvSpPr>
          <p:spPr>
            <a:xfrm>
              <a:off x="2050595" y="1209716"/>
              <a:ext cx="1143001" cy="940995"/>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2"/>
              <a:stretch>
                <a:fillRect/>
              </a:stretch>
            </a:blipFill>
          </p:spPr>
          <p:txBody>
            <a:bodyPr/>
            <a:lstStyle/>
            <a:p>
              <a:endParaRPr lang="en-US"/>
            </a:p>
          </p:txBody>
        </p:sp>
      </p:grpSp>
      <p:pic>
        <p:nvPicPr>
          <p:cNvPr id="9" name="Picture 8" descr="A group of people holding flags&#10;&#10;Description automatically generated">
            <a:extLst>
              <a:ext uri="{FF2B5EF4-FFF2-40B4-BE49-F238E27FC236}">
                <a16:creationId xmlns:a16="http://schemas.microsoft.com/office/drawing/2014/main" id="{DF6D1B49-188B-DF3F-4F8F-207454A2387A}"/>
              </a:ext>
            </a:extLst>
          </p:cNvPr>
          <p:cNvPicPr>
            <a:picLocks noChangeAspect="1"/>
          </p:cNvPicPr>
          <p:nvPr/>
        </p:nvPicPr>
        <p:blipFill>
          <a:blip r:embed="rId3"/>
          <a:stretch>
            <a:fillRect/>
          </a:stretch>
        </p:blipFill>
        <p:spPr>
          <a:xfrm>
            <a:off x="4423166" y="1322032"/>
            <a:ext cx="4383435" cy="3286085"/>
          </a:xfrm>
          <a:prstGeom prst="rect">
            <a:avLst/>
          </a:prstGeom>
        </p:spPr>
      </p:pic>
      <p:pic>
        <p:nvPicPr>
          <p:cNvPr id="3" name="Picture 2">
            <a:extLst>
              <a:ext uri="{FF2B5EF4-FFF2-40B4-BE49-F238E27FC236}">
                <a16:creationId xmlns:a16="http://schemas.microsoft.com/office/drawing/2014/main" id="{AEDE43F2-6B80-B35A-615E-AD77BF7A1E39}"/>
              </a:ext>
            </a:extLst>
          </p:cNvPr>
          <p:cNvPicPr>
            <a:picLocks noChangeAspect="1"/>
          </p:cNvPicPr>
          <p:nvPr/>
        </p:nvPicPr>
        <p:blipFill>
          <a:blip r:embed="rId4"/>
          <a:stretch>
            <a:fillRect/>
          </a:stretch>
        </p:blipFill>
        <p:spPr>
          <a:xfrm>
            <a:off x="0" y="4976235"/>
            <a:ext cx="999772" cy="198693"/>
          </a:xfrm>
          <a:prstGeom prst="rect">
            <a:avLst/>
          </a:prstGeom>
        </p:spPr>
      </p:pic>
    </p:spTree>
    <p:extLst>
      <p:ext uri="{BB962C8B-B14F-4D97-AF65-F5344CB8AC3E}">
        <p14:creationId xmlns:p14="http://schemas.microsoft.com/office/powerpoint/2010/main" val="2071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60"/>
          <p:cNvGrpSpPr/>
          <p:nvPr/>
        </p:nvGrpSpPr>
        <p:grpSpPr>
          <a:xfrm>
            <a:off x="7664650" y="697175"/>
            <a:ext cx="2859550" cy="2402801"/>
            <a:chOff x="7664650" y="697175"/>
            <a:chExt cx="2859550" cy="2402801"/>
          </a:xfrm>
        </p:grpSpPr>
        <p:pic>
          <p:nvPicPr>
            <p:cNvPr id="746" name="Google Shape;746;p60"/>
            <p:cNvPicPr preferRelativeResize="0"/>
            <p:nvPr/>
          </p:nvPicPr>
          <p:blipFill>
            <a:blip r:embed="rId3">
              <a:alphaModFix/>
            </a:blip>
            <a:stretch>
              <a:fillRect/>
            </a:stretch>
          </p:blipFill>
          <p:spPr>
            <a:xfrm rot="-4991593">
              <a:off x="8041368" y="584346"/>
              <a:ext cx="2106115" cy="2628457"/>
            </a:xfrm>
            <a:prstGeom prst="rect">
              <a:avLst/>
            </a:prstGeom>
            <a:noFill/>
            <a:ln>
              <a:noFill/>
            </a:ln>
          </p:spPr>
        </p:pic>
        <p:pic>
          <p:nvPicPr>
            <p:cNvPr id="747" name="Google Shape;747;p60"/>
            <p:cNvPicPr preferRelativeResize="0"/>
            <p:nvPr/>
          </p:nvPicPr>
          <p:blipFill>
            <a:blip r:embed="rId4">
              <a:alphaModFix/>
            </a:blip>
            <a:stretch>
              <a:fillRect/>
            </a:stretch>
          </p:blipFill>
          <p:spPr>
            <a:xfrm rot="-1418829">
              <a:off x="8018474" y="1487076"/>
              <a:ext cx="1022937" cy="1007548"/>
            </a:xfrm>
            <a:prstGeom prst="rect">
              <a:avLst/>
            </a:prstGeom>
            <a:noFill/>
            <a:ln>
              <a:noFill/>
            </a:ln>
          </p:spPr>
        </p:pic>
      </p:grpSp>
      <p:pic>
        <p:nvPicPr>
          <p:cNvPr id="763" name="Google Shape;763;p60"/>
          <p:cNvPicPr preferRelativeResize="0"/>
          <p:nvPr/>
        </p:nvPicPr>
        <p:blipFill>
          <a:blip r:embed="rId5">
            <a:alphaModFix/>
          </a:blip>
          <a:stretch>
            <a:fillRect/>
          </a:stretch>
        </p:blipFill>
        <p:spPr>
          <a:xfrm rot="10799997">
            <a:off x="5584175" y="-214252"/>
            <a:ext cx="3845576" cy="1694025"/>
          </a:xfrm>
          <a:prstGeom prst="rect">
            <a:avLst/>
          </a:prstGeom>
          <a:noFill/>
          <a:ln>
            <a:noFill/>
          </a:ln>
        </p:spPr>
      </p:pic>
      <p:grpSp>
        <p:nvGrpSpPr>
          <p:cNvPr id="764" name="Google Shape;764;p60"/>
          <p:cNvGrpSpPr/>
          <p:nvPr/>
        </p:nvGrpSpPr>
        <p:grpSpPr>
          <a:xfrm>
            <a:off x="-1842526" y="2505599"/>
            <a:ext cx="4587328" cy="4715618"/>
            <a:chOff x="-1842526" y="2505599"/>
            <a:chExt cx="4587328" cy="4715618"/>
          </a:xfrm>
        </p:grpSpPr>
        <p:pic>
          <p:nvPicPr>
            <p:cNvPr id="765" name="Google Shape;765;p60"/>
            <p:cNvPicPr preferRelativeResize="0"/>
            <p:nvPr/>
          </p:nvPicPr>
          <p:blipFill>
            <a:blip r:embed="rId6">
              <a:alphaModFix/>
            </a:blip>
            <a:stretch>
              <a:fillRect/>
            </a:stretch>
          </p:blipFill>
          <p:spPr>
            <a:xfrm rot="2142951">
              <a:off x="-1074662" y="3056462"/>
              <a:ext cx="3051600" cy="3613891"/>
            </a:xfrm>
            <a:prstGeom prst="rect">
              <a:avLst/>
            </a:prstGeom>
            <a:noFill/>
            <a:ln>
              <a:noFill/>
            </a:ln>
          </p:spPr>
        </p:pic>
        <p:pic>
          <p:nvPicPr>
            <p:cNvPr id="766" name="Google Shape;766;p60"/>
            <p:cNvPicPr preferRelativeResize="0"/>
            <p:nvPr/>
          </p:nvPicPr>
          <p:blipFill>
            <a:blip r:embed="rId7">
              <a:alphaModFix/>
            </a:blip>
            <a:stretch>
              <a:fillRect/>
            </a:stretch>
          </p:blipFill>
          <p:spPr>
            <a:xfrm rot="1563051">
              <a:off x="288900" y="3893592"/>
              <a:ext cx="935825" cy="861290"/>
            </a:xfrm>
            <a:prstGeom prst="rect">
              <a:avLst/>
            </a:prstGeom>
            <a:noFill/>
            <a:ln>
              <a:noFill/>
            </a:ln>
          </p:spPr>
        </p:pic>
      </p:grpSp>
      <p:sp>
        <p:nvSpPr>
          <p:cNvPr id="6" name="TextBox 5">
            <a:extLst>
              <a:ext uri="{FF2B5EF4-FFF2-40B4-BE49-F238E27FC236}">
                <a16:creationId xmlns:a16="http://schemas.microsoft.com/office/drawing/2014/main" id="{46C87D81-569E-279A-C3D6-9A1B20A36FC1}"/>
              </a:ext>
            </a:extLst>
          </p:cNvPr>
          <p:cNvSpPr txBox="1"/>
          <p:nvPr/>
        </p:nvSpPr>
        <p:spPr>
          <a:xfrm>
            <a:off x="2141160" y="998679"/>
            <a:ext cx="4861680" cy="3013838"/>
          </a:xfrm>
          <a:prstGeom prst="rect">
            <a:avLst/>
          </a:prstGeom>
          <a:noFill/>
        </p:spPr>
        <p:txBody>
          <a:bodyPr wrap="square">
            <a:spAutoFit/>
          </a:bodyPr>
          <a:lstStyle/>
          <a:p>
            <a:pPr lvl="0" algn="ctr">
              <a:lnSpc>
                <a:spcPct val="150000"/>
              </a:lnSpc>
              <a:spcAft>
                <a:spcPts val="1000"/>
              </a:spcAft>
            </a:pPr>
            <a:r>
              <a:rPr lang="en-US" sz="4400" b="1">
                <a:solidFill>
                  <a:schemeClr val="bg2"/>
                </a:solidFill>
                <a:effectLst/>
                <a:latin typeface="+mj-lt"/>
                <a:ea typeface="Calibri" panose="020F0502020204030204" pitchFamily="34" charset="0"/>
                <a:cs typeface="Times New Roman" panose="02020603050405020304" pitchFamily="18" charset="0"/>
              </a:rPr>
              <a:t>CẢM ƠN CÁC EM </a:t>
            </a:r>
            <a:r>
              <a:rPr lang="en-US" sz="4400" b="1">
                <a:solidFill>
                  <a:schemeClr val="tx2">
                    <a:lumMod val="75000"/>
                  </a:schemeClr>
                </a:solidFill>
                <a:effectLst/>
                <a:latin typeface="+mj-lt"/>
                <a:ea typeface="Calibri" panose="020F0502020204030204" pitchFamily="34" charset="0"/>
                <a:cs typeface="Times New Roman" panose="02020603050405020304" pitchFamily="18" charset="0"/>
              </a:rPr>
              <a:t>ĐÃ LẮNG NGHE </a:t>
            </a:r>
            <a:r>
              <a:rPr lang="en-US" sz="4400" b="1">
                <a:solidFill>
                  <a:schemeClr val="bg2"/>
                </a:solidFill>
                <a:effectLst/>
                <a:latin typeface="+mj-lt"/>
                <a:ea typeface="Calibri" panose="020F0502020204030204" pitchFamily="34" charset="0"/>
                <a:cs typeface="Times New Roman" panose="02020603050405020304" pitchFamily="18" charset="0"/>
              </a:rPr>
              <a:t>NGÀY HÔM NAY!</a:t>
            </a:r>
            <a:endParaRPr lang="en-US" sz="3600" b="1">
              <a:solidFill>
                <a:schemeClr val="bg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a building&#10;&#10;Description automatically generated">
            <a:extLst>
              <a:ext uri="{FF2B5EF4-FFF2-40B4-BE49-F238E27FC236}">
                <a16:creationId xmlns:a16="http://schemas.microsoft.com/office/drawing/2014/main" id="{E349C524-DBF5-A306-6E41-949416BBE318}"/>
              </a:ext>
            </a:extLst>
          </p:cNvPr>
          <p:cNvPicPr>
            <a:picLocks noChangeAspect="1"/>
          </p:cNvPicPr>
          <p:nvPr/>
        </p:nvPicPr>
        <p:blipFill>
          <a:blip r:embed="rId2"/>
          <a:srcRect l="14448" t="815" r="18999" b="-815"/>
          <a:stretch/>
        </p:blipFill>
        <p:spPr>
          <a:xfrm>
            <a:off x="-1053109" y="2194560"/>
            <a:ext cx="3136106" cy="3128864"/>
          </a:xfrm>
          <a:prstGeom prst="ellipse">
            <a:avLst/>
          </a:prstGeom>
          <a:ln w="28575">
            <a:solidFill>
              <a:srgbClr val="663300"/>
            </a:solidFill>
          </a:ln>
        </p:spPr>
      </p:pic>
      <p:grpSp>
        <p:nvGrpSpPr>
          <p:cNvPr id="10" name="Group 9">
            <a:extLst>
              <a:ext uri="{FF2B5EF4-FFF2-40B4-BE49-F238E27FC236}">
                <a16:creationId xmlns:a16="http://schemas.microsoft.com/office/drawing/2014/main" id="{7F3EFC5D-45B5-22A8-AD89-65737EA0ED17}"/>
              </a:ext>
            </a:extLst>
          </p:cNvPr>
          <p:cNvGrpSpPr/>
          <p:nvPr/>
        </p:nvGrpSpPr>
        <p:grpSpPr>
          <a:xfrm>
            <a:off x="233957" y="166403"/>
            <a:ext cx="7378304" cy="958660"/>
            <a:chOff x="702468" y="287120"/>
            <a:chExt cx="7378304" cy="958660"/>
          </a:xfrm>
        </p:grpSpPr>
        <p:pic>
          <p:nvPicPr>
            <p:cNvPr id="7" name="Picture 6" descr="A red and yellow star on a black background&#10;&#10;Description automatically generated">
              <a:extLst>
                <a:ext uri="{FF2B5EF4-FFF2-40B4-BE49-F238E27FC236}">
                  <a16:creationId xmlns:a16="http://schemas.microsoft.com/office/drawing/2014/main" id="{B8C3CB1B-99C9-4457-5DEB-D634AC1F30BB}"/>
                </a:ext>
              </a:extLst>
            </p:cNvPr>
            <p:cNvPicPr>
              <a:picLocks noChangeAspect="1"/>
            </p:cNvPicPr>
            <p:nvPr/>
          </p:nvPicPr>
          <p:blipFill>
            <a:blip r:embed="rId3"/>
            <a:stretch>
              <a:fillRect/>
            </a:stretch>
          </p:blipFill>
          <p:spPr>
            <a:xfrm>
              <a:off x="702468" y="485462"/>
              <a:ext cx="561975" cy="561975"/>
            </a:xfrm>
            <a:prstGeom prst="rect">
              <a:avLst/>
            </a:prstGeom>
          </p:spPr>
        </p:pic>
        <p:sp>
          <p:nvSpPr>
            <p:cNvPr id="9" name="TextBox 8">
              <a:extLst>
                <a:ext uri="{FF2B5EF4-FFF2-40B4-BE49-F238E27FC236}">
                  <a16:creationId xmlns:a16="http://schemas.microsoft.com/office/drawing/2014/main" id="{B1B4D572-92FE-7D4A-CD8B-A0AA69BF4F4E}"/>
                </a:ext>
              </a:extLst>
            </p:cNvPr>
            <p:cNvSpPr txBox="1"/>
            <p:nvPr/>
          </p:nvSpPr>
          <p:spPr>
            <a:xfrm>
              <a:off x="1264444" y="287120"/>
              <a:ext cx="6816328" cy="958660"/>
            </a:xfrm>
            <a:prstGeom prst="rect">
              <a:avLst/>
            </a:prstGeom>
            <a:noFill/>
          </p:spPr>
          <p:txBody>
            <a:bodyPr wrap="square">
              <a:spAutoFit/>
            </a:bodyPr>
            <a:lstStyle/>
            <a:p>
              <a:pPr lvl="0" algn="just">
                <a:lnSpc>
                  <a:spcPct val="150000"/>
                </a:lnSpc>
                <a:buClrTx/>
              </a:pPr>
              <a:r>
                <a:rPr lang="en-US" sz="2000">
                  <a:ea typeface="Times New Roman" panose="02020603050405020304" pitchFamily="18" charset="0"/>
                  <a:cs typeface="+mn-cs"/>
                </a:rPr>
                <a:t>T</a:t>
              </a:r>
              <a:r>
                <a:rPr lang="vi-VN" sz="2000">
                  <a:ea typeface="Times New Roman" panose="02020603050405020304" pitchFamily="18" charset="0"/>
                  <a:cs typeface="+mn-cs"/>
                </a:rPr>
                <a:t>ruyền thống yêu nước nồng nàn, kiên cường, bất khuất, đấu tranh vì độc lập, tự do.</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CC1BE2A6-6DFB-FB58-F5E2-F965DFA85815}"/>
              </a:ext>
            </a:extLst>
          </p:cNvPr>
          <p:cNvGrpSpPr/>
          <p:nvPr/>
        </p:nvGrpSpPr>
        <p:grpSpPr>
          <a:xfrm>
            <a:off x="1434404" y="1121628"/>
            <a:ext cx="6724056" cy="958660"/>
            <a:chOff x="702468" y="287120"/>
            <a:chExt cx="6724056" cy="958660"/>
          </a:xfrm>
        </p:grpSpPr>
        <p:pic>
          <p:nvPicPr>
            <p:cNvPr id="12" name="Picture 11" descr="A red and yellow star on a black background&#10;&#10;Description automatically generated">
              <a:extLst>
                <a:ext uri="{FF2B5EF4-FFF2-40B4-BE49-F238E27FC236}">
                  <a16:creationId xmlns:a16="http://schemas.microsoft.com/office/drawing/2014/main" id="{DEB013FE-463F-9C4A-0DD7-4AEFCD11EF89}"/>
                </a:ext>
              </a:extLst>
            </p:cNvPr>
            <p:cNvPicPr>
              <a:picLocks noChangeAspect="1"/>
            </p:cNvPicPr>
            <p:nvPr/>
          </p:nvPicPr>
          <p:blipFill>
            <a:blip r:embed="rId3"/>
            <a:stretch>
              <a:fillRect/>
            </a:stretch>
          </p:blipFill>
          <p:spPr>
            <a:xfrm>
              <a:off x="702468" y="485462"/>
              <a:ext cx="561975" cy="561975"/>
            </a:xfrm>
            <a:prstGeom prst="rect">
              <a:avLst/>
            </a:prstGeom>
          </p:spPr>
        </p:pic>
        <p:sp>
          <p:nvSpPr>
            <p:cNvPr id="13" name="TextBox 12">
              <a:extLst>
                <a:ext uri="{FF2B5EF4-FFF2-40B4-BE49-F238E27FC236}">
                  <a16:creationId xmlns:a16="http://schemas.microsoft.com/office/drawing/2014/main" id="{872A0702-AC0F-D881-0C23-97233BCF5017}"/>
                </a:ext>
              </a:extLst>
            </p:cNvPr>
            <p:cNvSpPr txBox="1"/>
            <p:nvPr/>
          </p:nvSpPr>
          <p:spPr>
            <a:xfrm>
              <a:off x="1264444" y="287120"/>
              <a:ext cx="6162080" cy="958660"/>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Đảng Cộng sản Đông Dương</a:t>
              </a:r>
              <a:r>
                <a:rPr lang="en-US" sz="2000">
                  <a:ea typeface="Times New Roman" panose="02020603050405020304" pitchFamily="18" charset="0"/>
                  <a:cs typeface="+mn-cs"/>
                </a:rPr>
                <a:t> </a:t>
              </a:r>
              <a:r>
                <a:rPr lang="vi-VN" sz="2000">
                  <a:ea typeface="Times New Roman" panose="02020603050405020304" pitchFamily="18" charset="0"/>
                  <a:cs typeface="+mn-cs"/>
                </a:rPr>
                <a:t>lãnh đạo nhân dân tiến hành cuộc cách mạng và giành thắng lợi hoàn toàn.</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9D642288-3DA5-C1F0-62F1-961C777E9C7D}"/>
              </a:ext>
            </a:extLst>
          </p:cNvPr>
          <p:cNvGrpSpPr/>
          <p:nvPr/>
        </p:nvGrpSpPr>
        <p:grpSpPr>
          <a:xfrm>
            <a:off x="2356309" y="2080288"/>
            <a:ext cx="6559091" cy="1420325"/>
            <a:chOff x="702469" y="287120"/>
            <a:chExt cx="6559091" cy="1420325"/>
          </a:xfrm>
        </p:grpSpPr>
        <p:pic>
          <p:nvPicPr>
            <p:cNvPr id="15" name="Picture 14" descr="A red and yellow star on a black background&#10;&#10;Description automatically generated">
              <a:extLst>
                <a:ext uri="{FF2B5EF4-FFF2-40B4-BE49-F238E27FC236}">
                  <a16:creationId xmlns:a16="http://schemas.microsoft.com/office/drawing/2014/main" id="{39A7B9F5-9DCF-B280-C8AD-8DB2548DE68F}"/>
                </a:ext>
              </a:extLst>
            </p:cNvPr>
            <p:cNvPicPr>
              <a:picLocks noChangeAspect="1"/>
            </p:cNvPicPr>
            <p:nvPr/>
          </p:nvPicPr>
          <p:blipFill>
            <a:blip r:embed="rId3"/>
            <a:stretch>
              <a:fillRect/>
            </a:stretch>
          </p:blipFill>
          <p:spPr>
            <a:xfrm>
              <a:off x="702469" y="752581"/>
              <a:ext cx="561975" cy="561975"/>
            </a:xfrm>
            <a:prstGeom prst="rect">
              <a:avLst/>
            </a:prstGeom>
          </p:spPr>
        </p:pic>
        <p:sp>
          <p:nvSpPr>
            <p:cNvPr id="16" name="TextBox 15">
              <a:extLst>
                <a:ext uri="{FF2B5EF4-FFF2-40B4-BE49-F238E27FC236}">
                  <a16:creationId xmlns:a16="http://schemas.microsoft.com/office/drawing/2014/main" id="{55816C7C-0C7F-2137-9AA4-665F1611AC59}"/>
                </a:ext>
              </a:extLst>
            </p:cNvPr>
            <p:cNvSpPr txBox="1"/>
            <p:nvPr/>
          </p:nvSpPr>
          <p:spPr>
            <a:xfrm>
              <a:off x="1264444" y="287120"/>
              <a:ext cx="5997116" cy="1420325"/>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Mặt trận Việt Minh tập hợp lực lượng, linh hoạt, sáng tạo trong chỉ đạo, chớp thời cơ phát động quần chúng nổi dậy giành chính quyền.</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A51A8094-1781-4655-F4A0-BD048850563B}"/>
              </a:ext>
            </a:extLst>
          </p:cNvPr>
          <p:cNvGrpSpPr/>
          <p:nvPr/>
        </p:nvGrpSpPr>
        <p:grpSpPr>
          <a:xfrm>
            <a:off x="2356309" y="3609314"/>
            <a:ext cx="6409136" cy="1420325"/>
            <a:chOff x="702469" y="287120"/>
            <a:chExt cx="6409136" cy="1420325"/>
          </a:xfrm>
        </p:grpSpPr>
        <p:pic>
          <p:nvPicPr>
            <p:cNvPr id="18" name="Picture 17" descr="A red and yellow star on a black background&#10;&#10;Description automatically generated">
              <a:extLst>
                <a:ext uri="{FF2B5EF4-FFF2-40B4-BE49-F238E27FC236}">
                  <a16:creationId xmlns:a16="http://schemas.microsoft.com/office/drawing/2014/main" id="{B3F7D197-D227-19D0-5EC1-2D72239BD95F}"/>
                </a:ext>
              </a:extLst>
            </p:cNvPr>
            <p:cNvPicPr>
              <a:picLocks noChangeAspect="1"/>
            </p:cNvPicPr>
            <p:nvPr/>
          </p:nvPicPr>
          <p:blipFill>
            <a:blip r:embed="rId3"/>
            <a:stretch>
              <a:fillRect/>
            </a:stretch>
          </p:blipFill>
          <p:spPr>
            <a:xfrm>
              <a:off x="702469" y="752581"/>
              <a:ext cx="561975" cy="561975"/>
            </a:xfrm>
            <a:prstGeom prst="rect">
              <a:avLst/>
            </a:prstGeom>
          </p:spPr>
        </p:pic>
        <p:sp>
          <p:nvSpPr>
            <p:cNvPr id="19" name="TextBox 18">
              <a:extLst>
                <a:ext uri="{FF2B5EF4-FFF2-40B4-BE49-F238E27FC236}">
                  <a16:creationId xmlns:a16="http://schemas.microsoft.com/office/drawing/2014/main" id="{E2EDE0FD-D254-E4F0-5A78-9958EF9E8F66}"/>
                </a:ext>
              </a:extLst>
            </p:cNvPr>
            <p:cNvSpPr txBox="1"/>
            <p:nvPr/>
          </p:nvSpPr>
          <p:spPr>
            <a:xfrm>
              <a:off x="1264444" y="287120"/>
              <a:ext cx="5847161" cy="1420325"/>
            </a:xfrm>
            <a:prstGeom prst="rect">
              <a:avLst/>
            </a:prstGeom>
            <a:noFill/>
          </p:spPr>
          <p:txBody>
            <a:bodyPr wrap="square">
              <a:spAutoFit/>
            </a:bodyPr>
            <a:lstStyle/>
            <a:p>
              <a:pPr lvl="0" algn="just">
                <a:lnSpc>
                  <a:spcPct val="150000"/>
                </a:lnSpc>
                <a:buClrTx/>
              </a:pPr>
              <a:r>
                <a:rPr lang="vi-VN" sz="2000">
                  <a:ea typeface="Times New Roman" panose="02020603050405020304" pitchFamily="18" charset="0"/>
                  <a:cs typeface="+mn-cs"/>
                </a:rPr>
                <a:t>Chiến thắng của Hồng quân Liên Xô và quân Đồng minh </a:t>
              </a:r>
              <a:r>
                <a:rPr lang="en-US" sz="2000">
                  <a:ea typeface="Times New Roman" panose="02020603050405020304" pitchFamily="18" charset="0"/>
                  <a:cs typeface="+mn-cs"/>
                </a:rPr>
                <a:t>đã </a:t>
              </a:r>
              <a:r>
                <a:rPr lang="vi-VN" sz="2000">
                  <a:ea typeface="Times New Roman" panose="02020603050405020304" pitchFamily="18" charset="0"/>
                  <a:cs typeface="+mn-cs"/>
                </a:rPr>
                <a:t>cổ vũ tinh thần, củng cố niềm tin và tạo thời cơ để dân ta đứng lên tổng khởi nghĩa.</a:t>
              </a:r>
              <a:endParaRPr kumimoji="0" lang="en-US" sz="1600" b="0" i="0" u="none" strike="noStrike" kern="0" cap="none" spc="0" normalizeH="0" baseline="0" noProof="0">
                <a:ln>
                  <a:noFill/>
                </a:ln>
                <a:solidFill>
                  <a:srgbClr val="E7DCD2"/>
                </a:solidFill>
                <a:effectLst/>
                <a:uLnTx/>
                <a:uFillTx/>
                <a:latin typeface="Arial"/>
                <a:ea typeface="+mn-ea"/>
                <a:cs typeface="+mn-cs"/>
              </a:endParaRPr>
            </a:p>
          </p:txBody>
        </p:sp>
      </p:grpSp>
    </p:spTree>
    <p:extLst>
      <p:ext uri="{BB962C8B-B14F-4D97-AF65-F5344CB8AC3E}">
        <p14:creationId xmlns:p14="http://schemas.microsoft.com/office/powerpoint/2010/main" val="20779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4F9775-2BF6-E4F3-2725-29E383BA5936}"/>
              </a:ext>
            </a:extLst>
          </p:cNvPr>
          <p:cNvGrpSpPr/>
          <p:nvPr/>
        </p:nvGrpSpPr>
        <p:grpSpPr>
          <a:xfrm>
            <a:off x="678055" y="553201"/>
            <a:ext cx="4769116" cy="4037098"/>
            <a:chOff x="4575493" y="890720"/>
            <a:chExt cx="4769116" cy="4037098"/>
          </a:xfrm>
        </p:grpSpPr>
        <p:pic>
          <p:nvPicPr>
            <p:cNvPr id="15" name="Picture 14" descr="A group of people marching in a parade&#10;&#10;Description automatically generated">
              <a:extLst>
                <a:ext uri="{FF2B5EF4-FFF2-40B4-BE49-F238E27FC236}">
                  <a16:creationId xmlns:a16="http://schemas.microsoft.com/office/drawing/2014/main" id="{9631CB47-0528-C145-E8D9-1FB58D32D066}"/>
                </a:ext>
              </a:extLst>
            </p:cNvPr>
            <p:cNvPicPr>
              <a:picLocks noChangeAspect="1"/>
            </p:cNvPicPr>
            <p:nvPr/>
          </p:nvPicPr>
          <p:blipFill>
            <a:blip r:embed="rId2"/>
            <a:stretch>
              <a:fillRect/>
            </a:stretch>
          </p:blipFill>
          <p:spPr>
            <a:xfrm>
              <a:off x="4575493" y="890720"/>
              <a:ext cx="4769116" cy="3338381"/>
            </a:xfrm>
            <a:prstGeom prst="rect">
              <a:avLst/>
            </a:prstGeom>
          </p:spPr>
        </p:pic>
        <p:sp>
          <p:nvSpPr>
            <p:cNvPr id="17" name="TextBox 16">
              <a:extLst>
                <a:ext uri="{FF2B5EF4-FFF2-40B4-BE49-F238E27FC236}">
                  <a16:creationId xmlns:a16="http://schemas.microsoft.com/office/drawing/2014/main" id="{529D0B06-5CA1-C9D6-9616-FD35F9C3B307}"/>
                </a:ext>
              </a:extLst>
            </p:cNvPr>
            <p:cNvSpPr txBox="1"/>
            <p:nvPr/>
          </p:nvSpPr>
          <p:spPr>
            <a:xfrm>
              <a:off x="5096986" y="4229101"/>
              <a:ext cx="3726131" cy="698717"/>
            </a:xfrm>
            <a:prstGeom prst="rect">
              <a:avLst/>
            </a:prstGeom>
            <a:noFill/>
          </p:spPr>
          <p:txBody>
            <a:bodyPr wrap="square">
              <a:spAutoFit/>
            </a:bodyPr>
            <a:lstStyle/>
            <a:p>
              <a:pPr algn="ctr">
                <a:lnSpc>
                  <a:spcPct val="150000"/>
                </a:lnSpc>
              </a:pPr>
              <a:r>
                <a:rPr lang="en-US"/>
                <a:t>Biểu tình giành chính quyền ngày 19-8-1945 tại Phủ khâm sai Bắc Kỳ. </a:t>
              </a:r>
            </a:p>
          </p:txBody>
        </p:sp>
      </p:grpSp>
      <p:grpSp>
        <p:nvGrpSpPr>
          <p:cNvPr id="19" name="Group 18">
            <a:extLst>
              <a:ext uri="{FF2B5EF4-FFF2-40B4-BE49-F238E27FC236}">
                <a16:creationId xmlns:a16="http://schemas.microsoft.com/office/drawing/2014/main" id="{7EC2326F-9157-7647-2C03-2984A9910188}"/>
              </a:ext>
            </a:extLst>
          </p:cNvPr>
          <p:cNvGrpSpPr/>
          <p:nvPr/>
        </p:nvGrpSpPr>
        <p:grpSpPr>
          <a:xfrm>
            <a:off x="5551277" y="146984"/>
            <a:ext cx="3062287" cy="4849532"/>
            <a:chOff x="5857290" y="1257238"/>
            <a:chExt cx="3062287" cy="4849532"/>
          </a:xfrm>
        </p:grpSpPr>
        <p:pic>
          <p:nvPicPr>
            <p:cNvPr id="20" name="Picture 19" descr="A page of a book&#10;&#10;Description automatically generated">
              <a:extLst>
                <a:ext uri="{FF2B5EF4-FFF2-40B4-BE49-F238E27FC236}">
                  <a16:creationId xmlns:a16="http://schemas.microsoft.com/office/drawing/2014/main" id="{F8BB36E5-A335-C953-06CA-4374D4696CE6}"/>
                </a:ext>
              </a:extLst>
            </p:cNvPr>
            <p:cNvPicPr>
              <a:picLocks noChangeAspect="1"/>
            </p:cNvPicPr>
            <p:nvPr/>
          </p:nvPicPr>
          <p:blipFill>
            <a:blip r:embed="rId3"/>
            <a:stretch>
              <a:fillRect/>
            </a:stretch>
          </p:blipFill>
          <p:spPr>
            <a:xfrm>
              <a:off x="6065502" y="1257238"/>
              <a:ext cx="2645861" cy="3827649"/>
            </a:xfrm>
            <a:prstGeom prst="rect">
              <a:avLst/>
            </a:prstGeom>
          </p:spPr>
        </p:pic>
        <p:sp>
          <p:nvSpPr>
            <p:cNvPr id="21" name="TextBox 20">
              <a:extLst>
                <a:ext uri="{FF2B5EF4-FFF2-40B4-BE49-F238E27FC236}">
                  <a16:creationId xmlns:a16="http://schemas.microsoft.com/office/drawing/2014/main" id="{33FAEF07-F3A9-557E-C632-550BEE2523FC}"/>
                </a:ext>
              </a:extLst>
            </p:cNvPr>
            <p:cNvSpPr txBox="1"/>
            <p:nvPr/>
          </p:nvSpPr>
          <p:spPr>
            <a:xfrm>
              <a:off x="5857290" y="5084887"/>
              <a:ext cx="3062287" cy="1021883"/>
            </a:xfrm>
            <a:prstGeom prst="rect">
              <a:avLst/>
            </a:prstGeom>
            <a:noFill/>
          </p:spPr>
          <p:txBody>
            <a:bodyPr wrap="square">
              <a:spAutoFit/>
            </a:bodyPr>
            <a:lstStyle/>
            <a:p>
              <a:pPr algn="ctr">
                <a:lnSpc>
                  <a:spcPct val="150000"/>
                </a:lnSpc>
              </a:pPr>
              <a:r>
                <a:rPr lang="en-US"/>
                <a:t>Đ</a:t>
              </a:r>
              <a:r>
                <a:rPr lang="vi-VN"/>
                <a:t>ồng chí Nguyễn Ái Quốc gửi thư kêu gọi đồng bào cả nước đứng lên Tổng khởi nghĩa, tháng 8 năm 1945.</a:t>
              </a:r>
            </a:p>
          </p:txBody>
        </p:sp>
      </p:grpSp>
      <p:pic>
        <p:nvPicPr>
          <p:cNvPr id="2" name="Picture 1">
            <a:extLst>
              <a:ext uri="{FF2B5EF4-FFF2-40B4-BE49-F238E27FC236}">
                <a16:creationId xmlns:a16="http://schemas.microsoft.com/office/drawing/2014/main" id="{3A62F59C-1C3F-00A9-BCFD-9934543D49B4}"/>
              </a:ext>
            </a:extLst>
          </p:cNvPr>
          <p:cNvPicPr>
            <a:picLocks noChangeAspect="1"/>
          </p:cNvPicPr>
          <p:nvPr/>
        </p:nvPicPr>
        <p:blipFill>
          <a:blip r:embed="rId4"/>
          <a:stretch>
            <a:fillRect/>
          </a:stretch>
        </p:blipFill>
        <p:spPr>
          <a:xfrm>
            <a:off x="0" y="4976235"/>
            <a:ext cx="999772" cy="198693"/>
          </a:xfrm>
          <a:prstGeom prst="rect">
            <a:avLst/>
          </a:prstGeom>
        </p:spPr>
      </p:pic>
    </p:spTree>
    <p:extLst>
      <p:ext uri="{BB962C8B-B14F-4D97-AF65-F5344CB8AC3E}">
        <p14:creationId xmlns:p14="http://schemas.microsoft.com/office/powerpoint/2010/main" val="28135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7424ED-290F-50F0-74A1-588DC6772A94}"/>
              </a:ext>
            </a:extLst>
          </p:cNvPr>
          <p:cNvPicPr>
            <a:picLocks noChangeAspect="1"/>
          </p:cNvPicPr>
          <p:nvPr/>
        </p:nvPicPr>
        <p:blipFill>
          <a:blip r:embed="rId2"/>
          <a:srcRect b="54531"/>
          <a:stretch/>
        </p:blipFill>
        <p:spPr>
          <a:xfrm>
            <a:off x="960719" y="0"/>
            <a:ext cx="3378407" cy="5143500"/>
          </a:xfrm>
          <a:prstGeom prst="rect">
            <a:avLst/>
          </a:prstGeom>
        </p:spPr>
      </p:pic>
      <p:pic>
        <p:nvPicPr>
          <p:cNvPr id="3" name="Picture 2">
            <a:extLst>
              <a:ext uri="{FF2B5EF4-FFF2-40B4-BE49-F238E27FC236}">
                <a16:creationId xmlns:a16="http://schemas.microsoft.com/office/drawing/2014/main" id="{86AD9514-FF42-17E7-953F-2CC5C21003DF}"/>
              </a:ext>
            </a:extLst>
          </p:cNvPr>
          <p:cNvPicPr>
            <a:picLocks noChangeAspect="1"/>
          </p:cNvPicPr>
          <p:nvPr/>
        </p:nvPicPr>
        <p:blipFill>
          <a:blip r:embed="rId2"/>
          <a:srcRect l="244" t="45721" r="-244" b="8810"/>
          <a:stretch/>
        </p:blipFill>
        <p:spPr>
          <a:xfrm>
            <a:off x="4818344" y="0"/>
            <a:ext cx="3378407" cy="5143500"/>
          </a:xfrm>
          <a:prstGeom prst="rect">
            <a:avLst/>
          </a:prstGeom>
        </p:spPr>
      </p:pic>
    </p:spTree>
    <p:extLst>
      <p:ext uri="{BB962C8B-B14F-4D97-AF65-F5344CB8AC3E}">
        <p14:creationId xmlns:p14="http://schemas.microsoft.com/office/powerpoint/2010/main" val="245267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7424ED-290F-50F0-74A1-588DC6772A94}"/>
              </a:ext>
            </a:extLst>
          </p:cNvPr>
          <p:cNvPicPr>
            <a:picLocks noChangeAspect="1"/>
          </p:cNvPicPr>
          <p:nvPr/>
        </p:nvPicPr>
        <p:blipFill>
          <a:blip r:embed="rId2"/>
          <a:srcRect l="399" r="-399" b="44402"/>
          <a:stretch/>
        </p:blipFill>
        <p:spPr>
          <a:xfrm>
            <a:off x="627344" y="0"/>
            <a:ext cx="3378407" cy="5143500"/>
          </a:xfrm>
          <a:prstGeom prst="rect">
            <a:avLst/>
          </a:prstGeom>
        </p:spPr>
      </p:pic>
      <p:pic>
        <p:nvPicPr>
          <p:cNvPr id="3" name="Picture 2">
            <a:extLst>
              <a:ext uri="{FF2B5EF4-FFF2-40B4-BE49-F238E27FC236}">
                <a16:creationId xmlns:a16="http://schemas.microsoft.com/office/drawing/2014/main" id="{86AD9514-FF42-17E7-953F-2CC5C21003DF}"/>
              </a:ext>
            </a:extLst>
          </p:cNvPr>
          <p:cNvPicPr>
            <a:picLocks noChangeAspect="1"/>
          </p:cNvPicPr>
          <p:nvPr/>
        </p:nvPicPr>
        <p:blipFill>
          <a:blip r:embed="rId2"/>
          <a:srcRect l="399" t="55418" r="-399" b="1"/>
          <a:stretch/>
        </p:blipFill>
        <p:spPr>
          <a:xfrm>
            <a:off x="4471501" y="1"/>
            <a:ext cx="4213256" cy="5143499"/>
          </a:xfrm>
          <a:prstGeom prst="rect">
            <a:avLst/>
          </a:prstGeom>
        </p:spPr>
      </p:pic>
    </p:spTree>
    <p:extLst>
      <p:ext uri="{BB962C8B-B14F-4D97-AF65-F5344CB8AC3E}">
        <p14:creationId xmlns:p14="http://schemas.microsoft.com/office/powerpoint/2010/main" val="40544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istory of Vietnam Thesis Defense by Slidesgo">
  <a:themeElements>
    <a:clrScheme name="Simple Light">
      <a:dk1>
        <a:srgbClr val="383836"/>
      </a:dk1>
      <a:lt1>
        <a:srgbClr val="EBEBE8"/>
      </a:lt1>
      <a:dk2>
        <a:srgbClr val="C73529"/>
      </a:dk2>
      <a:lt2>
        <a:srgbClr val="FFCA06"/>
      </a:lt2>
      <a:accent1>
        <a:srgbClr val="B4B9B2"/>
      </a:accent1>
      <a:accent2>
        <a:srgbClr val="C9CBC8"/>
      </a:accent2>
      <a:accent3>
        <a:srgbClr val="FFFFFF"/>
      </a:accent3>
      <a:accent4>
        <a:srgbClr val="FFFFFF"/>
      </a:accent4>
      <a:accent5>
        <a:srgbClr val="FFFFFF"/>
      </a:accent5>
      <a:accent6>
        <a:srgbClr val="FFFFFF"/>
      </a:accent6>
      <a:hlink>
        <a:srgbClr val="3838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istory of Vietnam Thesis Defense by Slidesgo">
  <a:themeElements>
    <a:clrScheme name="Simple Light">
      <a:dk1>
        <a:srgbClr val="383836"/>
      </a:dk1>
      <a:lt1>
        <a:srgbClr val="EBEBE8"/>
      </a:lt1>
      <a:dk2>
        <a:srgbClr val="C73529"/>
      </a:dk2>
      <a:lt2>
        <a:srgbClr val="FFCA06"/>
      </a:lt2>
      <a:accent1>
        <a:srgbClr val="B4B9B2"/>
      </a:accent1>
      <a:accent2>
        <a:srgbClr val="C9CBC8"/>
      </a:accent2>
      <a:accent3>
        <a:srgbClr val="FFFFFF"/>
      </a:accent3>
      <a:accent4>
        <a:srgbClr val="FFFFFF"/>
      </a:accent4>
      <a:accent5>
        <a:srgbClr val="FFFFFF"/>
      </a:accent5>
      <a:accent6>
        <a:srgbClr val="FFFFFF"/>
      </a:accent6>
      <a:hlink>
        <a:srgbClr val="3838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2293</TotalTime>
  <Words>3381</Words>
  <Application>Microsoft Office PowerPoint</Application>
  <PresentationFormat>On-screen Show (16:9)</PresentationFormat>
  <Paragraphs>268</Paragraphs>
  <Slides>50</Slides>
  <Notes>9</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Times New Roman</vt:lpstr>
      <vt:lpstr>Aharoni</vt:lpstr>
      <vt:lpstr>Arial (Body)</vt:lpstr>
      <vt:lpstr>Berlin Sans FB Demi</vt:lpstr>
      <vt:lpstr>DM Sans</vt:lpstr>
      <vt:lpstr>Aptos Black</vt:lpstr>
      <vt:lpstr>Nunito Light</vt:lpstr>
      <vt:lpstr>Calibri</vt:lpstr>
      <vt:lpstr>Baskervville</vt:lpstr>
      <vt:lpstr>Arial</vt:lpstr>
      <vt:lpstr>History of Vietnam Thesis Defense by Slidesgo</vt:lpstr>
      <vt:lpstr>1_History of Vietnam Thesis Defense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Giang Phạm</cp:lastModifiedBy>
  <cp:revision>39</cp:revision>
  <dcterms:modified xsi:type="dcterms:W3CDTF">2024-09-22T13:34:50Z</dcterms:modified>
</cp:coreProperties>
</file>