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56" r:id="rId3"/>
    <p:sldId id="290" r:id="rId4"/>
    <p:sldId id="257" r:id="rId5"/>
    <p:sldId id="291" r:id="rId6"/>
    <p:sldId id="258" r:id="rId7"/>
    <p:sldId id="268" r:id="rId8"/>
    <p:sldId id="260" r:id="rId9"/>
    <p:sldId id="263" r:id="rId10"/>
    <p:sldId id="259" r:id="rId11"/>
    <p:sldId id="292" r:id="rId12"/>
    <p:sldId id="277" r:id="rId13"/>
    <p:sldId id="293" r:id="rId14"/>
    <p:sldId id="294" r:id="rId15"/>
    <p:sldId id="295" r:id="rId16"/>
    <p:sldId id="276" r:id="rId17"/>
    <p:sldId id="274" r:id="rId18"/>
    <p:sldId id="296" r:id="rId19"/>
    <p:sldId id="297" r:id="rId20"/>
    <p:sldId id="298" r:id="rId21"/>
    <p:sldId id="271" r:id="rId22"/>
    <p:sldId id="299" r:id="rId23"/>
    <p:sldId id="261" r:id="rId24"/>
    <p:sldId id="300" r:id="rId25"/>
    <p:sldId id="301" r:id="rId26"/>
    <p:sldId id="302" r:id="rId27"/>
    <p:sldId id="303" r:id="rId28"/>
    <p:sldId id="305" r:id="rId29"/>
    <p:sldId id="306" r:id="rId30"/>
    <p:sldId id="307" r:id="rId31"/>
    <p:sldId id="273" r:id="rId32"/>
    <p:sldId id="272" r:id="rId33"/>
    <p:sldId id="496" r:id="rId34"/>
    <p:sldId id="497" r:id="rId35"/>
    <p:sldId id="498" r:id="rId36"/>
    <p:sldId id="499" r:id="rId37"/>
    <p:sldId id="500" r:id="rId38"/>
    <p:sldId id="501" r:id="rId39"/>
    <p:sldId id="502" r:id="rId40"/>
    <p:sldId id="4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5C27"/>
    <a:srgbClr val="002C74"/>
    <a:srgbClr val="FDF3ED"/>
    <a:srgbClr val="EAF7FA"/>
    <a:srgbClr val="E1F3F7"/>
    <a:srgbClr val="B0DFE9"/>
    <a:srgbClr val="FFB344"/>
    <a:srgbClr val="FFC727"/>
    <a:srgbClr val="FCEBE0"/>
    <a:srgbClr val="A0D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23184-B276-4E06-936E-7EB61071F9F2}"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02EE-C4D1-49F4-8469-7181F1592D3A}" type="slidenum">
              <a:rPr lang="en-US" smtClean="0"/>
              <a:t>‹#›</a:t>
            </a:fld>
            <a:endParaRPr lang="en-US"/>
          </a:p>
        </p:txBody>
      </p:sp>
    </p:spTree>
    <p:extLst>
      <p:ext uri="{BB962C8B-B14F-4D97-AF65-F5344CB8AC3E}">
        <p14:creationId xmlns:p14="http://schemas.microsoft.com/office/powerpoint/2010/main" val="3997313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54c1c53bc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54c1c53bc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1C7C-467F-97BA-8562-3717016B72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BC2FF-C8A5-8E3B-0BA6-D416BCBEB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0B942-D9F6-FFCE-47E5-80D4BEB01818}"/>
              </a:ext>
            </a:extLst>
          </p:cNvPr>
          <p:cNvSpPr>
            <a:spLocks noGrp="1"/>
          </p:cNvSpPr>
          <p:nvPr>
            <p:ph type="dt" sz="half" idx="10"/>
          </p:nvPr>
        </p:nvSpPr>
        <p:spPr/>
        <p:txBody>
          <a:bodyPr/>
          <a:lstStyle/>
          <a:p>
            <a:fld id="{D01BD312-C10A-4F48-84FE-60232BE8BCC1}" type="datetimeFigureOut">
              <a:rPr lang="en-US" smtClean="0"/>
              <a:t>9/10/2024</a:t>
            </a:fld>
            <a:endParaRPr lang="en-US"/>
          </a:p>
        </p:txBody>
      </p:sp>
      <p:sp>
        <p:nvSpPr>
          <p:cNvPr id="5" name="Footer Placeholder 4">
            <a:extLst>
              <a:ext uri="{FF2B5EF4-FFF2-40B4-BE49-F238E27FC236}">
                <a16:creationId xmlns:a16="http://schemas.microsoft.com/office/drawing/2014/main" id="{AE67A062-2E77-F015-D848-24B783D2B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9933B-9114-1FFD-D296-131AB452095A}"/>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02926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F11A-13E7-2124-46D2-5E43888118CD}"/>
              </a:ext>
            </a:extLst>
          </p:cNvPr>
          <p:cNvSpPr>
            <a:spLocks noGrp="1"/>
          </p:cNvSpPr>
          <p:nvPr>
            <p:ph type="dt" sz="half" idx="10"/>
          </p:nvPr>
        </p:nvSpPr>
        <p:spPr/>
        <p:txBody>
          <a:bodyPr/>
          <a:lstStyle/>
          <a:p>
            <a:fld id="{D01BD312-C10A-4F48-84FE-60232BE8BCC1}" type="datetimeFigureOut">
              <a:rPr lang="en-US" smtClean="0"/>
              <a:t>9/10/2024</a:t>
            </a:fld>
            <a:endParaRPr lang="en-US"/>
          </a:p>
        </p:txBody>
      </p:sp>
      <p:sp>
        <p:nvSpPr>
          <p:cNvPr id="5" name="Footer Placeholder 4">
            <a:extLst>
              <a:ext uri="{FF2B5EF4-FFF2-40B4-BE49-F238E27FC236}">
                <a16:creationId xmlns:a16="http://schemas.microsoft.com/office/drawing/2014/main" id="{639DDEC5-7904-8D49-B9E0-07A9C00A6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1DE0C-C2C4-AA5C-18EA-4B44C7FEF48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08684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82BD1-2622-88F4-15DF-286B5E4AA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08D9D-4B13-B720-9A47-0CF64E279D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99B83-91C8-F435-A493-80118AEE081D}"/>
              </a:ext>
            </a:extLst>
          </p:cNvPr>
          <p:cNvSpPr>
            <a:spLocks noGrp="1"/>
          </p:cNvSpPr>
          <p:nvPr>
            <p:ph type="dt" sz="half" idx="10"/>
          </p:nvPr>
        </p:nvSpPr>
        <p:spPr/>
        <p:txBody>
          <a:bodyPr/>
          <a:lstStyle/>
          <a:p>
            <a:fld id="{D01BD312-C10A-4F48-84FE-60232BE8BCC1}" type="datetimeFigureOut">
              <a:rPr lang="en-US" smtClean="0"/>
              <a:t>9/10/2024</a:t>
            </a:fld>
            <a:endParaRPr lang="en-US"/>
          </a:p>
        </p:txBody>
      </p:sp>
      <p:sp>
        <p:nvSpPr>
          <p:cNvPr id="5" name="Footer Placeholder 4">
            <a:extLst>
              <a:ext uri="{FF2B5EF4-FFF2-40B4-BE49-F238E27FC236}">
                <a16:creationId xmlns:a16="http://schemas.microsoft.com/office/drawing/2014/main" id="{0917BDFE-4DD5-E1C8-25B5-612607880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8B59A-77EC-9ACA-21A9-F275727CA87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60574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 y="2109984"/>
            <a:ext cx="6020800" cy="21280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09600" y="4126417"/>
            <a:ext cx="6020800" cy="6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38231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4474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5" name="Google Shape;15;p4"/>
          <p:cNvSpPr txBox="1">
            <a:spLocks noGrp="1"/>
          </p:cNvSpPr>
          <p:nvPr>
            <p:ph type="body" idx="1"/>
          </p:nvPr>
        </p:nvSpPr>
        <p:spPr>
          <a:xfrm>
            <a:off x="609600" y="1491900"/>
            <a:ext cx="10972800" cy="4817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22233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413927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Tree>
    <p:extLst>
      <p:ext uri="{BB962C8B-B14F-4D97-AF65-F5344CB8AC3E}">
        <p14:creationId xmlns:p14="http://schemas.microsoft.com/office/powerpoint/2010/main" val="107091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268178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54900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0345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382C5-27CC-3EFF-6AA8-C1C2E4897312}"/>
              </a:ext>
            </a:extLst>
          </p:cNvPr>
          <p:cNvSpPr>
            <a:spLocks noGrp="1"/>
          </p:cNvSpPr>
          <p:nvPr>
            <p:ph type="dt" sz="half" idx="10"/>
          </p:nvPr>
        </p:nvSpPr>
        <p:spPr/>
        <p:txBody>
          <a:bodyPr/>
          <a:lstStyle/>
          <a:p>
            <a:fld id="{D01BD312-C10A-4F48-84FE-60232BE8BCC1}" type="datetimeFigureOut">
              <a:rPr lang="en-US" smtClean="0"/>
              <a:t>9/10/2024</a:t>
            </a:fld>
            <a:endParaRPr lang="en-US"/>
          </a:p>
        </p:txBody>
      </p:sp>
      <p:sp>
        <p:nvSpPr>
          <p:cNvPr id="5" name="Footer Placeholder 4">
            <a:extLst>
              <a:ext uri="{FF2B5EF4-FFF2-40B4-BE49-F238E27FC236}">
                <a16:creationId xmlns:a16="http://schemas.microsoft.com/office/drawing/2014/main" id="{50DE2A11-C466-AC75-2564-933BA7328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61CB2-ED23-BAC5-40D4-7D38449BA8C9}"/>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994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504142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96157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05885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435-E58E-0D10-F601-5E74AA3BB2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1C956-942A-F8F7-BE35-41AA9EFBF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08A60-DC81-E13F-F904-0E5318B724A5}"/>
              </a:ext>
            </a:extLst>
          </p:cNvPr>
          <p:cNvSpPr>
            <a:spLocks noGrp="1"/>
          </p:cNvSpPr>
          <p:nvPr>
            <p:ph type="dt" sz="half" idx="10"/>
          </p:nvPr>
        </p:nvSpPr>
        <p:spPr/>
        <p:txBody>
          <a:bodyPr/>
          <a:lstStyle/>
          <a:p>
            <a:fld id="{D01BD312-C10A-4F48-84FE-60232BE8BCC1}" type="datetimeFigureOut">
              <a:rPr lang="en-US" smtClean="0"/>
              <a:t>9/10/2024</a:t>
            </a:fld>
            <a:endParaRPr lang="en-US"/>
          </a:p>
        </p:txBody>
      </p:sp>
      <p:sp>
        <p:nvSpPr>
          <p:cNvPr id="5" name="Footer Placeholder 4">
            <a:extLst>
              <a:ext uri="{FF2B5EF4-FFF2-40B4-BE49-F238E27FC236}">
                <a16:creationId xmlns:a16="http://schemas.microsoft.com/office/drawing/2014/main" id="{3512E714-011A-C1ED-8F3F-6BB510A90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3F59B-9527-F299-B910-87CBAFCD2DAE}"/>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7073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714FE-AC93-1403-A4BA-166EFC26C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8CDE83-FA85-EA7C-0C31-855E3F575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5ECD98-777D-EAC2-1086-817933FF0475}"/>
              </a:ext>
            </a:extLst>
          </p:cNvPr>
          <p:cNvSpPr>
            <a:spLocks noGrp="1"/>
          </p:cNvSpPr>
          <p:nvPr>
            <p:ph type="dt" sz="half" idx="10"/>
          </p:nvPr>
        </p:nvSpPr>
        <p:spPr/>
        <p:txBody>
          <a:bodyPr/>
          <a:lstStyle/>
          <a:p>
            <a:fld id="{D01BD312-C10A-4F48-84FE-60232BE8BCC1}" type="datetimeFigureOut">
              <a:rPr lang="en-US" smtClean="0"/>
              <a:t>9/10/2024</a:t>
            </a:fld>
            <a:endParaRPr lang="en-US"/>
          </a:p>
        </p:txBody>
      </p:sp>
      <p:sp>
        <p:nvSpPr>
          <p:cNvPr id="6" name="Footer Placeholder 5">
            <a:extLst>
              <a:ext uri="{FF2B5EF4-FFF2-40B4-BE49-F238E27FC236}">
                <a16:creationId xmlns:a16="http://schemas.microsoft.com/office/drawing/2014/main" id="{1ED67161-FC4A-9937-FC03-43CD907E8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E1E93-F64C-8829-A0D2-439958B04376}"/>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83580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36DC-5712-8841-8736-667CE74237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2AF500-E2A2-F28D-1B33-CB2988230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F81E6-39C4-292D-7640-2ADAE8447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B77551-E077-1169-0343-33B6D0F8B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A9052-8E57-F298-9A65-B95F2C5721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1EA0BC-6114-943B-135F-922B05921D6C}"/>
              </a:ext>
            </a:extLst>
          </p:cNvPr>
          <p:cNvSpPr>
            <a:spLocks noGrp="1"/>
          </p:cNvSpPr>
          <p:nvPr>
            <p:ph type="dt" sz="half" idx="10"/>
          </p:nvPr>
        </p:nvSpPr>
        <p:spPr/>
        <p:txBody>
          <a:bodyPr/>
          <a:lstStyle/>
          <a:p>
            <a:fld id="{D01BD312-C10A-4F48-84FE-60232BE8BCC1}" type="datetimeFigureOut">
              <a:rPr lang="en-US" smtClean="0"/>
              <a:t>9/10/2024</a:t>
            </a:fld>
            <a:endParaRPr lang="en-US"/>
          </a:p>
        </p:txBody>
      </p:sp>
      <p:sp>
        <p:nvSpPr>
          <p:cNvPr id="8" name="Footer Placeholder 7">
            <a:extLst>
              <a:ext uri="{FF2B5EF4-FFF2-40B4-BE49-F238E27FC236}">
                <a16:creationId xmlns:a16="http://schemas.microsoft.com/office/drawing/2014/main" id="{D9DE444F-7F68-E8BD-556F-42693C8839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399FD5-50E3-9701-DA3C-28BD7B7004A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17530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7C23AB-13EA-75C7-8F35-435680C775A9}"/>
              </a:ext>
            </a:extLst>
          </p:cNvPr>
          <p:cNvSpPr>
            <a:spLocks noGrp="1"/>
          </p:cNvSpPr>
          <p:nvPr>
            <p:ph type="dt" sz="half" idx="10"/>
          </p:nvPr>
        </p:nvSpPr>
        <p:spPr/>
        <p:txBody>
          <a:bodyPr/>
          <a:lstStyle/>
          <a:p>
            <a:fld id="{D01BD312-C10A-4F48-84FE-60232BE8BCC1}" type="datetimeFigureOut">
              <a:rPr lang="en-US" smtClean="0"/>
              <a:t>9/10/2024</a:t>
            </a:fld>
            <a:endParaRPr lang="en-US"/>
          </a:p>
        </p:txBody>
      </p:sp>
      <p:sp>
        <p:nvSpPr>
          <p:cNvPr id="4" name="Footer Placeholder 3">
            <a:extLst>
              <a:ext uri="{FF2B5EF4-FFF2-40B4-BE49-F238E27FC236}">
                <a16:creationId xmlns:a16="http://schemas.microsoft.com/office/drawing/2014/main" id="{7834E08E-229C-549C-497D-E54A92BC45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C1158D-CD35-6D8C-16A6-9A1636CA0E2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5412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2C4C3-F31A-0D20-0A02-AA5CD956EAAF}"/>
              </a:ext>
            </a:extLst>
          </p:cNvPr>
          <p:cNvSpPr>
            <a:spLocks noGrp="1"/>
          </p:cNvSpPr>
          <p:nvPr>
            <p:ph type="dt" sz="half" idx="10"/>
          </p:nvPr>
        </p:nvSpPr>
        <p:spPr/>
        <p:txBody>
          <a:bodyPr/>
          <a:lstStyle/>
          <a:p>
            <a:fld id="{D01BD312-C10A-4F48-84FE-60232BE8BCC1}" type="datetimeFigureOut">
              <a:rPr lang="en-US" smtClean="0"/>
              <a:t>9/10/2024</a:t>
            </a:fld>
            <a:endParaRPr lang="en-US"/>
          </a:p>
        </p:txBody>
      </p:sp>
      <p:sp>
        <p:nvSpPr>
          <p:cNvPr id="3" name="Footer Placeholder 2">
            <a:extLst>
              <a:ext uri="{FF2B5EF4-FFF2-40B4-BE49-F238E27FC236}">
                <a16:creationId xmlns:a16="http://schemas.microsoft.com/office/drawing/2014/main" id="{D0B27C4A-137F-2427-9DD9-85987645D3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3491B1-7F2B-7C1C-39FE-7E102D11618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A447-5641-11F9-5101-B6312E891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9ECBB-DAA5-1AFF-1C24-A2A502C86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F69C96-5547-534B-4767-E77ED4409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C1A0D-3B0A-F9EB-F135-5C203F0D25CD}"/>
              </a:ext>
            </a:extLst>
          </p:cNvPr>
          <p:cNvSpPr>
            <a:spLocks noGrp="1"/>
          </p:cNvSpPr>
          <p:nvPr>
            <p:ph type="dt" sz="half" idx="10"/>
          </p:nvPr>
        </p:nvSpPr>
        <p:spPr/>
        <p:txBody>
          <a:bodyPr/>
          <a:lstStyle/>
          <a:p>
            <a:fld id="{D01BD312-C10A-4F48-84FE-60232BE8BCC1}" type="datetimeFigureOut">
              <a:rPr lang="en-US" smtClean="0"/>
              <a:t>9/10/2024</a:t>
            </a:fld>
            <a:endParaRPr lang="en-US"/>
          </a:p>
        </p:txBody>
      </p:sp>
      <p:sp>
        <p:nvSpPr>
          <p:cNvPr id="6" name="Footer Placeholder 5">
            <a:extLst>
              <a:ext uri="{FF2B5EF4-FFF2-40B4-BE49-F238E27FC236}">
                <a16:creationId xmlns:a16="http://schemas.microsoft.com/office/drawing/2014/main" id="{C3E7B3FD-65BE-926F-CB9F-DA3C3B4EC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294B9-A1EA-F70F-1F6E-4C1E995B8AB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89551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3952-7D44-C53C-0ED7-7DA815837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1F700A-366B-3D88-1F77-19D4310F7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D53FA2-13B3-21F2-71DC-7C0737588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A721D-391A-EFFB-B4B5-D020E26A0FDA}"/>
              </a:ext>
            </a:extLst>
          </p:cNvPr>
          <p:cNvSpPr>
            <a:spLocks noGrp="1"/>
          </p:cNvSpPr>
          <p:nvPr>
            <p:ph type="dt" sz="half" idx="10"/>
          </p:nvPr>
        </p:nvSpPr>
        <p:spPr/>
        <p:txBody>
          <a:bodyPr/>
          <a:lstStyle/>
          <a:p>
            <a:fld id="{D01BD312-C10A-4F48-84FE-60232BE8BCC1}" type="datetimeFigureOut">
              <a:rPr lang="en-US" smtClean="0"/>
              <a:t>9/10/2024</a:t>
            </a:fld>
            <a:endParaRPr lang="en-US"/>
          </a:p>
        </p:txBody>
      </p:sp>
      <p:sp>
        <p:nvSpPr>
          <p:cNvPr id="6" name="Footer Placeholder 5">
            <a:extLst>
              <a:ext uri="{FF2B5EF4-FFF2-40B4-BE49-F238E27FC236}">
                <a16:creationId xmlns:a16="http://schemas.microsoft.com/office/drawing/2014/main" id="{EF472E03-1CC8-5E29-97E9-2AB5290E41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4E8B1-0F7B-180A-4029-AEBCCEB676DF}"/>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80589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DAF0B-F489-CDF7-2D4F-8AF5EBC1B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420AB6-F781-2156-7DDF-C0FED6360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BEA9F-2FDD-AD9F-15EA-1EA40333E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t>9/10/2024</a:t>
            </a:fld>
            <a:endParaRPr lang="en-US"/>
          </a:p>
        </p:txBody>
      </p:sp>
      <p:sp>
        <p:nvSpPr>
          <p:cNvPr id="5" name="Footer Placeholder 4">
            <a:extLst>
              <a:ext uri="{FF2B5EF4-FFF2-40B4-BE49-F238E27FC236}">
                <a16:creationId xmlns:a16="http://schemas.microsoft.com/office/drawing/2014/main" id="{D8A773EE-F1EF-DFD6-1493-3E0C05751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ECC37B-2B15-11AC-0BD2-F211952BC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t>‹#›</a:t>
            </a:fld>
            <a:endParaRPr lang="en-US"/>
          </a:p>
        </p:txBody>
      </p:sp>
    </p:spTree>
    <p:extLst>
      <p:ext uri="{BB962C8B-B14F-4D97-AF65-F5344CB8AC3E}">
        <p14:creationId xmlns:p14="http://schemas.microsoft.com/office/powerpoint/2010/main" val="953803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60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609600" y="1491900"/>
            <a:ext cx="10972800" cy="4817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00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00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00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00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00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00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00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00000"/>
              </a:lnSpc>
              <a:spcBef>
                <a:spcPts val="1600"/>
              </a:spcBef>
              <a:spcAft>
                <a:spcPts val="1600"/>
              </a:spcAft>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7986727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6" name="TextBox 5">
            <a:extLst>
              <a:ext uri="{FF2B5EF4-FFF2-40B4-BE49-F238E27FC236}">
                <a16:creationId xmlns:a16="http://schemas.microsoft.com/office/drawing/2014/main" id="{9CE7EEB2-A5FA-C7AB-13F9-9BE8CF8A0DE4}"/>
              </a:ext>
            </a:extLst>
          </p:cNvPr>
          <p:cNvSpPr txBox="1"/>
          <p:nvPr/>
        </p:nvSpPr>
        <p:spPr>
          <a:xfrm>
            <a:off x="-1477698" y="1750527"/>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CHƯƠNG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1</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7" name="TextBox 6">
            <a:extLst>
              <a:ext uri="{FF2B5EF4-FFF2-40B4-BE49-F238E27FC236}">
                <a16:creationId xmlns:a16="http://schemas.microsoft.com/office/drawing/2014/main" id="{09DF1A8D-2F18-8E99-D1D6-6F05EA2DD0F0}"/>
              </a:ext>
            </a:extLst>
          </p:cNvPr>
          <p:cNvSpPr txBox="1"/>
          <p:nvPr/>
        </p:nvSpPr>
        <p:spPr>
          <a:xfrm>
            <a:off x="251013" y="2921168"/>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NĂNG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LƯỢNG CƠ HỌC</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Tree>
    <p:extLst>
      <p:ext uri="{BB962C8B-B14F-4D97-AF65-F5344CB8AC3E}">
        <p14:creationId xmlns:p14="http://schemas.microsoft.com/office/powerpoint/2010/main" val="17862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65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6018014" y="3848607"/>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Dùng</a:t>
            </a:r>
            <a:r>
              <a:rPr lang="en-US" dirty="0"/>
              <a:t> </a:t>
            </a:r>
            <a:r>
              <a:rPr lang="en-US" dirty="0" err="1"/>
              <a:t>búa</a:t>
            </a:r>
            <a:r>
              <a:rPr lang="en-US" dirty="0"/>
              <a:t> </a:t>
            </a:r>
            <a:r>
              <a:rPr lang="en-US" dirty="0" err="1"/>
              <a:t>có</a:t>
            </a:r>
            <a:r>
              <a:rPr lang="en-US" dirty="0"/>
              <a:t> </a:t>
            </a:r>
            <a:r>
              <a:rPr lang="en-US" dirty="0" err="1"/>
              <a:t>khối</a:t>
            </a:r>
            <a:r>
              <a:rPr lang="en-US" dirty="0"/>
              <a:t> </a:t>
            </a:r>
            <a:r>
              <a:rPr lang="en-US" dirty="0" err="1"/>
              <a:t>lượng</a:t>
            </a:r>
            <a:r>
              <a:rPr lang="en-US" dirty="0"/>
              <a:t> </a:t>
            </a:r>
            <a:r>
              <a:rPr lang="en-US" dirty="0" err="1"/>
              <a:t>lớn</a:t>
            </a:r>
            <a:r>
              <a:rPr lang="en-US" dirty="0"/>
              <a:t> </a:t>
            </a:r>
            <a:r>
              <a:rPr lang="en-US" dirty="0" err="1"/>
              <a:t>hơn</a:t>
            </a:r>
            <a:endParaRPr lang="en-US" dirty="0"/>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357215" y="1211340"/>
            <a:ext cx="5534147" cy="5444680"/>
          </a:xfrm>
          <a:prstGeom prst="rect">
            <a:avLst/>
          </a:prstGeom>
        </p:spPr>
      </p:pic>
      <p:pic>
        <p:nvPicPr>
          <p:cNvPr id="3" name="Picture 2">
            <a:extLst>
              <a:ext uri="{FF2B5EF4-FFF2-40B4-BE49-F238E27FC236}">
                <a16:creationId xmlns:a16="http://schemas.microsoft.com/office/drawing/2014/main" id="{FE5B14EC-9DBB-F308-D53B-F99A6F4A7D9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18015" y="1963064"/>
            <a:ext cx="1946783" cy="1946783"/>
          </a:xfrm>
          <a:prstGeom prst="rect">
            <a:avLst/>
          </a:prstGeom>
        </p:spPr>
      </p:pic>
      <p:sp>
        <p:nvSpPr>
          <p:cNvPr id="5" name="Google Shape;1924;p44">
            <a:extLst>
              <a:ext uri="{FF2B5EF4-FFF2-40B4-BE49-F238E27FC236}">
                <a16:creationId xmlns:a16="http://schemas.microsoft.com/office/drawing/2014/main" id="{2EFEDA70-A693-9241-9759-47C13CE0AD6C}"/>
              </a:ext>
            </a:extLst>
          </p:cNvPr>
          <p:cNvSpPr txBox="1">
            <a:spLocks/>
          </p:cNvSpPr>
          <p:nvPr/>
        </p:nvSpPr>
        <p:spPr>
          <a:xfrm>
            <a:off x="6018015" y="4609038"/>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Đập</a:t>
            </a:r>
            <a:r>
              <a:rPr lang="en-US" dirty="0"/>
              <a:t> </a:t>
            </a:r>
            <a:r>
              <a:rPr lang="en-US" dirty="0" err="1"/>
              <a:t>nhanh</a:t>
            </a:r>
            <a:r>
              <a:rPr lang="en-US" dirty="0"/>
              <a:t> </a:t>
            </a:r>
            <a:r>
              <a:rPr lang="en-US" dirty="0" err="1"/>
              <a:t>hơn</a:t>
            </a:r>
            <a:endParaRPr lang="en-US" dirty="0"/>
          </a:p>
        </p:txBody>
      </p:sp>
    </p:spTree>
    <p:extLst>
      <p:ext uri="{BB962C8B-B14F-4D97-AF65-F5344CB8AC3E}">
        <p14:creationId xmlns:p14="http://schemas.microsoft.com/office/powerpoint/2010/main" val="414818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897933" y="3028879"/>
            <a:ext cx="6285508" cy="156966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t>Động</a:t>
            </a:r>
            <a:r>
              <a:rPr lang="en-US" sz="4800" dirty="0"/>
              <a:t> </a:t>
            </a:r>
            <a:r>
              <a:rPr lang="en-US" sz="4800" dirty="0" err="1"/>
              <a:t>năng</a:t>
            </a:r>
            <a:r>
              <a:rPr lang="en-US" sz="4800" dirty="0"/>
              <a:t> </a:t>
            </a:r>
            <a:r>
              <a:rPr lang="en-US" sz="4800" dirty="0" err="1"/>
              <a:t>phụ</a:t>
            </a:r>
            <a:r>
              <a:rPr lang="en-US" sz="4800" dirty="0"/>
              <a:t> </a:t>
            </a:r>
            <a:r>
              <a:rPr lang="en-US" sz="4800" dirty="0" err="1"/>
              <a:t>thuộc</a:t>
            </a:r>
            <a:r>
              <a:rPr lang="en-US" sz="4800" dirty="0"/>
              <a:t> </a:t>
            </a:r>
            <a:r>
              <a:rPr lang="en-US" sz="4800" dirty="0" err="1"/>
              <a:t>vào</a:t>
            </a:r>
            <a:r>
              <a:rPr lang="en-US" sz="4800" dirty="0"/>
              <a:t> </a:t>
            </a:r>
            <a:r>
              <a:rPr lang="en-US" sz="4800" dirty="0" err="1"/>
              <a:t>yếu</a:t>
            </a:r>
            <a:r>
              <a:rPr lang="en-US" sz="4800" dirty="0"/>
              <a:t> </a:t>
            </a:r>
            <a:r>
              <a:rPr lang="en-US" sz="4800" dirty="0" err="1"/>
              <a:t>tố</a:t>
            </a:r>
            <a:r>
              <a:rPr lang="en-US" sz="4800" dirty="0"/>
              <a:t> </a:t>
            </a:r>
            <a:r>
              <a:rPr lang="en-US" sz="4800" dirty="0" err="1"/>
              <a:t>nào</a:t>
            </a:r>
            <a:r>
              <a:rPr lang="en-US" sz="4800" dirty="0"/>
              <a:t>?</a:t>
            </a:r>
            <a:endParaRPr lang="vi-VN" sz="4800" dirty="0">
              <a:sym typeface="Montserrat"/>
            </a:endParaRPr>
          </a:p>
        </p:txBody>
      </p:sp>
      <p:pic>
        <p:nvPicPr>
          <p:cNvPr id="3" name="Picture 2">
            <a:extLst>
              <a:ext uri="{FF2B5EF4-FFF2-40B4-BE49-F238E27FC236}">
                <a16:creationId xmlns:a16="http://schemas.microsoft.com/office/drawing/2014/main" id="{047D08C7-AB01-D7AC-AB93-AFDF90359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5504" y="810395"/>
            <a:ext cx="4733323" cy="4995106"/>
          </a:xfrm>
          <a:prstGeom prst="rect">
            <a:avLst/>
          </a:prstGeom>
        </p:spPr>
      </p:pic>
      <p:sp>
        <p:nvSpPr>
          <p:cNvPr id="4" name="TextBox 3">
            <a:extLst>
              <a:ext uri="{FF2B5EF4-FFF2-40B4-BE49-F238E27FC236}">
                <a16:creationId xmlns:a16="http://schemas.microsoft.com/office/drawing/2014/main" id="{2B17A542-C220-39AE-818E-003F47F5DBA0}"/>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0430EF0-B8CF-C268-E158-7DF2821F1318}"/>
              </a:ext>
            </a:extLst>
          </p:cNvPr>
          <p:cNvGrpSpPr/>
          <p:nvPr/>
        </p:nvGrpSpPr>
        <p:grpSpPr>
          <a:xfrm>
            <a:off x="258240" y="180193"/>
            <a:ext cx="789155" cy="752495"/>
            <a:chOff x="526953" y="97897"/>
            <a:chExt cx="2383847" cy="2273106"/>
          </a:xfrm>
        </p:grpSpPr>
        <p:sp>
          <p:nvSpPr>
            <p:cNvPr id="6" name="Google Shape;3016;p59">
              <a:extLst>
                <a:ext uri="{FF2B5EF4-FFF2-40B4-BE49-F238E27FC236}">
                  <a16:creationId xmlns:a16="http://schemas.microsoft.com/office/drawing/2014/main" id="{3D980F29-AF66-8E80-4180-F3329921C033}"/>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4" descr="Kinetic energy ">
              <a:extLst>
                <a:ext uri="{FF2B5EF4-FFF2-40B4-BE49-F238E27FC236}">
                  <a16:creationId xmlns:a16="http://schemas.microsoft.com/office/drawing/2014/main" id="{FD3B4657-7A64-F981-B69D-1A1A57EF8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753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Phụ</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thuộc</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68214" y="3128507"/>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Động năng của vật phụ thuộc vào </a:t>
            </a:r>
            <a:r>
              <a:rPr lang="vi-VN" sz="2800" b="1" kern="0" dirty="0">
                <a:solidFill>
                  <a:srgbClr val="D35C27"/>
                </a:solidFill>
                <a:latin typeface="Arial" panose="020B0604020202020204" pitchFamily="34" charset="0"/>
                <a:cs typeface="Arial" panose="020B0604020202020204" pitchFamily="34" charset="0"/>
              </a:rPr>
              <a:t>khối lượng </a:t>
            </a:r>
            <a:r>
              <a:rPr lang="vi-VN" sz="2800" kern="0" dirty="0">
                <a:solidFill>
                  <a:prstClr val="black">
                    <a:lumMod val="85000"/>
                    <a:lumOff val="15000"/>
                  </a:prstClr>
                </a:solidFill>
                <a:latin typeface="Arial" panose="020B0604020202020204" pitchFamily="34" charset="0"/>
                <a:cs typeface="Arial" panose="020B0604020202020204" pitchFamily="34" charset="0"/>
              </a:rPr>
              <a:t>và </a:t>
            </a:r>
            <a:r>
              <a:rPr lang="vi-VN" sz="2800" b="1" kern="0" dirty="0">
                <a:solidFill>
                  <a:srgbClr val="D35C27"/>
                </a:solidFill>
                <a:latin typeface="Arial" panose="020B0604020202020204" pitchFamily="34" charset="0"/>
                <a:cs typeface="Arial" panose="020B0604020202020204" pitchFamily="34" charset="0"/>
              </a:rPr>
              <a:t>tốc độ </a:t>
            </a:r>
            <a:r>
              <a:rPr lang="vi-VN" sz="2800" kern="0" dirty="0">
                <a:solidFill>
                  <a:prstClr val="black">
                    <a:lumMod val="85000"/>
                    <a:lumOff val="15000"/>
                  </a:prstClr>
                </a:solidFill>
                <a:latin typeface="Arial" panose="020B0604020202020204" pitchFamily="34" charset="0"/>
                <a:cs typeface="Arial" panose="020B0604020202020204" pitchFamily="34" charset="0"/>
              </a:rPr>
              <a:t>của nó</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330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214968" y="3923869"/>
            <a:ext cx="4189833" cy="57785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Quả bóng đang bay tới rổ</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3159" name="TextBox 3158">
            <a:extLst>
              <a:ext uri="{FF2B5EF4-FFF2-40B4-BE49-F238E27FC236}">
                <a16:creationId xmlns:a16="http://schemas.microsoft.com/office/drawing/2014/main" id="{7310245D-AB27-0C8E-8D62-94E326CD58D7}"/>
              </a:ext>
            </a:extLst>
          </p:cNvPr>
          <p:cNvSpPr txBox="1"/>
          <p:nvPr/>
        </p:nvSpPr>
        <p:spPr>
          <a:xfrm>
            <a:off x="2996378" y="5593702"/>
            <a:ext cx="6890172" cy="584775"/>
          </a:xfrm>
          <a:prstGeom prst="rect">
            <a:avLst/>
          </a:prstGeom>
          <a:noFill/>
        </p:spPr>
        <p:txBody>
          <a:bodyPr wrap="square" rtlCol="0">
            <a:spAutoFit/>
          </a:bodyPr>
          <a:lstStyle/>
          <a:p>
            <a:pPr lvl="0" algn="ctr">
              <a:defRPr/>
            </a:pPr>
            <a:r>
              <a:rPr lang="en-US" sz="3200" dirty="0">
                <a:solidFill>
                  <a:srgbClr val="D35C27"/>
                </a:solidFill>
                <a:latin typeface="Fira Sans Condensed Medium" panose="020B0603050000020004" pitchFamily="34" charset="0"/>
              </a:rPr>
              <a:t>V</a:t>
            </a:r>
            <a:r>
              <a:rPr lang="vi-VN" sz="3200" dirty="0">
                <a:solidFill>
                  <a:srgbClr val="D35C27"/>
                </a:solidFill>
                <a:latin typeface="Fira Sans Condensed Medium" panose="020B0603050000020004" pitchFamily="34" charset="0"/>
              </a:rPr>
              <a:t>ật nào có động năng lớn nhấ</a:t>
            </a:r>
            <a:r>
              <a:rPr lang="en-US" sz="3200" dirty="0">
                <a:solidFill>
                  <a:srgbClr val="D35C27"/>
                </a:solidFill>
                <a:latin typeface="Fira Sans Condensed Medium" panose="020B0603050000020004" pitchFamily="34" charset="0"/>
              </a:rPr>
              <a:t>t. </a:t>
            </a:r>
            <a:r>
              <a:rPr lang="en-US" sz="3200" dirty="0" err="1">
                <a:solidFill>
                  <a:srgbClr val="D35C27"/>
                </a:solidFill>
                <a:latin typeface="Fira Sans Condensed Medium" panose="020B0603050000020004" pitchFamily="34" charset="0"/>
              </a:rPr>
              <a:t>Vì</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sao</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pic>
        <p:nvPicPr>
          <p:cNvPr id="1026" name="Picture 2" descr="Vector sky background with basketball basket">
            <a:extLst>
              <a:ext uri="{FF2B5EF4-FFF2-40B4-BE49-F238E27FC236}">
                <a16:creationId xmlns:a16="http://schemas.microsoft.com/office/drawing/2014/main" id="{50E834C8-66E0-3DE1-E44B-107FD90B5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90" b="6329"/>
          <a:stretch/>
        </p:blipFill>
        <p:spPr bwMode="auto">
          <a:xfrm>
            <a:off x="21020" y="971910"/>
            <a:ext cx="3899730" cy="2873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hoto car on asphalt road in summer">
            <a:extLst>
              <a:ext uri="{FF2B5EF4-FFF2-40B4-BE49-F238E27FC236}">
                <a16:creationId xmlns:a16="http://schemas.microsoft.com/office/drawing/2014/main" id="{62C0BDA9-C0AC-447B-68B0-49B824C4A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4865" y="971910"/>
            <a:ext cx="4313472" cy="2873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F40081-00BE-7112-74F8-505C36659D1A}"/>
              </a:ext>
            </a:extLst>
          </p:cNvPr>
          <p:cNvSpPr txBox="1"/>
          <p:nvPr/>
        </p:nvSpPr>
        <p:spPr>
          <a:xfrm>
            <a:off x="3920750" y="3923869"/>
            <a:ext cx="4189833" cy="937949"/>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Ô</a:t>
            </a:r>
            <a:r>
              <a:rPr lang="vi-VN" dirty="0"/>
              <a:t> tô đang di chuyển tr</a:t>
            </a:r>
            <a:r>
              <a:rPr lang="en-US" dirty="0"/>
              <a:t>ê</a:t>
            </a:r>
            <a:r>
              <a:rPr lang="vi-VN" dirty="0"/>
              <a:t>n đường cao tốc</a:t>
            </a:r>
            <a:endParaRPr lang="en-US" sz="2000" dirty="0"/>
          </a:p>
        </p:txBody>
      </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456" y="971651"/>
            <a:ext cx="3827058" cy="2873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8499056" y="3923869"/>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Tree>
    <p:extLst>
      <p:ext uri="{BB962C8B-B14F-4D97-AF65-F5344CB8AC3E}">
        <p14:creationId xmlns:p14="http://schemas.microsoft.com/office/powerpoint/2010/main" val="40490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outVertical)">
                                      <p:cBhvr>
                                        <p:cTn id="16" dur="500"/>
                                        <p:tgtEl>
                                          <p:spTgt spid="103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outVertical)">
                                      <p:cBhvr>
                                        <p:cTn id="25" dur="500"/>
                                        <p:tgtEl>
                                          <p:spTgt spid="103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159" grpId="0"/>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FA72170-04B0-9892-23EB-07D97B12D527}"/>
              </a:ext>
            </a:extLst>
          </p:cNvPr>
          <p:cNvSpPr/>
          <p:nvPr/>
        </p:nvSpPr>
        <p:spPr>
          <a:xfrm>
            <a:off x="6358758" y="2105308"/>
            <a:ext cx="5360276" cy="3531476"/>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4" y="1571554"/>
            <a:ext cx="5227712" cy="3924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1717231" y="5548044"/>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
        <p:nvSpPr>
          <p:cNvPr id="4" name="Google Shape;1924;p44">
            <a:extLst>
              <a:ext uri="{FF2B5EF4-FFF2-40B4-BE49-F238E27FC236}">
                <a16:creationId xmlns:a16="http://schemas.microsoft.com/office/drawing/2014/main" id="{B040B521-6C06-0B13-54AB-F77012294695}"/>
              </a:ext>
            </a:extLst>
          </p:cNvPr>
          <p:cNvSpPr txBox="1">
            <a:spLocks/>
          </p:cNvSpPr>
          <p:nvPr/>
        </p:nvSpPr>
        <p:spPr>
          <a:xfrm>
            <a:off x="6169571" y="3206348"/>
            <a:ext cx="545486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sz="3200" dirty="0" err="1"/>
              <a:t>Máy</a:t>
            </a:r>
            <a:r>
              <a:rPr lang="en-US" sz="3200" dirty="0"/>
              <a:t> bay </a:t>
            </a:r>
            <a:r>
              <a:rPr lang="en-US" sz="3200" dirty="0" err="1"/>
              <a:t>có</a:t>
            </a:r>
            <a:r>
              <a:rPr lang="en-US" sz="3200" dirty="0"/>
              <a:t> </a:t>
            </a:r>
            <a:r>
              <a:rPr lang="en-US" sz="3200" dirty="0" err="1"/>
              <a:t>khối</a:t>
            </a:r>
            <a:r>
              <a:rPr lang="en-US" sz="3200" dirty="0"/>
              <a:t> </a:t>
            </a:r>
            <a:r>
              <a:rPr lang="en-US" sz="3200" dirty="0" err="1"/>
              <a:t>lượng</a:t>
            </a:r>
            <a:r>
              <a:rPr lang="en-US" sz="3200" dirty="0"/>
              <a:t> </a:t>
            </a:r>
            <a:r>
              <a:rPr lang="en-US" sz="3200" dirty="0" err="1"/>
              <a:t>và</a:t>
            </a:r>
            <a:r>
              <a:rPr lang="en-US" sz="3200" dirty="0"/>
              <a:t> </a:t>
            </a:r>
            <a:r>
              <a:rPr lang="en-US" sz="3200" dirty="0" err="1"/>
              <a:t>tốc</a:t>
            </a:r>
            <a:r>
              <a:rPr lang="en-US" sz="3200" dirty="0"/>
              <a:t> </a:t>
            </a:r>
            <a:r>
              <a:rPr lang="en-US" sz="3200" dirty="0" err="1"/>
              <a:t>độ</a:t>
            </a:r>
            <a:r>
              <a:rPr lang="en-US" sz="3200" dirty="0"/>
              <a:t> </a:t>
            </a:r>
            <a:r>
              <a:rPr lang="en-US" sz="3200" dirty="0" err="1"/>
              <a:t>lớn</a:t>
            </a:r>
            <a:r>
              <a:rPr lang="en-US" sz="3200" dirty="0"/>
              <a:t> </a:t>
            </a:r>
            <a:r>
              <a:rPr lang="en-US" sz="3200" dirty="0" err="1"/>
              <a:t>nhất</a:t>
            </a:r>
            <a:r>
              <a:rPr lang="en-US" sz="3200" dirty="0"/>
              <a:t> </a:t>
            </a:r>
            <a:r>
              <a:rPr lang="en-US" sz="3200" dirty="0" err="1"/>
              <a:t>nên</a:t>
            </a:r>
            <a:r>
              <a:rPr lang="en-US" sz="3200" dirty="0"/>
              <a:t> </a:t>
            </a:r>
            <a:r>
              <a:rPr lang="en-US" sz="3200" dirty="0" err="1"/>
              <a:t>có</a:t>
            </a:r>
            <a:r>
              <a:rPr lang="en-US" sz="3200" dirty="0"/>
              <a:t> </a:t>
            </a:r>
            <a:r>
              <a:rPr lang="en-US" sz="3200" dirty="0" err="1"/>
              <a:t>động</a:t>
            </a:r>
            <a:r>
              <a:rPr lang="en-US" sz="3200" dirty="0"/>
              <a:t> </a:t>
            </a:r>
            <a:r>
              <a:rPr lang="en-US" sz="3200" dirty="0" err="1"/>
              <a:t>năng</a:t>
            </a:r>
            <a:r>
              <a:rPr lang="en-US" sz="3200" dirty="0"/>
              <a:t> </a:t>
            </a:r>
            <a:r>
              <a:rPr lang="en-US" sz="3200" dirty="0" err="1"/>
              <a:t>lớn</a:t>
            </a:r>
            <a:r>
              <a:rPr lang="en-US" sz="3200" dirty="0"/>
              <a:t> </a:t>
            </a:r>
            <a:r>
              <a:rPr lang="en-US" sz="3200" dirty="0" err="1"/>
              <a:t>nhất</a:t>
            </a:r>
            <a:endParaRPr lang="en-US" sz="3200" dirty="0"/>
          </a:p>
        </p:txBody>
      </p:sp>
      <p:pic>
        <p:nvPicPr>
          <p:cNvPr id="5" name="Picture 4">
            <a:extLst>
              <a:ext uri="{FF2B5EF4-FFF2-40B4-BE49-F238E27FC236}">
                <a16:creationId xmlns:a16="http://schemas.microsoft.com/office/drawing/2014/main" id="{3A517571-4CC6-4394-41D8-B26B17696D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02608" y="1016860"/>
            <a:ext cx="2188796" cy="2188796"/>
          </a:xfrm>
          <a:prstGeom prst="rect">
            <a:avLst/>
          </a:prstGeom>
        </p:spPr>
      </p:pic>
    </p:spTree>
    <p:extLst>
      <p:ext uri="{BB962C8B-B14F-4D97-AF65-F5344CB8AC3E}">
        <p14:creationId xmlns:p14="http://schemas.microsoft.com/office/powerpoint/2010/main" val="164496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019503" y="1682156"/>
            <a:ext cx="9636513" cy="4401534"/>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2786076" y="-619336"/>
            <a:ext cx="1016194" cy="4863743"/>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984984" y="1581702"/>
            <a:ext cx="445165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FFF8E5"/>
                </a:solidFill>
                <a:effectLst/>
                <a:uLnTx/>
                <a:uFillTx/>
                <a:latin typeface="Merriweather" panose="00000500000000000000" pitchFamily="2" charset="-93"/>
                <a:ea typeface="+mn-ea"/>
                <a:cs typeface="Arial"/>
                <a:sym typeface="Arial"/>
              </a:rPr>
              <a:t>Biểu</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thức</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tính</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động</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năng</a:t>
            </a:r>
            <a:endParaRPr kumimoji="0" lang="en-US" sz="2400" b="1" i="0" u="none" strike="noStrike" kern="0" cap="none" spc="0" normalizeH="0" baseline="0" noProof="0" dirty="0">
              <a:ln>
                <a:noFill/>
              </a:ln>
              <a:solidFill>
                <a:srgbClr val="FFF8E5"/>
              </a:solidFill>
              <a:effectLst/>
              <a:uLnTx/>
              <a:uFillTx/>
              <a:latin typeface="Merriweather" panose="00000500000000000000" pitchFamily="2" charset="-93"/>
              <a:ea typeface="+mn-ea"/>
              <a:cs typeface="Arial"/>
              <a:sym typeface="Aria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E6B2F02-0407-4432-B0A7-25C6DC0B9053}"/>
                  </a:ext>
                </a:extLst>
              </p:cNvPr>
              <p:cNvSpPr txBox="1"/>
              <p:nvPr/>
            </p:nvSpPr>
            <p:spPr>
              <a:xfrm>
                <a:off x="4610884" y="2593452"/>
                <a:ext cx="2692593" cy="1007263"/>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3600" kern="0" dirty="0">
                    <a:solidFill>
                      <a:prstClr val="black">
                        <a:lumMod val="85000"/>
                        <a:lumOff val="15000"/>
                      </a:prstClr>
                    </a:solidFill>
                    <a:latin typeface="Arial" panose="020B0604020202020204" pitchFamily="34" charset="0"/>
                    <a:cs typeface="Arial" panose="020B0604020202020204" pitchFamily="34" charset="0"/>
                  </a:rPr>
                  <a:t>W</a:t>
                </a:r>
                <a:r>
                  <a:rPr lang="en-US" altLang="vi-VN" sz="3600" kern="0" baseline="-25000" dirty="0" err="1">
                    <a:solidFill>
                      <a:prstClr val="black">
                        <a:lumMod val="85000"/>
                        <a:lumOff val="15000"/>
                      </a:prstClr>
                    </a:solidFill>
                    <a:latin typeface="Arial" panose="020B0604020202020204" pitchFamily="34" charset="0"/>
                    <a:cs typeface="Arial" panose="020B0604020202020204" pitchFamily="34" charset="0"/>
                  </a:rPr>
                  <a:t>đ</a:t>
                </a:r>
                <a:r>
                  <a:rPr kumimoji="0" lang="en-US" altLang="vi-VN"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 </a:t>
                </a:r>
                <a14:m>
                  <m:oMath xmlns:m="http://schemas.openxmlformats.org/officeDocument/2006/math">
                    <m:f>
                      <m:fPr>
                        <m:ctrlPr>
                          <a:rPr kumimoji="0" lang="vi-VN" altLang="vi-VN" sz="36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1</m:t>
                        </m:r>
                      </m:num>
                      <m:den>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2</m:t>
                        </m:r>
                      </m:den>
                    </m:f>
                    <m: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mv</a:t>
                </a:r>
                <a:r>
                  <a:rPr kumimoji="0" lang="en-US" sz="36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2</a:t>
                </a:r>
              </a:p>
            </p:txBody>
          </p:sp>
        </mc:Choice>
        <mc:Fallback xmlns="">
          <p:sp>
            <p:nvSpPr>
              <p:cNvPr id="70" name="TextBox 69">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4610884" y="2593452"/>
                <a:ext cx="2692593" cy="1007263"/>
              </a:xfrm>
              <a:prstGeom prst="rect">
                <a:avLst/>
              </a:prstGeom>
              <a:blipFill>
                <a:blip r:embed="rId2"/>
                <a:stretch>
                  <a:fillRect l="-2262" b="-7831"/>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83C0D34F-9913-460F-A608-7C542D301205}"/>
              </a:ext>
            </a:extLst>
          </p:cNvPr>
          <p:cNvSpPr txBox="1"/>
          <p:nvPr/>
        </p:nvSpPr>
        <p:spPr>
          <a:xfrm>
            <a:off x="1390042" y="386546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vi-VN" dirty="0"/>
              <a:t>m</a:t>
            </a:r>
            <a:r>
              <a:rPr lang="en-US" dirty="0"/>
              <a:t>: </a:t>
            </a:r>
            <a:r>
              <a:rPr lang="vi-VN" dirty="0"/>
              <a:t>khối lượng của vật</a:t>
            </a:r>
            <a:r>
              <a:rPr lang="en-US" dirty="0"/>
              <a:t> </a:t>
            </a:r>
            <a:r>
              <a:rPr lang="en-US" altLang="vi-VN" dirty="0"/>
              <a:t>(kg)</a:t>
            </a:r>
            <a:endParaRPr lang="en-US" dirty="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501" y="2939332"/>
            <a:ext cx="2692593" cy="6130456"/>
          </a:xfrm>
          <a:prstGeom prst="rect">
            <a:avLst/>
          </a:prstGeom>
        </p:spPr>
      </p:pic>
      <p:sp>
        <p:nvSpPr>
          <p:cNvPr id="14" name="TextBox 13">
            <a:extLst>
              <a:ext uri="{FF2B5EF4-FFF2-40B4-BE49-F238E27FC236}">
                <a16:creationId xmlns:a16="http://schemas.microsoft.com/office/drawing/2014/main" id="{C5E79DB0-FCBF-BB5D-CC78-F38B6A09D4F5}"/>
              </a:ext>
            </a:extLst>
          </p:cNvPr>
          <p:cNvSpPr txBox="1"/>
          <p:nvPr/>
        </p:nvSpPr>
        <p:spPr>
          <a:xfrm>
            <a:off x="1469008" y="634786"/>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1" name="Group 70">
            <a:extLst>
              <a:ext uri="{FF2B5EF4-FFF2-40B4-BE49-F238E27FC236}">
                <a16:creationId xmlns:a16="http://schemas.microsoft.com/office/drawing/2014/main" id="{0D213286-56AA-D621-1EC2-FE1A2C8886DC}"/>
              </a:ext>
            </a:extLst>
          </p:cNvPr>
          <p:cNvGrpSpPr/>
          <p:nvPr/>
        </p:nvGrpSpPr>
        <p:grpSpPr>
          <a:xfrm>
            <a:off x="530940" y="401633"/>
            <a:ext cx="908087" cy="865902"/>
            <a:chOff x="526953" y="97897"/>
            <a:chExt cx="2383847" cy="2273106"/>
          </a:xfrm>
        </p:grpSpPr>
        <p:sp>
          <p:nvSpPr>
            <p:cNvPr id="72" name="Google Shape;3016;p59">
              <a:extLst>
                <a:ext uri="{FF2B5EF4-FFF2-40B4-BE49-F238E27FC236}">
                  <a16:creationId xmlns:a16="http://schemas.microsoft.com/office/drawing/2014/main" id="{23854482-66A1-637E-6471-78702F024C7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3" name="Picture 4" descr="Kinetic energy ">
              <a:extLst>
                <a:ext uri="{FF2B5EF4-FFF2-40B4-BE49-F238E27FC236}">
                  <a16:creationId xmlns:a16="http://schemas.microsoft.com/office/drawing/2014/main" id="{62C9FCA9-E4B3-93C1-A6A3-C7394933D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2406063"/>
            <a:ext cx="2897181" cy="1409700"/>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390042" y="4540832"/>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a:t>v: </a:t>
            </a:r>
            <a:r>
              <a:rPr lang="en-US" dirty="0" err="1"/>
              <a:t>tốc</a:t>
            </a:r>
            <a:r>
              <a:rPr lang="en-US" dirty="0"/>
              <a:t> </a:t>
            </a:r>
            <a:r>
              <a:rPr lang="en-US" dirty="0" err="1"/>
              <a:t>độ</a:t>
            </a:r>
            <a:r>
              <a:rPr lang="en-US" dirty="0"/>
              <a:t> </a:t>
            </a:r>
            <a:r>
              <a:rPr lang="vi-VN" dirty="0"/>
              <a:t>của vật</a:t>
            </a:r>
            <a:r>
              <a:rPr lang="en-US" dirty="0"/>
              <a:t> </a:t>
            </a:r>
            <a:r>
              <a:rPr lang="en-US" altLang="vi-VN" dirty="0"/>
              <a:t>(m/s)</a:t>
            </a:r>
            <a:endParaRPr lang="en-US" dirty="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390042" y="521619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vi-VN" dirty="0"/>
              <a:t>của vật</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4014669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checkerboard(across)">
                                      <p:cBhvr>
                                        <p:cTn id="21" dur="500"/>
                                        <p:tgtEl>
                                          <p:spTgt spid="76"/>
                                        </p:tgtEl>
                                      </p:cBhvr>
                                    </p:animEffect>
                                  </p:childTnLst>
                                </p:cTn>
                              </p:par>
                              <p:par>
                                <p:cTn id="22" presetID="22" presetClass="entr" presetSubtype="8" fill="hold" grpId="0" nodeType="withEffect">
                                  <p:stCondLst>
                                    <p:cond delay="0"/>
                                  </p:stCondLst>
                                  <p:iterate type="lt">
                                    <p:tmPct val="5000"/>
                                  </p:iterate>
                                  <p:childTnLst>
                                    <p:set>
                                      <p:cBhvr>
                                        <p:cTn id="23" dur="1" fill="hold">
                                          <p:stCondLst>
                                            <p:cond delay="0"/>
                                          </p:stCondLst>
                                        </p:cTn>
                                        <p:tgtEl>
                                          <p:spTgt spid="70"/>
                                        </p:tgtEl>
                                        <p:attrNameLst>
                                          <p:attrName>style.visibility</p:attrName>
                                        </p:attrNameLst>
                                      </p:cBhvr>
                                      <p:to>
                                        <p:strVal val="visible"/>
                                      </p:to>
                                    </p:set>
                                    <p:animEffect transition="in" filter="wipe(left)">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5000"/>
                                  </p:iterate>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5000"/>
                                  </p:iterate>
                                  <p:childTnLst>
                                    <p:set>
                                      <p:cBhvr>
                                        <p:cTn id="33" dur="1" fill="hold">
                                          <p:stCondLst>
                                            <p:cond delay="0"/>
                                          </p:stCondLst>
                                        </p:cTn>
                                        <p:tgtEl>
                                          <p:spTgt spid="90"/>
                                        </p:tgtEl>
                                        <p:attrNameLst>
                                          <p:attrName>style.visibility</p:attrName>
                                        </p:attrNameLst>
                                      </p:cBhvr>
                                      <p:to>
                                        <p:strVal val="visible"/>
                                      </p:to>
                                    </p:set>
                                    <p:animEffect transition="in" filter="wipe(left)">
                                      <p:cBhvr>
                                        <p:cTn id="34" dur="500"/>
                                        <p:tgtEl>
                                          <p:spTgt spid="9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lt">
                                    <p:tmPct val="5000"/>
                                  </p:iterate>
                                  <p:childTnLst>
                                    <p:set>
                                      <p:cBhvr>
                                        <p:cTn id="38" dur="1" fill="hold">
                                          <p:stCondLst>
                                            <p:cond delay="0"/>
                                          </p:stCondLst>
                                        </p:cTn>
                                        <p:tgtEl>
                                          <p:spTgt spid="91"/>
                                        </p:tgtEl>
                                        <p:attrNameLst>
                                          <p:attrName>style.visibility</p:attrName>
                                        </p:attrNameLst>
                                      </p:cBhvr>
                                      <p:to>
                                        <p:strVal val="visible"/>
                                      </p:to>
                                    </p:set>
                                    <p:animEffect transition="in" filter="wipe(left)">
                                      <p:cBhvr>
                                        <p:cTn id="3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P spid="77" grpId="0"/>
      <p:bldP spid="76" grpId="0" animBg="1"/>
      <p:bldP spid="90" grpId="0"/>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158" name="Picture 157">
            <a:extLst>
              <a:ext uri="{FF2B5EF4-FFF2-40B4-BE49-F238E27FC236}">
                <a16:creationId xmlns:a16="http://schemas.microsoft.com/office/drawing/2014/main" id="{6B059CC3-EBB3-74BA-0BE4-FB79D1C19CA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8889" b="21270"/>
          <a:stretch/>
        </p:blipFill>
        <p:spPr>
          <a:xfrm>
            <a:off x="8716178" y="4616354"/>
            <a:ext cx="3065920" cy="1834685"/>
          </a:xfrm>
          <a:prstGeom prst="rect">
            <a:avLst/>
          </a:prstGeom>
        </p:spPr>
      </p:pic>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a16="http://schemas.microsoft.com/office/drawing/2014/main"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sp>
        <p:nvSpPr>
          <p:cNvPr id="11" name="Oval 10">
            <a:extLst>
              <a:ext uri="{FF2B5EF4-FFF2-40B4-BE49-F238E27FC236}">
                <a16:creationId xmlns:a16="http://schemas.microsoft.com/office/drawing/2014/main" id="{8138431C-E9FC-FE6F-30EA-212D50AC84D0}"/>
              </a:ext>
            </a:extLst>
          </p:cNvPr>
          <p:cNvSpPr/>
          <p:nvPr/>
        </p:nvSpPr>
        <p:spPr>
          <a:xfrm>
            <a:off x="613397" y="33542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12" name="TextBox 11">
            <a:extLst>
              <a:ext uri="{FF2B5EF4-FFF2-40B4-BE49-F238E27FC236}">
                <a16:creationId xmlns:a16="http://schemas.microsoft.com/office/drawing/2014/main" id="{06F47877-44DD-9B3D-AF35-BFCA5A5F0370}"/>
              </a:ext>
            </a:extLst>
          </p:cNvPr>
          <p:cNvSpPr txBox="1"/>
          <p:nvPr/>
        </p:nvSpPr>
        <p:spPr>
          <a:xfrm>
            <a:off x="1267666" y="32107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
        <p:nvSpPr>
          <p:cNvPr id="16" name="Oval 15">
            <a:extLst>
              <a:ext uri="{FF2B5EF4-FFF2-40B4-BE49-F238E27FC236}">
                <a16:creationId xmlns:a16="http://schemas.microsoft.com/office/drawing/2014/main" id="{C91847DA-BA98-7859-081C-CB20EBFC49C9}"/>
              </a:ext>
            </a:extLst>
          </p:cNvPr>
          <p:cNvSpPr/>
          <p:nvPr/>
        </p:nvSpPr>
        <p:spPr>
          <a:xfrm>
            <a:off x="613397" y="47479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56" name="TextBox 155">
            <a:extLst>
              <a:ext uri="{FF2B5EF4-FFF2-40B4-BE49-F238E27FC236}">
                <a16:creationId xmlns:a16="http://schemas.microsoft.com/office/drawing/2014/main" id="{8611FE62-95AA-D052-5581-D8674680C88A}"/>
              </a:ext>
            </a:extLst>
          </p:cNvPr>
          <p:cNvSpPr txBox="1"/>
          <p:nvPr/>
        </p:nvSpPr>
        <p:spPr>
          <a:xfrm>
            <a:off x="1267666" y="46044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dient football field background">
            <a:extLst>
              <a:ext uri="{FF2B5EF4-FFF2-40B4-BE49-F238E27FC236}">
                <a16:creationId xmlns:a16="http://schemas.microsoft.com/office/drawing/2014/main" id="{92CC7144-9E4E-FB8E-4337-2311EAEC6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24767" r="18642" b="30715"/>
          <a:stretch/>
        </p:blipFill>
        <p:spPr bwMode="auto">
          <a:xfrm>
            <a:off x="9278125" y="3386232"/>
            <a:ext cx="2209682" cy="104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56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158"/>
                                        </p:tgtEl>
                                        <p:attrNameLst>
                                          <p:attrName>style.visibility</p:attrName>
                                        </p:attrNameLst>
                                      </p:cBhvr>
                                      <p:to>
                                        <p:strVal val="visible"/>
                                      </p:to>
                                    </p:set>
                                    <p:animEffect transition="in" filter="randombar(horizontal)">
                                      <p:cBhvr>
                                        <p:cTn id="4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6" grpId="0" animBg="1"/>
      <p:bldP spid="15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40488" y="1528379"/>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238210" y="1883161"/>
                <a:ext cx="3724190" cy="10398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238210" y="1883161"/>
                <a:ext cx="3724190" cy="1039806"/>
              </a:xfrm>
              <a:prstGeom prst="rect">
                <a:avLst/>
              </a:prstGeom>
              <a:blipFill>
                <a:blip r:embed="rId3"/>
                <a:stretch>
                  <a:fillRect/>
                </a:stretch>
              </a:blipFill>
              <a:ln>
                <a:noFill/>
              </a:ln>
            </p:spPr>
            <p:txBody>
              <a:bodyPr/>
              <a:lstStyle/>
              <a:p>
                <a:r>
                  <a:rPr lang="en-US">
                    <a:noFill/>
                  </a:rPr>
                  <a:t> </a:t>
                </a:r>
              </a:p>
            </p:txBody>
          </p:sp>
        </mc:Fallback>
      </mc:AlternateContent>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2" t="38746" r="8042"/>
          <a:stretch/>
        </p:blipFill>
        <p:spPr bwMode="auto">
          <a:xfrm>
            <a:off x="6917810" y="1694195"/>
            <a:ext cx="4750092" cy="3850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BAAA48-4F01-70D9-A451-0533C9AB64D7}"/>
              </a:ext>
            </a:extLst>
          </p:cNvPr>
          <p:cNvSpPr txBox="1"/>
          <p:nvPr/>
        </p:nvSpPr>
        <p:spPr>
          <a:xfrm>
            <a:off x="238210" y="2979312"/>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Vận</a:t>
            </a:r>
            <a:r>
              <a:rPr lang="en-US" dirty="0"/>
              <a:t> </a:t>
            </a:r>
            <a:r>
              <a:rPr lang="en-US" dirty="0" err="1"/>
              <a:t>tốc</a:t>
            </a:r>
            <a:r>
              <a:rPr lang="en-US" dirty="0"/>
              <a:t> </a:t>
            </a:r>
            <a:r>
              <a:rPr lang="en-US" dirty="0" err="1"/>
              <a:t>của</a:t>
            </a:r>
            <a:r>
              <a:rPr lang="en-US" dirty="0"/>
              <a:t> </a:t>
            </a:r>
            <a:r>
              <a:rPr lang="en-US" dirty="0" err="1"/>
              <a:t>xe</a:t>
            </a:r>
            <a:r>
              <a:rPr lang="en-US" dirty="0"/>
              <a:t> </a:t>
            </a:r>
            <a:r>
              <a:rPr lang="en-US" dirty="0" err="1"/>
              <a:t>tăng</a:t>
            </a:r>
            <a:r>
              <a:rPr lang="en-US" dirty="0"/>
              <a:t> </a:t>
            </a:r>
            <a:r>
              <a:rPr lang="en-US" dirty="0" err="1"/>
              <a:t>gấp</a:t>
            </a:r>
            <a:r>
              <a:rPr lang="en-US" dirty="0"/>
              <a:t> </a:t>
            </a:r>
            <a:r>
              <a:rPr lang="en-US" dirty="0" err="1"/>
              <a:t>đôi</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v’ = 2v</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370329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m(2v)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r>
                  <a:rPr lang="en-US" dirty="0">
                    <a:solidFill>
                      <a:prstClr val="black">
                        <a:lumMod val="85000"/>
                        <a:lumOff val="15000"/>
                      </a:prstClr>
                    </a:solidFill>
                    <a:sym typeface="Arial"/>
                  </a:rPr>
                  <a:t>.4</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3703291"/>
                <a:ext cx="6414838" cy="723979"/>
              </a:xfrm>
              <a:prstGeom prst="rect">
                <a:avLst/>
              </a:prstGeom>
              <a:blipFill>
                <a:blip r:embed="rId5"/>
                <a:stretch>
                  <a:fillRect b="-52941"/>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DCCEB79C-B5BF-5F04-8BF1-3817AE10E76B}"/>
              </a:ext>
            </a:extLst>
          </p:cNvPr>
          <p:cNvSpPr txBox="1"/>
          <p:nvPr/>
        </p:nvSpPr>
        <p:spPr>
          <a:xfrm>
            <a:off x="238210" y="4933099"/>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4.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endParaRPr lang="en-US" baseline="-25000" dirty="0">
              <a:sym typeface="Arial"/>
            </a:endParaRPr>
          </a:p>
        </p:txBody>
      </p:sp>
      <p:sp>
        <p:nvSpPr>
          <p:cNvPr id="15" name="TextBox 14">
            <a:extLst>
              <a:ext uri="{FF2B5EF4-FFF2-40B4-BE49-F238E27FC236}">
                <a16:creationId xmlns:a16="http://schemas.microsoft.com/office/drawing/2014/main" id="{06532879-B44C-6E9D-E17B-C6C73F62D5FC}"/>
              </a:ext>
            </a:extLst>
          </p:cNvPr>
          <p:cNvSpPr txBox="1"/>
          <p:nvPr/>
        </p:nvSpPr>
        <p:spPr>
          <a:xfrm>
            <a:off x="238210" y="5670335"/>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Vận</a:t>
            </a:r>
            <a:r>
              <a:rPr lang="en-US" b="1" dirty="0"/>
              <a:t> </a:t>
            </a:r>
            <a:r>
              <a:rPr lang="en-US" b="1" dirty="0" err="1"/>
              <a:t>tốc</a:t>
            </a:r>
            <a:r>
              <a:rPr lang="en-US" b="1" dirty="0"/>
              <a:t> </a:t>
            </a:r>
            <a:r>
              <a:rPr lang="en-US" b="1" dirty="0" err="1"/>
              <a:t>tăng</a:t>
            </a:r>
            <a:r>
              <a:rPr lang="en-US" b="1" dirty="0"/>
              <a:t> </a:t>
            </a:r>
            <a:r>
              <a:rPr lang="en-US" b="1" dirty="0" err="1"/>
              <a:t>gấp</a:t>
            </a:r>
            <a:r>
              <a:rPr lang="en-US" b="1" dirty="0"/>
              <a:t> </a:t>
            </a:r>
            <a:r>
              <a:rPr lang="en-US" b="1" dirty="0" err="1"/>
              <a:t>đôi</a:t>
            </a:r>
            <a:r>
              <a:rPr lang="en-US" b="1" dirty="0"/>
              <a:t> </a:t>
            </a:r>
            <a:r>
              <a:rPr lang="en-US" b="1" dirty="0" err="1"/>
              <a:t>thì</a:t>
            </a:r>
            <a:r>
              <a:rPr lang="en-US" b="1" dirty="0"/>
              <a:t> </a:t>
            </a:r>
            <a:r>
              <a:rPr lang="en-US" b="1" dirty="0" err="1"/>
              <a:t>động</a:t>
            </a:r>
            <a:r>
              <a:rPr lang="en-US" b="1" dirty="0"/>
              <a:t> </a:t>
            </a:r>
            <a:r>
              <a:rPr lang="en-US" b="1" dirty="0" err="1"/>
              <a:t>năng</a:t>
            </a:r>
            <a:r>
              <a:rPr lang="en-US" b="1" dirty="0"/>
              <a:t> </a:t>
            </a:r>
            <a:r>
              <a:rPr lang="en-US" b="1" dirty="0" err="1"/>
              <a:t>tăng</a:t>
            </a:r>
            <a:r>
              <a:rPr lang="en-US" b="1" dirty="0"/>
              <a:t> </a:t>
            </a:r>
            <a:r>
              <a:rPr lang="en-US" b="1" dirty="0" err="1"/>
              <a:t>gấp</a:t>
            </a:r>
            <a:r>
              <a:rPr lang="en-US" b="1" dirty="0"/>
              <a:t> 4</a:t>
            </a:r>
            <a:endParaRPr lang="en-US" b="1" dirty="0">
              <a:sym typeface="Arial"/>
            </a:endParaRPr>
          </a:p>
        </p:txBody>
      </p:sp>
    </p:spTree>
    <p:extLst>
      <p:ext uri="{BB962C8B-B14F-4D97-AF65-F5344CB8AC3E}">
        <p14:creationId xmlns:p14="http://schemas.microsoft.com/office/powerpoint/2010/main" val="6694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693882" y="2514745"/>
                <a:ext cx="3724190" cy="17108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p>
              <a:p>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693882" y="2514745"/>
                <a:ext cx="3724190" cy="171086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4140624"/>
                <a:ext cx="6414838" cy="10081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.0,45.10</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22,5 (Jun) </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4140624"/>
                <a:ext cx="6414838" cy="1008144"/>
              </a:xfrm>
              <a:prstGeom prst="rect">
                <a:avLst/>
              </a:prstGeom>
              <a:blipFill>
                <a:blip r:embed="rId4"/>
                <a:stretch>
                  <a:fillRect b="-3012"/>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06532879-B44C-6E9D-E17B-C6C73F62D5FC}"/>
              </a:ext>
            </a:extLst>
          </p:cNvPr>
          <p:cNvSpPr txBox="1"/>
          <p:nvPr/>
        </p:nvSpPr>
        <p:spPr>
          <a:xfrm>
            <a:off x="238210" y="5417602"/>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Vậy</a:t>
            </a:r>
            <a:r>
              <a:rPr lang="en-US" b="1" dirty="0"/>
              <a:t> </a:t>
            </a:r>
            <a:r>
              <a:rPr lang="en-US" b="1" dirty="0" err="1"/>
              <a:t>động</a:t>
            </a:r>
            <a:r>
              <a:rPr lang="en-US" b="1" dirty="0"/>
              <a:t> </a:t>
            </a:r>
            <a:r>
              <a:rPr lang="en-US" b="1" dirty="0" err="1"/>
              <a:t>lượng</a:t>
            </a:r>
            <a:r>
              <a:rPr lang="en-US" b="1" dirty="0"/>
              <a:t> </a:t>
            </a:r>
            <a:r>
              <a:rPr lang="en-US" b="1" dirty="0" err="1"/>
              <a:t>của</a:t>
            </a:r>
            <a:r>
              <a:rPr lang="en-US" b="1" dirty="0"/>
              <a:t> </a:t>
            </a:r>
            <a:r>
              <a:rPr lang="en-US" b="1" dirty="0" err="1"/>
              <a:t>quả</a:t>
            </a:r>
            <a:r>
              <a:rPr lang="en-US" b="1" dirty="0"/>
              <a:t> </a:t>
            </a:r>
            <a:r>
              <a:rPr lang="en-US" b="1" dirty="0" err="1"/>
              <a:t>bóng</a:t>
            </a:r>
            <a:r>
              <a:rPr lang="en-US" b="1" dirty="0"/>
              <a:t> </a:t>
            </a:r>
            <a:r>
              <a:rPr lang="en-US" b="1" dirty="0" err="1"/>
              <a:t>là</a:t>
            </a:r>
            <a:r>
              <a:rPr lang="en-US" b="1" dirty="0"/>
              <a:t> 22,5 J</a:t>
            </a:r>
            <a:endParaRPr lang="en-US" b="1" dirty="0">
              <a:sym typeface="Arial"/>
            </a:endParaRPr>
          </a:p>
        </p:txBody>
      </p:sp>
      <p:pic>
        <p:nvPicPr>
          <p:cNvPr id="11" name="Picture 4" descr="Free vector gradient football field background">
            <a:extLst>
              <a:ext uri="{FF2B5EF4-FFF2-40B4-BE49-F238E27FC236}">
                <a16:creationId xmlns:a16="http://schemas.microsoft.com/office/drawing/2014/main" id="{CD60DD3B-0301-E5AE-9F7B-91E663002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6802" r="18642" b="11118"/>
          <a:stretch/>
        </p:blipFill>
        <p:spPr bwMode="auto">
          <a:xfrm>
            <a:off x="7250882" y="1736974"/>
            <a:ext cx="4269109" cy="372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951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0" name="TextBox 9">
            <a:extLst>
              <a:ext uri="{FF2B5EF4-FFF2-40B4-BE49-F238E27FC236}">
                <a16:creationId xmlns:a16="http://schemas.microsoft.com/office/drawing/2014/main" id="{EC5D0BD0-5763-FF25-4BDF-23B4EAB87CE8}"/>
              </a:ext>
            </a:extLst>
          </p:cNvPr>
          <p:cNvSpPr txBox="1"/>
          <p:nvPr/>
        </p:nvSpPr>
        <p:spPr>
          <a:xfrm>
            <a:off x="5664639" y="3352093"/>
            <a:ext cx="6147444"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xuống</a:t>
            </a:r>
            <a:r>
              <a:rPr lang="en-US" dirty="0"/>
              <a:t> </a:t>
            </a:r>
            <a:r>
              <a:rPr lang="en-US" dirty="0" err="1"/>
              <a:t>từ</a:t>
            </a:r>
            <a:r>
              <a:rPr lang="en-US" dirty="0"/>
              <a:t> A </a:t>
            </a:r>
            <a:r>
              <a:rPr lang="en-US" dirty="0" err="1"/>
              <a:t>đến</a:t>
            </a:r>
            <a:r>
              <a:rPr lang="en-US" dirty="0"/>
              <a:t> O, </a:t>
            </a:r>
            <a:r>
              <a:rPr lang="en-US" dirty="0" err="1"/>
              <a:t>tốc</a:t>
            </a:r>
            <a:r>
              <a:rPr lang="en-US" dirty="0"/>
              <a:t> </a:t>
            </a:r>
            <a:r>
              <a:rPr lang="en-US" dirty="0" err="1"/>
              <a:t>độ</a:t>
            </a:r>
            <a:r>
              <a:rPr lang="en-US" dirty="0"/>
              <a:t> </a:t>
            </a:r>
            <a:r>
              <a:rPr lang="en-US" dirty="0" err="1"/>
              <a:t>tăng</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tăng</a:t>
            </a:r>
            <a:r>
              <a:rPr lang="en-US" dirty="0"/>
              <a:t> </a:t>
            </a:r>
            <a:r>
              <a:rPr lang="en-US" dirty="0" err="1"/>
              <a:t>dần</a:t>
            </a:r>
            <a:endParaRPr lang="en-US" dirty="0">
              <a:sym typeface="Arial"/>
            </a:endParaRPr>
          </a:p>
        </p:txBody>
      </p:sp>
      <p:pic>
        <p:nvPicPr>
          <p:cNvPr id="2" name="Picture 1">
            <a:extLst>
              <a:ext uri="{FF2B5EF4-FFF2-40B4-BE49-F238E27FC236}">
                <a16:creationId xmlns:a16="http://schemas.microsoft.com/office/drawing/2014/main" id="{A51C0AA6-4E58-9F5F-19B6-2367E2222EDE}"/>
              </a:ext>
            </a:extLst>
          </p:cNvPr>
          <p:cNvPicPr>
            <a:picLocks noChangeAspect="1"/>
          </p:cNvPicPr>
          <p:nvPr/>
        </p:nvPicPr>
        <p:blipFill>
          <a:blip r:embed="rId3"/>
          <a:stretch>
            <a:fillRect/>
          </a:stretch>
        </p:blipFill>
        <p:spPr>
          <a:xfrm>
            <a:off x="635067" y="2487842"/>
            <a:ext cx="4939617" cy="3383299"/>
          </a:xfrm>
          <a:prstGeom prst="rect">
            <a:avLst/>
          </a:prstGeom>
        </p:spPr>
      </p:pic>
      <p:sp>
        <p:nvSpPr>
          <p:cNvPr id="12" name="TextBox 11">
            <a:extLst>
              <a:ext uri="{FF2B5EF4-FFF2-40B4-BE49-F238E27FC236}">
                <a16:creationId xmlns:a16="http://schemas.microsoft.com/office/drawing/2014/main" id="{967F6855-BC9D-D879-80E2-B304DAA19FBD}"/>
              </a:ext>
            </a:extLst>
          </p:cNvPr>
          <p:cNvSpPr txBox="1"/>
          <p:nvPr/>
        </p:nvSpPr>
        <p:spPr>
          <a:xfrm>
            <a:off x="5664639" y="2094478"/>
            <a:ext cx="5533359"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sym typeface="Arial"/>
              </a:rPr>
              <a:t>Động</a:t>
            </a:r>
            <a:r>
              <a:rPr lang="en-US" dirty="0">
                <a:sym typeface="Arial"/>
              </a:rPr>
              <a:t> </a:t>
            </a:r>
            <a:r>
              <a:rPr lang="en-US" dirty="0" err="1">
                <a:sym typeface="Arial"/>
              </a:rPr>
              <a:t>năng</a:t>
            </a:r>
            <a:r>
              <a:rPr lang="en-US" dirty="0">
                <a:sym typeface="Arial"/>
              </a:rPr>
              <a:t> </a:t>
            </a:r>
            <a:r>
              <a:rPr lang="en-US" dirty="0" err="1">
                <a:sym typeface="Arial"/>
              </a:rPr>
              <a:t>phụ</a:t>
            </a:r>
            <a:r>
              <a:rPr lang="en-US" dirty="0">
                <a:sym typeface="Arial"/>
              </a:rPr>
              <a:t> </a:t>
            </a:r>
            <a:r>
              <a:rPr lang="en-US" dirty="0" err="1">
                <a:sym typeface="Arial"/>
              </a:rPr>
              <a:t>thuộc</a:t>
            </a:r>
            <a:r>
              <a:rPr lang="en-US" dirty="0">
                <a:sym typeface="Arial"/>
              </a:rPr>
              <a:t> </a:t>
            </a:r>
            <a:r>
              <a:rPr lang="en-US" dirty="0" err="1">
                <a:sym typeface="Arial"/>
              </a:rPr>
              <a:t>vào</a:t>
            </a:r>
            <a:r>
              <a:rPr lang="en-US" dirty="0">
                <a:sym typeface="Arial"/>
              </a:rPr>
              <a:t> </a:t>
            </a:r>
            <a:r>
              <a:rPr lang="en-US" dirty="0" err="1">
                <a:sym typeface="Arial"/>
              </a:rPr>
              <a:t>khối</a:t>
            </a:r>
            <a:r>
              <a:rPr lang="en-US" dirty="0">
                <a:sym typeface="Arial"/>
              </a:rPr>
              <a:t> </a:t>
            </a:r>
            <a:r>
              <a:rPr lang="en-US" dirty="0" err="1">
                <a:sym typeface="Arial"/>
              </a:rPr>
              <a:t>lượng</a:t>
            </a:r>
            <a:r>
              <a:rPr lang="en-US" dirty="0">
                <a:sym typeface="Arial"/>
              </a:rPr>
              <a:t> </a:t>
            </a:r>
            <a:r>
              <a:rPr lang="en-US" dirty="0" err="1">
                <a:sym typeface="Arial"/>
              </a:rPr>
              <a:t>và</a:t>
            </a:r>
            <a:r>
              <a:rPr lang="en-US" dirty="0">
                <a:sym typeface="Arial"/>
              </a:rPr>
              <a:t> </a:t>
            </a:r>
            <a:r>
              <a:rPr lang="en-US" dirty="0" err="1">
                <a:sym typeface="Arial"/>
              </a:rPr>
              <a:t>tốc</a:t>
            </a:r>
            <a:r>
              <a:rPr lang="en-US" dirty="0">
                <a:sym typeface="Arial"/>
              </a:rPr>
              <a:t> </a:t>
            </a:r>
            <a:r>
              <a:rPr lang="en-US" dirty="0" err="1">
                <a:sym typeface="Arial"/>
              </a:rPr>
              <a:t>độ</a:t>
            </a:r>
            <a:r>
              <a:rPr lang="en-US" dirty="0">
                <a:sym typeface="Arial"/>
              </a:rPr>
              <a:t>.</a:t>
            </a:r>
          </a:p>
        </p:txBody>
      </p:sp>
      <p:sp>
        <p:nvSpPr>
          <p:cNvPr id="14" name="TextBox 13">
            <a:extLst>
              <a:ext uri="{FF2B5EF4-FFF2-40B4-BE49-F238E27FC236}">
                <a16:creationId xmlns:a16="http://schemas.microsoft.com/office/drawing/2014/main" id="{D15CBCCB-76A3-0C93-82B9-CF95CD396491}"/>
              </a:ext>
            </a:extLst>
          </p:cNvPr>
          <p:cNvSpPr txBox="1"/>
          <p:nvPr/>
        </p:nvSpPr>
        <p:spPr>
          <a:xfrm>
            <a:off x="5664638" y="4706299"/>
            <a:ext cx="6194001"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lên</a:t>
            </a:r>
            <a:r>
              <a:rPr lang="en-US" dirty="0"/>
              <a:t> </a:t>
            </a:r>
            <a:r>
              <a:rPr lang="en-US" dirty="0" err="1"/>
              <a:t>từ</a:t>
            </a:r>
            <a:r>
              <a:rPr lang="en-US" dirty="0"/>
              <a:t> O </a:t>
            </a:r>
            <a:r>
              <a:rPr lang="en-US" dirty="0" err="1"/>
              <a:t>đến</a:t>
            </a:r>
            <a:r>
              <a:rPr lang="en-US" dirty="0"/>
              <a:t> A, </a:t>
            </a:r>
            <a:r>
              <a:rPr lang="en-US" dirty="0" err="1"/>
              <a:t>tốc</a:t>
            </a:r>
            <a:r>
              <a:rPr lang="en-US" dirty="0"/>
              <a:t> </a:t>
            </a:r>
            <a:r>
              <a:rPr lang="en-US" dirty="0" err="1"/>
              <a:t>độ</a:t>
            </a:r>
            <a:r>
              <a:rPr lang="en-US" dirty="0"/>
              <a:t> </a:t>
            </a:r>
            <a:r>
              <a:rPr lang="en-US" dirty="0" err="1"/>
              <a:t>giảm</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giảm</a:t>
            </a:r>
            <a:r>
              <a:rPr lang="en-US" dirty="0"/>
              <a:t> </a:t>
            </a:r>
            <a:r>
              <a:rPr lang="en-US" dirty="0" err="1"/>
              <a:t>dần</a:t>
            </a:r>
            <a:endParaRPr lang="en-US" dirty="0">
              <a:sym typeface="Arial"/>
            </a:endParaRPr>
          </a:p>
        </p:txBody>
      </p:sp>
    </p:spTree>
    <p:extLst>
      <p:ext uri="{BB962C8B-B14F-4D97-AF65-F5344CB8AC3E}">
        <p14:creationId xmlns:p14="http://schemas.microsoft.com/office/powerpoint/2010/main" val="2527125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75C0-DC3E-95EB-F9F8-EF1B35E60A8D}"/>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1929202" y="1900824"/>
            <a:ext cx="8142938" cy="4872837"/>
          </a:xfrm>
          <a:prstGeom prst="rect">
            <a:avLst/>
          </a:prstGeom>
        </p:spPr>
      </p:pic>
      <p:sp>
        <p:nvSpPr>
          <p:cNvPr id="2" name="TextBox 1">
            <a:extLst>
              <a:ext uri="{FF2B5EF4-FFF2-40B4-BE49-F238E27FC236}">
                <a16:creationId xmlns:a16="http://schemas.microsoft.com/office/drawing/2014/main" id="{045066AB-C314-6158-5DD4-1B4ED154D6FC}"/>
              </a:ext>
            </a:extLst>
          </p:cNvPr>
          <p:cNvSpPr txBox="1"/>
          <p:nvPr/>
        </p:nvSpPr>
        <p:spPr>
          <a:xfrm>
            <a:off x="1615099" y="783964"/>
            <a:ext cx="83101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2C74"/>
                </a:solidFill>
                <a:latin typeface="Times New Roman" panose="02020603050405020304" pitchFamily="18" charset="0"/>
                <a:cs typeface="Times New Roman" panose="02020603050405020304" pitchFamily="18" charset="0"/>
              </a:rPr>
              <a:t>Động</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năng</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của</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người</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chơi</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xích</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đu</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thay</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đổi</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như</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thế</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nào</a:t>
            </a:r>
            <a:r>
              <a:rPr lang="en-US" sz="3600" dirty="0">
                <a:solidFill>
                  <a:srgbClr val="002C74"/>
                </a:solidFill>
                <a:latin typeface="Times New Roman" panose="02020603050405020304" pitchFamily="18" charset="0"/>
                <a:cs typeface="Times New Roman" panose="02020603050405020304" pitchFamily="18" charset="0"/>
              </a:rPr>
              <a:t> ở </a:t>
            </a:r>
            <a:r>
              <a:rPr lang="en-US" sz="3600" dirty="0" err="1">
                <a:solidFill>
                  <a:srgbClr val="002C74"/>
                </a:solidFill>
                <a:latin typeface="Times New Roman" panose="02020603050405020304" pitchFamily="18" charset="0"/>
                <a:cs typeface="Times New Roman" panose="02020603050405020304" pitchFamily="18" charset="0"/>
              </a:rPr>
              <a:t>các</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vị</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trí</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khác</a:t>
            </a:r>
            <a:r>
              <a:rPr lang="en-US" sz="3600" dirty="0">
                <a:solidFill>
                  <a:srgbClr val="002C74"/>
                </a:solidFill>
                <a:latin typeface="Times New Roman" panose="02020603050405020304" pitchFamily="18" charset="0"/>
                <a:cs typeface="Times New Roman" panose="02020603050405020304" pitchFamily="18" charset="0"/>
              </a:rPr>
              <a:t> </a:t>
            </a:r>
            <a:r>
              <a:rPr lang="en-US" sz="3600" dirty="0" err="1">
                <a:solidFill>
                  <a:srgbClr val="002C74"/>
                </a:solidFill>
                <a:latin typeface="Times New Roman" panose="02020603050405020304" pitchFamily="18" charset="0"/>
                <a:cs typeface="Times New Roman" panose="02020603050405020304" pitchFamily="18" charset="0"/>
              </a:rPr>
              <a:t>nhau</a:t>
            </a:r>
            <a:r>
              <a:rPr lang="en-US" sz="3600" dirty="0">
                <a:solidFill>
                  <a:srgbClr val="002C74"/>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2C74"/>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1907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428" name="Picture 427">
            <a:extLst>
              <a:ext uri="{FF2B5EF4-FFF2-40B4-BE49-F238E27FC236}">
                <a16:creationId xmlns:a16="http://schemas.microsoft.com/office/drawing/2014/main" id="{15C4B85E-0C93-FE8F-2E2F-5EB17B00B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567" y="1318865"/>
            <a:ext cx="8846319" cy="4898004"/>
          </a:xfrm>
          <a:prstGeom prst="rect">
            <a:avLst/>
          </a:prstGeom>
        </p:spPr>
      </p:pic>
      <p:sp>
        <p:nvSpPr>
          <p:cNvPr id="429" name="Google Shape;1770;p42">
            <a:extLst>
              <a:ext uri="{FF2B5EF4-FFF2-40B4-BE49-F238E27FC236}">
                <a16:creationId xmlns:a16="http://schemas.microsoft.com/office/drawing/2014/main" id="{D2A527B1-A481-5E69-FB9F-0BC37DB3531F}"/>
              </a:ext>
            </a:extLst>
          </p:cNvPr>
          <p:cNvSpPr txBox="1">
            <a:spLocks/>
          </p:cNvSpPr>
          <p:nvPr/>
        </p:nvSpPr>
        <p:spPr>
          <a:xfrm>
            <a:off x="610720" y="3647398"/>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II.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THẾ</a:t>
            </a:r>
            <a:r>
              <a:rPr kumimoji="0" lang="en" sz="80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29728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wipe(up)">
                                      <p:cBhvr>
                                        <p:cTn id="7" dur="500"/>
                                        <p:tgtEl>
                                          <p:spTgt spid="429"/>
                                        </p:tgtEl>
                                      </p:cBhvr>
                                    </p:animEffect>
                                  </p:childTnLst>
                                </p:cTn>
                              </p:par>
                              <p:par>
                                <p:cTn id="8" presetID="2" presetClass="entr" presetSubtype="2"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500" fill="hold"/>
                                        <p:tgtEl>
                                          <p:spTgt spid="428"/>
                                        </p:tgtEl>
                                        <p:attrNameLst>
                                          <p:attrName>ppt_x</p:attrName>
                                        </p:attrNameLst>
                                      </p:cBhvr>
                                      <p:tavLst>
                                        <p:tav tm="0">
                                          <p:val>
                                            <p:strVal val="1+#ppt_w/2"/>
                                          </p:val>
                                        </p:tav>
                                        <p:tav tm="100000">
                                          <p:val>
                                            <p:strVal val="#ppt_x"/>
                                          </p:val>
                                        </p:tav>
                                      </p:tavLst>
                                    </p:anim>
                                    <p:anim calcmode="lin" valueType="num">
                                      <p:cBhvr additive="base">
                                        <p:cTn id="11" dur="500" fill="hold"/>
                                        <p:tgtEl>
                                          <p:spTgt spid="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476350" y="2429983"/>
            <a:ext cx="8429871" cy="3305392"/>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785025" y="1304153"/>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D35C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247734" y="2197200"/>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prstClr val="white"/>
                </a:solidFill>
                <a:effectLst/>
                <a:uLnTx/>
                <a:uFillTx/>
                <a:latin typeface="Merriweather" panose="00000500000000000000" pitchFamily="2" charset="-93"/>
                <a:ea typeface="+mn-ea"/>
                <a:cs typeface="Arial"/>
                <a:sym typeface="Arial"/>
              </a:rPr>
              <a:t>Khái</a:t>
            </a:r>
            <a:r>
              <a:rPr kumimoji="0" lang="en-US" sz="2400" b="1" i="0" u="none" strike="noStrike" kern="0" cap="none" spc="0" normalizeH="0" noProof="0" dirty="0">
                <a:ln>
                  <a:noFill/>
                </a:ln>
                <a:solidFill>
                  <a:prstClr val="white"/>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prstClr val="white"/>
                </a:solidFill>
                <a:effectLst/>
                <a:uLnTx/>
                <a:uFillTx/>
                <a:latin typeface="Merriweather" panose="00000500000000000000" pitchFamily="2" charset="-93"/>
                <a:ea typeface="+mn-ea"/>
                <a:cs typeface="Arial"/>
                <a:sym typeface="Arial"/>
              </a:rPr>
              <a:t>niệm</a:t>
            </a:r>
            <a:endParaRPr kumimoji="0" lang="en-US" sz="2400" b="1" i="0" u="none" strike="noStrike" kern="0" cap="none" spc="0" normalizeH="0" baseline="0" noProof="0" dirty="0">
              <a:ln>
                <a:noFill/>
              </a:ln>
              <a:solidFill>
                <a:prstClr val="white"/>
              </a:solidFill>
              <a:effectLst/>
              <a:uLnTx/>
              <a:uFillTx/>
              <a:latin typeface="Merriweather" panose="00000500000000000000" pitchFamily="2" charset="-93"/>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597090" y="2891648"/>
            <a:ext cx="8094527" cy="2597827"/>
          </a:xfrm>
          <a:prstGeom prst="rect">
            <a:avLst/>
          </a:prstGeom>
          <a:noFill/>
        </p:spPr>
        <p:txBody>
          <a:bodyPr wrap="square" rtlCol="0">
            <a:spAutoFit/>
          </a:bodyPr>
          <a:lstStyle/>
          <a:p>
            <a:pPr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Thế năng trọng trường (gọi tắt là thế năng) là năng lượng của một vật khi nó ở một </a:t>
            </a:r>
            <a:r>
              <a:rPr lang="vi-VN" sz="2800" b="1" kern="0" dirty="0">
                <a:solidFill>
                  <a:srgbClr val="002C74"/>
                </a:solidFill>
                <a:latin typeface="Arial" panose="020B0604020202020204" pitchFamily="34" charset="0"/>
                <a:cs typeface="Arial" panose="020B0604020202020204" pitchFamily="34" charset="0"/>
              </a:rPr>
              <a:t>độ cao </a:t>
            </a:r>
            <a:r>
              <a:rPr lang="vi-VN" sz="2800" kern="0" dirty="0">
                <a:solidFill>
                  <a:prstClr val="black">
                    <a:lumMod val="85000"/>
                    <a:lumOff val="15000"/>
                  </a:prstClr>
                </a:solidFill>
                <a:latin typeface="Arial" panose="020B0604020202020204" pitchFamily="34" charset="0"/>
                <a:cs typeface="Arial" panose="020B0604020202020204" pitchFamily="34" charset="0"/>
              </a:rPr>
              <a:t>nhất định </a:t>
            </a:r>
            <a:r>
              <a:rPr lang="vi-VN" sz="2800" b="1" kern="0" dirty="0">
                <a:solidFill>
                  <a:srgbClr val="002C74"/>
                </a:solidFill>
                <a:latin typeface="Arial" panose="020B0604020202020204" pitchFamily="34" charset="0"/>
                <a:cs typeface="Arial" panose="020B0604020202020204" pitchFamily="34" charset="0"/>
              </a:rPr>
              <a:t>so với mặt đất </a:t>
            </a:r>
            <a:r>
              <a:rPr lang="vi-VN" sz="2800" kern="0" dirty="0">
                <a:solidFill>
                  <a:prstClr val="black">
                    <a:lumMod val="85000"/>
                    <a:lumOff val="15000"/>
                  </a:prstClr>
                </a:solidFill>
                <a:latin typeface="Arial" panose="020B0604020202020204" pitchFamily="34" charset="0"/>
                <a:cs typeface="Arial" panose="020B0604020202020204" pitchFamily="34" charset="0"/>
              </a:rPr>
              <a:t>hoặc </a:t>
            </a:r>
            <a:r>
              <a:rPr lang="vi-VN" sz="2800" b="1" kern="0" dirty="0">
                <a:solidFill>
                  <a:srgbClr val="002C74"/>
                </a:solidFill>
                <a:latin typeface="Arial" panose="020B0604020202020204" pitchFamily="34" charset="0"/>
                <a:cs typeface="Arial" panose="020B0604020202020204" pitchFamily="34" charset="0"/>
              </a:rPr>
              <a:t>so với một vật được chọn làm gốc</a:t>
            </a:r>
            <a:r>
              <a:rPr lang="vi-VN" sz="2800" kern="0" dirty="0">
                <a:solidFill>
                  <a:prstClr val="black">
                    <a:lumMod val="85000"/>
                    <a:lumOff val="15000"/>
                  </a:prstClr>
                </a:solidFill>
                <a:latin typeface="Arial" panose="020B0604020202020204" pitchFamily="34" charset="0"/>
                <a:cs typeface="Arial" panose="020B0604020202020204" pitchFamily="34" charset="0"/>
              </a:rPr>
              <a:t> để tính độ cao.</a:t>
            </a:r>
            <a:endParaRPr lang="en-US" sz="2800" kern="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057842"/>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8DA795C9-C4AE-88AC-ED33-C0527A22F441}"/>
              </a:ext>
            </a:extLst>
          </p:cNvPr>
          <p:cNvGrpSpPr/>
          <p:nvPr/>
        </p:nvGrpSpPr>
        <p:grpSpPr>
          <a:xfrm>
            <a:off x="586204" y="1039522"/>
            <a:ext cx="824708" cy="710880"/>
            <a:chOff x="7310299" y="2469379"/>
            <a:chExt cx="2416333" cy="2082824"/>
          </a:xfrm>
        </p:grpSpPr>
        <p:sp>
          <p:nvSpPr>
            <p:cNvPr id="2" name="Google Shape;2992;p59">
              <a:extLst>
                <a:ext uri="{FF2B5EF4-FFF2-40B4-BE49-F238E27FC236}">
                  <a16:creationId xmlns:a16="http://schemas.microsoft.com/office/drawing/2014/main" id="{E5AB74BE-D67C-0CB4-83D6-0AE5D359B98F}"/>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69CF2AE-76C9-32F6-5D22-D9B4DF9C6B03}"/>
                </a:ext>
              </a:extLst>
            </p:cNvPr>
            <p:cNvPicPr>
              <a:picLocks noChangeAspect="1"/>
            </p:cNvPicPr>
            <p:nvPr/>
          </p:nvPicPr>
          <p:blipFill>
            <a:blip r:embed="rId3"/>
            <a:stretch>
              <a:fillRect/>
            </a:stretch>
          </p:blipFill>
          <p:spPr>
            <a:xfrm>
              <a:off x="7815899" y="2712864"/>
              <a:ext cx="1434667" cy="1434669"/>
            </a:xfrm>
            <a:prstGeom prst="rect">
              <a:avLst/>
            </a:prstGeom>
          </p:spPr>
        </p:pic>
      </p:grpSp>
    </p:spTree>
    <p:extLst>
      <p:ext uri="{BB962C8B-B14F-4D97-AF65-F5344CB8AC3E}">
        <p14:creationId xmlns:p14="http://schemas.microsoft.com/office/powerpoint/2010/main" val="847540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3076" name="Picture 4" descr="Vector illustration of modern home office workspace. flat minimalistic style. home office design">
            <a:extLst>
              <a:ext uri="{FF2B5EF4-FFF2-40B4-BE49-F238E27FC236}">
                <a16:creationId xmlns:a16="http://schemas.microsoft.com/office/drawing/2014/main" id="{228AA652-3E04-EA6B-6EFF-DEF7CEF4F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58" y="792710"/>
            <a:ext cx="5965442" cy="59654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9" name="TextBox 8">
            <a:extLst>
              <a:ext uri="{FF2B5EF4-FFF2-40B4-BE49-F238E27FC236}">
                <a16:creationId xmlns:a16="http://schemas.microsoft.com/office/drawing/2014/main" id="{56C9829F-9423-1F6B-DBEE-277B9EA9E184}"/>
              </a:ext>
            </a:extLst>
          </p:cNvPr>
          <p:cNvSpPr txBox="1"/>
          <p:nvPr/>
        </p:nvSpPr>
        <p:spPr>
          <a:xfrm>
            <a:off x="6129173" y="821428"/>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0" name="Oval 9">
            <a:extLst>
              <a:ext uri="{FF2B5EF4-FFF2-40B4-BE49-F238E27FC236}">
                <a16:creationId xmlns:a16="http://schemas.microsoft.com/office/drawing/2014/main" id="{9F73C517-80A9-0185-968A-BA612DF0C5A6}"/>
              </a:ext>
            </a:extLst>
          </p:cNvPr>
          <p:cNvSpPr/>
          <p:nvPr/>
        </p:nvSpPr>
        <p:spPr>
          <a:xfrm>
            <a:off x="2543503" y="2899542"/>
            <a:ext cx="2186152" cy="2194034"/>
          </a:xfrm>
          <a:prstGeom prst="ellipse">
            <a:avLst/>
          </a:prstGeom>
          <a:noFill/>
          <a:ln w="57150">
            <a:solidFill>
              <a:srgbClr val="FFC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508F3B-BEF7-9041-2EF4-3AF3713CDAF1}"/>
              </a:ext>
            </a:extLst>
          </p:cNvPr>
          <p:cNvSpPr txBox="1"/>
          <p:nvPr/>
        </p:nvSpPr>
        <p:spPr>
          <a:xfrm>
            <a:off x="6129172" y="2056669"/>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2" name="Oval 11">
            <a:extLst>
              <a:ext uri="{FF2B5EF4-FFF2-40B4-BE49-F238E27FC236}">
                <a16:creationId xmlns:a16="http://schemas.microsoft.com/office/drawing/2014/main" id="{6EEF51BA-75B1-BF51-BC0B-11933449B3BB}"/>
              </a:ext>
            </a:extLst>
          </p:cNvPr>
          <p:cNvSpPr/>
          <p:nvPr/>
        </p:nvSpPr>
        <p:spPr>
          <a:xfrm>
            <a:off x="746234" y="3578533"/>
            <a:ext cx="1086531" cy="10904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F6B827-1085-BC1B-583A-9973B06D8916}"/>
              </a:ext>
            </a:extLst>
          </p:cNvPr>
          <p:cNvSpPr txBox="1"/>
          <p:nvPr/>
        </p:nvSpPr>
        <p:spPr>
          <a:xfrm>
            <a:off x="6129171" y="3976126"/>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4" name="TextBox 13">
            <a:extLst>
              <a:ext uri="{FF2B5EF4-FFF2-40B4-BE49-F238E27FC236}">
                <a16:creationId xmlns:a16="http://schemas.microsoft.com/office/drawing/2014/main" id="{40E573B3-C938-80C8-535B-F0DF8FBCC5DF}"/>
              </a:ext>
            </a:extLst>
          </p:cNvPr>
          <p:cNvSpPr txBox="1"/>
          <p:nvPr/>
        </p:nvSpPr>
        <p:spPr>
          <a:xfrm>
            <a:off x="6096000" y="5211367"/>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Tree>
    <p:extLst>
      <p:ext uri="{BB962C8B-B14F-4D97-AF65-F5344CB8AC3E}">
        <p14:creationId xmlns:p14="http://schemas.microsoft.com/office/powerpoint/2010/main" val="256021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3072" name="Picture 3071">
            <a:extLst>
              <a:ext uri="{FF2B5EF4-FFF2-40B4-BE49-F238E27FC236}">
                <a16:creationId xmlns:a16="http://schemas.microsoft.com/office/drawing/2014/main" id="{B6DA510D-D169-09C8-DC20-9932E6B6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69" y="774322"/>
            <a:ext cx="10266554" cy="6041660"/>
          </a:xfrm>
          <a:prstGeom prst="rect">
            <a:avLst/>
          </a:prstGeom>
        </p:spPr>
      </p:pic>
    </p:spTree>
    <p:extLst>
      <p:ext uri="{BB962C8B-B14F-4D97-AF65-F5344CB8AC3E}">
        <p14:creationId xmlns:p14="http://schemas.microsoft.com/office/powerpoint/2010/main" val="81800116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5BA9DEF-B041-7A41-A1A4-80868A356BE8}"/>
              </a:ext>
            </a:extLst>
          </p:cNvPr>
          <p:cNvSpPr/>
          <p:nvPr/>
        </p:nvSpPr>
        <p:spPr>
          <a:xfrm>
            <a:off x="316239" y="2062226"/>
            <a:ext cx="5117609" cy="4275512"/>
          </a:xfrm>
          <a:prstGeom prst="roundRect">
            <a:avLst/>
          </a:prstGeom>
          <a:noFill/>
          <a:ln w="28575">
            <a:solidFill>
              <a:srgbClr val="002C7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869" y="1876249"/>
            <a:ext cx="6351226" cy="3737568"/>
          </a:xfrm>
          <a:prstGeom prst="rect">
            <a:avLst/>
          </a:prstGeom>
        </p:spPr>
      </p:pic>
      <p:sp>
        <p:nvSpPr>
          <p:cNvPr id="10" name="TextBox 9">
            <a:extLst>
              <a:ext uri="{FF2B5EF4-FFF2-40B4-BE49-F238E27FC236}">
                <a16:creationId xmlns:a16="http://schemas.microsoft.com/office/drawing/2014/main" id="{F92A3728-1554-A890-60E5-29B9ED01CD03}"/>
              </a:ext>
            </a:extLst>
          </p:cNvPr>
          <p:cNvSpPr txBox="1"/>
          <p:nvPr/>
        </p:nvSpPr>
        <p:spPr>
          <a:xfrm>
            <a:off x="558404" y="2993606"/>
            <a:ext cx="4633278" cy="3046988"/>
          </a:xfrm>
          <a:prstGeom prst="rect">
            <a:avLst/>
          </a:prstGeom>
          <a:noFill/>
        </p:spPr>
        <p:txBody>
          <a:bodyPr wrap="square" rtlCol="0">
            <a:spAutoFit/>
          </a:bodyPr>
          <a:lstStyle/>
          <a:p>
            <a:pPr lvl="0" algn="ctr">
              <a:defRPr/>
            </a:pPr>
            <a:r>
              <a:rPr lang="en-US" sz="3200" dirty="0">
                <a:solidFill>
                  <a:srgbClr val="002C74"/>
                </a:solidFill>
                <a:latin typeface="Fira Sans Condensed Medium" panose="020B0603050000020004" pitchFamily="34" charset="0"/>
              </a:rPr>
              <a:t>V</a:t>
            </a:r>
            <a:r>
              <a:rPr lang="vi-VN" sz="3200" dirty="0">
                <a:solidFill>
                  <a:srgbClr val="002C74"/>
                </a:solidFill>
                <a:latin typeface="Fira Sans Condensed Medium" panose="020B0603050000020004" pitchFamily="34" charset="0"/>
              </a:rPr>
              <a:t>ì sao để khai thác được tối đa thế năng của nước trong hồ chứa, người ta thường bố trí sao cho vị trí đặt máy phát càng thấp so với mực nước hồ chứa</a:t>
            </a:r>
            <a:endParaRPr lang="en-US" sz="3200" dirty="0">
              <a:solidFill>
                <a:srgbClr val="002C74"/>
              </a:solidFill>
              <a:latin typeface="Fira Sans Condensed Medium" panose="020B0603050000020004" pitchFamily="34" charset="0"/>
            </a:endParaRPr>
          </a:p>
        </p:txBody>
      </p:sp>
      <p:pic>
        <p:nvPicPr>
          <p:cNvPr id="11" name="Picture 10">
            <a:extLst>
              <a:ext uri="{FF2B5EF4-FFF2-40B4-BE49-F238E27FC236}">
                <a16:creationId xmlns:a16="http://schemas.microsoft.com/office/drawing/2014/main" id="{15B2DB08-8173-2F10-67C0-C07B5FDFBE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26364" y="1056322"/>
            <a:ext cx="1670025" cy="1762388"/>
          </a:xfrm>
          <a:prstGeom prst="rect">
            <a:avLst/>
          </a:prstGeom>
        </p:spPr>
      </p:pic>
    </p:spTree>
    <p:extLst>
      <p:ext uri="{BB962C8B-B14F-4D97-AF65-F5344CB8AC3E}">
        <p14:creationId xmlns:p14="http://schemas.microsoft.com/office/powerpoint/2010/main" val="282728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836260"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176301"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50496"/>
            <a:ext cx="6784107" cy="3992310"/>
          </a:xfrm>
          <a:prstGeom prst="rect">
            <a:avLst/>
          </a:prstGeom>
        </p:spPr>
      </p:pic>
      <p:sp>
        <p:nvSpPr>
          <p:cNvPr id="3" name="Rectangle: Rounded Corners 2">
            <a:extLst>
              <a:ext uri="{FF2B5EF4-FFF2-40B4-BE49-F238E27FC236}">
                <a16:creationId xmlns:a16="http://schemas.microsoft.com/office/drawing/2014/main" id="{60DA2A69-AC31-D8C6-9660-46D9BFC9C262}"/>
              </a:ext>
            </a:extLst>
          </p:cNvPr>
          <p:cNvSpPr/>
          <p:nvPr/>
        </p:nvSpPr>
        <p:spPr>
          <a:xfrm>
            <a:off x="1234961" y="4641766"/>
            <a:ext cx="10305397" cy="1883267"/>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24;p44">
            <a:extLst>
              <a:ext uri="{FF2B5EF4-FFF2-40B4-BE49-F238E27FC236}">
                <a16:creationId xmlns:a16="http://schemas.microsoft.com/office/drawing/2014/main" id="{FAD84C47-3073-F707-B46C-0BA037057240}"/>
              </a:ext>
            </a:extLst>
          </p:cNvPr>
          <p:cNvSpPr txBox="1">
            <a:spLocks/>
          </p:cNvSpPr>
          <p:nvPr/>
        </p:nvSpPr>
        <p:spPr>
          <a:xfrm>
            <a:off x="1999589" y="4689027"/>
            <a:ext cx="877613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dirty="0" err="1"/>
              <a:t>Vị</a:t>
            </a:r>
            <a:r>
              <a:rPr lang="en-US" dirty="0"/>
              <a:t> </a:t>
            </a:r>
            <a:r>
              <a:rPr lang="en-US" dirty="0" err="1"/>
              <a:t>trí</a:t>
            </a:r>
            <a:r>
              <a:rPr lang="en-US" dirty="0"/>
              <a:t> </a:t>
            </a:r>
            <a:r>
              <a:rPr lang="en-US" dirty="0" err="1"/>
              <a:t>đặt</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thấp</a:t>
            </a:r>
            <a:r>
              <a:rPr lang="en-US" dirty="0"/>
              <a:t> so </a:t>
            </a:r>
            <a:r>
              <a:rPr lang="en-US" dirty="0" err="1"/>
              <a:t>với</a:t>
            </a:r>
            <a:r>
              <a:rPr lang="en-US" dirty="0"/>
              <a:t> </a:t>
            </a:r>
            <a:r>
              <a:rPr lang="en-US" dirty="0" err="1"/>
              <a:t>mực</a:t>
            </a:r>
            <a:r>
              <a:rPr lang="en-US" dirty="0"/>
              <a:t> </a:t>
            </a:r>
            <a:r>
              <a:rPr lang="en-US" dirty="0" err="1"/>
              <a:t>nước</a:t>
            </a:r>
            <a:r>
              <a:rPr lang="en-US" dirty="0"/>
              <a:t> </a:t>
            </a:r>
            <a:r>
              <a:rPr lang="en-US" dirty="0" err="1"/>
              <a:t>trong</a:t>
            </a:r>
            <a:r>
              <a:rPr lang="en-US" dirty="0"/>
              <a:t> </a:t>
            </a:r>
            <a:r>
              <a:rPr lang="en-US" dirty="0" err="1"/>
              <a:t>hồ</a:t>
            </a:r>
            <a:r>
              <a:rPr lang="en-US" dirty="0"/>
              <a:t> </a:t>
            </a:r>
            <a:r>
              <a:rPr lang="en-US" dirty="0" err="1"/>
              <a:t>thì</a:t>
            </a:r>
            <a:r>
              <a:rPr lang="en-US" dirty="0"/>
              <a:t> </a:t>
            </a:r>
            <a:r>
              <a:rPr lang="en-US" dirty="0" err="1"/>
              <a:t>độ</a:t>
            </a:r>
            <a:r>
              <a:rPr lang="en-US" dirty="0"/>
              <a:t> </a:t>
            </a:r>
            <a:r>
              <a:rPr lang="en-US" dirty="0" err="1"/>
              <a:t>cao</a:t>
            </a:r>
            <a:r>
              <a:rPr lang="en-US" dirty="0"/>
              <a:t> </a:t>
            </a:r>
            <a:r>
              <a:rPr lang="en-US" dirty="0" err="1"/>
              <a:t>chênh</a:t>
            </a:r>
            <a:r>
              <a:rPr lang="en-US" dirty="0"/>
              <a:t> </a:t>
            </a:r>
            <a:r>
              <a:rPr lang="en-US" dirty="0" err="1"/>
              <a:t>lệch</a:t>
            </a:r>
            <a:r>
              <a:rPr lang="en-US" dirty="0"/>
              <a:t> </a:t>
            </a:r>
            <a:r>
              <a:rPr lang="en-US" dirty="0" err="1"/>
              <a:t>giữa</a:t>
            </a:r>
            <a:r>
              <a:rPr lang="en-US" dirty="0"/>
              <a:t> </a:t>
            </a:r>
            <a:r>
              <a:rPr lang="en-US" dirty="0" err="1"/>
              <a:t>nước</a:t>
            </a:r>
            <a:r>
              <a:rPr lang="en-US" dirty="0"/>
              <a:t> </a:t>
            </a:r>
            <a:r>
              <a:rPr lang="en-US" dirty="0" err="1"/>
              <a:t>và</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lớn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thế</a:t>
            </a:r>
            <a:r>
              <a:rPr lang="en-US" dirty="0"/>
              <a:t> </a:t>
            </a:r>
            <a:r>
              <a:rPr lang="en-US" dirty="0" err="1"/>
              <a:t>năng</a:t>
            </a:r>
            <a:r>
              <a:rPr lang="en-US" dirty="0"/>
              <a:t> </a:t>
            </a:r>
            <a:r>
              <a:rPr lang="en-US" dirty="0" err="1"/>
              <a:t>càng</a:t>
            </a:r>
            <a:r>
              <a:rPr lang="en-US" dirty="0"/>
              <a:t> </a:t>
            </a:r>
            <a:r>
              <a:rPr lang="en-US" dirty="0" err="1"/>
              <a:t>lớn</a:t>
            </a:r>
            <a:endParaRPr lang="en-US" dirty="0"/>
          </a:p>
        </p:txBody>
      </p:sp>
      <p:pic>
        <p:nvPicPr>
          <p:cNvPr id="8" name="Picture 7">
            <a:extLst>
              <a:ext uri="{FF2B5EF4-FFF2-40B4-BE49-F238E27FC236}">
                <a16:creationId xmlns:a16="http://schemas.microsoft.com/office/drawing/2014/main" id="{E99E6BD6-98E2-C898-4C94-9A6E3624653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15" y="3877143"/>
            <a:ext cx="2188796" cy="2188796"/>
          </a:xfrm>
          <a:prstGeom prst="rect">
            <a:avLst/>
          </a:prstGeom>
        </p:spPr>
      </p:pic>
    </p:spTree>
    <p:extLst>
      <p:ext uri="{BB962C8B-B14F-4D97-AF65-F5344CB8AC3E}">
        <p14:creationId xmlns:p14="http://schemas.microsoft.com/office/powerpoint/2010/main" val="281081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504497" y="1051034"/>
            <a:ext cx="10909736" cy="5318302"/>
          </a:xfrm>
          <a:prstGeom prst="roundRect">
            <a:avLst/>
          </a:prstGeom>
          <a:solidFill>
            <a:srgbClr val="FCEBE0">
              <a:alpha val="5882"/>
            </a:srgb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610884" y="1462426"/>
            <a:ext cx="2692593"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altLang="vi-VN" sz="40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altLang="vi-VN" sz="40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 </a:t>
            </a:r>
            <a:r>
              <a:rPr kumimoji="0" lang="en-US"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P.h</a:t>
            </a:r>
            <a:endParaRPr kumimoji="0" lang="en-US" sz="40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77" name="TextBox 76">
            <a:extLst>
              <a:ext uri="{FF2B5EF4-FFF2-40B4-BE49-F238E27FC236}">
                <a16:creationId xmlns:a16="http://schemas.microsoft.com/office/drawing/2014/main" id="{83C0D34F-9913-460F-A608-7C542D301205}"/>
              </a:ext>
            </a:extLst>
          </p:cNvPr>
          <p:cNvSpPr txBox="1"/>
          <p:nvPr/>
        </p:nvSpPr>
        <p:spPr>
          <a:xfrm>
            <a:off x="1043201" y="2417853"/>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lượng 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696" y="3023415"/>
            <a:ext cx="2692593" cy="6130456"/>
          </a:xfrm>
          <a:prstGeom prst="rect">
            <a:avLst/>
          </a:prstGeom>
        </p:spPr>
      </p:pic>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1289801"/>
            <a:ext cx="2897181" cy="1068491"/>
          </a:xfrm>
          <a:prstGeom prst="rect">
            <a:avLst/>
          </a:prstGeom>
          <a:noFill/>
          <a:ln w="57150" cmpd="thinThick">
            <a:solidFill>
              <a:srgbClr val="002C7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043200" y="3093218"/>
            <a:ext cx="8216413"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lvl="0" algn="l"/>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h: </a:t>
            </a:r>
            <a:r>
              <a:rPr lang="vi-VN" dirty="0"/>
              <a:t>độ cao của vật so với vị trí chọn làm gốc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043201" y="3768583"/>
            <a:ext cx="6166896"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sz="28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thế</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en-US" sz="28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(J)</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43AA2E4B-BB84-AE41-6B92-C4AA857345CF}"/>
              </a:ext>
            </a:extLst>
          </p:cNvPr>
          <p:cNvSpPr txBox="1"/>
          <p:nvPr/>
        </p:nvSpPr>
        <p:spPr>
          <a:xfrm>
            <a:off x="1043200" y="527909"/>
            <a:ext cx="32075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6251F42B-AC43-F6DE-9226-1F7F14BB74E0}"/>
              </a:ext>
            </a:extLst>
          </p:cNvPr>
          <p:cNvGrpSpPr/>
          <p:nvPr/>
        </p:nvGrpSpPr>
        <p:grpSpPr>
          <a:xfrm>
            <a:off x="417337" y="488664"/>
            <a:ext cx="988338" cy="851925"/>
            <a:chOff x="7310299" y="2469379"/>
            <a:chExt cx="2416333" cy="2082824"/>
          </a:xfrm>
        </p:grpSpPr>
        <p:sp>
          <p:nvSpPr>
            <p:cNvPr id="5" name="Google Shape;2992;p59">
              <a:extLst>
                <a:ext uri="{FF2B5EF4-FFF2-40B4-BE49-F238E27FC236}">
                  <a16:creationId xmlns:a16="http://schemas.microsoft.com/office/drawing/2014/main" id="{CEEC50AC-A387-475F-6DAB-43EA0824F418}"/>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0B0138-4BC9-CF04-34A0-ADC0B72933DB}"/>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10" name="TextBox 9">
            <a:extLst>
              <a:ext uri="{FF2B5EF4-FFF2-40B4-BE49-F238E27FC236}">
                <a16:creationId xmlns:a16="http://schemas.microsoft.com/office/drawing/2014/main" id="{CFCCA8E0-EAD2-821D-8C86-5B1DF02AF590}"/>
              </a:ext>
            </a:extLst>
          </p:cNvPr>
          <p:cNvSpPr txBox="1"/>
          <p:nvPr/>
        </p:nvSpPr>
        <p:spPr>
          <a:xfrm>
            <a:off x="911506" y="4681565"/>
            <a:ext cx="9065979" cy="1305165"/>
          </a:xfrm>
          <a:prstGeom prst="rect">
            <a:avLst/>
          </a:prstGeom>
          <a:noFill/>
        </p:spPr>
        <p:txBody>
          <a:bodyPr wrap="square" rtlCol="0">
            <a:spAutoFit/>
          </a:bodyPr>
          <a:lstStyle>
            <a:defPPr>
              <a:defRPr lang="en-US"/>
            </a:defPPr>
            <a:lvl1pPr marR="0" lvl="0" indent="0"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Giá trị của thế năng phụ thuộc vào </a:t>
            </a:r>
            <a:r>
              <a:rPr lang="vi-VN" b="1" dirty="0">
                <a:solidFill>
                  <a:srgbClr val="002C74"/>
                </a:solidFill>
              </a:rPr>
              <a:t>gốc chọn để tính độ cao</a:t>
            </a:r>
            <a:r>
              <a:rPr lang="vi-VN" dirty="0"/>
              <a:t>, hay còn gọi là </a:t>
            </a:r>
            <a:r>
              <a:rPr lang="vi-VN" b="1" dirty="0"/>
              <a:t>gốc thế năng</a:t>
            </a:r>
            <a:endParaRPr lang="en-US" b="1" dirty="0">
              <a:sym typeface="Arial"/>
            </a:endParaRPr>
          </a:p>
        </p:txBody>
      </p:sp>
    </p:spTree>
    <p:extLst>
      <p:ext uri="{BB962C8B-B14F-4D97-AF65-F5344CB8AC3E}">
        <p14:creationId xmlns:p14="http://schemas.microsoft.com/office/powerpoint/2010/main" val="3996100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checkerboard(across)">
                                      <p:cBhvr>
                                        <p:cTn id="15" dur="500"/>
                                        <p:tgtEl>
                                          <p:spTgt spid="76"/>
                                        </p:tgtEl>
                                      </p:cBhvr>
                                    </p:animEffect>
                                  </p:childTnLst>
                                </p:cTn>
                              </p:par>
                              <p:par>
                                <p:cTn id="16" presetID="22" presetClass="entr" presetSubtype="8" fill="hold" grpId="0" nodeType="withEffect">
                                  <p:stCondLst>
                                    <p:cond delay="0"/>
                                  </p:stCondLst>
                                  <p:iterate type="lt">
                                    <p:tmPct val="5000"/>
                                  </p:iterate>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5000"/>
                                  </p:iterate>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lt">
                                    <p:tmPct val="5000"/>
                                  </p:iterate>
                                  <p:childTnLst>
                                    <p:set>
                                      <p:cBhvr>
                                        <p:cTn id="27" dur="1" fill="hold">
                                          <p:stCondLst>
                                            <p:cond delay="0"/>
                                          </p:stCondLst>
                                        </p:cTn>
                                        <p:tgtEl>
                                          <p:spTgt spid="90"/>
                                        </p:tgtEl>
                                        <p:attrNameLst>
                                          <p:attrName>style.visibility</p:attrName>
                                        </p:attrNameLst>
                                      </p:cBhvr>
                                      <p:to>
                                        <p:strVal val="visible"/>
                                      </p:to>
                                    </p:set>
                                    <p:animEffect transition="in" filter="wipe(left)">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5000"/>
                                  </p:iterate>
                                  <p:childTnLst>
                                    <p:set>
                                      <p:cBhvr>
                                        <p:cTn id="32" dur="1" fill="hold">
                                          <p:stCondLst>
                                            <p:cond delay="0"/>
                                          </p:stCondLst>
                                        </p:cTn>
                                        <p:tgtEl>
                                          <p:spTgt spid="91"/>
                                        </p:tgtEl>
                                        <p:attrNameLst>
                                          <p:attrName>style.visibility</p:attrName>
                                        </p:attrNameLst>
                                      </p:cBhvr>
                                      <p:to>
                                        <p:strVal val="visible"/>
                                      </p:to>
                                    </p:set>
                                    <p:animEffect transition="in" filter="wipe(left)">
                                      <p:cBhvr>
                                        <p:cTn id="3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7" grpId="0"/>
      <p:bldP spid="76" grpId="0" animBg="1"/>
      <p:bldP spid="90" grpId="0"/>
      <p:bldP spid="9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9" name="Oval 8">
            <a:extLst>
              <a:ext uri="{FF2B5EF4-FFF2-40B4-BE49-F238E27FC236}">
                <a16:creationId xmlns:a16="http://schemas.microsoft.com/office/drawing/2014/main" id="{2FDA7742-3C88-5020-C001-36E7515C8657}"/>
              </a:ext>
            </a:extLst>
          </p:cNvPr>
          <p:cNvSpPr/>
          <p:nvPr/>
        </p:nvSpPr>
        <p:spPr>
          <a:xfrm>
            <a:off x="446749" y="157390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880566" y="1437774"/>
            <a:ext cx="8196759"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So sánh thế năng trọng trường của hai vật ở cùng một độ cao so với gốc thế năng, biết khối lượng của vật thứ nhất gấp 3 lần khối lượng của vật thứ hai</a:t>
            </a:r>
            <a:endParaRPr kumimoji="0" lang="en-US" sz="2400" b="0" i="0" u="none" strike="noStrike" kern="0" cap="none" spc="0" normalizeH="0" baseline="0" noProof="0" dirty="0">
              <a:ln>
                <a:noFill/>
              </a:ln>
              <a:solidFill>
                <a:srgbClr val="000000"/>
              </a:solidFill>
              <a:effectLst/>
              <a:uLnTx/>
              <a:uFillTx/>
              <a:sym typeface="Arial"/>
            </a:endParaRP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877" y="1267137"/>
            <a:ext cx="2834461" cy="177493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ECB714D-08C2-AD75-B8DC-994B88649000}"/>
              </a:ext>
            </a:extLst>
          </p:cNvPr>
          <p:cNvSpPr/>
          <p:nvPr/>
        </p:nvSpPr>
        <p:spPr>
          <a:xfrm>
            <a:off x="446749" y="3164582"/>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id="{4EEAA98F-B8EE-B4F5-8A0B-B71B87008598}"/>
              </a:ext>
            </a:extLst>
          </p:cNvPr>
          <p:cNvSpPr txBox="1"/>
          <p:nvPr/>
        </p:nvSpPr>
        <p:spPr>
          <a:xfrm>
            <a:off x="880566" y="3028449"/>
            <a:ext cx="10312951"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Một công nhân vác một bao xi măng có trọng lượng 500</a:t>
            </a:r>
            <a:r>
              <a:rPr lang="en-US" sz="2400" dirty="0"/>
              <a:t> N</a:t>
            </a:r>
          </a:p>
          <a:p>
            <a:pPr lvl="0"/>
            <a:r>
              <a:rPr lang="vi-VN" sz="2400" dirty="0"/>
              <a:t>trên vai, đứng trên sân thượng toà nhà cao 20 m so với mặt đất. Độ cao của bao xi măng so với mặt sân thượng là 1,4 m. Tính thế năng </a:t>
            </a:r>
            <a:endParaRPr lang="en-US" sz="2400" dirty="0"/>
          </a:p>
          <a:p>
            <a:pPr lvl="0"/>
            <a:r>
              <a:rPr lang="vi-VN" sz="2400" dirty="0"/>
              <a:t>trọng trường của bao xi măng trong hai trường hợp sau</a:t>
            </a:r>
            <a:endParaRPr lang="en-US" sz="4000" dirty="0">
              <a:sym typeface="Arial"/>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1290188" y="4996009"/>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a. </a:t>
            </a:r>
            <a:r>
              <a:rPr lang="vi-VN" dirty="0"/>
              <a:t>Chọn gốc thế năng tại mặt sân thượng toà nhà</a:t>
            </a:r>
            <a:endParaRPr lang="en-US"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1290188" y="5590863"/>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024" y="3842585"/>
            <a:ext cx="2724456" cy="273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55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5" grpId="0" animBg="1"/>
      <p:bldP spid="6"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9" name="Oval 8">
            <a:extLst>
              <a:ext uri="{FF2B5EF4-FFF2-40B4-BE49-F238E27FC236}">
                <a16:creationId xmlns:a16="http://schemas.microsoft.com/office/drawing/2014/main" id="{2FDA7742-3C88-5020-C001-36E7515C8657}"/>
              </a:ext>
            </a:extLst>
          </p:cNvPr>
          <p:cNvSpPr/>
          <p:nvPr/>
        </p:nvSpPr>
        <p:spPr>
          <a:xfrm>
            <a:off x="506271" y="175222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494" y="3073637"/>
            <a:ext cx="5109778" cy="319973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CD4A85-0254-3BC5-794E-08DF28FDF9E5}"/>
                  </a:ext>
                </a:extLst>
              </p:cNvPr>
              <p:cNvSpPr txBox="1"/>
              <p:nvPr/>
            </p:nvSpPr>
            <p:spPr>
              <a:xfrm>
                <a:off x="1027446" y="3572232"/>
                <a:ext cx="3975213"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2</m:t>
                        </m:r>
                      </m:sub>
                    </m:sSub>
                  </m:oMath>
                </a14:m>
                <a:r>
                  <a:rPr lang="en-US" sz="3200" dirty="0"/>
                  <a:t> </a:t>
                </a:r>
                <a:r>
                  <a:rPr lang="en-US" sz="2600" dirty="0"/>
                  <a:t>= P</a:t>
                </a:r>
                <a:r>
                  <a:rPr lang="en-US" sz="2600" baseline="-25000" dirty="0"/>
                  <a:t>2</a:t>
                </a:r>
                <a:r>
                  <a:rPr lang="en-US" sz="2600" dirty="0"/>
                  <a:t>.h</a:t>
                </a:r>
                <a:r>
                  <a:rPr lang="en-US" sz="2600" baseline="-25000" dirty="0"/>
                  <a:t>2</a:t>
                </a:r>
              </a:p>
            </p:txBody>
          </p:sp>
        </mc:Choice>
        <mc:Fallback xmlns="">
          <p:sp>
            <p:nvSpPr>
              <p:cNvPr id="4" name="TextBox 3">
                <a:extLst>
                  <a:ext uri="{FF2B5EF4-FFF2-40B4-BE49-F238E27FC236}">
                    <a16:creationId xmlns:a16="http://schemas.microsoft.com/office/drawing/2014/main" id="{98CD4A85-0254-3BC5-794E-08DF28FDF9E5}"/>
                  </a:ext>
                </a:extLst>
              </p:cNvPr>
              <p:cNvSpPr txBox="1">
                <a:spLocks noRot="1" noChangeAspect="1" noMove="1" noResize="1" noEditPoints="1" noAdjustHandles="1" noChangeArrowheads="1" noChangeShapeType="1" noTextEdit="1"/>
              </p:cNvSpPr>
              <p:nvPr/>
            </p:nvSpPr>
            <p:spPr>
              <a:xfrm>
                <a:off x="1027446" y="3572232"/>
                <a:ext cx="3975213" cy="723979"/>
              </a:xfrm>
              <a:prstGeom prst="rect">
                <a:avLst/>
              </a:prstGeom>
              <a:blipFill>
                <a:blip r:embed="rId4"/>
                <a:stretch>
                  <a:fillRect b="-15966"/>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3FE10AE2-7925-2EED-B83B-EF884404BD47}"/>
              </a:ext>
            </a:extLst>
          </p:cNvPr>
          <p:cNvSpPr txBox="1"/>
          <p:nvPr/>
        </p:nvSpPr>
        <p:spPr>
          <a:xfrm>
            <a:off x="1027446" y="2275447"/>
            <a:ext cx="10523826" cy="1108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6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dirty="0"/>
              <a:t>K</a:t>
            </a:r>
            <a:r>
              <a:rPr lang="vi-VN" dirty="0"/>
              <a:t>hối lượng của vật thứ nhất gấp 3 lần khối lượng của vật thứ hai </a:t>
            </a:r>
            <a:endParaRPr lang="en-US" dirty="0"/>
          </a:p>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m</a:t>
            </a:r>
            <a:r>
              <a:rPr lang="en-US" baseline="-25000" dirty="0"/>
              <a:t>1</a:t>
            </a:r>
            <a:r>
              <a:rPr lang="en-US" dirty="0"/>
              <a:t> = 3m</a:t>
            </a:r>
            <a:r>
              <a:rPr lang="en-US" baseline="-25000" dirty="0"/>
              <a:t>2</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P</a:t>
            </a:r>
            <a:r>
              <a:rPr lang="en-US" baseline="-25000" dirty="0"/>
              <a:t>1</a:t>
            </a:r>
            <a:r>
              <a:rPr lang="en-US" dirty="0"/>
              <a:t> = 3P</a:t>
            </a:r>
            <a:r>
              <a:rPr lang="en-US" baseline="-25000" dirty="0"/>
              <a:t>2</a:t>
            </a:r>
            <a:r>
              <a:rPr lang="en-US" dirty="0"/>
              <a:t> </a:t>
            </a:r>
            <a:endParaRPr lang="en-US" baseline="-25000" dirty="0"/>
          </a:p>
        </p:txBody>
      </p:sp>
      <p:sp>
        <p:nvSpPr>
          <p:cNvPr id="12" name="TextBox 11">
            <a:extLst>
              <a:ext uri="{FF2B5EF4-FFF2-40B4-BE49-F238E27FC236}">
                <a16:creationId xmlns:a16="http://schemas.microsoft.com/office/drawing/2014/main" id="{2AE08E39-5A1E-4BC8-7AB3-29D51E1EDB46}"/>
              </a:ext>
            </a:extLst>
          </p:cNvPr>
          <p:cNvSpPr txBox="1"/>
          <p:nvPr/>
        </p:nvSpPr>
        <p:spPr>
          <a:xfrm>
            <a:off x="1027446" y="165987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Hai </a:t>
            </a:r>
            <a:r>
              <a:rPr lang="en-US" sz="2600" dirty="0" err="1"/>
              <a:t>vật</a:t>
            </a:r>
            <a:r>
              <a:rPr lang="en-US" sz="2600" dirty="0"/>
              <a:t> ở </a:t>
            </a:r>
            <a:r>
              <a:rPr lang="en-US" sz="2600" dirty="0" err="1"/>
              <a:t>cùng</a:t>
            </a:r>
            <a:r>
              <a:rPr lang="en-US" sz="2600" dirty="0"/>
              <a:t> </a:t>
            </a:r>
            <a:r>
              <a:rPr lang="en-US" sz="2600" dirty="0" err="1"/>
              <a:t>một</a:t>
            </a:r>
            <a:r>
              <a:rPr lang="en-US" sz="2600" dirty="0"/>
              <a:t> </a:t>
            </a:r>
            <a:r>
              <a:rPr lang="en-US" sz="2600" dirty="0" err="1"/>
              <a:t>độ</a:t>
            </a:r>
            <a:r>
              <a:rPr lang="en-US" sz="2600" dirty="0"/>
              <a:t> </a:t>
            </a:r>
            <a:r>
              <a:rPr lang="en-US" sz="2600" dirty="0" err="1"/>
              <a:t>cao</a:t>
            </a:r>
            <a:r>
              <a:rPr lang="en-US" sz="2600" dirty="0"/>
              <a:t> </a:t>
            </a:r>
            <a:r>
              <a:rPr lang="en-US" sz="2600" dirty="0">
                <a:latin typeface="#9Slide03 Arima Madurai Black" panose="00000A00000000000000" pitchFamily="2" charset="-93"/>
                <a:cs typeface="#9Slide03 Arima Madurai Black" panose="00000A00000000000000" pitchFamily="2" charset="-93"/>
              </a:rPr>
              <a:t>→</a:t>
            </a:r>
            <a:r>
              <a:rPr lang="en-US" sz="2600" dirty="0"/>
              <a:t> h</a:t>
            </a:r>
            <a:r>
              <a:rPr lang="en-US" sz="2600" baseline="-25000" dirty="0"/>
              <a:t>1</a:t>
            </a:r>
            <a:r>
              <a:rPr lang="en-US" sz="2600" dirty="0"/>
              <a:t> = h</a:t>
            </a:r>
            <a:r>
              <a:rPr lang="en-US" sz="2600" baseline="-25000" dirty="0"/>
              <a:t>2</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C46DFEF-9750-3CA2-51EC-5B505059995F}"/>
                  </a:ext>
                </a:extLst>
              </p:cNvPr>
              <p:cNvSpPr txBox="1"/>
              <p:nvPr/>
            </p:nvSpPr>
            <p:spPr>
              <a:xfrm>
                <a:off x="1043050" y="4521163"/>
                <a:ext cx="456947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1</m:t>
                        </m:r>
                      </m:sub>
                    </m:sSub>
                  </m:oMath>
                </a14:m>
                <a:r>
                  <a:rPr lang="en-US" sz="3200" dirty="0"/>
                  <a:t> </a:t>
                </a:r>
                <a:r>
                  <a:rPr lang="en-US" sz="2600" dirty="0"/>
                  <a:t>= P</a:t>
                </a:r>
                <a:r>
                  <a:rPr lang="en-US" sz="2600" baseline="-25000" dirty="0"/>
                  <a:t>1</a:t>
                </a:r>
                <a:r>
                  <a:rPr lang="en-US" sz="2600" dirty="0"/>
                  <a:t>.h</a:t>
                </a:r>
                <a:r>
                  <a:rPr lang="en-US" sz="2600" baseline="-25000" dirty="0"/>
                  <a:t>1</a:t>
                </a:r>
                <a:r>
                  <a:rPr lang="en-US" sz="2600" dirty="0"/>
                  <a:t> = 3P</a:t>
                </a:r>
                <a:r>
                  <a:rPr lang="en-US" sz="2600" baseline="-25000" dirty="0"/>
                  <a:t>2</a:t>
                </a:r>
                <a:r>
                  <a:rPr lang="en-US" sz="2600" dirty="0"/>
                  <a:t>.h</a:t>
                </a:r>
                <a:r>
                  <a:rPr lang="en-US" sz="2600" baseline="-25000" dirty="0"/>
                  <a:t>2</a:t>
                </a:r>
                <a:r>
                  <a:rPr lang="en-US" sz="2600" dirty="0"/>
                  <a:t> = 3</a:t>
                </a:r>
                <a:r>
                  <a:rPr lang="en-US" sz="2400" dirty="0"/>
                  <a:t> W</a:t>
                </a:r>
                <a14:m>
                  <m:oMath xmlns:m="http://schemas.openxmlformats.org/officeDocument/2006/math">
                    <m:sSub>
                      <m:sSubPr>
                        <m:ctrlPr>
                          <a:rPr lang="en-US" i="1" baseline="-25000">
                            <a:latin typeface="Cambria Math" panose="02040503050406030204" pitchFamily="18" charset="0"/>
                          </a:rPr>
                        </m:ctrlPr>
                      </m:sSubPr>
                      <m:e>
                        <m:r>
                          <m:rPr>
                            <m:sty m:val="p"/>
                          </m:rPr>
                          <a:rPr lang="en-US" baseline="-25000">
                            <a:latin typeface="Cambria Math" panose="02040503050406030204" pitchFamily="18" charset="0"/>
                          </a:rPr>
                          <m:t>t</m:t>
                        </m:r>
                      </m:e>
                      <m:sub>
                        <m:r>
                          <a:rPr lang="en-US" baseline="-25000">
                            <a:latin typeface="Cambria Math" panose="02040503050406030204" pitchFamily="18" charset="0"/>
                          </a:rPr>
                          <m:t>2</m:t>
                        </m:r>
                      </m:sub>
                    </m:sSub>
                  </m:oMath>
                </a14:m>
                <a:r>
                  <a:rPr lang="en-US" dirty="0"/>
                  <a:t> </a:t>
                </a:r>
                <a:endParaRPr lang="en-US" sz="2600" baseline="-25000" dirty="0"/>
              </a:p>
            </p:txBody>
          </p:sp>
        </mc:Choice>
        <mc:Fallback xmlns="">
          <p:sp>
            <p:nvSpPr>
              <p:cNvPr id="18" name="TextBox 17">
                <a:extLst>
                  <a:ext uri="{FF2B5EF4-FFF2-40B4-BE49-F238E27FC236}">
                    <a16:creationId xmlns:a16="http://schemas.microsoft.com/office/drawing/2014/main" id="{9C46DFEF-9750-3CA2-51EC-5B505059995F}"/>
                  </a:ext>
                </a:extLst>
              </p:cNvPr>
              <p:cNvSpPr txBox="1">
                <a:spLocks noRot="1" noChangeAspect="1" noMove="1" noResize="1" noEditPoints="1" noAdjustHandles="1" noChangeArrowheads="1" noChangeShapeType="1" noTextEdit="1"/>
              </p:cNvSpPr>
              <p:nvPr/>
            </p:nvSpPr>
            <p:spPr>
              <a:xfrm>
                <a:off x="1043050" y="4521163"/>
                <a:ext cx="4569474" cy="723979"/>
              </a:xfrm>
              <a:prstGeom prst="rect">
                <a:avLst/>
              </a:prstGeom>
              <a:blipFill>
                <a:blip r:embed="rId5"/>
                <a:stretch>
                  <a:fillRect b="-1694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519713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5" name="Oval 4">
            <a:extLst>
              <a:ext uri="{FF2B5EF4-FFF2-40B4-BE49-F238E27FC236}">
                <a16:creationId xmlns:a16="http://schemas.microsoft.com/office/drawing/2014/main" id="{4ECB714D-08C2-AD75-B8DC-994B88649000}"/>
              </a:ext>
            </a:extLst>
          </p:cNvPr>
          <p:cNvSpPr/>
          <p:nvPr/>
        </p:nvSpPr>
        <p:spPr>
          <a:xfrm>
            <a:off x="446749" y="1535478"/>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880566" y="1475494"/>
            <a:ext cx="7916311"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a. </a:t>
            </a:r>
            <a:r>
              <a:rPr lang="vi-VN" b="1" dirty="0"/>
              <a:t>Chọn gốc thế năng tại mặt sân thượng toà nhà</a:t>
            </a:r>
            <a:endParaRPr lang="en-US" b="1"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880566" y="3572792"/>
            <a:ext cx="5536928"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1"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321" y="3126013"/>
            <a:ext cx="3577777" cy="3586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66925-1520-2B56-3B61-2F4DE2683EEC}"/>
              </a:ext>
            </a:extLst>
          </p:cNvPr>
          <p:cNvSpPr txBox="1"/>
          <p:nvPr/>
        </p:nvSpPr>
        <p:spPr>
          <a:xfrm>
            <a:off x="264243" y="2157016"/>
            <a:ext cx="770408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năng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h = 1,4 m</a:t>
            </a:r>
            <a:endParaRPr lang="en-US" sz="2600" baseline="-25000" dirty="0"/>
          </a:p>
        </p:txBody>
      </p:sp>
      <p:sp>
        <p:nvSpPr>
          <p:cNvPr id="11" name="TextBox 10">
            <a:extLst>
              <a:ext uri="{FF2B5EF4-FFF2-40B4-BE49-F238E27FC236}">
                <a16:creationId xmlns:a16="http://schemas.microsoft.com/office/drawing/2014/main" id="{3E40BA02-A59A-3DC8-CD1D-E69615870327}"/>
              </a:ext>
            </a:extLst>
          </p:cNvPr>
          <p:cNvSpPr txBox="1"/>
          <p:nvPr/>
        </p:nvSpPr>
        <p:spPr>
          <a:xfrm>
            <a:off x="271668" y="2797057"/>
            <a:ext cx="458102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1,4 = 700 J</a:t>
            </a:r>
            <a:endParaRPr lang="en-US" sz="2600" baseline="-25000" dirty="0"/>
          </a:p>
        </p:txBody>
      </p:sp>
      <p:sp>
        <p:nvSpPr>
          <p:cNvPr id="12" name="TextBox 11">
            <a:extLst>
              <a:ext uri="{FF2B5EF4-FFF2-40B4-BE49-F238E27FC236}">
                <a16:creationId xmlns:a16="http://schemas.microsoft.com/office/drawing/2014/main" id="{0B368B91-188B-B540-7324-361AA35EFEB9}"/>
              </a:ext>
            </a:extLst>
          </p:cNvPr>
          <p:cNvSpPr txBox="1"/>
          <p:nvPr/>
        </p:nvSpPr>
        <p:spPr>
          <a:xfrm>
            <a:off x="271668" y="4182034"/>
            <a:ext cx="897743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năng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a:t>
            </a:r>
          </a:p>
          <a:p>
            <a:pPr>
              <a:lnSpc>
                <a:spcPct val="150000"/>
              </a:lnSpc>
            </a:pPr>
            <a:r>
              <a:rPr lang="en-US" sz="2600" dirty="0"/>
              <a:t>h = 20 + 1,4 = 21,4m</a:t>
            </a:r>
            <a:endParaRPr lang="en-US" sz="2600" baseline="-25000" dirty="0"/>
          </a:p>
        </p:txBody>
      </p:sp>
      <p:sp>
        <p:nvSpPr>
          <p:cNvPr id="18" name="TextBox 17">
            <a:extLst>
              <a:ext uri="{FF2B5EF4-FFF2-40B4-BE49-F238E27FC236}">
                <a16:creationId xmlns:a16="http://schemas.microsoft.com/office/drawing/2014/main" id="{BF84D885-304B-FB8B-3B69-B99D22BA5CEB}"/>
              </a:ext>
            </a:extLst>
          </p:cNvPr>
          <p:cNvSpPr txBox="1"/>
          <p:nvPr/>
        </p:nvSpPr>
        <p:spPr>
          <a:xfrm>
            <a:off x="264243" y="5590700"/>
            <a:ext cx="55479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21,4 = 10,700 J</a:t>
            </a:r>
            <a:endParaRPr lang="en-US" sz="2600" baseline="-25000" dirty="0"/>
          </a:p>
        </p:txBody>
      </p:sp>
    </p:spTree>
    <p:extLst>
      <p:ext uri="{BB962C8B-B14F-4D97-AF65-F5344CB8AC3E}">
        <p14:creationId xmlns:p14="http://schemas.microsoft.com/office/powerpoint/2010/main" val="841027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11" grpId="0"/>
      <p:bldP spid="12"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203" name="TextBox 2202">
            <a:extLst>
              <a:ext uri="{FF2B5EF4-FFF2-40B4-BE49-F238E27FC236}">
                <a16:creationId xmlns:a16="http://schemas.microsoft.com/office/drawing/2014/main" id="{B5BF66AD-35E0-4221-8A71-DB418E25C3F8}"/>
              </a:ext>
            </a:extLst>
          </p:cNvPr>
          <p:cNvSpPr txBox="1"/>
          <p:nvPr/>
        </p:nvSpPr>
        <p:spPr>
          <a:xfrm>
            <a:off x="6822522" y="1532579"/>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2</a:t>
            </a:r>
          </a:p>
        </p:txBody>
      </p:sp>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ĐỘNG NĂNG</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
        <p:nvSpPr>
          <p:cNvPr id="1986" name="TextBox 1985">
            <a:extLst>
              <a:ext uri="{FF2B5EF4-FFF2-40B4-BE49-F238E27FC236}">
                <a16:creationId xmlns:a16="http://schemas.microsoft.com/office/drawing/2014/main" id="{6B325150-84DA-4E47-83CF-094FB1B6E424}"/>
              </a:ext>
            </a:extLst>
          </p:cNvPr>
          <p:cNvSpPr txBox="1"/>
          <p:nvPr/>
        </p:nvSpPr>
        <p:spPr>
          <a:xfrm>
            <a:off x="6822522" y="3949138"/>
            <a:ext cx="3764130"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rPr>
              <a:t>THẾ</a:t>
            </a:r>
            <a:r>
              <a:rPr kumimoji="0" lang="en-US" sz="6000" b="0" i="0" u="none" strike="noStrike" kern="1200" cap="none" spc="0" normalizeH="0" noProof="0" dirty="0">
                <a:ln>
                  <a:noFill/>
                </a:ln>
                <a:solidFill>
                  <a:srgbClr val="001331"/>
                </a:solidFill>
                <a:effectLst/>
                <a:uLnTx/>
                <a:uFillTx/>
                <a:latin typeface="Fira Sans Black" panose="020B0A03050000020004" pitchFamily="34" charset="0"/>
                <a:ea typeface="+mn-ea"/>
                <a:cs typeface="+mn-cs"/>
              </a:rPr>
              <a:t> NĂNG</a:t>
            </a:r>
            <a:endPar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23757"/>
            <a:ext cx="6687911" cy="6687911"/>
          </a:xfrm>
          <a:prstGeom prst="rect">
            <a:avLst/>
          </a:prstGeom>
        </p:spPr>
      </p:pic>
    </p:spTree>
    <p:extLst>
      <p:ext uri="{BB962C8B-B14F-4D97-AF65-F5344CB8AC3E}">
        <p14:creationId xmlns:p14="http://schemas.microsoft.com/office/powerpoint/2010/main" val="1075539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03"/>
                                        </p:tgtEl>
                                        <p:attrNameLst>
                                          <p:attrName>style.visibility</p:attrName>
                                        </p:attrNameLst>
                                      </p:cBhvr>
                                      <p:to>
                                        <p:strVal val="visible"/>
                                      </p:to>
                                    </p:set>
                                    <p:animEffect transition="in" filter="wipe(up)">
                                      <p:cBhvr>
                                        <p:cTn id="7" dur="500"/>
                                        <p:tgtEl>
                                          <p:spTgt spid="220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84"/>
                                        </p:tgtEl>
                                        <p:attrNameLst>
                                          <p:attrName>style.visibility</p:attrName>
                                        </p:attrNameLst>
                                      </p:cBhvr>
                                      <p:to>
                                        <p:strVal val="visible"/>
                                      </p:to>
                                    </p:set>
                                    <p:animEffect transition="in" filter="wipe(up)">
                                      <p:cBhvr>
                                        <p:cTn id="11" dur="500"/>
                                        <p:tgtEl>
                                          <p:spTgt spid="198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wipe(up)">
                                      <p:cBhvr>
                                        <p:cTn id="15" dur="500"/>
                                        <p:tgtEl>
                                          <p:spTgt spid="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3" grpId="0"/>
      <p:bldP spid="1984" grpId="0"/>
      <p:bldP spid="198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a16="http://schemas.microsoft.com/office/drawing/2014/main"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190" y="129114"/>
            <a:ext cx="3236432" cy="22334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ee vector cute boy playing football cartoon character isolated">
            <a:extLst>
              <a:ext uri="{FF2B5EF4-FFF2-40B4-BE49-F238E27FC236}">
                <a16:creationId xmlns:a16="http://schemas.microsoft.com/office/drawing/2014/main" id="{9CA3F400-D9F4-7D90-CD0F-65FACC801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33102" y="3963830"/>
            <a:ext cx="2934019" cy="284965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A97C1887-2291-578C-C363-BB9653E98CB6}"/>
              </a:ext>
            </a:extLst>
          </p:cNvPr>
          <p:cNvSpPr/>
          <p:nvPr/>
        </p:nvSpPr>
        <p:spPr>
          <a:xfrm>
            <a:off x="4992081" y="2769717"/>
            <a:ext cx="2264728" cy="1410454"/>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Fira Sans Condensed Medium" panose="020B0603050000020004" pitchFamily="34" charset="0"/>
              <a:cs typeface="Arial"/>
            </a:endParaRPr>
          </a:p>
        </p:txBody>
      </p:sp>
      <p:cxnSp>
        <p:nvCxnSpPr>
          <p:cNvPr id="117" name="Connector: Elbow 116">
            <a:extLst>
              <a:ext uri="{FF2B5EF4-FFF2-40B4-BE49-F238E27FC236}">
                <a16:creationId xmlns:a16="http://schemas.microsoft.com/office/drawing/2014/main" id="{A17FC295-4F7F-4C39-A60C-D2A66BDF9780}"/>
              </a:ext>
            </a:extLst>
          </p:cNvPr>
          <p:cNvCxnSpPr>
            <a:cxnSpLocks/>
            <a:stCxn id="69" idx="3"/>
            <a:endCxn id="77" idx="1"/>
          </p:cNvCxnSpPr>
          <p:nvPr/>
        </p:nvCxnSpPr>
        <p:spPr>
          <a:xfrm>
            <a:off x="7202406" y="3429000"/>
            <a:ext cx="972313" cy="880242"/>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393A3EE-F712-4387-B0CF-EBD44E5B36C2}"/>
              </a:ext>
            </a:extLst>
          </p:cNvPr>
          <p:cNvCxnSpPr>
            <a:cxnSpLocks/>
            <a:stCxn id="81" idx="1"/>
            <a:endCxn id="67" idx="3"/>
          </p:cNvCxnSpPr>
          <p:nvPr/>
        </p:nvCxnSpPr>
        <p:spPr>
          <a:xfrm rot="10800000">
            <a:off x="3899339" y="2495772"/>
            <a:ext cx="1092743" cy="979173"/>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0B2625A9-7F96-4EA0-9D0B-70C4A3478DA4}"/>
              </a:ext>
            </a:extLst>
          </p:cNvPr>
          <p:cNvSpPr/>
          <p:nvPr/>
        </p:nvSpPr>
        <p:spPr>
          <a:xfrm>
            <a:off x="220717" y="430051"/>
            <a:ext cx="3678621"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5046483" y="2769717"/>
            <a:ext cx="2155923" cy="131856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lang="en-US" sz="2800" b="1" kern="0" dirty="0">
                <a:solidFill>
                  <a:srgbClr val="00A19D"/>
                </a:solidFill>
                <a:latin typeface="Fira Sans Condensed Medium" panose="020B0603050000020004" pitchFamily="34" charset="0"/>
                <a:cs typeface="Arial"/>
                <a:sym typeface="Arial"/>
              </a:rPr>
              <a:t>ĐỘNG NĂNG</a:t>
            </a: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rPr>
              <a:t>THẾ</a:t>
            </a:r>
            <a:r>
              <a:rPr kumimoji="0" lang="en-US" sz="2800" b="1" i="0" u="none" strike="noStrike" kern="0" cap="none" spc="0" normalizeH="0" noProof="0" dirty="0">
                <a:ln>
                  <a:noFill/>
                </a:ln>
                <a:solidFill>
                  <a:srgbClr val="00A19D"/>
                </a:solidFill>
                <a:effectLst/>
                <a:uLnTx/>
                <a:uFillTx/>
                <a:latin typeface="Fira Sans Condensed Medium" panose="020B0603050000020004" pitchFamily="34" charset="0"/>
                <a:ea typeface="+mn-ea"/>
                <a:cs typeface="Arial"/>
                <a:sym typeface="Arial"/>
              </a:rPr>
              <a:t> NĂNG</a:t>
            </a:r>
            <a:endPar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15355" y="562096"/>
            <a:ext cx="3361177" cy="1045223"/>
          </a:xfrm>
          <a:prstGeom prst="rect">
            <a:avLst/>
          </a:prstGeom>
          <a:noFill/>
        </p:spPr>
        <p:txBody>
          <a:bodyPr wrap="square" rtlCol="0">
            <a:spAutoFit/>
          </a:bodyPr>
          <a:lstStyle/>
          <a:p>
            <a:pPr marL="0" marR="0" lvl="0" indent="0" defTabSz="914400" rtl="0" eaLnBrk="1" fontAlgn="auto" latinLnBrk="0" hangingPunct="1">
              <a:lnSpc>
                <a:spcPct val="150000"/>
              </a:lnSpc>
              <a:spcBef>
                <a:spcPct val="50000"/>
              </a:spcBef>
              <a:spcAft>
                <a:spcPts val="0"/>
              </a:spcAft>
              <a:buClrTx/>
              <a:buSzTx/>
              <a:buFontTx/>
              <a:buNone/>
              <a:tabLst/>
              <a:defRPr/>
            </a:pPr>
            <a:r>
              <a:rPr kumimoji="0" lang="en-US" altLang="en-VN"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lượng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có</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được</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khi</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vật</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chuyển</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động</a:t>
            </a:r>
            <a:endParaRPr kumimoji="0" lang="en-US" altLang="en-VN"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77" name="Rectangle: Rounded Corners 76">
            <a:extLst>
              <a:ext uri="{FF2B5EF4-FFF2-40B4-BE49-F238E27FC236}">
                <a16:creationId xmlns:a16="http://schemas.microsoft.com/office/drawing/2014/main" id="{986D86B1-7B88-4864-8995-2A32B4560B1A}"/>
              </a:ext>
            </a:extLst>
          </p:cNvPr>
          <p:cNvSpPr/>
          <p:nvPr/>
        </p:nvSpPr>
        <p:spPr>
          <a:xfrm>
            <a:off x="8174719" y="2165131"/>
            <a:ext cx="3796564" cy="4288221"/>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8" name="TextBox 77">
            <a:extLst>
              <a:ext uri="{FF2B5EF4-FFF2-40B4-BE49-F238E27FC236}">
                <a16:creationId xmlns:a16="http://schemas.microsoft.com/office/drawing/2014/main" id="{9F4C0328-651E-44B2-9703-9BEC3FA10C80}"/>
              </a:ext>
            </a:extLst>
          </p:cNvPr>
          <p:cNvSpPr txBox="1"/>
          <p:nvPr/>
        </p:nvSpPr>
        <p:spPr>
          <a:xfrm>
            <a:off x="8324658" y="2208832"/>
            <a:ext cx="3496685" cy="15530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Năng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lượng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của</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một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vật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khi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ở 1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độ</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cao</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nhất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định</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so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với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mốc</a:t>
            </a:r>
            <a:endParaRPr kumimoji="0" lang="en-US"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86" name="Picture 85">
            <a:extLst>
              <a:ext uri="{FF2B5EF4-FFF2-40B4-BE49-F238E27FC236}">
                <a16:creationId xmlns:a16="http://schemas.microsoft.com/office/drawing/2014/main" id="{AF5708D1-622C-D092-6C7C-E2B44DBC8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009" y="1723730"/>
            <a:ext cx="2107867" cy="1045223"/>
          </a:xfrm>
          <a:prstGeom prst="rect">
            <a:avLst/>
          </a:prstGeom>
        </p:spPr>
      </p:pic>
      <p:sp>
        <p:nvSpPr>
          <p:cNvPr id="87" name="TextBox 86">
            <a:extLst>
              <a:ext uri="{FF2B5EF4-FFF2-40B4-BE49-F238E27FC236}">
                <a16:creationId xmlns:a16="http://schemas.microsoft.com/office/drawing/2014/main" id="{98067057-D6FA-70CE-29D0-C6717815AE90}"/>
              </a:ext>
            </a:extLst>
          </p:cNvPr>
          <p:cNvSpPr txBox="1"/>
          <p:nvPr/>
        </p:nvSpPr>
        <p:spPr>
          <a:xfrm>
            <a:off x="415355" y="2846009"/>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vi-VN" dirty="0"/>
              <a:t>m</a:t>
            </a:r>
            <a:r>
              <a:rPr lang="en-US" dirty="0"/>
              <a:t>: </a:t>
            </a:r>
            <a:r>
              <a:rPr lang="vi-VN" dirty="0"/>
              <a:t>khối lượng </a:t>
            </a:r>
            <a:r>
              <a:rPr lang="en-US" altLang="vi-VN" dirty="0"/>
              <a:t>(kg)</a:t>
            </a:r>
          </a:p>
          <a:p>
            <a:pPr>
              <a:lnSpc>
                <a:spcPct val="120000"/>
              </a:lnSpc>
            </a:pPr>
            <a:r>
              <a:rPr lang="en-US" dirty="0"/>
              <a:t>v: </a:t>
            </a:r>
            <a:r>
              <a:rPr lang="en-US" dirty="0" err="1"/>
              <a:t>tốc</a:t>
            </a:r>
            <a:r>
              <a:rPr lang="en-US" dirty="0"/>
              <a:t> </a:t>
            </a:r>
            <a:r>
              <a:rPr lang="en-US" dirty="0" err="1"/>
              <a:t>độ</a:t>
            </a:r>
            <a:r>
              <a:rPr lang="en-US" dirty="0"/>
              <a:t> </a:t>
            </a:r>
            <a:r>
              <a:rPr lang="en-US" altLang="vi-VN" dirty="0"/>
              <a:t>(m/s)</a:t>
            </a:r>
            <a:endParaRPr lang="en-US" dirty="0">
              <a:sym typeface="Arial"/>
            </a:endParaRPr>
          </a:p>
          <a:p>
            <a:pPr>
              <a:lnSpc>
                <a:spcPct val="120000"/>
              </a:lnSpc>
            </a:pPr>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en-US" altLang="vi-VN" dirty="0"/>
              <a:t>(J)</a:t>
            </a:r>
            <a:endParaRPr lang="en-US" dirty="0">
              <a:sym typeface="Arial"/>
            </a:endParaRPr>
          </a:p>
        </p:txBody>
      </p:sp>
      <p:pic>
        <p:nvPicPr>
          <p:cNvPr id="108" name="Picture 107">
            <a:extLst>
              <a:ext uri="{FF2B5EF4-FFF2-40B4-BE49-F238E27FC236}">
                <a16:creationId xmlns:a16="http://schemas.microsoft.com/office/drawing/2014/main" id="{7769F88E-F009-4C22-450E-F50C19B2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032" y="3913362"/>
            <a:ext cx="2028141" cy="796171"/>
          </a:xfrm>
          <a:prstGeom prst="rect">
            <a:avLst/>
          </a:prstGeom>
        </p:spPr>
      </p:pic>
      <p:sp>
        <p:nvSpPr>
          <p:cNvPr id="111" name="TextBox 110">
            <a:extLst>
              <a:ext uri="{FF2B5EF4-FFF2-40B4-BE49-F238E27FC236}">
                <a16:creationId xmlns:a16="http://schemas.microsoft.com/office/drawing/2014/main" id="{45A2D89A-5E43-4137-ED05-EA85F3ECAEAF}"/>
              </a:ext>
            </a:extLst>
          </p:cNvPr>
          <p:cNvSpPr txBox="1"/>
          <p:nvPr/>
        </p:nvSpPr>
        <p:spPr>
          <a:xfrm>
            <a:off x="8480513" y="4730975"/>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P: </a:t>
            </a:r>
            <a:r>
              <a:rPr lang="en-US" dirty="0" err="1"/>
              <a:t>trọng</a:t>
            </a:r>
            <a:r>
              <a:rPr lang="vi-VN" dirty="0"/>
              <a:t> lượng </a:t>
            </a:r>
            <a:r>
              <a:rPr lang="en-US" altLang="vi-VN" dirty="0"/>
              <a:t>(P)</a:t>
            </a:r>
          </a:p>
          <a:p>
            <a:pPr>
              <a:lnSpc>
                <a:spcPct val="120000"/>
              </a:lnSpc>
            </a:pPr>
            <a:r>
              <a:rPr lang="en-US" dirty="0"/>
              <a:t>h: </a:t>
            </a:r>
            <a:r>
              <a:rPr lang="en-US" dirty="0" err="1"/>
              <a:t>độ</a:t>
            </a:r>
            <a:r>
              <a:rPr lang="en-US" dirty="0"/>
              <a:t> </a:t>
            </a:r>
            <a:r>
              <a:rPr lang="en-US" dirty="0" err="1"/>
              <a:t>cao</a:t>
            </a:r>
            <a:r>
              <a:rPr lang="en-US" dirty="0"/>
              <a:t> so </a:t>
            </a:r>
            <a:r>
              <a:rPr lang="en-US" dirty="0" err="1"/>
              <a:t>với</a:t>
            </a:r>
            <a:r>
              <a:rPr lang="en-US" dirty="0"/>
              <a:t> </a:t>
            </a:r>
            <a:r>
              <a:rPr lang="en-US" dirty="0" err="1"/>
              <a:t>mốc</a:t>
            </a:r>
            <a:r>
              <a:rPr lang="en-US" dirty="0"/>
              <a:t> </a:t>
            </a:r>
            <a:r>
              <a:rPr lang="en-US" altLang="vi-VN" dirty="0"/>
              <a:t>(m)</a:t>
            </a:r>
            <a:endParaRPr lang="en-US" dirty="0">
              <a:sym typeface="Arial"/>
            </a:endParaRPr>
          </a:p>
          <a:p>
            <a:pPr>
              <a:lnSpc>
                <a:spcPct val="120000"/>
              </a:lnSpc>
            </a:pPr>
            <a:r>
              <a:rPr lang="en-US" dirty="0" err="1"/>
              <a:t>W</a:t>
            </a:r>
            <a:r>
              <a:rPr lang="en-US" baseline="-25000" dirty="0" err="1"/>
              <a:t>t</a:t>
            </a:r>
            <a:r>
              <a:rPr lang="en-US" dirty="0"/>
              <a:t>: </a:t>
            </a:r>
            <a:r>
              <a:rPr lang="en-US" dirty="0" err="1"/>
              <a:t>thế</a:t>
            </a:r>
            <a:r>
              <a:rPr lang="en-US" dirty="0"/>
              <a:t> </a:t>
            </a:r>
            <a:r>
              <a:rPr lang="en-US" dirty="0" err="1"/>
              <a:t>năng</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par>
                          <p:cTn id="45" fill="hold">
                            <p:stCondLst>
                              <p:cond delay="2575"/>
                            </p:stCondLst>
                            <p:childTnLst>
                              <p:par>
                                <p:cTn id="46" presetID="22" presetClass="entr" presetSubtype="8" fill="hold" grpId="0" nodeType="afterEffect">
                                  <p:stCondLst>
                                    <p:cond delay="0"/>
                                  </p:stCondLst>
                                  <p:iterate type="lt">
                                    <p:tmPct val="5000"/>
                                  </p:iterate>
                                  <p:childTnLst>
                                    <p:set>
                                      <p:cBhvr>
                                        <p:cTn id="47" dur="1" fill="hold">
                                          <p:stCondLst>
                                            <p:cond delay="0"/>
                                          </p:stCondLst>
                                        </p:cTn>
                                        <p:tgtEl>
                                          <p:spTgt spid="111"/>
                                        </p:tgtEl>
                                        <p:attrNameLst>
                                          <p:attrName>style.visibility</p:attrName>
                                        </p:attrNameLst>
                                      </p:cBhvr>
                                      <p:to>
                                        <p:strVal val="visible"/>
                                      </p:to>
                                    </p:set>
                                    <p:animEffect transition="in" filter="wipe(left)">
                                      <p:cBhvr>
                                        <p:cTn id="4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3844955" y="421453"/>
            <a:ext cx="4502089"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CỦNG</a:t>
            </a:r>
            <a:r>
              <a:rPr kumimoji="0" lang="en-US" sz="72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CỐ</a:t>
            </a:r>
            <a:endPar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4" name="Picture 3">
            <a:extLst>
              <a:ext uri="{FF2B5EF4-FFF2-40B4-BE49-F238E27FC236}">
                <a16:creationId xmlns:a16="http://schemas.microsoft.com/office/drawing/2014/main" id="{ED226AD7-DE01-4A67-E4C7-80127CFE3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554" y="2180232"/>
            <a:ext cx="7353355" cy="4535878"/>
          </a:xfrm>
          <a:prstGeom prst="rect">
            <a:avLst/>
          </a:prstGeom>
        </p:spPr>
      </p:pic>
    </p:spTree>
    <p:extLst>
      <p:ext uri="{BB962C8B-B14F-4D97-AF65-F5344CB8AC3E}">
        <p14:creationId xmlns:p14="http://schemas.microsoft.com/office/powerpoint/2010/main" val="280156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9585199"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1: </a:t>
            </a:r>
            <a:r>
              <a:rPr lang="en-GB" dirty="0" err="1"/>
              <a:t>Thế</a:t>
            </a:r>
            <a:r>
              <a:rPr lang="en-GB" dirty="0"/>
              <a:t> </a:t>
            </a:r>
            <a:r>
              <a:rPr lang="en-GB" dirty="0" err="1"/>
              <a:t>năng</a:t>
            </a:r>
            <a:r>
              <a:rPr lang="en-GB" dirty="0"/>
              <a:t> </a:t>
            </a:r>
            <a:r>
              <a:rPr lang="en-GB" dirty="0" err="1"/>
              <a:t>trọng</a:t>
            </a:r>
            <a:r>
              <a:rPr lang="en-GB" dirty="0"/>
              <a:t> </a:t>
            </a:r>
            <a:r>
              <a:rPr lang="en-GB" dirty="0" err="1"/>
              <a:t>trường</a:t>
            </a:r>
            <a:r>
              <a:rPr lang="en-GB" dirty="0"/>
              <a:t> </a:t>
            </a:r>
            <a:r>
              <a:rPr lang="en-GB" dirty="0" err="1"/>
              <a:t>phụ</a:t>
            </a:r>
            <a:r>
              <a:rPr lang="en-GB" dirty="0"/>
              <a:t> </a:t>
            </a:r>
            <a:r>
              <a:rPr lang="en-GB" dirty="0" err="1"/>
              <a:t>thuộc</a:t>
            </a:r>
            <a:r>
              <a:rPr lang="en-GB" dirty="0"/>
              <a:t> </a:t>
            </a:r>
            <a:r>
              <a:rPr lang="en-GB" dirty="0" err="1"/>
              <a:t>vào</a:t>
            </a:r>
            <a:r>
              <a:rPr lang="en-GB" dirty="0"/>
              <a:t> </a:t>
            </a:r>
            <a:r>
              <a:rPr lang="en-GB" dirty="0" err="1"/>
              <a:t>những</a:t>
            </a:r>
            <a:r>
              <a:rPr lang="en-GB" dirty="0"/>
              <a:t> </a:t>
            </a:r>
            <a:r>
              <a:rPr lang="en-GB" dirty="0" err="1"/>
              <a:t>yếu</a:t>
            </a:r>
            <a:r>
              <a:rPr lang="en-GB" dirty="0"/>
              <a:t> </a:t>
            </a:r>
            <a:r>
              <a:rPr lang="en-GB" dirty="0" err="1"/>
              <a:t>tố</a:t>
            </a:r>
            <a:r>
              <a:rPr lang="en-GB" dirty="0"/>
              <a:t> </a:t>
            </a:r>
            <a:r>
              <a:rPr lang="en-GB" dirty="0" err="1"/>
              <a:t>nào</a:t>
            </a:r>
            <a:r>
              <a:rPr lang="en-GB" dirty="0"/>
              <a:t>?</a:t>
            </a:r>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Fira Sans Condensed Medium" panose="020B06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GB" sz="2400" dirty="0" err="1"/>
              <a:t>Khối</a:t>
            </a:r>
            <a:r>
              <a:rPr lang="en-GB" sz="2400" dirty="0"/>
              <a:t> </a:t>
            </a:r>
            <a:r>
              <a:rPr lang="en-GB" sz="2400" dirty="0" err="1"/>
              <a:t>lượng</a:t>
            </a:r>
            <a:r>
              <a:rPr lang="en-GB" sz="2400"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a:t> </a:t>
            </a:r>
            <a:r>
              <a:rPr lang="en-GB" dirty="0" err="1"/>
              <a:t>Độ</a:t>
            </a:r>
            <a:r>
              <a:rPr lang="en-GB" dirty="0"/>
              <a:t> </a:t>
            </a:r>
            <a:r>
              <a:rPr lang="en-GB" dirty="0" err="1"/>
              <a:t>cao</a:t>
            </a:r>
            <a:r>
              <a:rPr lang="en-GB" dirty="0"/>
              <a:t> </a:t>
            </a:r>
            <a:r>
              <a:rPr lang="en-GB" dirty="0" err="1"/>
              <a:t>nhất</a:t>
            </a:r>
            <a:r>
              <a:rPr lang="en-GB" dirty="0"/>
              <a:t> </a:t>
            </a:r>
            <a:r>
              <a:rPr lang="en-GB" dirty="0" err="1"/>
              <a:t>định</a:t>
            </a:r>
            <a:r>
              <a:rPr lang="en-GB" dirty="0"/>
              <a:t> so </a:t>
            </a:r>
            <a:r>
              <a:rPr lang="en-GB" dirty="0" err="1"/>
              <a:t>với</a:t>
            </a:r>
            <a:r>
              <a:rPr lang="en-GB" dirty="0"/>
              <a:t> </a:t>
            </a:r>
            <a:r>
              <a:rPr lang="en-GB" dirty="0" err="1"/>
              <a:t>mặt</a:t>
            </a:r>
            <a:r>
              <a:rPr lang="en-GB" dirty="0"/>
              <a:t> </a:t>
            </a:r>
            <a:r>
              <a:rPr lang="en-GB" dirty="0" err="1"/>
              <a:t>đất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Độ biến dạng của vật đàn hồi.</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17" name="Rectangle: Rounded Corners 16">
            <a:extLst>
              <a:ext uri="{FF2B5EF4-FFF2-40B4-BE49-F238E27FC236}">
                <a16:creationId xmlns:a16="http://schemas.microsoft.com/office/drawing/2014/main" id="{CBBEBB21-F3E9-DBCE-63B7-C61BEFF35F6E}"/>
              </a:ext>
            </a:extLst>
          </p:cNvPr>
          <p:cNvSpPr/>
          <p:nvPr/>
        </p:nvSpPr>
        <p:spPr>
          <a:xfrm>
            <a:off x="1886673" y="300134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1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2: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thế</a:t>
            </a:r>
            <a:r>
              <a:rPr lang="en-US" dirty="0"/>
              <a:t> </a:t>
            </a:r>
            <a:r>
              <a:rPr lang="en-US" dirty="0" err="1"/>
              <a:t>năng</a:t>
            </a:r>
            <a:r>
              <a:rPr lang="en-US" dirty="0"/>
              <a:t> (so </a:t>
            </a:r>
            <a:r>
              <a:rPr lang="en-US" dirty="0" err="1"/>
              <a:t>với</a:t>
            </a:r>
            <a:r>
              <a:rPr lang="en-US" dirty="0"/>
              <a:t> </a:t>
            </a:r>
            <a:r>
              <a:rPr lang="en-US" dirty="0" err="1"/>
              <a:t>mặt</a:t>
            </a:r>
            <a:r>
              <a:rPr lang="en-US" dirty="0"/>
              <a:t> </a:t>
            </a:r>
            <a:r>
              <a:rPr lang="en-US" dirty="0" err="1"/>
              <a:t>đất</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bàn</a:t>
            </a:r>
            <a:r>
              <a:rPr lang="en-GB" dirty="0"/>
              <a:t> </a:t>
            </a:r>
            <a:r>
              <a:rPr lang="en-GB" dirty="0" err="1"/>
              <a:t>đứng</a:t>
            </a:r>
            <a:r>
              <a:rPr lang="en-GB" dirty="0"/>
              <a:t> </a:t>
            </a:r>
            <a:r>
              <a:rPr lang="en-GB" dirty="0" err="1"/>
              <a:t>yên</a:t>
            </a:r>
            <a:r>
              <a:rPr lang="en-GB" dirty="0"/>
              <a:t> </a:t>
            </a:r>
            <a:r>
              <a:rPr lang="en-GB" dirty="0" err="1"/>
              <a:t>trên</a:t>
            </a:r>
            <a:r>
              <a:rPr lang="en-GB" dirty="0"/>
              <a:t> </a:t>
            </a:r>
            <a:r>
              <a:rPr lang="en-GB" dirty="0" err="1"/>
              <a:t>sàn</a:t>
            </a:r>
            <a:r>
              <a:rPr lang="en-GB" dirty="0"/>
              <a:t> </a:t>
            </a:r>
            <a:r>
              <a:rPr lang="en-GB" dirty="0" err="1"/>
              <a:t>nhà</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lá</a:t>
            </a:r>
            <a:r>
              <a:rPr lang="en-GB" dirty="0"/>
              <a:t> </a:t>
            </a:r>
            <a:r>
              <a:rPr lang="en-GB" dirty="0" err="1"/>
              <a:t>đang</a:t>
            </a:r>
            <a:r>
              <a:rPr lang="en-GB" dirty="0"/>
              <a:t> </a:t>
            </a:r>
            <a:r>
              <a:rPr lang="en-GB" dirty="0" err="1"/>
              <a:t>rơi</a:t>
            </a:r>
            <a:r>
              <a:rPr lang="en-GB" dirty="0"/>
              <a:t>.</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Một</a:t>
            </a:r>
            <a:r>
              <a:rPr lang="en-GB" dirty="0"/>
              <a:t> </a:t>
            </a:r>
            <a:r>
              <a:rPr lang="en-GB" dirty="0" err="1"/>
              <a:t>người</a:t>
            </a:r>
            <a:r>
              <a:rPr lang="en-GB" dirty="0"/>
              <a:t> </a:t>
            </a:r>
            <a:r>
              <a:rPr lang="en-GB" dirty="0" err="1"/>
              <a:t>đứng</a:t>
            </a:r>
            <a:r>
              <a:rPr lang="en-GB" dirty="0"/>
              <a:t> </a:t>
            </a:r>
            <a:r>
              <a:rPr lang="en-GB" dirty="0" err="1"/>
              <a:t>trên</a:t>
            </a:r>
            <a:r>
              <a:rPr lang="en-GB" dirty="0"/>
              <a:t> </a:t>
            </a:r>
            <a:r>
              <a:rPr lang="en-GB" dirty="0" err="1"/>
              <a:t>tầng</a:t>
            </a:r>
            <a:r>
              <a:rPr lang="en-GB" dirty="0"/>
              <a:t> </a:t>
            </a:r>
            <a:r>
              <a:rPr lang="en-GB" dirty="0" err="1"/>
              <a:t>ba</a:t>
            </a:r>
            <a:r>
              <a:rPr lang="en-GB" dirty="0"/>
              <a:t> </a:t>
            </a:r>
            <a:r>
              <a:rPr lang="en-GB" dirty="0" err="1"/>
              <a:t>của</a:t>
            </a:r>
            <a:r>
              <a:rPr lang="en-GB" dirty="0"/>
              <a:t> </a:t>
            </a:r>
            <a:r>
              <a:rPr lang="en-GB" dirty="0" err="1"/>
              <a:t>tòa</a:t>
            </a:r>
            <a:r>
              <a:rPr lang="en-GB" dirty="0"/>
              <a:t> </a:t>
            </a:r>
            <a:r>
              <a:rPr lang="en-GB" dirty="0" err="1"/>
              <a:t>nhà</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Quả bóng đang</a:t>
            </a:r>
            <a:r>
              <a:rPr lang="en-GB" dirty="0"/>
              <a:t> </a:t>
            </a:r>
            <a:r>
              <a:rPr lang="en-GB"/>
              <a:t>bay trên cao.</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2037914"/>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2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3:  </a:t>
            </a:r>
            <a:r>
              <a:rPr lang="en-US" dirty="0" err="1"/>
              <a:t>Động</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yếu</a:t>
            </a:r>
            <a:r>
              <a:rPr lang="en-US" dirty="0"/>
              <a:t> </a:t>
            </a:r>
            <a:r>
              <a:rPr lang="en-US" dirty="0" err="1"/>
              <a:t>tố</a:t>
            </a:r>
            <a:r>
              <a:rPr lang="en-US" dirty="0"/>
              <a:t> </a:t>
            </a:r>
            <a:r>
              <a:rPr lang="en-US" dirty="0" err="1"/>
              <a:t>nào</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Vận tốc của vật.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chất</a:t>
            </a:r>
            <a:r>
              <a:rPr lang="en-GB" dirty="0"/>
              <a:t> </a:t>
            </a:r>
            <a:r>
              <a:rPr lang="en-GB" dirty="0" err="1"/>
              <a:t>làm</a:t>
            </a:r>
            <a:r>
              <a:rPr lang="en-GB" dirty="0"/>
              <a:t> </a:t>
            </a:r>
            <a:r>
              <a:rPr lang="en-GB" dirty="0" err="1"/>
              <a:t>vật</a:t>
            </a:r>
            <a:r>
              <a:rPr lang="en-GB" dirty="0"/>
              <a:t>.</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4803121"/>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67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4:  </a:t>
            </a:r>
            <a:r>
              <a:rPr lang="en-US" dirty="0" err="1"/>
              <a:t>Chọn</a:t>
            </a:r>
            <a:r>
              <a:rPr lang="en-US" dirty="0"/>
              <a:t> </a:t>
            </a:r>
            <a:r>
              <a:rPr lang="en-US" dirty="0" err="1"/>
              <a:t>biểu</a:t>
            </a:r>
            <a:r>
              <a:rPr lang="en-US" dirty="0"/>
              <a:t> </a:t>
            </a:r>
            <a:r>
              <a:rPr lang="en-US" dirty="0" err="1"/>
              <a:t>thức</a:t>
            </a:r>
            <a:r>
              <a:rPr lang="en-US" dirty="0"/>
              <a:t> </a:t>
            </a:r>
            <a:r>
              <a:rPr lang="en-US" dirty="0" err="1"/>
              <a:t>tính</a:t>
            </a:r>
            <a:r>
              <a:rPr lang="en-US" dirty="0"/>
              <a:t> </a:t>
            </a:r>
            <a:r>
              <a:rPr lang="en-US" dirty="0" err="1"/>
              <a:t>động</a:t>
            </a:r>
            <a:r>
              <a:rPr lang="en-US" dirty="0"/>
              <a:t> </a:t>
            </a:r>
            <a:r>
              <a:rPr lang="en-US" dirty="0" err="1"/>
              <a:t>năng</a:t>
            </a:r>
            <a:r>
              <a:rPr lang="en-US" dirty="0"/>
              <a:t> </a:t>
            </a:r>
            <a:r>
              <a:rPr lang="en-US" dirty="0" err="1"/>
              <a:t>của</a:t>
            </a:r>
            <a:r>
              <a:rPr lang="en-US" dirty="0"/>
              <a:t> </a:t>
            </a:r>
            <a:r>
              <a:rPr lang="en-US" dirty="0" err="1"/>
              <a:t>vật</a:t>
            </a:r>
            <a:endParaRPr lang="en-GB" dirty="0"/>
          </a:p>
        </p:txBody>
      </p:sp>
      <mc:AlternateContent xmlns:mc="http://schemas.openxmlformats.org/markup-compatibility/2006" xmlns:a14="http://schemas.microsoft.com/office/drawing/2010/main">
        <mc:Choice Requires="a14">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kern="0"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latin typeface="Times New Roman" panose="02020603050405020304" pitchFamily="18" charset="0"/>
                            <a:cs typeface="Times New Roman" panose="02020603050405020304" pitchFamily="18" charset="0"/>
                          </a:rPr>
                          <m:t>1</m:t>
                        </m:r>
                      </m:num>
                      <m:den>
                        <m:r>
                          <m:rPr>
                            <m:nor/>
                          </m:rPr>
                          <a:rPr lang="en-US" altLang="vi-VN" dirty="0">
                            <a:solidFill>
                              <a:prstClr val="black">
                                <a:lumMod val="85000"/>
                                <a:lumOff val="15000"/>
                              </a:prstClr>
                            </a:solidFill>
                            <a:latin typeface="Times New Roman" panose="02020603050405020304" pitchFamily="18" charset="0"/>
                            <a:cs typeface="Times New Roman" panose="02020603050405020304" pitchFamily="18"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m</a:t>
                </a:r>
                <a:r>
                  <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a:t>
                </a:r>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v</a:t>
                </a:r>
                <a:endPar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endParaRPr>
              </a:p>
            </p:txBody>
          </p:sp>
        </mc:Choice>
        <mc:Fallback xmlns="">
          <p:sp>
            <p:nvSpPr>
              <p:cNvPr id="9" name="Google Shape;2308;p46">
                <a:extLst>
                  <a:ext uri="{FF2B5EF4-FFF2-40B4-BE49-F238E27FC236}">
                    <a16:creationId xmlns:a16="http://schemas.microsoft.com/office/drawing/2014/main" id="{48069B5E-C9D0-450D-BE04-CF96DD760525}"/>
                  </a:ext>
                </a:extLst>
              </p:cNvPr>
              <p:cNvSpPr txBox="1">
                <a:spLocks noRot="1" noChangeAspect="1" noMove="1" noResize="1" noEditPoints="1" noAdjustHandles="1" noChangeArrowheads="1" noChangeShapeType="1" noTextEdit="1"/>
              </p:cNvSpPr>
              <p:nvPr/>
            </p:nvSpPr>
            <p:spPr>
              <a:xfrm>
                <a:off x="2710603" y="2199409"/>
                <a:ext cx="5079433" cy="702308"/>
              </a:xfrm>
              <a:prstGeom prst="rect">
                <a:avLst/>
              </a:prstGeom>
              <a:blipFill>
                <a:blip r:embed="rId3"/>
                <a:stretch>
                  <a:fillRect l="-1921"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kern="0"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latin typeface="Times New Roman" panose="02020603050405020304" pitchFamily="18" charset="0"/>
                            <a:cs typeface="Times New Roman" panose="02020603050405020304" pitchFamily="18" charset="0"/>
                          </a:rPr>
                          <m:t>1</m:t>
                        </m:r>
                      </m:num>
                      <m:den>
                        <m:r>
                          <m:rPr>
                            <m:nor/>
                          </m:rPr>
                          <a:rPr lang="en-US" altLang="vi-VN" dirty="0">
                            <a:solidFill>
                              <a:prstClr val="black">
                                <a:lumMod val="85000"/>
                                <a:lumOff val="15000"/>
                              </a:prstClr>
                            </a:solidFill>
                            <a:latin typeface="Times New Roman" panose="02020603050405020304" pitchFamily="18" charset="0"/>
                            <a:cs typeface="Times New Roman" panose="02020603050405020304" pitchFamily="18"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mv</a:t>
                </a:r>
                <a:r>
                  <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a:t>
                </a:r>
              </a:p>
            </p:txBody>
          </p:sp>
        </mc:Choice>
        <mc:Fallback xmlns="">
          <p:sp>
            <p:nvSpPr>
              <p:cNvPr id="10" name="Google Shape;2310;p46">
                <a:extLst>
                  <a:ext uri="{FF2B5EF4-FFF2-40B4-BE49-F238E27FC236}">
                    <a16:creationId xmlns:a16="http://schemas.microsoft.com/office/drawing/2014/main" id="{9BFA4F4C-B5E6-C65A-8342-086EFEF95109}"/>
                  </a:ext>
                </a:extLst>
              </p:cNvPr>
              <p:cNvSpPr txBox="1">
                <a:spLocks noRot="1" noChangeAspect="1" noMove="1" noResize="1" noEditPoints="1" noAdjustHandles="1" noChangeArrowheads="1" noChangeShapeType="1" noTextEdit="1"/>
              </p:cNvSpPr>
              <p:nvPr/>
            </p:nvSpPr>
            <p:spPr>
              <a:xfrm>
                <a:off x="2710603" y="3118257"/>
                <a:ext cx="4755727" cy="702308"/>
              </a:xfrm>
              <a:prstGeom prst="rect">
                <a:avLst/>
              </a:prstGeom>
              <a:blipFill>
                <a:blip r:embed="rId4"/>
                <a:stretch>
                  <a:fillRect l="-2051" b="-4348"/>
                </a:stretch>
              </a:blipFill>
            </p:spPr>
            <p:txBody>
              <a:bodyPr/>
              <a:lstStyle/>
              <a:p>
                <a:r>
                  <a:rPr lang="en-US">
                    <a:noFill/>
                  </a:rPr>
                  <a:t> </a:t>
                </a:r>
              </a:p>
            </p:txBody>
          </p:sp>
        </mc:Fallback>
      </mc:AlternateContent>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kern="0"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 = </a:t>
            </a:r>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mv</a:t>
            </a:r>
            <a:r>
              <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latin typeface="Times New Roman" panose="02020603050405020304" pitchFamily="18" charset="0"/>
                <a:cs typeface="Times New Roman" panose="02020603050405020304" pitchFamily="18" charset="0"/>
              </a:rPr>
              <a:t>W</a:t>
            </a:r>
            <a:r>
              <a:rPr lang="en-US" altLang="vi-VN" kern="0" baseline="-25000" dirty="0" err="1">
                <a:solidFill>
                  <a:prstClr val="black">
                    <a:lumMod val="85000"/>
                    <a:lumOff val="15000"/>
                  </a:prstClr>
                </a:solidFill>
                <a:latin typeface="Times New Roman" panose="02020603050405020304" pitchFamily="18" charset="0"/>
                <a:cs typeface="Times New Roman" panose="02020603050405020304" pitchFamily="18" charset="0"/>
              </a:rPr>
              <a:t>đ</a:t>
            </a:r>
            <a:r>
              <a:rPr lang="en-US" altLang="vi-VN" kern="0" dirty="0">
                <a:solidFill>
                  <a:prstClr val="black">
                    <a:lumMod val="85000"/>
                    <a:lumOff val="15000"/>
                  </a:prstClr>
                </a:solidFill>
                <a:latin typeface="Times New Roman" panose="02020603050405020304" pitchFamily="18" charset="0"/>
                <a:cs typeface="Times New Roman" panose="02020603050405020304" pitchFamily="18" charset="0"/>
              </a:rPr>
              <a:t> = </a:t>
            </a:r>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m</a:t>
            </a:r>
            <a:r>
              <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rPr>
              <a:t>2</a:t>
            </a:r>
            <a:r>
              <a:rPr lang="en-US" kern="0" dirty="0">
                <a:solidFill>
                  <a:prstClr val="black">
                    <a:lumMod val="85000"/>
                    <a:lumOff val="15000"/>
                  </a:prstClr>
                </a:solidFill>
                <a:latin typeface="Times New Roman" panose="02020603050405020304" pitchFamily="18" charset="0"/>
                <a:cs typeface="Times New Roman" panose="02020603050405020304" pitchFamily="18" charset="0"/>
                <a:sym typeface="Arial"/>
              </a:rPr>
              <a:t>v</a:t>
            </a:r>
            <a:endParaRPr lang="en-US" kern="0" baseline="30000" dirty="0">
              <a:solidFill>
                <a:prstClr val="black">
                  <a:lumMod val="85000"/>
                  <a:lumOff val="15000"/>
                </a:prstClr>
              </a:solidFill>
              <a:latin typeface="Times New Roman" panose="02020603050405020304" pitchFamily="18" charset="0"/>
              <a:cs typeface="Times New Roman" panose="02020603050405020304" pitchFamily="18" charset="0"/>
              <a:sym typeface="Arial"/>
            </a:endParaRP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039272"/>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85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5:  </a:t>
            </a:r>
            <a:r>
              <a:rPr lang="en-US" dirty="0" err="1"/>
              <a:t>Biểu</a:t>
            </a:r>
            <a:r>
              <a:rPr lang="en-US" dirty="0"/>
              <a:t> </a:t>
            </a:r>
            <a:r>
              <a:rPr lang="en-US" dirty="0" err="1"/>
              <a:t>thức</a:t>
            </a:r>
            <a:r>
              <a:rPr lang="en-US" dirty="0"/>
              <a:t> </a:t>
            </a:r>
            <a:r>
              <a:rPr lang="en-US" dirty="0" err="1"/>
              <a:t>tính</a:t>
            </a:r>
            <a:r>
              <a:rPr lang="en-US" dirty="0"/>
              <a:t> </a:t>
            </a:r>
            <a:r>
              <a:rPr lang="en-US" dirty="0" err="1"/>
              <a:t>thế</a:t>
            </a:r>
            <a:r>
              <a:rPr lang="en-US" dirty="0"/>
              <a:t> </a:t>
            </a:r>
            <a:r>
              <a:rPr lang="en-US" dirty="0" err="1"/>
              <a:t>năng</a:t>
            </a:r>
            <a:r>
              <a:rPr lang="en-US" dirty="0"/>
              <a:t> </a:t>
            </a:r>
            <a:r>
              <a:rPr lang="en-US" dirty="0" err="1"/>
              <a:t>là</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a:t>
            </a:r>
            <a:r>
              <a:rPr lang="en-US" altLang="vi-VN" baseline="-25000" dirty="0" err="1"/>
              <a:t>t</a:t>
            </a:r>
            <a:r>
              <a:rPr lang="en-US" altLang="vi-VN" dirty="0"/>
              <a:t> = </a:t>
            </a:r>
            <a:r>
              <a:rPr lang="en-US" dirty="0" err="1">
                <a:sym typeface="Arial"/>
              </a:rPr>
              <a:t>m.h</a:t>
            </a:r>
            <a:endParaRPr lang="en-US" dirty="0">
              <a:sym typeface="Arial"/>
            </a:endParaRP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a:t>
            </a:r>
            <a:r>
              <a:rPr lang="en-US" altLang="vi-VN" baseline="-25000" dirty="0" err="1"/>
              <a:t>t</a:t>
            </a:r>
            <a:r>
              <a:rPr lang="en-US" altLang="vi-VN" dirty="0"/>
              <a:t> = </a:t>
            </a:r>
            <a:r>
              <a:rPr lang="en-US" dirty="0">
                <a:sym typeface="Arial"/>
              </a:rPr>
              <a:t>m.h</a:t>
            </a:r>
            <a:r>
              <a:rPr lang="en-US" baseline="30000" dirty="0">
                <a:sym typeface="Arial"/>
              </a:rPr>
              <a:t>2</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a:t>
            </a:r>
            <a:r>
              <a:rPr lang="en-US" altLang="vi-VN" baseline="-25000" dirty="0" err="1"/>
              <a:t>t</a:t>
            </a:r>
            <a:r>
              <a:rPr lang="en-US" altLang="vi-VN" dirty="0"/>
              <a:t> = </a:t>
            </a:r>
            <a:r>
              <a:rPr lang="en-US" dirty="0" err="1">
                <a:sym typeface="Arial"/>
              </a:rPr>
              <a:t>P.h</a:t>
            </a:r>
            <a:endParaRPr lang="en-US" dirty="0">
              <a:sym typeface="Arial"/>
            </a:endParaRP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a:t>
            </a:r>
            <a:r>
              <a:rPr lang="en-US" altLang="vi-VN" baseline="-25000" dirty="0" err="1"/>
              <a:t>t</a:t>
            </a:r>
            <a:r>
              <a:rPr lang="en-US" altLang="vi-VN" dirty="0"/>
              <a:t> = </a:t>
            </a:r>
            <a:r>
              <a:rPr lang="en-US" dirty="0"/>
              <a:t>P.h</a:t>
            </a:r>
            <a:r>
              <a:rPr lang="en-US" baseline="30000" dirty="0"/>
              <a:t>2</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45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6: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động</a:t>
            </a:r>
            <a:r>
              <a:rPr lang="en-US" dirty="0"/>
              <a:t> </a:t>
            </a:r>
            <a:r>
              <a:rPr lang="en-US" dirty="0" err="1"/>
              <a:t>năng</a:t>
            </a:r>
            <a:r>
              <a:rPr lang="en-US" dirty="0"/>
              <a:t> ?</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 </a:t>
            </a:r>
            <a:r>
              <a:rPr lang="en-US" dirty="0" err="1"/>
              <a:t>Máy</a:t>
            </a:r>
            <a:r>
              <a:rPr lang="en-US" dirty="0"/>
              <a:t> bay </a:t>
            </a:r>
            <a:r>
              <a:rPr lang="en-US" dirty="0" err="1"/>
              <a:t>đang</a:t>
            </a:r>
            <a:r>
              <a:rPr lang="en-US" dirty="0"/>
              <a:t> bay</a:t>
            </a:r>
            <a:endParaRPr lang="en-GB" dirty="0"/>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lăn</a:t>
            </a:r>
            <a:r>
              <a:rPr lang="en-US" dirty="0"/>
              <a:t> </a:t>
            </a:r>
            <a:r>
              <a:rPr lang="en-US" dirty="0" err="1"/>
              <a:t>trên</a:t>
            </a:r>
            <a:r>
              <a:rPr lang="en-US" dirty="0"/>
              <a:t> </a:t>
            </a:r>
            <a:r>
              <a:rPr lang="en-US" dirty="0" err="1"/>
              <a:t>sàn</a:t>
            </a:r>
            <a:r>
              <a:rPr lang="en-US" dirty="0"/>
              <a:t> </a:t>
            </a:r>
            <a:r>
              <a:rPr lang="en-US" dirty="0" err="1"/>
              <a:t>nhà</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Con </a:t>
            </a:r>
            <a:r>
              <a:rPr lang="en-US" dirty="0" err="1"/>
              <a:t>chim</a:t>
            </a:r>
            <a:r>
              <a:rPr lang="en-US" dirty="0"/>
              <a:t> </a:t>
            </a:r>
            <a:r>
              <a:rPr lang="en-US" dirty="0" err="1"/>
              <a:t>đang</a:t>
            </a:r>
            <a:r>
              <a:rPr lang="en-US" dirty="0"/>
              <a:t> bay</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nằm</a:t>
            </a:r>
            <a:r>
              <a:rPr lang="en-US" dirty="0"/>
              <a:t> </a:t>
            </a:r>
            <a:r>
              <a:rPr lang="en-US" dirty="0" err="1"/>
              <a:t>yên</a:t>
            </a:r>
            <a:r>
              <a:rPr lang="en-US" dirty="0"/>
              <a:t> </a:t>
            </a:r>
            <a:r>
              <a:rPr lang="en-US" dirty="0" err="1"/>
              <a:t>trên</a:t>
            </a:r>
            <a:r>
              <a:rPr lang="en-US" dirty="0"/>
              <a:t> </a:t>
            </a:r>
            <a:r>
              <a:rPr lang="en-US" dirty="0" err="1"/>
              <a:t>mặt</a:t>
            </a:r>
            <a:r>
              <a:rPr lang="en-US" dirty="0"/>
              <a:t> </a:t>
            </a:r>
            <a:r>
              <a:rPr lang="en-US" dirty="0" err="1"/>
              <a:t>sàn</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890968" y="4803121"/>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9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4500836" y="154812"/>
            <a:ext cx="3190327" cy="112742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EM CÓ</a:t>
            </a:r>
            <a:r>
              <a:rPr kumimoji="0" lang="en-US"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BIẾT</a:t>
            </a:r>
            <a:endPar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3" name="Picture 2">
            <a:extLst>
              <a:ext uri="{FF2B5EF4-FFF2-40B4-BE49-F238E27FC236}">
                <a16:creationId xmlns:a16="http://schemas.microsoft.com/office/drawing/2014/main" id="{70996201-67ED-A04F-70A2-C6D3C150E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47" y="856860"/>
            <a:ext cx="6001140" cy="6001140"/>
          </a:xfrm>
          <a:prstGeom prst="rect">
            <a:avLst/>
          </a:prstGeom>
        </p:spPr>
      </p:pic>
      <p:sp>
        <p:nvSpPr>
          <p:cNvPr id="5" name="Google Shape;2308;p46">
            <a:extLst>
              <a:ext uri="{FF2B5EF4-FFF2-40B4-BE49-F238E27FC236}">
                <a16:creationId xmlns:a16="http://schemas.microsoft.com/office/drawing/2014/main" id="{994BA4F7-CCC8-9943-8097-3164A2368689}"/>
              </a:ext>
            </a:extLst>
          </p:cNvPr>
          <p:cNvSpPr txBox="1">
            <a:spLocks/>
          </p:cNvSpPr>
          <p:nvPr/>
        </p:nvSpPr>
        <p:spPr>
          <a:xfrm>
            <a:off x="6456787" y="1407442"/>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Đàn</a:t>
            </a:r>
            <a:r>
              <a:rPr lang="en-US" sz="3200" dirty="0">
                <a:solidFill>
                  <a:srgbClr val="D35C27"/>
                </a:solidFill>
              </a:rPr>
              <a:t> </a:t>
            </a:r>
            <a:r>
              <a:rPr lang="en-US" sz="3200" dirty="0" err="1">
                <a:solidFill>
                  <a:srgbClr val="D35C27"/>
                </a:solidFill>
              </a:rPr>
              <a:t>Hồi</a:t>
            </a:r>
            <a:endParaRPr lang="en-GB" sz="3200" dirty="0">
              <a:solidFill>
                <a:srgbClr val="D35C27"/>
              </a:solidFill>
            </a:endParaRPr>
          </a:p>
        </p:txBody>
      </p:sp>
      <p:sp>
        <p:nvSpPr>
          <p:cNvPr id="6" name="TextBox 5">
            <a:extLst>
              <a:ext uri="{FF2B5EF4-FFF2-40B4-BE49-F238E27FC236}">
                <a16:creationId xmlns:a16="http://schemas.microsoft.com/office/drawing/2014/main" id="{7BA07042-5043-4B9C-ACF6-450E2E873F52}"/>
              </a:ext>
            </a:extLst>
          </p:cNvPr>
          <p:cNvSpPr txBox="1"/>
          <p:nvPr/>
        </p:nvSpPr>
        <p:spPr>
          <a:xfrm>
            <a:off x="6456787" y="2117418"/>
            <a:ext cx="462499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X</a:t>
            </a:r>
            <a:r>
              <a:rPr lang="vi-VN" sz="2600" dirty="0"/>
              <a:t>uất hiện khi một vật bị biến dạng đàn h</a:t>
            </a:r>
            <a:r>
              <a:rPr lang="en-US" sz="2600" dirty="0"/>
              <a:t>ồ</a:t>
            </a:r>
            <a:r>
              <a:rPr lang="vi-VN" sz="2600" dirty="0"/>
              <a:t>i. </a:t>
            </a:r>
            <a:endParaRPr lang="en-US" sz="2600" baseline="-25000" dirty="0"/>
          </a:p>
        </p:txBody>
      </p:sp>
      <p:sp>
        <p:nvSpPr>
          <p:cNvPr id="8" name="Google Shape;2308;p46">
            <a:extLst>
              <a:ext uri="{FF2B5EF4-FFF2-40B4-BE49-F238E27FC236}">
                <a16:creationId xmlns:a16="http://schemas.microsoft.com/office/drawing/2014/main" id="{B20F57D1-7485-B342-4E35-2D6D00B7A235}"/>
              </a:ext>
            </a:extLst>
          </p:cNvPr>
          <p:cNvSpPr txBox="1">
            <a:spLocks/>
          </p:cNvSpPr>
          <p:nvPr/>
        </p:nvSpPr>
        <p:spPr>
          <a:xfrm>
            <a:off x="6456787" y="3528368"/>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Tĩnh</a:t>
            </a:r>
            <a:r>
              <a:rPr lang="en-US" sz="3200" dirty="0">
                <a:solidFill>
                  <a:srgbClr val="D35C27"/>
                </a:solidFill>
              </a:rPr>
              <a:t> </a:t>
            </a:r>
            <a:r>
              <a:rPr lang="en-US" sz="3200" dirty="0" err="1">
                <a:solidFill>
                  <a:srgbClr val="D35C27"/>
                </a:solidFill>
              </a:rPr>
              <a:t>Điện</a:t>
            </a:r>
            <a:endParaRPr lang="en-GB" sz="3200" dirty="0">
              <a:solidFill>
                <a:srgbClr val="D35C27"/>
              </a:solidFill>
            </a:endParaRPr>
          </a:p>
        </p:txBody>
      </p:sp>
      <p:sp>
        <p:nvSpPr>
          <p:cNvPr id="9" name="TextBox 8">
            <a:extLst>
              <a:ext uri="{FF2B5EF4-FFF2-40B4-BE49-F238E27FC236}">
                <a16:creationId xmlns:a16="http://schemas.microsoft.com/office/drawing/2014/main" id="{B9B359D8-C1B0-B058-0ADC-DDD8772EB25B}"/>
              </a:ext>
            </a:extLst>
          </p:cNvPr>
          <p:cNvSpPr txBox="1"/>
          <p:nvPr/>
        </p:nvSpPr>
        <p:spPr>
          <a:xfrm>
            <a:off x="6456787" y="4238344"/>
            <a:ext cx="52064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a:t>
            </a:r>
            <a:r>
              <a:rPr lang="vi-VN" dirty="0"/>
              <a:t>hi một điện tích đặt cạnh một điện tích khác, lực tương tác giữa các điện tích tạo ra th</a:t>
            </a:r>
            <a:r>
              <a:rPr lang="en-US" dirty="0"/>
              <a:t>ế </a:t>
            </a:r>
            <a:r>
              <a:rPr lang="vi-VN" dirty="0"/>
              <a:t>năng của hệ điện tích</a:t>
            </a:r>
            <a:endParaRPr lang="en-US" sz="2600" baseline="-25000" dirty="0"/>
          </a:p>
        </p:txBody>
      </p:sp>
    </p:spTree>
    <p:extLst>
      <p:ext uri="{BB962C8B-B14F-4D97-AF65-F5344CB8AC3E}">
        <p14:creationId xmlns:p14="http://schemas.microsoft.com/office/powerpoint/2010/main" val="1778084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5" grpId="0" build="p"/>
      <p:bldP spid="6" grpId="0"/>
      <p:bldP spid="8" grpId="0" build="p"/>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8000" spc="-150" dirty="0">
                <a:solidFill>
                  <a:srgbClr val="001331"/>
                </a:solidFill>
                <a:latin typeface="Fira Sans Black" panose="020B0A03050000020004" pitchFamily="34" charset="0"/>
              </a:rPr>
              <a:t>THANKS!!!</a:t>
            </a:r>
            <a:endParaRPr kumimoji="0" lang="en-US" sz="8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85044"/>
            <a:ext cx="6687911" cy="6687911"/>
          </a:xfrm>
          <a:prstGeom prst="rect">
            <a:avLst/>
          </a:prstGeom>
        </p:spPr>
      </p:pic>
    </p:spTree>
    <p:extLst>
      <p:ext uri="{BB962C8B-B14F-4D97-AF65-F5344CB8AC3E}">
        <p14:creationId xmlns:p14="http://schemas.microsoft.com/office/powerpoint/2010/main" val="3721276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84"/>
                                        </p:tgtEl>
                                        <p:attrNameLst>
                                          <p:attrName>style.visibility</p:attrName>
                                        </p:attrNameLst>
                                      </p:cBhvr>
                                      <p:to>
                                        <p:strVal val="visible"/>
                                      </p:to>
                                    </p:set>
                                    <p:animEffect transition="in" filter="wipe(up)">
                                      <p:cBhvr>
                                        <p:cTn id="7" dur="500"/>
                                        <p:tgtEl>
                                          <p:spTgt spid="1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pSp>
        <p:nvGrpSpPr>
          <p:cNvPr id="91" name="Google Shape;91;p16"/>
          <p:cNvGrpSpPr/>
          <p:nvPr/>
        </p:nvGrpSpPr>
        <p:grpSpPr>
          <a:xfrm>
            <a:off x="1188649" y="1427969"/>
            <a:ext cx="3741607" cy="4881391"/>
            <a:chOff x="891486" y="1070976"/>
            <a:chExt cx="2806205" cy="3661043"/>
          </a:xfrm>
        </p:grpSpPr>
        <p:sp>
          <p:nvSpPr>
            <p:cNvPr id="92" name="Google Shape;92;p16"/>
            <p:cNvSpPr/>
            <p:nvPr/>
          </p:nvSpPr>
          <p:spPr>
            <a:xfrm>
              <a:off x="2243704" y="1294344"/>
              <a:ext cx="256949" cy="1952636"/>
            </a:xfrm>
            <a:custGeom>
              <a:avLst/>
              <a:gdLst/>
              <a:ahLst/>
              <a:cxnLst/>
              <a:rect l="l" t="t" r="r" b="b"/>
              <a:pathLst>
                <a:path w="3252" h="24713" extrusionOk="0">
                  <a:moveTo>
                    <a:pt x="2542" y="1"/>
                  </a:moveTo>
                  <a:cubicBezTo>
                    <a:pt x="0" y="1"/>
                    <a:pt x="274" y="1902"/>
                    <a:pt x="274" y="1902"/>
                  </a:cubicBezTo>
                  <a:lnTo>
                    <a:pt x="255" y="24713"/>
                  </a:lnTo>
                  <a:lnTo>
                    <a:pt x="3251" y="24087"/>
                  </a:lnTo>
                  <a:lnTo>
                    <a:pt x="3251" y="44"/>
                  </a:lnTo>
                  <a:cubicBezTo>
                    <a:pt x="2993" y="15"/>
                    <a:pt x="2758" y="1"/>
                    <a:pt x="254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16"/>
            <p:cNvSpPr/>
            <p:nvPr/>
          </p:nvSpPr>
          <p:spPr>
            <a:xfrm>
              <a:off x="2500573" y="1264872"/>
              <a:ext cx="1197118" cy="2476805"/>
            </a:xfrm>
            <a:custGeom>
              <a:avLst/>
              <a:gdLst/>
              <a:ahLst/>
              <a:cxnLst/>
              <a:rect l="l" t="t" r="r" b="b"/>
              <a:pathLst>
                <a:path w="15151" h="31347" extrusionOk="0">
                  <a:moveTo>
                    <a:pt x="721" y="0"/>
                  </a:moveTo>
                  <a:lnTo>
                    <a:pt x="0" y="417"/>
                  </a:lnTo>
                  <a:lnTo>
                    <a:pt x="0" y="23436"/>
                  </a:lnTo>
                  <a:lnTo>
                    <a:pt x="13558" y="31248"/>
                  </a:lnTo>
                  <a:cubicBezTo>
                    <a:pt x="13655" y="31313"/>
                    <a:pt x="13764" y="31347"/>
                    <a:pt x="13871" y="31347"/>
                  </a:cubicBezTo>
                  <a:cubicBezTo>
                    <a:pt x="13953" y="31347"/>
                    <a:pt x="14034" y="31327"/>
                    <a:pt x="14108" y="31286"/>
                  </a:cubicBezTo>
                  <a:lnTo>
                    <a:pt x="14809" y="30888"/>
                  </a:lnTo>
                  <a:cubicBezTo>
                    <a:pt x="15018" y="30793"/>
                    <a:pt x="15150" y="30547"/>
                    <a:pt x="15150" y="30186"/>
                  </a:cubicBezTo>
                  <a:lnTo>
                    <a:pt x="15150" y="9481"/>
                  </a:lnTo>
                  <a:cubicBezTo>
                    <a:pt x="15150" y="8836"/>
                    <a:pt x="14771" y="8097"/>
                    <a:pt x="14278" y="7831"/>
                  </a:cubicBezTo>
                  <a:lnTo>
                    <a:pt x="721"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16"/>
            <p:cNvSpPr/>
            <p:nvPr/>
          </p:nvSpPr>
          <p:spPr>
            <a:xfrm>
              <a:off x="2500573" y="1297820"/>
              <a:ext cx="1140150" cy="2444568"/>
            </a:xfrm>
            <a:custGeom>
              <a:avLst/>
              <a:gdLst/>
              <a:ahLst/>
              <a:cxnLst/>
              <a:rect l="l" t="t" r="r" b="b"/>
              <a:pathLst>
                <a:path w="14430" h="30939" extrusionOk="0">
                  <a:moveTo>
                    <a:pt x="0" y="0"/>
                  </a:moveTo>
                  <a:lnTo>
                    <a:pt x="0" y="23019"/>
                  </a:lnTo>
                  <a:lnTo>
                    <a:pt x="13558" y="30831"/>
                  </a:lnTo>
                  <a:cubicBezTo>
                    <a:pt x="13679" y="30904"/>
                    <a:pt x="13796" y="30939"/>
                    <a:pt x="13902" y="30939"/>
                  </a:cubicBezTo>
                  <a:cubicBezTo>
                    <a:pt x="14210" y="30939"/>
                    <a:pt x="14430" y="30652"/>
                    <a:pt x="14430" y="30187"/>
                  </a:cubicBezTo>
                  <a:lnTo>
                    <a:pt x="14430" y="9481"/>
                  </a:lnTo>
                  <a:cubicBezTo>
                    <a:pt x="14430" y="8836"/>
                    <a:pt x="14032" y="8097"/>
                    <a:pt x="13558" y="7831"/>
                  </a:cubicBez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16"/>
            <p:cNvSpPr/>
            <p:nvPr/>
          </p:nvSpPr>
          <p:spPr>
            <a:xfrm>
              <a:off x="2277284" y="1375569"/>
              <a:ext cx="1279607" cy="2430266"/>
            </a:xfrm>
            <a:custGeom>
              <a:avLst/>
              <a:gdLst/>
              <a:ahLst/>
              <a:cxnLst/>
              <a:rect l="l" t="t" r="r" b="b"/>
              <a:pathLst>
                <a:path w="16195" h="30758" extrusionOk="0">
                  <a:moveTo>
                    <a:pt x="2730" y="1"/>
                  </a:moveTo>
                  <a:cubicBezTo>
                    <a:pt x="970" y="1"/>
                    <a:pt x="1" y="1519"/>
                    <a:pt x="1" y="1519"/>
                  </a:cubicBezTo>
                  <a:lnTo>
                    <a:pt x="1" y="22945"/>
                  </a:lnTo>
                  <a:lnTo>
                    <a:pt x="13331" y="30757"/>
                  </a:lnTo>
                  <a:cubicBezTo>
                    <a:pt x="13849" y="29402"/>
                    <a:pt x="14830" y="29146"/>
                    <a:pt x="15497" y="29146"/>
                  </a:cubicBezTo>
                  <a:cubicBezTo>
                    <a:pt x="15904" y="29146"/>
                    <a:pt x="16194" y="29241"/>
                    <a:pt x="16194" y="29241"/>
                  </a:cubicBezTo>
                  <a:lnTo>
                    <a:pt x="16194" y="7833"/>
                  </a:lnTo>
                  <a:lnTo>
                    <a:pt x="2826" y="2"/>
                  </a:lnTo>
                  <a:cubicBezTo>
                    <a:pt x="2794" y="1"/>
                    <a:pt x="2762" y="1"/>
                    <a:pt x="2730"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16"/>
            <p:cNvSpPr/>
            <p:nvPr/>
          </p:nvSpPr>
          <p:spPr>
            <a:xfrm>
              <a:off x="2277284" y="1375569"/>
              <a:ext cx="1278106" cy="738846"/>
            </a:xfrm>
            <a:custGeom>
              <a:avLst/>
              <a:gdLst/>
              <a:ahLst/>
              <a:cxnLst/>
              <a:rect l="l" t="t" r="r" b="b"/>
              <a:pathLst>
                <a:path w="16176" h="9351" extrusionOk="0">
                  <a:moveTo>
                    <a:pt x="2730" y="1"/>
                  </a:moveTo>
                  <a:cubicBezTo>
                    <a:pt x="970" y="1"/>
                    <a:pt x="1" y="1519"/>
                    <a:pt x="1" y="1519"/>
                  </a:cubicBezTo>
                  <a:lnTo>
                    <a:pt x="13331" y="9350"/>
                  </a:lnTo>
                  <a:cubicBezTo>
                    <a:pt x="13846" y="7993"/>
                    <a:pt x="14808" y="7733"/>
                    <a:pt x="15470" y="7733"/>
                  </a:cubicBezTo>
                  <a:cubicBezTo>
                    <a:pt x="15880" y="7733"/>
                    <a:pt x="16175" y="7833"/>
                    <a:pt x="16175" y="7833"/>
                  </a:cubicBezTo>
                  <a:lnTo>
                    <a:pt x="2826" y="2"/>
                  </a:lnTo>
                  <a:cubicBezTo>
                    <a:pt x="2794" y="1"/>
                    <a:pt x="2762" y="1"/>
                    <a:pt x="27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16"/>
            <p:cNvSpPr/>
            <p:nvPr/>
          </p:nvSpPr>
          <p:spPr>
            <a:xfrm>
              <a:off x="2206884" y="1444625"/>
              <a:ext cx="1198620" cy="2476884"/>
            </a:xfrm>
            <a:custGeom>
              <a:avLst/>
              <a:gdLst/>
              <a:ahLst/>
              <a:cxnLst/>
              <a:rect l="l" t="t" r="r" b="b"/>
              <a:pathLst>
                <a:path w="15170" h="31348" extrusionOk="0">
                  <a:moveTo>
                    <a:pt x="740" y="0"/>
                  </a:moveTo>
                  <a:lnTo>
                    <a:pt x="1" y="418"/>
                  </a:lnTo>
                  <a:lnTo>
                    <a:pt x="1" y="23418"/>
                  </a:lnTo>
                  <a:lnTo>
                    <a:pt x="13577" y="31249"/>
                  </a:lnTo>
                  <a:cubicBezTo>
                    <a:pt x="13663" y="31313"/>
                    <a:pt x="13768" y="31347"/>
                    <a:pt x="13877" y="31347"/>
                  </a:cubicBezTo>
                  <a:cubicBezTo>
                    <a:pt x="13960" y="31347"/>
                    <a:pt x="14045" y="31328"/>
                    <a:pt x="14127" y="31287"/>
                  </a:cubicBezTo>
                  <a:lnTo>
                    <a:pt x="14829" y="30888"/>
                  </a:lnTo>
                  <a:cubicBezTo>
                    <a:pt x="15018" y="30794"/>
                    <a:pt x="15170" y="30547"/>
                    <a:pt x="15170" y="30187"/>
                  </a:cubicBezTo>
                  <a:lnTo>
                    <a:pt x="15170" y="9481"/>
                  </a:lnTo>
                  <a:cubicBezTo>
                    <a:pt x="15151" y="8836"/>
                    <a:pt x="14772" y="8097"/>
                    <a:pt x="14298" y="7831"/>
                  </a:cubicBezTo>
                  <a:lnTo>
                    <a:pt x="740"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16"/>
            <p:cNvSpPr/>
            <p:nvPr/>
          </p:nvSpPr>
          <p:spPr>
            <a:xfrm>
              <a:off x="2206884" y="1477574"/>
              <a:ext cx="1140229" cy="2443936"/>
            </a:xfrm>
            <a:custGeom>
              <a:avLst/>
              <a:gdLst/>
              <a:ahLst/>
              <a:cxnLst/>
              <a:rect l="l" t="t" r="r" b="b"/>
              <a:pathLst>
                <a:path w="14431" h="30931" extrusionOk="0">
                  <a:moveTo>
                    <a:pt x="1" y="1"/>
                  </a:moveTo>
                  <a:lnTo>
                    <a:pt x="1" y="23001"/>
                  </a:lnTo>
                  <a:lnTo>
                    <a:pt x="13558" y="30832"/>
                  </a:lnTo>
                  <a:cubicBezTo>
                    <a:pt x="13678" y="30899"/>
                    <a:pt x="13794" y="30931"/>
                    <a:pt x="13899" y="30931"/>
                  </a:cubicBezTo>
                  <a:cubicBezTo>
                    <a:pt x="14209" y="30931"/>
                    <a:pt x="14430" y="30654"/>
                    <a:pt x="14430" y="30187"/>
                  </a:cubicBezTo>
                  <a:lnTo>
                    <a:pt x="14430" y="9481"/>
                  </a:lnTo>
                  <a:cubicBezTo>
                    <a:pt x="14430" y="8855"/>
                    <a:pt x="14032" y="8097"/>
                    <a:pt x="13558" y="7832"/>
                  </a:cubicBezTo>
                  <a:lnTo>
                    <a:pt x="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16"/>
            <p:cNvSpPr/>
            <p:nvPr/>
          </p:nvSpPr>
          <p:spPr>
            <a:xfrm>
              <a:off x="2398647" y="1947539"/>
              <a:ext cx="756703" cy="693414"/>
            </a:xfrm>
            <a:custGeom>
              <a:avLst/>
              <a:gdLst/>
              <a:ahLst/>
              <a:cxnLst/>
              <a:rect l="l" t="t" r="r" b="b"/>
              <a:pathLst>
                <a:path w="9577" h="8776" extrusionOk="0">
                  <a:moveTo>
                    <a:pt x="319" y="0"/>
                  </a:moveTo>
                  <a:cubicBezTo>
                    <a:pt x="128" y="0"/>
                    <a:pt x="1" y="178"/>
                    <a:pt x="1" y="461"/>
                  </a:cubicBezTo>
                  <a:lnTo>
                    <a:pt x="1" y="2794"/>
                  </a:lnTo>
                  <a:cubicBezTo>
                    <a:pt x="1" y="3192"/>
                    <a:pt x="209" y="3571"/>
                    <a:pt x="532" y="3799"/>
                  </a:cubicBezTo>
                  <a:lnTo>
                    <a:pt x="9045" y="8710"/>
                  </a:lnTo>
                  <a:cubicBezTo>
                    <a:pt x="9120" y="8754"/>
                    <a:pt x="9192" y="8776"/>
                    <a:pt x="9257" y="8776"/>
                  </a:cubicBezTo>
                  <a:cubicBezTo>
                    <a:pt x="9442" y="8776"/>
                    <a:pt x="9576" y="8606"/>
                    <a:pt x="9576" y="8311"/>
                  </a:cubicBezTo>
                  <a:lnTo>
                    <a:pt x="9576" y="5998"/>
                  </a:lnTo>
                  <a:cubicBezTo>
                    <a:pt x="9576" y="5581"/>
                    <a:pt x="9368" y="5221"/>
                    <a:pt x="9045" y="4974"/>
                  </a:cubicBezTo>
                  <a:lnTo>
                    <a:pt x="532" y="63"/>
                  </a:lnTo>
                  <a:cubicBezTo>
                    <a:pt x="455" y="20"/>
                    <a:pt x="384" y="0"/>
                    <a:pt x="319"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16"/>
            <p:cNvSpPr/>
            <p:nvPr/>
          </p:nvSpPr>
          <p:spPr>
            <a:xfrm>
              <a:off x="2500573" y="2433229"/>
              <a:ext cx="552850" cy="348050"/>
            </a:xfrm>
            <a:custGeom>
              <a:avLst/>
              <a:gdLst/>
              <a:ahLst/>
              <a:cxnLst/>
              <a:rect l="l" t="t" r="r" b="b"/>
              <a:pathLst>
                <a:path w="6997" h="4405" extrusionOk="0">
                  <a:moveTo>
                    <a:pt x="128" y="0"/>
                  </a:moveTo>
                  <a:cubicBezTo>
                    <a:pt x="53" y="0"/>
                    <a:pt x="0" y="64"/>
                    <a:pt x="0" y="192"/>
                  </a:cubicBezTo>
                  <a:cubicBezTo>
                    <a:pt x="0" y="344"/>
                    <a:pt x="76" y="496"/>
                    <a:pt x="209" y="591"/>
                  </a:cubicBezTo>
                  <a:lnTo>
                    <a:pt x="6788" y="4383"/>
                  </a:lnTo>
                  <a:cubicBezTo>
                    <a:pt x="6817" y="4397"/>
                    <a:pt x="6844" y="4404"/>
                    <a:pt x="6869" y="4404"/>
                  </a:cubicBezTo>
                  <a:cubicBezTo>
                    <a:pt x="6944" y="4404"/>
                    <a:pt x="6997" y="4340"/>
                    <a:pt x="6997" y="4212"/>
                  </a:cubicBezTo>
                  <a:cubicBezTo>
                    <a:pt x="6997" y="4061"/>
                    <a:pt x="6921" y="3909"/>
                    <a:pt x="6788" y="3814"/>
                  </a:cubicBezTo>
                  <a:lnTo>
                    <a:pt x="209" y="22"/>
                  </a:lnTo>
                  <a:cubicBezTo>
                    <a:pt x="180" y="8"/>
                    <a:pt x="153" y="0"/>
                    <a:pt x="128"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16"/>
            <p:cNvSpPr/>
            <p:nvPr/>
          </p:nvSpPr>
          <p:spPr>
            <a:xfrm>
              <a:off x="2608425" y="2647432"/>
              <a:ext cx="338648" cy="224396"/>
            </a:xfrm>
            <a:custGeom>
              <a:avLst/>
              <a:gdLst/>
              <a:ahLst/>
              <a:cxnLst/>
              <a:rect l="l" t="t" r="r" b="b"/>
              <a:pathLst>
                <a:path w="4286" h="2840" extrusionOk="0">
                  <a:moveTo>
                    <a:pt x="127" y="1"/>
                  </a:moveTo>
                  <a:cubicBezTo>
                    <a:pt x="53" y="1"/>
                    <a:pt x="0" y="61"/>
                    <a:pt x="0" y="174"/>
                  </a:cubicBezTo>
                  <a:cubicBezTo>
                    <a:pt x="0" y="345"/>
                    <a:pt x="76" y="496"/>
                    <a:pt x="209" y="591"/>
                  </a:cubicBezTo>
                  <a:lnTo>
                    <a:pt x="4058" y="2810"/>
                  </a:lnTo>
                  <a:cubicBezTo>
                    <a:pt x="4094" y="2830"/>
                    <a:pt x="4125" y="2839"/>
                    <a:pt x="4153" y="2839"/>
                  </a:cubicBezTo>
                  <a:cubicBezTo>
                    <a:pt x="4227" y="2839"/>
                    <a:pt x="4272" y="2769"/>
                    <a:pt x="4286" y="2658"/>
                  </a:cubicBezTo>
                  <a:cubicBezTo>
                    <a:pt x="4286" y="2506"/>
                    <a:pt x="4210" y="2355"/>
                    <a:pt x="4077" y="2260"/>
                  </a:cubicBezTo>
                  <a:lnTo>
                    <a:pt x="209" y="22"/>
                  </a:lnTo>
                  <a:cubicBezTo>
                    <a:pt x="180" y="8"/>
                    <a:pt x="152" y="1"/>
                    <a:pt x="127" y="1"/>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16"/>
            <p:cNvSpPr/>
            <p:nvPr/>
          </p:nvSpPr>
          <p:spPr>
            <a:xfrm>
              <a:off x="2184444" y="1255233"/>
              <a:ext cx="373097" cy="222420"/>
            </a:xfrm>
            <a:custGeom>
              <a:avLst/>
              <a:gdLst/>
              <a:ahLst/>
              <a:cxnLst/>
              <a:rect l="l" t="t" r="r" b="b"/>
              <a:pathLst>
                <a:path w="4722" h="2815" extrusionOk="0">
                  <a:moveTo>
                    <a:pt x="3695" y="1"/>
                  </a:moveTo>
                  <a:cubicBezTo>
                    <a:pt x="3000" y="1"/>
                    <a:pt x="2310" y="165"/>
                    <a:pt x="1688" y="482"/>
                  </a:cubicBezTo>
                  <a:cubicBezTo>
                    <a:pt x="0" y="1279"/>
                    <a:pt x="285" y="2815"/>
                    <a:pt x="285" y="2815"/>
                  </a:cubicBezTo>
                  <a:lnTo>
                    <a:pt x="1024" y="2397"/>
                  </a:lnTo>
                  <a:cubicBezTo>
                    <a:pt x="1024" y="2397"/>
                    <a:pt x="1517" y="634"/>
                    <a:pt x="4001" y="539"/>
                  </a:cubicBezTo>
                  <a:lnTo>
                    <a:pt x="4722" y="122"/>
                  </a:lnTo>
                  <a:cubicBezTo>
                    <a:pt x="4383" y="41"/>
                    <a:pt x="4039" y="1"/>
                    <a:pt x="3695" y="1"/>
                  </a:cubicBez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6"/>
            <p:cNvSpPr/>
            <p:nvPr/>
          </p:nvSpPr>
          <p:spPr>
            <a:xfrm>
              <a:off x="1770894" y="1104082"/>
              <a:ext cx="235299" cy="2436587"/>
            </a:xfrm>
            <a:custGeom>
              <a:avLst/>
              <a:gdLst/>
              <a:ahLst/>
              <a:cxnLst/>
              <a:rect l="l" t="t" r="r" b="b"/>
              <a:pathLst>
                <a:path w="2978" h="30838" extrusionOk="0">
                  <a:moveTo>
                    <a:pt x="2040" y="0"/>
                  </a:moveTo>
                  <a:cubicBezTo>
                    <a:pt x="160" y="0"/>
                    <a:pt x="1" y="1978"/>
                    <a:pt x="1" y="1978"/>
                  </a:cubicBezTo>
                  <a:lnTo>
                    <a:pt x="1" y="30837"/>
                  </a:lnTo>
                  <a:lnTo>
                    <a:pt x="2978" y="29719"/>
                  </a:lnTo>
                  <a:lnTo>
                    <a:pt x="2978" y="139"/>
                  </a:lnTo>
                  <a:cubicBezTo>
                    <a:pt x="2625" y="42"/>
                    <a:pt x="2314" y="0"/>
                    <a:pt x="2040" y="0"/>
                  </a:cubicBez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6"/>
            <p:cNvSpPr/>
            <p:nvPr/>
          </p:nvSpPr>
          <p:spPr>
            <a:xfrm>
              <a:off x="2007615" y="1080536"/>
              <a:ext cx="1197197" cy="2944322"/>
            </a:xfrm>
            <a:custGeom>
              <a:avLst/>
              <a:gdLst/>
              <a:ahLst/>
              <a:cxnLst/>
              <a:rect l="l" t="t" r="r" b="b"/>
              <a:pathLst>
                <a:path w="15152" h="37264" extrusionOk="0">
                  <a:moveTo>
                    <a:pt x="702" y="1"/>
                  </a:moveTo>
                  <a:lnTo>
                    <a:pt x="1" y="418"/>
                  </a:lnTo>
                  <a:lnTo>
                    <a:pt x="1" y="29353"/>
                  </a:lnTo>
                  <a:lnTo>
                    <a:pt x="13558" y="37165"/>
                  </a:lnTo>
                  <a:cubicBezTo>
                    <a:pt x="13644" y="37230"/>
                    <a:pt x="13755" y="37264"/>
                    <a:pt x="13866" y="37264"/>
                  </a:cubicBezTo>
                  <a:cubicBezTo>
                    <a:pt x="13950" y="37264"/>
                    <a:pt x="14034" y="37244"/>
                    <a:pt x="14108" y="37203"/>
                  </a:cubicBezTo>
                  <a:lnTo>
                    <a:pt x="14810" y="36805"/>
                  </a:lnTo>
                  <a:cubicBezTo>
                    <a:pt x="15018" y="36710"/>
                    <a:pt x="15151" y="36463"/>
                    <a:pt x="15151" y="36103"/>
                  </a:cubicBezTo>
                  <a:lnTo>
                    <a:pt x="15151" y="9481"/>
                  </a:lnTo>
                  <a:cubicBezTo>
                    <a:pt x="15132" y="8856"/>
                    <a:pt x="14753" y="8116"/>
                    <a:pt x="14279" y="7832"/>
                  </a:cubicBezTo>
                  <a:lnTo>
                    <a:pt x="70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6"/>
            <p:cNvSpPr/>
            <p:nvPr/>
          </p:nvSpPr>
          <p:spPr>
            <a:xfrm>
              <a:off x="2007615" y="1113484"/>
              <a:ext cx="1138728" cy="2912085"/>
            </a:xfrm>
            <a:custGeom>
              <a:avLst/>
              <a:gdLst/>
              <a:ahLst/>
              <a:cxnLst/>
              <a:rect l="l" t="t" r="r" b="b"/>
              <a:pathLst>
                <a:path w="14412" h="36856" extrusionOk="0">
                  <a:moveTo>
                    <a:pt x="1" y="1"/>
                  </a:moveTo>
                  <a:lnTo>
                    <a:pt x="1" y="28936"/>
                  </a:lnTo>
                  <a:lnTo>
                    <a:pt x="13558" y="36748"/>
                  </a:lnTo>
                  <a:cubicBezTo>
                    <a:pt x="13680" y="36821"/>
                    <a:pt x="13796" y="36855"/>
                    <a:pt x="13900" y="36855"/>
                  </a:cubicBezTo>
                  <a:cubicBezTo>
                    <a:pt x="14202" y="36855"/>
                    <a:pt x="14412" y="36568"/>
                    <a:pt x="14412" y="36103"/>
                  </a:cubicBezTo>
                  <a:lnTo>
                    <a:pt x="14412" y="9482"/>
                  </a:lnTo>
                  <a:cubicBezTo>
                    <a:pt x="14412" y="8856"/>
                    <a:pt x="14013" y="8116"/>
                    <a:pt x="13539" y="7832"/>
                  </a:cubicBezTo>
                  <a:lnTo>
                    <a:pt x="1" y="1"/>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6"/>
            <p:cNvSpPr/>
            <p:nvPr/>
          </p:nvSpPr>
          <p:spPr>
            <a:xfrm>
              <a:off x="1784405" y="1192813"/>
              <a:ext cx="1278027" cy="2897704"/>
            </a:xfrm>
            <a:custGeom>
              <a:avLst/>
              <a:gdLst/>
              <a:ahLst/>
              <a:cxnLst/>
              <a:rect l="l" t="t" r="r" b="b"/>
              <a:pathLst>
                <a:path w="16175" h="36674" extrusionOk="0">
                  <a:moveTo>
                    <a:pt x="2729" y="0"/>
                  </a:moveTo>
                  <a:cubicBezTo>
                    <a:pt x="952" y="0"/>
                    <a:pt x="1" y="1519"/>
                    <a:pt x="1" y="1519"/>
                  </a:cubicBezTo>
                  <a:lnTo>
                    <a:pt x="1" y="28842"/>
                  </a:lnTo>
                  <a:lnTo>
                    <a:pt x="13330" y="36673"/>
                  </a:lnTo>
                  <a:cubicBezTo>
                    <a:pt x="13845" y="35316"/>
                    <a:pt x="14808" y="35056"/>
                    <a:pt x="15469" y="35056"/>
                  </a:cubicBezTo>
                  <a:cubicBezTo>
                    <a:pt x="15880" y="35056"/>
                    <a:pt x="16175" y="35156"/>
                    <a:pt x="16175" y="35156"/>
                  </a:cubicBezTo>
                  <a:lnTo>
                    <a:pt x="16175" y="7814"/>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6"/>
            <p:cNvSpPr/>
            <p:nvPr/>
          </p:nvSpPr>
          <p:spPr>
            <a:xfrm>
              <a:off x="1782904" y="1192813"/>
              <a:ext cx="1279528" cy="737266"/>
            </a:xfrm>
            <a:custGeom>
              <a:avLst/>
              <a:gdLst/>
              <a:ahLst/>
              <a:cxnLst/>
              <a:rect l="l" t="t" r="r" b="b"/>
              <a:pathLst>
                <a:path w="16194" h="9331" extrusionOk="0">
                  <a:moveTo>
                    <a:pt x="2748" y="0"/>
                  </a:moveTo>
                  <a:cubicBezTo>
                    <a:pt x="970" y="0"/>
                    <a:pt x="1" y="1519"/>
                    <a:pt x="1" y="1519"/>
                  </a:cubicBezTo>
                  <a:lnTo>
                    <a:pt x="13331" y="9331"/>
                  </a:lnTo>
                  <a:cubicBezTo>
                    <a:pt x="13861" y="7975"/>
                    <a:pt x="14838" y="7719"/>
                    <a:pt x="15502" y="7719"/>
                  </a:cubicBezTo>
                  <a:cubicBezTo>
                    <a:pt x="15906" y="7719"/>
                    <a:pt x="16194" y="7814"/>
                    <a:pt x="16194" y="7814"/>
                  </a:cubicBezTo>
                  <a:lnTo>
                    <a:pt x="2845" y="2"/>
                  </a:lnTo>
                  <a:cubicBezTo>
                    <a:pt x="2812" y="1"/>
                    <a:pt x="2780" y="0"/>
                    <a:pt x="27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6"/>
            <p:cNvSpPr/>
            <p:nvPr/>
          </p:nvSpPr>
          <p:spPr>
            <a:xfrm>
              <a:off x="1712504" y="1260368"/>
              <a:ext cx="1197118" cy="2944243"/>
            </a:xfrm>
            <a:custGeom>
              <a:avLst/>
              <a:gdLst/>
              <a:ahLst/>
              <a:cxnLst/>
              <a:rect l="l" t="t" r="r" b="b"/>
              <a:pathLst>
                <a:path w="15151" h="37263" extrusionOk="0">
                  <a:moveTo>
                    <a:pt x="740" y="0"/>
                  </a:moveTo>
                  <a:lnTo>
                    <a:pt x="0" y="436"/>
                  </a:lnTo>
                  <a:lnTo>
                    <a:pt x="0" y="29352"/>
                  </a:lnTo>
                  <a:lnTo>
                    <a:pt x="13558" y="37164"/>
                  </a:lnTo>
                  <a:cubicBezTo>
                    <a:pt x="13655" y="37229"/>
                    <a:pt x="13764" y="37263"/>
                    <a:pt x="13875" y="37263"/>
                  </a:cubicBezTo>
                  <a:cubicBezTo>
                    <a:pt x="13959" y="37263"/>
                    <a:pt x="14045" y="37243"/>
                    <a:pt x="14127" y="37202"/>
                  </a:cubicBezTo>
                  <a:lnTo>
                    <a:pt x="14828" y="36804"/>
                  </a:lnTo>
                  <a:cubicBezTo>
                    <a:pt x="15018" y="36709"/>
                    <a:pt x="15151" y="36463"/>
                    <a:pt x="15151" y="36103"/>
                  </a:cubicBezTo>
                  <a:lnTo>
                    <a:pt x="15151" y="9481"/>
                  </a:lnTo>
                  <a:cubicBezTo>
                    <a:pt x="15151" y="8855"/>
                    <a:pt x="14771" y="8116"/>
                    <a:pt x="14297" y="7831"/>
                  </a:cubicBezTo>
                  <a:lnTo>
                    <a:pt x="74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6"/>
            <p:cNvSpPr/>
            <p:nvPr/>
          </p:nvSpPr>
          <p:spPr>
            <a:xfrm>
              <a:off x="1712504" y="1294818"/>
              <a:ext cx="1140229" cy="2910504"/>
            </a:xfrm>
            <a:custGeom>
              <a:avLst/>
              <a:gdLst/>
              <a:ahLst/>
              <a:cxnLst/>
              <a:rect l="l" t="t" r="r" b="b"/>
              <a:pathLst>
                <a:path w="14431" h="36836" extrusionOk="0">
                  <a:moveTo>
                    <a:pt x="0" y="0"/>
                  </a:moveTo>
                  <a:lnTo>
                    <a:pt x="0" y="28916"/>
                  </a:lnTo>
                  <a:lnTo>
                    <a:pt x="13558" y="36728"/>
                  </a:lnTo>
                  <a:cubicBezTo>
                    <a:pt x="13680" y="36801"/>
                    <a:pt x="13796" y="36836"/>
                    <a:pt x="13903" y="36836"/>
                  </a:cubicBezTo>
                  <a:cubicBezTo>
                    <a:pt x="14210" y="36836"/>
                    <a:pt x="14430" y="36549"/>
                    <a:pt x="14430" y="36084"/>
                  </a:cubicBezTo>
                  <a:lnTo>
                    <a:pt x="14430" y="9462"/>
                  </a:lnTo>
                  <a:cubicBezTo>
                    <a:pt x="14430" y="8836"/>
                    <a:pt x="14051" y="8097"/>
                    <a:pt x="13558" y="7812"/>
                  </a:cubicBezTo>
                  <a:lnTo>
                    <a:pt x="0" y="0"/>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16"/>
            <p:cNvSpPr/>
            <p:nvPr/>
          </p:nvSpPr>
          <p:spPr>
            <a:xfrm>
              <a:off x="1904267" y="1652112"/>
              <a:ext cx="756703" cy="693493"/>
            </a:xfrm>
            <a:custGeom>
              <a:avLst/>
              <a:gdLst/>
              <a:ahLst/>
              <a:cxnLst/>
              <a:rect l="l" t="t" r="r" b="b"/>
              <a:pathLst>
                <a:path w="9577" h="8777" extrusionOk="0">
                  <a:moveTo>
                    <a:pt x="320" y="1"/>
                  </a:moveTo>
                  <a:cubicBezTo>
                    <a:pt x="135" y="1"/>
                    <a:pt x="0" y="171"/>
                    <a:pt x="0" y="465"/>
                  </a:cubicBezTo>
                  <a:lnTo>
                    <a:pt x="0" y="2778"/>
                  </a:lnTo>
                  <a:cubicBezTo>
                    <a:pt x="0" y="3177"/>
                    <a:pt x="209" y="3556"/>
                    <a:pt x="531" y="3802"/>
                  </a:cubicBezTo>
                  <a:lnTo>
                    <a:pt x="9045" y="8713"/>
                  </a:lnTo>
                  <a:cubicBezTo>
                    <a:pt x="9122" y="8756"/>
                    <a:pt x="9193" y="8776"/>
                    <a:pt x="9257" y="8776"/>
                  </a:cubicBezTo>
                  <a:cubicBezTo>
                    <a:pt x="9449" y="8776"/>
                    <a:pt x="9576" y="8599"/>
                    <a:pt x="9576" y="8315"/>
                  </a:cubicBezTo>
                  <a:lnTo>
                    <a:pt x="9576" y="6002"/>
                  </a:lnTo>
                  <a:cubicBezTo>
                    <a:pt x="9576" y="5585"/>
                    <a:pt x="9367" y="5205"/>
                    <a:pt x="9045" y="4978"/>
                  </a:cubicBezTo>
                  <a:lnTo>
                    <a:pt x="531" y="67"/>
                  </a:lnTo>
                  <a:cubicBezTo>
                    <a:pt x="457" y="22"/>
                    <a:pt x="385" y="1"/>
                    <a:pt x="32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6"/>
            <p:cNvSpPr/>
            <p:nvPr/>
          </p:nvSpPr>
          <p:spPr>
            <a:xfrm>
              <a:off x="2006113" y="2137406"/>
              <a:ext cx="552929" cy="347892"/>
            </a:xfrm>
            <a:custGeom>
              <a:avLst/>
              <a:gdLst/>
              <a:ahLst/>
              <a:cxnLst/>
              <a:rect l="l" t="t" r="r" b="b"/>
              <a:pathLst>
                <a:path w="6998" h="4403" extrusionOk="0">
                  <a:moveTo>
                    <a:pt x="124" y="1"/>
                  </a:moveTo>
                  <a:cubicBezTo>
                    <a:pt x="52" y="1"/>
                    <a:pt x="1" y="71"/>
                    <a:pt x="1" y="182"/>
                  </a:cubicBezTo>
                  <a:cubicBezTo>
                    <a:pt x="1" y="353"/>
                    <a:pt x="77" y="486"/>
                    <a:pt x="209" y="580"/>
                  </a:cubicBezTo>
                  <a:lnTo>
                    <a:pt x="6789" y="4373"/>
                  </a:lnTo>
                  <a:cubicBezTo>
                    <a:pt x="6820" y="4393"/>
                    <a:pt x="6849" y="4402"/>
                    <a:pt x="6875" y="4402"/>
                  </a:cubicBezTo>
                  <a:cubicBezTo>
                    <a:pt x="6947" y="4402"/>
                    <a:pt x="6998" y="4332"/>
                    <a:pt x="6998" y="4221"/>
                  </a:cubicBezTo>
                  <a:cubicBezTo>
                    <a:pt x="6998" y="4069"/>
                    <a:pt x="6922" y="3918"/>
                    <a:pt x="6789" y="3823"/>
                  </a:cubicBezTo>
                  <a:lnTo>
                    <a:pt x="209" y="30"/>
                  </a:lnTo>
                  <a:cubicBezTo>
                    <a:pt x="179" y="10"/>
                    <a:pt x="150" y="1"/>
                    <a:pt x="124" y="1"/>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p:nvPr/>
          </p:nvSpPr>
          <p:spPr>
            <a:xfrm>
              <a:off x="2114044" y="2351688"/>
              <a:ext cx="338648" cy="224316"/>
            </a:xfrm>
            <a:custGeom>
              <a:avLst/>
              <a:gdLst/>
              <a:ahLst/>
              <a:cxnLst/>
              <a:rect l="l" t="t" r="r" b="b"/>
              <a:pathLst>
                <a:path w="4286" h="2839" extrusionOk="0">
                  <a:moveTo>
                    <a:pt x="123" y="0"/>
                  </a:moveTo>
                  <a:cubicBezTo>
                    <a:pt x="51" y="0"/>
                    <a:pt x="0" y="71"/>
                    <a:pt x="0" y="182"/>
                  </a:cubicBezTo>
                  <a:cubicBezTo>
                    <a:pt x="0" y="333"/>
                    <a:pt x="76" y="485"/>
                    <a:pt x="209" y="580"/>
                  </a:cubicBezTo>
                  <a:lnTo>
                    <a:pt x="4077" y="2817"/>
                  </a:lnTo>
                  <a:cubicBezTo>
                    <a:pt x="4106" y="2832"/>
                    <a:pt x="4134" y="2839"/>
                    <a:pt x="4159" y="2839"/>
                  </a:cubicBezTo>
                  <a:cubicBezTo>
                    <a:pt x="4233" y="2839"/>
                    <a:pt x="4285" y="2778"/>
                    <a:pt x="4285" y="2666"/>
                  </a:cubicBezTo>
                  <a:cubicBezTo>
                    <a:pt x="4266" y="2495"/>
                    <a:pt x="4191" y="2343"/>
                    <a:pt x="4077" y="2267"/>
                  </a:cubicBezTo>
                  <a:lnTo>
                    <a:pt x="209" y="30"/>
                  </a:lnTo>
                  <a:cubicBezTo>
                    <a:pt x="178" y="10"/>
                    <a:pt x="149" y="0"/>
                    <a:pt x="123" y="0"/>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16"/>
            <p:cNvSpPr/>
            <p:nvPr/>
          </p:nvSpPr>
          <p:spPr>
            <a:xfrm>
              <a:off x="1689985" y="1070976"/>
              <a:ext cx="373176" cy="222420"/>
            </a:xfrm>
            <a:custGeom>
              <a:avLst/>
              <a:gdLst/>
              <a:ahLst/>
              <a:cxnLst/>
              <a:rect l="l" t="t" r="r" b="b"/>
              <a:pathLst>
                <a:path w="4723" h="2815" extrusionOk="0">
                  <a:moveTo>
                    <a:pt x="3696" y="0"/>
                  </a:moveTo>
                  <a:cubicBezTo>
                    <a:pt x="3001" y="0"/>
                    <a:pt x="2311" y="165"/>
                    <a:pt x="1689" y="482"/>
                  </a:cubicBezTo>
                  <a:cubicBezTo>
                    <a:pt x="1" y="1278"/>
                    <a:pt x="285" y="2814"/>
                    <a:pt x="285" y="2814"/>
                  </a:cubicBezTo>
                  <a:lnTo>
                    <a:pt x="1025" y="2397"/>
                  </a:lnTo>
                  <a:cubicBezTo>
                    <a:pt x="1025" y="2397"/>
                    <a:pt x="1518" y="653"/>
                    <a:pt x="4021" y="539"/>
                  </a:cubicBezTo>
                  <a:lnTo>
                    <a:pt x="4722" y="122"/>
                  </a:lnTo>
                  <a:cubicBezTo>
                    <a:pt x="4384" y="40"/>
                    <a:pt x="4039" y="0"/>
                    <a:pt x="369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6"/>
            <p:cNvSpPr/>
            <p:nvPr/>
          </p:nvSpPr>
          <p:spPr>
            <a:xfrm>
              <a:off x="1258578" y="1592695"/>
              <a:ext cx="235299" cy="2151747"/>
            </a:xfrm>
            <a:custGeom>
              <a:avLst/>
              <a:gdLst/>
              <a:ahLst/>
              <a:cxnLst/>
              <a:rect l="l" t="t" r="r" b="b"/>
              <a:pathLst>
                <a:path w="2978" h="27233" extrusionOk="0">
                  <a:moveTo>
                    <a:pt x="2781" y="0"/>
                  </a:moveTo>
                  <a:cubicBezTo>
                    <a:pt x="181" y="0"/>
                    <a:pt x="0" y="1843"/>
                    <a:pt x="0" y="1843"/>
                  </a:cubicBezTo>
                  <a:lnTo>
                    <a:pt x="152" y="27232"/>
                  </a:lnTo>
                  <a:lnTo>
                    <a:pt x="2977" y="24729"/>
                  </a:lnTo>
                  <a:lnTo>
                    <a:pt x="2977" y="4"/>
                  </a:lnTo>
                  <a:cubicBezTo>
                    <a:pt x="2910" y="1"/>
                    <a:pt x="2845" y="0"/>
                    <a:pt x="278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6"/>
            <p:cNvSpPr/>
            <p:nvPr/>
          </p:nvSpPr>
          <p:spPr>
            <a:xfrm>
              <a:off x="1493798" y="1559984"/>
              <a:ext cx="1197118" cy="2737862"/>
            </a:xfrm>
            <a:custGeom>
              <a:avLst/>
              <a:gdLst/>
              <a:ahLst/>
              <a:cxnLst/>
              <a:rect l="l" t="t" r="r" b="b"/>
              <a:pathLst>
                <a:path w="15151" h="34651" extrusionOk="0">
                  <a:moveTo>
                    <a:pt x="721" y="0"/>
                  </a:moveTo>
                  <a:lnTo>
                    <a:pt x="0" y="418"/>
                  </a:lnTo>
                  <a:lnTo>
                    <a:pt x="0" y="26736"/>
                  </a:lnTo>
                  <a:lnTo>
                    <a:pt x="13557" y="34548"/>
                  </a:lnTo>
                  <a:cubicBezTo>
                    <a:pt x="13649" y="34616"/>
                    <a:pt x="13767" y="34650"/>
                    <a:pt x="13884" y="34650"/>
                  </a:cubicBezTo>
                  <a:cubicBezTo>
                    <a:pt x="13962" y="34650"/>
                    <a:pt x="14039" y="34635"/>
                    <a:pt x="14107" y="34605"/>
                  </a:cubicBezTo>
                  <a:lnTo>
                    <a:pt x="14809" y="34188"/>
                  </a:lnTo>
                  <a:cubicBezTo>
                    <a:pt x="15018" y="34112"/>
                    <a:pt x="15150" y="33846"/>
                    <a:pt x="15150" y="33486"/>
                  </a:cubicBezTo>
                  <a:lnTo>
                    <a:pt x="15150" y="9462"/>
                  </a:lnTo>
                  <a:cubicBezTo>
                    <a:pt x="15150" y="8836"/>
                    <a:pt x="14752" y="8097"/>
                    <a:pt x="14278" y="7831"/>
                  </a:cubicBezTo>
                  <a:lnTo>
                    <a:pt x="721" y="0"/>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6"/>
            <p:cNvSpPr/>
            <p:nvPr/>
          </p:nvSpPr>
          <p:spPr>
            <a:xfrm>
              <a:off x="1493798" y="1592932"/>
              <a:ext cx="1138649" cy="2705309"/>
            </a:xfrm>
            <a:custGeom>
              <a:avLst/>
              <a:gdLst/>
              <a:ahLst/>
              <a:cxnLst/>
              <a:rect l="l" t="t" r="r" b="b"/>
              <a:pathLst>
                <a:path w="14411" h="34239" extrusionOk="0">
                  <a:moveTo>
                    <a:pt x="0" y="1"/>
                  </a:moveTo>
                  <a:lnTo>
                    <a:pt x="0" y="26319"/>
                  </a:lnTo>
                  <a:lnTo>
                    <a:pt x="13557" y="34131"/>
                  </a:lnTo>
                  <a:cubicBezTo>
                    <a:pt x="13679" y="34204"/>
                    <a:pt x="13795" y="34238"/>
                    <a:pt x="13899" y="34238"/>
                  </a:cubicBezTo>
                  <a:cubicBezTo>
                    <a:pt x="14201" y="34238"/>
                    <a:pt x="14411" y="33951"/>
                    <a:pt x="14411" y="33486"/>
                  </a:cubicBezTo>
                  <a:lnTo>
                    <a:pt x="14411" y="9481"/>
                  </a:lnTo>
                  <a:cubicBezTo>
                    <a:pt x="14411" y="8837"/>
                    <a:pt x="14032" y="8097"/>
                    <a:pt x="13557" y="7832"/>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6"/>
            <p:cNvSpPr/>
            <p:nvPr/>
          </p:nvSpPr>
          <p:spPr>
            <a:xfrm>
              <a:off x="1270509" y="1670759"/>
              <a:ext cx="1278027" cy="2692430"/>
            </a:xfrm>
            <a:custGeom>
              <a:avLst/>
              <a:gdLst/>
              <a:ahLst/>
              <a:cxnLst/>
              <a:rect l="l" t="t" r="r" b="b"/>
              <a:pathLst>
                <a:path w="16175" h="34076" extrusionOk="0">
                  <a:moveTo>
                    <a:pt x="2729" y="0"/>
                  </a:moveTo>
                  <a:cubicBezTo>
                    <a:pt x="952" y="0"/>
                    <a:pt x="1" y="1518"/>
                    <a:pt x="1" y="1518"/>
                  </a:cubicBezTo>
                  <a:lnTo>
                    <a:pt x="1" y="26244"/>
                  </a:lnTo>
                  <a:lnTo>
                    <a:pt x="13331" y="34075"/>
                  </a:lnTo>
                  <a:cubicBezTo>
                    <a:pt x="13845" y="32718"/>
                    <a:pt x="14808" y="32458"/>
                    <a:pt x="15469" y="32458"/>
                  </a:cubicBezTo>
                  <a:cubicBezTo>
                    <a:pt x="15880" y="32458"/>
                    <a:pt x="16175" y="32558"/>
                    <a:pt x="16175" y="32558"/>
                  </a:cubicBezTo>
                  <a:lnTo>
                    <a:pt x="16175" y="7833"/>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1270509" y="1670759"/>
              <a:ext cx="1279528" cy="737266"/>
            </a:xfrm>
            <a:custGeom>
              <a:avLst/>
              <a:gdLst/>
              <a:ahLst/>
              <a:cxnLst/>
              <a:rect l="l" t="t" r="r" b="b"/>
              <a:pathLst>
                <a:path w="16194" h="9331" extrusionOk="0">
                  <a:moveTo>
                    <a:pt x="2729" y="0"/>
                  </a:moveTo>
                  <a:cubicBezTo>
                    <a:pt x="952" y="0"/>
                    <a:pt x="1" y="1518"/>
                    <a:pt x="1" y="1518"/>
                  </a:cubicBezTo>
                  <a:lnTo>
                    <a:pt x="13331" y="9331"/>
                  </a:lnTo>
                  <a:cubicBezTo>
                    <a:pt x="13855" y="7990"/>
                    <a:pt x="14818" y="7731"/>
                    <a:pt x="15481" y="7731"/>
                  </a:cubicBezTo>
                  <a:cubicBezTo>
                    <a:pt x="15896" y="7731"/>
                    <a:pt x="16194" y="7833"/>
                    <a:pt x="16194" y="7833"/>
                  </a:cubicBezTo>
                  <a:lnTo>
                    <a:pt x="2826" y="2"/>
                  </a:lnTo>
                  <a:cubicBezTo>
                    <a:pt x="2793" y="1"/>
                    <a:pt x="2761" y="0"/>
                    <a:pt x="27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1200109" y="1738236"/>
              <a:ext cx="1197118" cy="2739047"/>
            </a:xfrm>
            <a:custGeom>
              <a:avLst/>
              <a:gdLst/>
              <a:ahLst/>
              <a:cxnLst/>
              <a:rect l="l" t="t" r="r" b="b"/>
              <a:pathLst>
                <a:path w="15151" h="34666" extrusionOk="0">
                  <a:moveTo>
                    <a:pt x="740" y="1"/>
                  </a:moveTo>
                  <a:lnTo>
                    <a:pt x="1" y="418"/>
                  </a:lnTo>
                  <a:lnTo>
                    <a:pt x="1" y="26755"/>
                  </a:lnTo>
                  <a:lnTo>
                    <a:pt x="13558" y="34567"/>
                  </a:lnTo>
                  <a:cubicBezTo>
                    <a:pt x="13655" y="34632"/>
                    <a:pt x="13764" y="34666"/>
                    <a:pt x="13875" y="34666"/>
                  </a:cubicBezTo>
                  <a:cubicBezTo>
                    <a:pt x="13959" y="34666"/>
                    <a:pt x="14045" y="34646"/>
                    <a:pt x="14127" y="34605"/>
                  </a:cubicBezTo>
                  <a:lnTo>
                    <a:pt x="14810" y="34207"/>
                  </a:lnTo>
                  <a:cubicBezTo>
                    <a:pt x="15018" y="34112"/>
                    <a:pt x="15151" y="33866"/>
                    <a:pt x="15151" y="33505"/>
                  </a:cubicBezTo>
                  <a:lnTo>
                    <a:pt x="15151" y="9481"/>
                  </a:lnTo>
                  <a:cubicBezTo>
                    <a:pt x="15151" y="8856"/>
                    <a:pt x="14772" y="8116"/>
                    <a:pt x="14298" y="7832"/>
                  </a:cubicBezTo>
                  <a:lnTo>
                    <a:pt x="740" y="1"/>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1200109" y="1772685"/>
              <a:ext cx="1140229" cy="2705309"/>
            </a:xfrm>
            <a:custGeom>
              <a:avLst/>
              <a:gdLst/>
              <a:ahLst/>
              <a:cxnLst/>
              <a:rect l="l" t="t" r="r" b="b"/>
              <a:pathLst>
                <a:path w="14431" h="34239" extrusionOk="0">
                  <a:moveTo>
                    <a:pt x="1" y="1"/>
                  </a:moveTo>
                  <a:lnTo>
                    <a:pt x="1" y="26319"/>
                  </a:lnTo>
                  <a:lnTo>
                    <a:pt x="13558" y="34131"/>
                  </a:lnTo>
                  <a:cubicBezTo>
                    <a:pt x="13680" y="34204"/>
                    <a:pt x="13797" y="34239"/>
                    <a:pt x="13903" y="34239"/>
                  </a:cubicBezTo>
                  <a:cubicBezTo>
                    <a:pt x="14210" y="34239"/>
                    <a:pt x="14430" y="33952"/>
                    <a:pt x="14430" y="33487"/>
                  </a:cubicBezTo>
                  <a:lnTo>
                    <a:pt x="14430" y="9463"/>
                  </a:lnTo>
                  <a:cubicBezTo>
                    <a:pt x="14430" y="8837"/>
                    <a:pt x="14032" y="8097"/>
                    <a:pt x="13558" y="7813"/>
                  </a:cubicBezTo>
                  <a:lnTo>
                    <a:pt x="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16"/>
            <p:cNvSpPr/>
            <p:nvPr/>
          </p:nvSpPr>
          <p:spPr>
            <a:xfrm>
              <a:off x="1391872" y="2392221"/>
              <a:ext cx="756703" cy="693493"/>
            </a:xfrm>
            <a:custGeom>
              <a:avLst/>
              <a:gdLst/>
              <a:ahLst/>
              <a:cxnLst/>
              <a:rect l="l" t="t" r="r" b="b"/>
              <a:pathLst>
                <a:path w="9577" h="8777" extrusionOk="0">
                  <a:moveTo>
                    <a:pt x="312" y="1"/>
                  </a:moveTo>
                  <a:cubicBezTo>
                    <a:pt x="125" y="1"/>
                    <a:pt x="1" y="171"/>
                    <a:pt x="1" y="465"/>
                  </a:cubicBezTo>
                  <a:lnTo>
                    <a:pt x="1" y="2778"/>
                  </a:lnTo>
                  <a:cubicBezTo>
                    <a:pt x="1" y="3176"/>
                    <a:pt x="190" y="3556"/>
                    <a:pt x="532" y="3802"/>
                  </a:cubicBezTo>
                  <a:lnTo>
                    <a:pt x="9045" y="8713"/>
                  </a:lnTo>
                  <a:cubicBezTo>
                    <a:pt x="9117" y="8756"/>
                    <a:pt x="9186" y="8776"/>
                    <a:pt x="9250" y="8776"/>
                  </a:cubicBezTo>
                  <a:cubicBezTo>
                    <a:pt x="9438" y="8776"/>
                    <a:pt x="9576" y="8599"/>
                    <a:pt x="9576" y="8315"/>
                  </a:cubicBezTo>
                  <a:lnTo>
                    <a:pt x="9576" y="5983"/>
                  </a:lnTo>
                  <a:cubicBezTo>
                    <a:pt x="9557" y="5585"/>
                    <a:pt x="9368" y="5205"/>
                    <a:pt x="9045" y="4978"/>
                  </a:cubicBezTo>
                  <a:lnTo>
                    <a:pt x="532" y="67"/>
                  </a:lnTo>
                  <a:cubicBezTo>
                    <a:pt x="452" y="22"/>
                    <a:pt x="378" y="1"/>
                    <a:pt x="312"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6"/>
            <p:cNvSpPr/>
            <p:nvPr/>
          </p:nvSpPr>
          <p:spPr>
            <a:xfrm>
              <a:off x="1493798" y="2877516"/>
              <a:ext cx="552850" cy="347892"/>
            </a:xfrm>
            <a:custGeom>
              <a:avLst/>
              <a:gdLst/>
              <a:ahLst/>
              <a:cxnLst/>
              <a:rect l="l" t="t" r="r" b="b"/>
              <a:pathLst>
                <a:path w="6997" h="4403" extrusionOk="0">
                  <a:moveTo>
                    <a:pt x="123" y="1"/>
                  </a:moveTo>
                  <a:cubicBezTo>
                    <a:pt x="51" y="1"/>
                    <a:pt x="0" y="71"/>
                    <a:pt x="0" y="182"/>
                  </a:cubicBezTo>
                  <a:cubicBezTo>
                    <a:pt x="0" y="353"/>
                    <a:pt x="76" y="485"/>
                    <a:pt x="209" y="580"/>
                  </a:cubicBezTo>
                  <a:lnTo>
                    <a:pt x="6788" y="4372"/>
                  </a:lnTo>
                  <a:cubicBezTo>
                    <a:pt x="6819" y="4393"/>
                    <a:pt x="6848" y="4402"/>
                    <a:pt x="6874" y="4402"/>
                  </a:cubicBezTo>
                  <a:cubicBezTo>
                    <a:pt x="6946" y="4402"/>
                    <a:pt x="6997" y="4332"/>
                    <a:pt x="6997" y="4221"/>
                  </a:cubicBezTo>
                  <a:cubicBezTo>
                    <a:pt x="6997" y="4069"/>
                    <a:pt x="6921" y="3917"/>
                    <a:pt x="6788" y="3823"/>
                  </a:cubicBezTo>
                  <a:lnTo>
                    <a:pt x="209" y="30"/>
                  </a:lnTo>
                  <a:cubicBezTo>
                    <a:pt x="178" y="10"/>
                    <a:pt x="149" y="1"/>
                    <a:pt x="123"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1600148" y="3091797"/>
              <a:ext cx="338648" cy="224316"/>
            </a:xfrm>
            <a:custGeom>
              <a:avLst/>
              <a:gdLst/>
              <a:ahLst/>
              <a:cxnLst/>
              <a:rect l="l" t="t" r="r" b="b"/>
              <a:pathLst>
                <a:path w="4286" h="2839" extrusionOk="0">
                  <a:moveTo>
                    <a:pt x="123" y="0"/>
                  </a:moveTo>
                  <a:cubicBezTo>
                    <a:pt x="51" y="0"/>
                    <a:pt x="0" y="70"/>
                    <a:pt x="0" y="182"/>
                  </a:cubicBezTo>
                  <a:cubicBezTo>
                    <a:pt x="0" y="333"/>
                    <a:pt x="76" y="485"/>
                    <a:pt x="209" y="580"/>
                  </a:cubicBezTo>
                  <a:lnTo>
                    <a:pt x="4077" y="2817"/>
                  </a:lnTo>
                  <a:cubicBezTo>
                    <a:pt x="4111" y="2832"/>
                    <a:pt x="4141" y="2839"/>
                    <a:pt x="4167" y="2839"/>
                  </a:cubicBezTo>
                  <a:cubicBezTo>
                    <a:pt x="4244" y="2839"/>
                    <a:pt x="4286" y="2778"/>
                    <a:pt x="4286" y="2665"/>
                  </a:cubicBezTo>
                  <a:cubicBezTo>
                    <a:pt x="4286" y="2495"/>
                    <a:pt x="4210" y="2343"/>
                    <a:pt x="4077" y="2267"/>
                  </a:cubicBezTo>
                  <a:lnTo>
                    <a:pt x="209" y="30"/>
                  </a:lnTo>
                  <a:cubicBezTo>
                    <a:pt x="178" y="9"/>
                    <a:pt x="149" y="0"/>
                    <a:pt x="123" y="0"/>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16"/>
            <p:cNvSpPr/>
            <p:nvPr/>
          </p:nvSpPr>
          <p:spPr>
            <a:xfrm>
              <a:off x="1177669" y="1550028"/>
              <a:ext cx="373097" cy="221235"/>
            </a:xfrm>
            <a:custGeom>
              <a:avLst/>
              <a:gdLst/>
              <a:ahLst/>
              <a:cxnLst/>
              <a:rect l="l" t="t" r="r" b="b"/>
              <a:pathLst>
                <a:path w="4722" h="2800" extrusionOk="0">
                  <a:moveTo>
                    <a:pt x="3668" y="1"/>
                  </a:moveTo>
                  <a:cubicBezTo>
                    <a:pt x="2982" y="1"/>
                    <a:pt x="2302" y="161"/>
                    <a:pt x="1688" y="487"/>
                  </a:cubicBezTo>
                  <a:cubicBezTo>
                    <a:pt x="0" y="1283"/>
                    <a:pt x="285" y="2800"/>
                    <a:pt x="285" y="2800"/>
                  </a:cubicBezTo>
                  <a:lnTo>
                    <a:pt x="1024" y="2383"/>
                  </a:lnTo>
                  <a:cubicBezTo>
                    <a:pt x="1024" y="2383"/>
                    <a:pt x="1517" y="638"/>
                    <a:pt x="4001" y="544"/>
                  </a:cubicBezTo>
                  <a:lnTo>
                    <a:pt x="4722" y="126"/>
                  </a:lnTo>
                  <a:cubicBezTo>
                    <a:pt x="4374" y="43"/>
                    <a:pt x="4021" y="1"/>
                    <a:pt x="3668" y="1"/>
                  </a:cubicBez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6"/>
            <p:cNvSpPr/>
            <p:nvPr/>
          </p:nvSpPr>
          <p:spPr>
            <a:xfrm>
              <a:off x="972395" y="2212389"/>
              <a:ext cx="235299" cy="1953031"/>
            </a:xfrm>
            <a:custGeom>
              <a:avLst/>
              <a:gdLst/>
              <a:ahLst/>
              <a:cxnLst/>
              <a:rect l="l" t="t" r="r" b="b"/>
              <a:pathLst>
                <a:path w="2978" h="24718" extrusionOk="0">
                  <a:moveTo>
                    <a:pt x="2644" y="0"/>
                  </a:moveTo>
                  <a:cubicBezTo>
                    <a:pt x="105" y="0"/>
                    <a:pt x="0" y="1869"/>
                    <a:pt x="0" y="1869"/>
                  </a:cubicBezTo>
                  <a:lnTo>
                    <a:pt x="152" y="24717"/>
                  </a:lnTo>
                  <a:lnTo>
                    <a:pt x="2977" y="22954"/>
                  </a:lnTo>
                  <a:lnTo>
                    <a:pt x="2977" y="11"/>
                  </a:lnTo>
                  <a:cubicBezTo>
                    <a:pt x="2862" y="4"/>
                    <a:pt x="2751" y="0"/>
                    <a:pt x="2644" y="0"/>
                  </a:cubicBez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1207615" y="2180231"/>
              <a:ext cx="988841" cy="2371402"/>
            </a:xfrm>
            <a:custGeom>
              <a:avLst/>
              <a:gdLst/>
              <a:ahLst/>
              <a:cxnLst/>
              <a:rect l="l" t="t" r="r" b="b"/>
              <a:pathLst>
                <a:path w="12515" h="30013" extrusionOk="0">
                  <a:moveTo>
                    <a:pt x="740" y="0"/>
                  </a:moveTo>
                  <a:lnTo>
                    <a:pt x="0" y="437"/>
                  </a:lnTo>
                  <a:lnTo>
                    <a:pt x="0" y="23418"/>
                  </a:lnTo>
                  <a:lnTo>
                    <a:pt x="10922" y="29921"/>
                  </a:lnTo>
                  <a:cubicBezTo>
                    <a:pt x="11016" y="29984"/>
                    <a:pt x="11122" y="30012"/>
                    <a:pt x="11226" y="30012"/>
                  </a:cubicBezTo>
                  <a:cubicBezTo>
                    <a:pt x="11311" y="30012"/>
                    <a:pt x="11395" y="29993"/>
                    <a:pt x="11472" y="29959"/>
                  </a:cubicBezTo>
                  <a:lnTo>
                    <a:pt x="12174" y="29561"/>
                  </a:lnTo>
                  <a:cubicBezTo>
                    <a:pt x="12382" y="29466"/>
                    <a:pt x="12515" y="29220"/>
                    <a:pt x="12515" y="28841"/>
                  </a:cubicBezTo>
                  <a:lnTo>
                    <a:pt x="12515" y="8154"/>
                  </a:lnTo>
                  <a:cubicBezTo>
                    <a:pt x="12515" y="7509"/>
                    <a:pt x="12136" y="6770"/>
                    <a:pt x="11643" y="6504"/>
                  </a:cubicBezTo>
                  <a:lnTo>
                    <a:pt x="74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6"/>
            <p:cNvSpPr/>
            <p:nvPr/>
          </p:nvSpPr>
          <p:spPr>
            <a:xfrm>
              <a:off x="1207615" y="2214680"/>
              <a:ext cx="930451" cy="2337585"/>
            </a:xfrm>
            <a:custGeom>
              <a:avLst/>
              <a:gdLst/>
              <a:ahLst/>
              <a:cxnLst/>
              <a:rect l="l" t="t" r="r" b="b"/>
              <a:pathLst>
                <a:path w="11776" h="29585" extrusionOk="0">
                  <a:moveTo>
                    <a:pt x="0" y="1"/>
                  </a:moveTo>
                  <a:lnTo>
                    <a:pt x="0" y="22982"/>
                  </a:lnTo>
                  <a:lnTo>
                    <a:pt x="10922" y="29485"/>
                  </a:lnTo>
                  <a:cubicBezTo>
                    <a:pt x="11042" y="29552"/>
                    <a:pt x="11155" y="29584"/>
                    <a:pt x="11258" y="29584"/>
                  </a:cubicBezTo>
                  <a:cubicBezTo>
                    <a:pt x="11563" y="29584"/>
                    <a:pt x="11775" y="29304"/>
                    <a:pt x="11775" y="28822"/>
                  </a:cubicBezTo>
                  <a:lnTo>
                    <a:pt x="11775" y="8135"/>
                  </a:lnTo>
                  <a:cubicBezTo>
                    <a:pt x="11775" y="7490"/>
                    <a:pt x="11396" y="6751"/>
                    <a:pt x="10922" y="6485"/>
                  </a:cubicBezTo>
                  <a:lnTo>
                    <a:pt x="0"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6"/>
            <p:cNvSpPr/>
            <p:nvPr/>
          </p:nvSpPr>
          <p:spPr>
            <a:xfrm>
              <a:off x="984405" y="2292350"/>
              <a:ext cx="1071251" cy="2323995"/>
            </a:xfrm>
            <a:custGeom>
              <a:avLst/>
              <a:gdLst/>
              <a:ahLst/>
              <a:cxnLst/>
              <a:rect l="l" t="t" r="r" b="b"/>
              <a:pathLst>
                <a:path w="13558" h="29413" extrusionOk="0">
                  <a:moveTo>
                    <a:pt x="2698" y="1"/>
                  </a:moveTo>
                  <a:cubicBezTo>
                    <a:pt x="958" y="1"/>
                    <a:pt x="0" y="1501"/>
                    <a:pt x="0" y="1501"/>
                  </a:cubicBezTo>
                  <a:lnTo>
                    <a:pt x="0" y="22928"/>
                  </a:lnTo>
                  <a:lnTo>
                    <a:pt x="10694" y="29413"/>
                  </a:lnTo>
                  <a:cubicBezTo>
                    <a:pt x="11213" y="28057"/>
                    <a:pt x="12193" y="27801"/>
                    <a:pt x="12861" y="27801"/>
                  </a:cubicBezTo>
                  <a:cubicBezTo>
                    <a:pt x="13267" y="27801"/>
                    <a:pt x="13558" y="27896"/>
                    <a:pt x="13558" y="27896"/>
                  </a:cubicBezTo>
                  <a:lnTo>
                    <a:pt x="13558" y="6488"/>
                  </a:lnTo>
                  <a:lnTo>
                    <a:pt x="2825" y="3"/>
                  </a:lnTo>
                  <a:cubicBezTo>
                    <a:pt x="2783" y="2"/>
                    <a:pt x="2740" y="1"/>
                    <a:pt x="2698"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6"/>
            <p:cNvSpPr/>
            <p:nvPr/>
          </p:nvSpPr>
          <p:spPr>
            <a:xfrm>
              <a:off x="984405" y="2292350"/>
              <a:ext cx="1069750" cy="632574"/>
            </a:xfrm>
            <a:custGeom>
              <a:avLst/>
              <a:gdLst/>
              <a:ahLst/>
              <a:cxnLst/>
              <a:rect l="l" t="t" r="r" b="b"/>
              <a:pathLst>
                <a:path w="13539" h="8006" extrusionOk="0">
                  <a:moveTo>
                    <a:pt x="2698" y="1"/>
                  </a:moveTo>
                  <a:cubicBezTo>
                    <a:pt x="958" y="1"/>
                    <a:pt x="0" y="1501"/>
                    <a:pt x="0" y="1501"/>
                  </a:cubicBezTo>
                  <a:lnTo>
                    <a:pt x="10694" y="8005"/>
                  </a:lnTo>
                  <a:cubicBezTo>
                    <a:pt x="11209" y="6648"/>
                    <a:pt x="12172" y="6388"/>
                    <a:pt x="12833" y="6388"/>
                  </a:cubicBezTo>
                  <a:cubicBezTo>
                    <a:pt x="13244" y="6388"/>
                    <a:pt x="13539" y="6488"/>
                    <a:pt x="13539" y="6488"/>
                  </a:cubicBezTo>
                  <a:lnTo>
                    <a:pt x="2825" y="3"/>
                  </a:lnTo>
                  <a:cubicBezTo>
                    <a:pt x="2783" y="2"/>
                    <a:pt x="2740" y="1"/>
                    <a:pt x="269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6"/>
            <p:cNvSpPr/>
            <p:nvPr/>
          </p:nvSpPr>
          <p:spPr>
            <a:xfrm>
              <a:off x="913926" y="2359984"/>
              <a:ext cx="988920" cy="2371402"/>
            </a:xfrm>
            <a:custGeom>
              <a:avLst/>
              <a:gdLst/>
              <a:ahLst/>
              <a:cxnLst/>
              <a:rect l="l" t="t" r="r" b="b"/>
              <a:pathLst>
                <a:path w="12516" h="30013" extrusionOk="0">
                  <a:moveTo>
                    <a:pt x="740" y="1"/>
                  </a:moveTo>
                  <a:lnTo>
                    <a:pt x="1" y="418"/>
                  </a:lnTo>
                  <a:lnTo>
                    <a:pt x="1" y="23418"/>
                  </a:lnTo>
                  <a:lnTo>
                    <a:pt x="10923" y="29922"/>
                  </a:lnTo>
                  <a:cubicBezTo>
                    <a:pt x="11017" y="29984"/>
                    <a:pt x="11122" y="30013"/>
                    <a:pt x="11230" y="30013"/>
                  </a:cubicBezTo>
                  <a:cubicBezTo>
                    <a:pt x="11317" y="30013"/>
                    <a:pt x="11406" y="29994"/>
                    <a:pt x="11492" y="29960"/>
                  </a:cubicBezTo>
                  <a:lnTo>
                    <a:pt x="12174" y="29561"/>
                  </a:lnTo>
                  <a:cubicBezTo>
                    <a:pt x="12383" y="29467"/>
                    <a:pt x="12516" y="29220"/>
                    <a:pt x="12516" y="28841"/>
                  </a:cubicBezTo>
                  <a:lnTo>
                    <a:pt x="12516" y="8135"/>
                  </a:lnTo>
                  <a:cubicBezTo>
                    <a:pt x="12516" y="7509"/>
                    <a:pt x="12136" y="6770"/>
                    <a:pt x="11662" y="6486"/>
                  </a:cubicBezTo>
                  <a:lnTo>
                    <a:pt x="74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913926" y="2392932"/>
              <a:ext cx="931952" cy="2339086"/>
            </a:xfrm>
            <a:custGeom>
              <a:avLst/>
              <a:gdLst/>
              <a:ahLst/>
              <a:cxnLst/>
              <a:rect l="l" t="t" r="r" b="b"/>
              <a:pathLst>
                <a:path w="11795" h="29604" extrusionOk="0">
                  <a:moveTo>
                    <a:pt x="1" y="1"/>
                  </a:moveTo>
                  <a:lnTo>
                    <a:pt x="1" y="23020"/>
                  </a:lnTo>
                  <a:lnTo>
                    <a:pt x="10923" y="29505"/>
                  </a:lnTo>
                  <a:cubicBezTo>
                    <a:pt x="11042" y="29572"/>
                    <a:pt x="11157" y="29604"/>
                    <a:pt x="11262" y="29604"/>
                  </a:cubicBezTo>
                  <a:cubicBezTo>
                    <a:pt x="11572" y="29604"/>
                    <a:pt x="11795" y="29323"/>
                    <a:pt x="11795" y="28841"/>
                  </a:cubicBezTo>
                  <a:lnTo>
                    <a:pt x="11795" y="8154"/>
                  </a:lnTo>
                  <a:cubicBezTo>
                    <a:pt x="11795" y="7510"/>
                    <a:pt x="11397" y="6770"/>
                    <a:pt x="10923" y="6505"/>
                  </a:cubicBezTo>
                  <a:lnTo>
                    <a:pt x="1"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6"/>
            <p:cNvSpPr/>
            <p:nvPr/>
          </p:nvSpPr>
          <p:spPr>
            <a:xfrm>
              <a:off x="1105689" y="2862898"/>
              <a:ext cx="548426" cy="588564"/>
            </a:xfrm>
            <a:custGeom>
              <a:avLst/>
              <a:gdLst/>
              <a:ahLst/>
              <a:cxnLst/>
              <a:rect l="l" t="t" r="r" b="b"/>
              <a:pathLst>
                <a:path w="6941" h="7449" extrusionOk="0">
                  <a:moveTo>
                    <a:pt x="328" y="1"/>
                  </a:moveTo>
                  <a:cubicBezTo>
                    <a:pt x="139" y="1"/>
                    <a:pt x="1" y="178"/>
                    <a:pt x="1" y="462"/>
                  </a:cubicBezTo>
                  <a:lnTo>
                    <a:pt x="1" y="2794"/>
                  </a:lnTo>
                  <a:cubicBezTo>
                    <a:pt x="20" y="3192"/>
                    <a:pt x="210" y="3571"/>
                    <a:pt x="532" y="3799"/>
                  </a:cubicBezTo>
                  <a:lnTo>
                    <a:pt x="6410" y="7383"/>
                  </a:lnTo>
                  <a:cubicBezTo>
                    <a:pt x="6484" y="7427"/>
                    <a:pt x="6556" y="7449"/>
                    <a:pt x="6622" y="7449"/>
                  </a:cubicBezTo>
                  <a:cubicBezTo>
                    <a:pt x="6806" y="7449"/>
                    <a:pt x="6941" y="7279"/>
                    <a:pt x="6941" y="6985"/>
                  </a:cubicBezTo>
                  <a:lnTo>
                    <a:pt x="6941" y="4671"/>
                  </a:lnTo>
                  <a:cubicBezTo>
                    <a:pt x="6941" y="4254"/>
                    <a:pt x="6732" y="3894"/>
                    <a:pt x="6410" y="3647"/>
                  </a:cubicBezTo>
                  <a:lnTo>
                    <a:pt x="532" y="64"/>
                  </a:lnTo>
                  <a:cubicBezTo>
                    <a:pt x="460" y="21"/>
                    <a:pt x="391" y="1"/>
                    <a:pt x="3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6"/>
            <p:cNvSpPr/>
            <p:nvPr/>
          </p:nvSpPr>
          <p:spPr>
            <a:xfrm>
              <a:off x="1207615" y="3347956"/>
              <a:ext cx="344653" cy="243596"/>
            </a:xfrm>
            <a:custGeom>
              <a:avLst/>
              <a:gdLst/>
              <a:ahLst/>
              <a:cxnLst/>
              <a:rect l="l" t="t" r="r" b="b"/>
              <a:pathLst>
                <a:path w="4362" h="3083" extrusionOk="0">
                  <a:moveTo>
                    <a:pt x="123" y="0"/>
                  </a:moveTo>
                  <a:cubicBezTo>
                    <a:pt x="51" y="0"/>
                    <a:pt x="0" y="71"/>
                    <a:pt x="0" y="182"/>
                  </a:cubicBezTo>
                  <a:cubicBezTo>
                    <a:pt x="0" y="334"/>
                    <a:pt x="76" y="485"/>
                    <a:pt x="209" y="580"/>
                  </a:cubicBezTo>
                  <a:lnTo>
                    <a:pt x="4153" y="3064"/>
                  </a:lnTo>
                  <a:cubicBezTo>
                    <a:pt x="4179" y="3077"/>
                    <a:pt x="4203" y="3083"/>
                    <a:pt x="4226" y="3083"/>
                  </a:cubicBezTo>
                  <a:cubicBezTo>
                    <a:pt x="4305" y="3083"/>
                    <a:pt x="4362" y="3011"/>
                    <a:pt x="4362" y="2893"/>
                  </a:cubicBezTo>
                  <a:cubicBezTo>
                    <a:pt x="4362" y="2742"/>
                    <a:pt x="4286" y="2590"/>
                    <a:pt x="4153" y="2495"/>
                  </a:cubicBezTo>
                  <a:lnTo>
                    <a:pt x="209" y="30"/>
                  </a:lnTo>
                  <a:cubicBezTo>
                    <a:pt x="178" y="10"/>
                    <a:pt x="149" y="0"/>
                    <a:pt x="1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315467" y="3563660"/>
              <a:ext cx="130055" cy="118677"/>
            </a:xfrm>
            <a:custGeom>
              <a:avLst/>
              <a:gdLst/>
              <a:ahLst/>
              <a:cxnLst/>
              <a:rect l="l" t="t" r="r" b="b"/>
              <a:pathLst>
                <a:path w="1646" h="1502" extrusionOk="0">
                  <a:moveTo>
                    <a:pt x="123" y="1"/>
                  </a:moveTo>
                  <a:cubicBezTo>
                    <a:pt x="51" y="1"/>
                    <a:pt x="1" y="71"/>
                    <a:pt x="1" y="182"/>
                  </a:cubicBezTo>
                  <a:cubicBezTo>
                    <a:pt x="1" y="334"/>
                    <a:pt x="76" y="486"/>
                    <a:pt x="209" y="581"/>
                  </a:cubicBezTo>
                  <a:lnTo>
                    <a:pt x="1423" y="1472"/>
                  </a:lnTo>
                  <a:cubicBezTo>
                    <a:pt x="1458" y="1492"/>
                    <a:pt x="1491" y="1501"/>
                    <a:pt x="1520" y="1501"/>
                  </a:cubicBezTo>
                  <a:cubicBezTo>
                    <a:pt x="1598" y="1501"/>
                    <a:pt x="1645" y="1431"/>
                    <a:pt x="1631" y="1320"/>
                  </a:cubicBezTo>
                  <a:cubicBezTo>
                    <a:pt x="1631" y="1168"/>
                    <a:pt x="1555" y="1017"/>
                    <a:pt x="1423" y="922"/>
                  </a:cubicBezTo>
                  <a:lnTo>
                    <a:pt x="209" y="31"/>
                  </a:lnTo>
                  <a:cubicBezTo>
                    <a:pt x="179" y="10"/>
                    <a:pt x="150" y="1"/>
                    <a:pt x="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6"/>
            <p:cNvSpPr/>
            <p:nvPr/>
          </p:nvSpPr>
          <p:spPr>
            <a:xfrm>
              <a:off x="891486" y="2170592"/>
              <a:ext cx="374598" cy="222420"/>
            </a:xfrm>
            <a:custGeom>
              <a:avLst/>
              <a:gdLst/>
              <a:ahLst/>
              <a:cxnLst/>
              <a:rect l="l" t="t" r="r" b="b"/>
              <a:pathLst>
                <a:path w="4741" h="2815" extrusionOk="0">
                  <a:moveTo>
                    <a:pt x="3714" y="1"/>
                  </a:moveTo>
                  <a:cubicBezTo>
                    <a:pt x="3017" y="1"/>
                    <a:pt x="2323" y="165"/>
                    <a:pt x="1688" y="483"/>
                  </a:cubicBezTo>
                  <a:cubicBezTo>
                    <a:pt x="0" y="1279"/>
                    <a:pt x="285" y="2815"/>
                    <a:pt x="285" y="2815"/>
                  </a:cubicBezTo>
                  <a:lnTo>
                    <a:pt x="1024" y="2398"/>
                  </a:lnTo>
                  <a:cubicBezTo>
                    <a:pt x="1024" y="2398"/>
                    <a:pt x="1536" y="653"/>
                    <a:pt x="4001" y="540"/>
                  </a:cubicBezTo>
                  <a:lnTo>
                    <a:pt x="4741" y="122"/>
                  </a:lnTo>
                  <a:cubicBezTo>
                    <a:pt x="4403" y="41"/>
                    <a:pt x="4058" y="1"/>
                    <a:pt x="371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9" name="Google Shape;149;p16"/>
          <p:cNvSpPr txBox="1"/>
          <p:nvPr/>
        </p:nvSpPr>
        <p:spPr>
          <a:xfrm>
            <a:off x="6599200" y="2997556"/>
            <a:ext cx="4262400" cy="6088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vi-VN" sz="2667" b="1" kern="0" dirty="0">
                <a:solidFill>
                  <a:srgbClr val="E36414"/>
                </a:solidFill>
                <a:latin typeface="Fira Sans Condensed Medium" panose="020B0603050000020004" pitchFamily="34" charset="0"/>
              </a:rPr>
              <a:t>Viết được biểu thức tính động năng của vật</a:t>
            </a:r>
            <a:endParaRPr lang="en-US" sz="2667" b="1" kern="0" dirty="0">
              <a:solidFill>
                <a:srgbClr val="E36414"/>
              </a:solidFill>
              <a:latin typeface="Fira Sans Condensed Medium" panose="020B0603050000020004" pitchFamily="34" charset="0"/>
            </a:endParaRPr>
          </a:p>
        </p:txBody>
      </p:sp>
      <p:sp>
        <p:nvSpPr>
          <p:cNvPr id="152" name="Google Shape;152;p16"/>
          <p:cNvSpPr/>
          <p:nvPr/>
        </p:nvSpPr>
        <p:spPr>
          <a:xfrm>
            <a:off x="5436467" y="2676972"/>
            <a:ext cx="959600" cy="959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3" name="Google Shape;153;p16"/>
          <p:cNvCxnSpPr>
            <a:cxnSpLocks/>
          </p:cNvCxnSpPr>
          <p:nvPr/>
        </p:nvCxnSpPr>
        <p:spPr>
          <a:xfrm>
            <a:off x="6350347" y="3535920"/>
            <a:ext cx="4471200" cy="0"/>
          </a:xfrm>
          <a:prstGeom prst="straightConnector1">
            <a:avLst/>
          </a:prstGeom>
          <a:noFill/>
          <a:ln w="19050" cap="flat" cmpd="sng">
            <a:solidFill>
              <a:schemeClr val="accent1"/>
            </a:solidFill>
            <a:prstDash val="solid"/>
            <a:round/>
            <a:headEnd type="none" w="med" len="med"/>
            <a:tailEnd type="none" w="med" len="med"/>
          </a:ln>
        </p:spPr>
      </p:cxnSp>
      <p:sp>
        <p:nvSpPr>
          <p:cNvPr id="155" name="Google Shape;155;p16"/>
          <p:cNvSpPr txBox="1"/>
          <p:nvPr/>
        </p:nvSpPr>
        <p:spPr>
          <a:xfrm>
            <a:off x="6599200" y="4870070"/>
            <a:ext cx="4262400"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vi-VN" sz="2667" b="1" kern="0" dirty="0">
                <a:solidFill>
                  <a:srgbClr val="27C2A4"/>
                </a:solidFill>
                <a:latin typeface="Fira Sans Condensed Medium" panose="020B0603050000020004" pitchFamily="34" charset="0"/>
              </a:rPr>
              <a:t>Viết được biểu thức tính th</a:t>
            </a:r>
            <a:r>
              <a:rPr lang="en-US" sz="2667" b="1" kern="0" dirty="0">
                <a:solidFill>
                  <a:srgbClr val="27C2A4"/>
                </a:solidFill>
                <a:latin typeface="Fira Sans Condensed Medium" panose="020B0603050000020004" pitchFamily="34" charset="0"/>
              </a:rPr>
              <a:t>ế</a:t>
            </a:r>
            <a:r>
              <a:rPr lang="vi-VN" sz="2667" b="1" kern="0" dirty="0">
                <a:solidFill>
                  <a:srgbClr val="27C2A4"/>
                </a:solidFill>
                <a:latin typeface="Fira Sans Condensed Medium" panose="020B0603050000020004" pitchFamily="34" charset="0"/>
              </a:rPr>
              <a:t> năng của vật ở g</a:t>
            </a:r>
            <a:r>
              <a:rPr lang="en-US" sz="2667" b="1" kern="0" dirty="0">
                <a:solidFill>
                  <a:srgbClr val="27C2A4"/>
                </a:solidFill>
                <a:latin typeface="Fira Sans Condensed Medium" panose="020B0603050000020004" pitchFamily="34" charset="0"/>
              </a:rPr>
              <a:t>ầ</a:t>
            </a:r>
            <a:r>
              <a:rPr lang="vi-VN" sz="2667" b="1" kern="0" dirty="0">
                <a:solidFill>
                  <a:srgbClr val="27C2A4"/>
                </a:solidFill>
                <a:latin typeface="Fira Sans Condensed Medium" panose="020B0603050000020004" pitchFamily="34" charset="0"/>
              </a:rPr>
              <a:t>n mặt đất</a:t>
            </a:r>
            <a:endParaRPr sz="2667" b="1" kern="0" dirty="0">
              <a:solidFill>
                <a:srgbClr val="27C2A4"/>
              </a:solidFill>
              <a:latin typeface="Fira Sans Condensed Medium" panose="020B0603050000020004" pitchFamily="34" charset="0"/>
              <a:sym typeface="Fira Sans Extra Condensed Medium"/>
            </a:endParaRPr>
          </a:p>
        </p:txBody>
      </p:sp>
      <p:sp>
        <p:nvSpPr>
          <p:cNvPr id="158" name="Google Shape;158;p16"/>
          <p:cNvSpPr/>
          <p:nvPr/>
        </p:nvSpPr>
        <p:spPr>
          <a:xfrm>
            <a:off x="5436467" y="4509104"/>
            <a:ext cx="959600" cy="959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9" name="Google Shape;159;p16"/>
          <p:cNvCxnSpPr>
            <a:cxnSpLocks/>
          </p:cNvCxnSpPr>
          <p:nvPr/>
        </p:nvCxnSpPr>
        <p:spPr>
          <a:xfrm>
            <a:off x="6341203" y="5408434"/>
            <a:ext cx="4471200" cy="0"/>
          </a:xfrm>
          <a:prstGeom prst="straightConnector1">
            <a:avLst/>
          </a:prstGeom>
          <a:noFill/>
          <a:ln w="19050" cap="flat" cmpd="sng">
            <a:solidFill>
              <a:schemeClr val="accent2"/>
            </a:solidFill>
            <a:prstDash val="solid"/>
            <a:round/>
            <a:headEnd type="none" w="med" len="med"/>
            <a:tailEnd type="none" w="med" len="med"/>
          </a:ln>
        </p:spPr>
      </p:cxnSp>
      <p:sp>
        <p:nvSpPr>
          <p:cNvPr id="4" name="TextBox 3">
            <a:extLst>
              <a:ext uri="{FF2B5EF4-FFF2-40B4-BE49-F238E27FC236}">
                <a16:creationId xmlns:a16="http://schemas.microsoft.com/office/drawing/2014/main" id="{67B74324-2D85-0521-E51D-AF4D7D99B00D}"/>
              </a:ext>
            </a:extLst>
          </p:cNvPr>
          <p:cNvSpPr txBox="1"/>
          <p:nvPr/>
        </p:nvSpPr>
        <p:spPr>
          <a:xfrm>
            <a:off x="3803645" y="738106"/>
            <a:ext cx="47717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MỤC TIÊU</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2"/>
                                        </p:tgtEl>
                                        <p:attrNameLst>
                                          <p:attrName>style.visibility</p:attrName>
                                        </p:attrNameLst>
                                      </p:cBhvr>
                                      <p:to>
                                        <p:strVal val="visible"/>
                                      </p:to>
                                    </p:set>
                                    <p:anim calcmode="lin" valueType="num">
                                      <p:cBhvr>
                                        <p:cTn id="17" dur="500" fill="hold"/>
                                        <p:tgtEl>
                                          <p:spTgt spid="152"/>
                                        </p:tgtEl>
                                        <p:attrNameLst>
                                          <p:attrName>ppt_w</p:attrName>
                                        </p:attrNameLst>
                                      </p:cBhvr>
                                      <p:tavLst>
                                        <p:tav tm="0">
                                          <p:val>
                                            <p:fltVal val="0"/>
                                          </p:val>
                                        </p:tav>
                                        <p:tav tm="100000">
                                          <p:val>
                                            <p:strVal val="#ppt_w"/>
                                          </p:val>
                                        </p:tav>
                                      </p:tavLst>
                                    </p:anim>
                                    <p:anim calcmode="lin" valueType="num">
                                      <p:cBhvr>
                                        <p:cTn id="18" dur="500" fill="hold"/>
                                        <p:tgtEl>
                                          <p:spTgt spid="152"/>
                                        </p:tgtEl>
                                        <p:attrNameLst>
                                          <p:attrName>ppt_h</p:attrName>
                                        </p:attrNameLst>
                                      </p:cBhvr>
                                      <p:tavLst>
                                        <p:tav tm="0">
                                          <p:val>
                                            <p:fltVal val="0"/>
                                          </p:val>
                                        </p:tav>
                                        <p:tav tm="100000">
                                          <p:val>
                                            <p:strVal val="#ppt_h"/>
                                          </p:val>
                                        </p:tav>
                                      </p:tavLst>
                                    </p:anim>
                                    <p:animEffect transition="in" filter="fade">
                                      <p:cBhvr>
                                        <p:cTn id="19" dur="500"/>
                                        <p:tgtEl>
                                          <p:spTgt spid="15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wipe(left)">
                                      <p:cBhvr>
                                        <p:cTn id="23" dur="500"/>
                                        <p:tgtEl>
                                          <p:spTgt spid="153"/>
                                        </p:tgtEl>
                                      </p:cBhvr>
                                    </p:animEffect>
                                  </p:childTnLst>
                                </p:cTn>
                              </p:par>
                              <p:par>
                                <p:cTn id="24" presetID="14" presetClass="entr" presetSubtype="10" fill="hold" grpId="0" nodeType="withEffect">
                                  <p:stCondLst>
                                    <p:cond delay="250"/>
                                  </p:stCondLst>
                                  <p:childTnLst>
                                    <p:set>
                                      <p:cBhvr>
                                        <p:cTn id="25" dur="1" fill="hold">
                                          <p:stCondLst>
                                            <p:cond delay="0"/>
                                          </p:stCondLst>
                                        </p:cTn>
                                        <p:tgtEl>
                                          <p:spTgt spid="149"/>
                                        </p:tgtEl>
                                        <p:attrNameLst>
                                          <p:attrName>style.visibility</p:attrName>
                                        </p:attrNameLst>
                                      </p:cBhvr>
                                      <p:to>
                                        <p:strVal val="visible"/>
                                      </p:to>
                                    </p:set>
                                    <p:animEffect transition="in" filter="randombar(horizontal)">
                                      <p:cBhvr>
                                        <p:cTn id="26" dur="500"/>
                                        <p:tgtEl>
                                          <p:spTgt spid="14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8"/>
                                        </p:tgtEl>
                                        <p:attrNameLst>
                                          <p:attrName>style.visibility</p:attrName>
                                        </p:attrNameLst>
                                      </p:cBhvr>
                                      <p:to>
                                        <p:strVal val="visible"/>
                                      </p:to>
                                    </p:set>
                                    <p:anim calcmode="lin" valueType="num">
                                      <p:cBhvr>
                                        <p:cTn id="31" dur="500" fill="hold"/>
                                        <p:tgtEl>
                                          <p:spTgt spid="158"/>
                                        </p:tgtEl>
                                        <p:attrNameLst>
                                          <p:attrName>ppt_w</p:attrName>
                                        </p:attrNameLst>
                                      </p:cBhvr>
                                      <p:tavLst>
                                        <p:tav tm="0">
                                          <p:val>
                                            <p:fltVal val="0"/>
                                          </p:val>
                                        </p:tav>
                                        <p:tav tm="100000">
                                          <p:val>
                                            <p:strVal val="#ppt_w"/>
                                          </p:val>
                                        </p:tav>
                                      </p:tavLst>
                                    </p:anim>
                                    <p:anim calcmode="lin" valueType="num">
                                      <p:cBhvr>
                                        <p:cTn id="32" dur="500" fill="hold"/>
                                        <p:tgtEl>
                                          <p:spTgt spid="158"/>
                                        </p:tgtEl>
                                        <p:attrNameLst>
                                          <p:attrName>ppt_h</p:attrName>
                                        </p:attrNameLst>
                                      </p:cBhvr>
                                      <p:tavLst>
                                        <p:tav tm="0">
                                          <p:val>
                                            <p:fltVal val="0"/>
                                          </p:val>
                                        </p:tav>
                                        <p:tav tm="100000">
                                          <p:val>
                                            <p:strVal val="#ppt_h"/>
                                          </p:val>
                                        </p:tav>
                                      </p:tavLst>
                                    </p:anim>
                                    <p:animEffect transition="in" filter="fade">
                                      <p:cBhvr>
                                        <p:cTn id="33" dur="500"/>
                                        <p:tgtEl>
                                          <p:spTgt spid="158"/>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wipe(left)">
                                      <p:cBhvr>
                                        <p:cTn id="37" dur="500"/>
                                        <p:tgtEl>
                                          <p:spTgt spid="159"/>
                                        </p:tgtEl>
                                      </p:cBhvr>
                                    </p:animEffect>
                                  </p:childTnLst>
                                </p:cTn>
                              </p:par>
                              <p:par>
                                <p:cTn id="38" presetID="14" presetClass="entr" presetSubtype="10" fill="hold" grpId="0" nodeType="withEffect">
                                  <p:stCondLst>
                                    <p:cond delay="250"/>
                                  </p:stCondLst>
                                  <p:childTnLst>
                                    <p:set>
                                      <p:cBhvr>
                                        <p:cTn id="39" dur="1" fill="hold">
                                          <p:stCondLst>
                                            <p:cond delay="0"/>
                                          </p:stCondLst>
                                        </p:cTn>
                                        <p:tgtEl>
                                          <p:spTgt spid="155"/>
                                        </p:tgtEl>
                                        <p:attrNameLst>
                                          <p:attrName>style.visibility</p:attrName>
                                        </p:attrNameLst>
                                      </p:cBhvr>
                                      <p:to>
                                        <p:strVal val="visible"/>
                                      </p:to>
                                    </p:set>
                                    <p:animEffect transition="in" filter="randombar(horizontal)">
                                      <p:cBhvr>
                                        <p:cTn id="4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2" grpId="0" animBg="1"/>
      <p:bldP spid="155" grpId="0"/>
      <p:bldP spid="158"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3" name="Google Shape;2992;p59">
            <a:extLst>
              <a:ext uri="{FF2B5EF4-FFF2-40B4-BE49-F238E27FC236}">
                <a16:creationId xmlns:a16="http://schemas.microsoft.com/office/drawing/2014/main" id="{A97D75C7-50C7-4182-B1C5-E436E0317EE3}"/>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747046D-3EBC-4ADF-A870-028063271EE3}"/>
              </a:ext>
            </a:extLst>
          </p:cNvPr>
          <p:cNvSpPr txBox="1"/>
          <p:nvPr/>
        </p:nvSpPr>
        <p:spPr>
          <a:xfrm>
            <a:off x="2344661" y="913648"/>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sp>
        <p:nvSpPr>
          <p:cNvPr id="16" name="TextBox 15">
            <a:extLst>
              <a:ext uri="{FF2B5EF4-FFF2-40B4-BE49-F238E27FC236}">
                <a16:creationId xmlns:a16="http://schemas.microsoft.com/office/drawing/2014/main" id="{B8C4DB99-31BF-455C-9647-0A4D61824F0F}"/>
              </a:ext>
            </a:extLst>
          </p:cNvPr>
          <p:cNvSpPr txBox="1"/>
          <p:nvPr/>
        </p:nvSpPr>
        <p:spPr>
          <a:xfrm>
            <a:off x="2429506"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E05D5D"/>
                </a:solidFill>
                <a:latin typeface="Fira Sans Condensed Medium" panose="020B0603050000020004" pitchFamily="34" charset="0"/>
              </a:rPr>
              <a:t>Động</a:t>
            </a:r>
            <a:r>
              <a:rPr lang="en-US" sz="3600" dirty="0">
                <a:solidFill>
                  <a:srgbClr val="E05D5D"/>
                </a:solidFill>
                <a:latin typeface="Fira Sans Condensed Medium" panose="020B0603050000020004" pitchFamily="34" charset="0"/>
              </a:rPr>
              <a:t> </a:t>
            </a:r>
            <a:r>
              <a:rPr lang="en-US" sz="3600" dirty="0" err="1">
                <a:solidFill>
                  <a:srgbClr val="E05D5D"/>
                </a:solidFill>
                <a:latin typeface="Fira Sans Condensed Medium" panose="020B0603050000020004" pitchFamily="34" charset="0"/>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17" name="TextBox 16">
            <a:extLst>
              <a:ext uri="{FF2B5EF4-FFF2-40B4-BE49-F238E27FC236}">
                <a16:creationId xmlns:a16="http://schemas.microsoft.com/office/drawing/2014/main" id="{F57A786B-0D46-46BE-AD68-76A053A73FCD}"/>
              </a:ext>
            </a:extLst>
          </p:cNvPr>
          <p:cNvSpPr txBox="1"/>
          <p:nvPr/>
        </p:nvSpPr>
        <p:spPr>
          <a:xfrm>
            <a:off x="7365635"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05D5D"/>
                </a:solidFill>
                <a:effectLst/>
                <a:uLnTx/>
                <a:uFillTx/>
                <a:latin typeface="Fira Sans Condensed Medium" panose="020B0603050000020004" pitchFamily="34" charset="0"/>
                <a:ea typeface="+mn-ea"/>
                <a:cs typeface="+mn-cs"/>
              </a:rPr>
              <a:t>Thế</a:t>
            </a:r>
            <a:r>
              <a:rPr kumimoji="0" lang="en-US" sz="3600" b="0" i="0" u="none" strike="noStrike" kern="1200" cap="none" spc="0" normalizeH="0" noProof="0" dirty="0">
                <a:ln>
                  <a:noFill/>
                </a:ln>
                <a:solidFill>
                  <a:srgbClr val="E05D5D"/>
                </a:solidFill>
                <a:effectLst/>
                <a:uLnTx/>
                <a:uFillTx/>
                <a:latin typeface="Fira Sans Condensed Medium" panose="020B0603050000020004" pitchFamily="34" charset="0"/>
                <a:ea typeface="+mn-ea"/>
                <a:cs typeface="+mn-cs"/>
              </a:rPr>
              <a:t> </a:t>
            </a:r>
            <a:r>
              <a:rPr kumimoji="0" lang="en-US" sz="3600" b="0" i="0" u="none" strike="noStrike" kern="1200" cap="none" spc="0" normalizeH="0" noProof="0" dirty="0" err="1">
                <a:ln>
                  <a:noFill/>
                </a:ln>
                <a:solidFill>
                  <a:srgbClr val="E05D5D"/>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5" name="Google Shape;3016;p59">
            <a:extLst>
              <a:ext uri="{FF2B5EF4-FFF2-40B4-BE49-F238E27FC236}">
                <a16:creationId xmlns:a16="http://schemas.microsoft.com/office/drawing/2014/main" id="{475E7207-D881-49ED-BF6A-CD5DEB275D76}"/>
              </a:ext>
            </a:extLst>
          </p:cNvPr>
          <p:cNvSpPr/>
          <p:nvPr/>
        </p:nvSpPr>
        <p:spPr>
          <a:xfrm rot="7214107">
            <a:off x="2359012" y="2287180"/>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B6CC949-9CB5-5600-9B44-D7924DDD1870}"/>
              </a:ext>
            </a:extLst>
          </p:cNvPr>
          <p:cNvPicPr>
            <a:picLocks noChangeAspect="1"/>
          </p:cNvPicPr>
          <p:nvPr/>
        </p:nvPicPr>
        <p:blipFill>
          <a:blip r:embed="rId2"/>
          <a:stretch>
            <a:fillRect/>
          </a:stretch>
        </p:blipFill>
        <p:spPr>
          <a:xfrm>
            <a:off x="7936321" y="2914838"/>
            <a:ext cx="1164289" cy="1164289"/>
          </a:xfrm>
          <a:prstGeom prst="rect">
            <a:avLst/>
          </a:prstGeom>
        </p:spPr>
      </p:pic>
      <p:pic>
        <p:nvPicPr>
          <p:cNvPr id="1028" name="Picture 4" descr="Kinetic energy ">
            <a:extLst>
              <a:ext uri="{FF2B5EF4-FFF2-40B4-BE49-F238E27FC236}">
                <a16:creationId xmlns:a16="http://schemas.microsoft.com/office/drawing/2014/main" id="{8D0491BE-1B32-1413-186D-E2B407A45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013" y="3078365"/>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0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500" fill="hold"/>
                                        <p:tgtEl>
                                          <p:spTgt spid="1028"/>
                                        </p:tgtEl>
                                        <p:attrNameLst>
                                          <p:attrName>ppt_w</p:attrName>
                                        </p:attrNameLst>
                                      </p:cBhvr>
                                      <p:tavLst>
                                        <p:tav tm="0">
                                          <p:val>
                                            <p:fltVal val="0"/>
                                          </p:val>
                                        </p:tav>
                                        <p:tav tm="100000">
                                          <p:val>
                                            <p:strVal val="#ppt_w"/>
                                          </p:val>
                                        </p:tav>
                                      </p:tavLst>
                                    </p:anim>
                                    <p:anim calcmode="lin" valueType="num">
                                      <p:cBhvr>
                                        <p:cTn id="34" dur="500" fill="hold"/>
                                        <p:tgtEl>
                                          <p:spTgt spid="1028"/>
                                        </p:tgtEl>
                                        <p:attrNameLst>
                                          <p:attrName>ppt_h</p:attrName>
                                        </p:attrNameLst>
                                      </p:cBhvr>
                                      <p:tavLst>
                                        <p:tav tm="0">
                                          <p:val>
                                            <p:fltVal val="0"/>
                                          </p:val>
                                        </p:tav>
                                        <p:tav tm="100000">
                                          <p:val>
                                            <p:strVal val="#ppt_h"/>
                                          </p:val>
                                        </p:tav>
                                      </p:tavLst>
                                    </p:anim>
                                    <p:animEffect transition="in" filter="fade">
                                      <p:cBhvr>
                                        <p:cTn id="35" dur="500"/>
                                        <p:tgtEl>
                                          <p:spTgt spid="1028"/>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7"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31" name="Google Shape;1770;p42">
            <a:extLst>
              <a:ext uri="{FF2B5EF4-FFF2-40B4-BE49-F238E27FC236}">
                <a16:creationId xmlns:a16="http://schemas.microsoft.com/office/drawing/2014/main" id="{3963E0E2-B17F-4B43-956C-1C97BA9A5545}"/>
              </a:ext>
            </a:extLst>
          </p:cNvPr>
          <p:cNvSpPr txBox="1">
            <a:spLocks/>
          </p:cNvSpPr>
          <p:nvPr/>
        </p:nvSpPr>
        <p:spPr>
          <a:xfrm>
            <a:off x="926030" y="2575453"/>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 ĐỘNG</a:t>
            </a:r>
            <a:r>
              <a:rPr kumimoji="0" lang="en" sz="66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132" name="Picture 131">
            <a:extLst>
              <a:ext uri="{FF2B5EF4-FFF2-40B4-BE49-F238E27FC236}">
                <a16:creationId xmlns:a16="http://schemas.microsoft.com/office/drawing/2014/main" id="{F8821AF1-7517-9279-9AE9-47A90B94E41F}"/>
              </a:ext>
            </a:extLst>
          </p:cNvPr>
          <p:cNvPicPr>
            <a:picLocks noChangeAspect="1"/>
          </p:cNvPicPr>
          <p:nvPr/>
        </p:nvPicPr>
        <p:blipFill rotWithShape="1">
          <a:blip r:embed="rId2">
            <a:extLst>
              <a:ext uri="{28A0092B-C50C-407E-A947-70E740481C1C}">
                <a14:useLocalDpi xmlns:a14="http://schemas.microsoft.com/office/drawing/2010/main" val="0"/>
              </a:ext>
            </a:extLst>
          </a:blip>
          <a:srcRect l="29227" t="19582" r="21504"/>
          <a:stretch/>
        </p:blipFill>
        <p:spPr>
          <a:xfrm>
            <a:off x="6251510" y="-140308"/>
            <a:ext cx="5318450" cy="6848802"/>
          </a:xfrm>
          <a:prstGeom prst="rect">
            <a:avLst/>
          </a:prstGeom>
        </p:spPr>
      </p:pic>
    </p:spTree>
    <p:extLst>
      <p:ext uri="{BB962C8B-B14F-4D97-AF65-F5344CB8AC3E}">
        <p14:creationId xmlns:p14="http://schemas.microsoft.com/office/powerpoint/2010/main" val="244875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up)">
                                      <p:cBhvr>
                                        <p:cTn id="7" dur="500"/>
                                        <p:tgtEl>
                                          <p:spTgt spid="131"/>
                                        </p:tgtEl>
                                      </p:cBhvr>
                                    </p:animEffect>
                                  </p:childTnLst>
                                </p:cTn>
                              </p:par>
                              <p:par>
                                <p:cTn id="8" presetID="2" presetClass="entr" presetSubtype="2"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additive="base">
                                        <p:cTn id="10" dur="500" fill="hold"/>
                                        <p:tgtEl>
                                          <p:spTgt spid="132"/>
                                        </p:tgtEl>
                                        <p:attrNameLst>
                                          <p:attrName>ppt_x</p:attrName>
                                        </p:attrNameLst>
                                      </p:cBhvr>
                                      <p:tavLst>
                                        <p:tav tm="0">
                                          <p:val>
                                            <p:strVal val="1+#ppt_w/2"/>
                                          </p:val>
                                        </p:tav>
                                        <p:tav tm="100000">
                                          <p:val>
                                            <p:strVal val="#ppt_x"/>
                                          </p:val>
                                        </p:tav>
                                      </p:tavLst>
                                    </p:anim>
                                    <p:anim calcmode="lin" valueType="num">
                                      <p:cBhvr additive="base">
                                        <p:cTn id="11" dur="5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59940" y="3291534"/>
            <a:ext cx="4189833"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sz="2000" dirty="0"/>
              <a:t>Một quả bóng bi-a chuyển động đến đập vào quả bóng bi-a khác làm </a:t>
            </a:r>
            <a:r>
              <a:rPr lang="en-US" sz="2000" dirty="0" err="1"/>
              <a:t>nó</a:t>
            </a:r>
            <a:r>
              <a:rPr lang="en-US" sz="2000" dirty="0"/>
              <a:t> </a:t>
            </a:r>
            <a:r>
              <a:rPr lang="vi-VN" sz="2000" dirty="0"/>
              <a:t>chuy</a:t>
            </a:r>
            <a:r>
              <a:rPr lang="en-US" sz="2000" dirty="0"/>
              <a:t>ể</a:t>
            </a:r>
            <a:r>
              <a:rPr lang="vi-VN" sz="2000" dirty="0"/>
              <a:t>n động</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Hướng dẫn 2 cách đánh băng trong bida phăng - Thế bi 2">
            <a:extLst>
              <a:ext uri="{FF2B5EF4-FFF2-40B4-BE49-F238E27FC236}">
                <a16:creationId xmlns:a16="http://schemas.microsoft.com/office/drawing/2014/main" id="{77592483-F045-0112-41BA-AB6AB98A8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26" y="1080196"/>
            <a:ext cx="3788754"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ndmill Field in Action, during Sunset on Make a GIF">
            <a:extLst>
              <a:ext uri="{FF2B5EF4-FFF2-40B4-BE49-F238E27FC236}">
                <a16:creationId xmlns:a16="http://schemas.microsoft.com/office/drawing/2014/main" id="{7A1810AB-440B-05AC-0F0F-DF12F8C85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053" y="1080196"/>
            <a:ext cx="3798132"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F77657-1D81-5421-BFD3-9157E64DC201}"/>
              </a:ext>
            </a:extLst>
          </p:cNvPr>
          <p:cNvPicPr>
            <a:picLocks noChangeAspect="1"/>
          </p:cNvPicPr>
          <p:nvPr/>
        </p:nvPicPr>
        <p:blipFill>
          <a:blip r:embed="rId5"/>
          <a:stretch>
            <a:fillRect/>
          </a:stretch>
        </p:blipFill>
        <p:spPr>
          <a:xfrm>
            <a:off x="8281059" y="1080196"/>
            <a:ext cx="3487375" cy="2131174"/>
          </a:xfrm>
          <a:prstGeom prst="rect">
            <a:avLst/>
          </a:prstGeom>
        </p:spPr>
      </p:pic>
      <p:sp>
        <p:nvSpPr>
          <p:cNvPr id="4" name="TextBox 3">
            <a:extLst>
              <a:ext uri="{FF2B5EF4-FFF2-40B4-BE49-F238E27FC236}">
                <a16:creationId xmlns:a16="http://schemas.microsoft.com/office/drawing/2014/main" id="{ED8FC7BA-BA46-4E8D-78EE-DC1B8A09E5FC}"/>
              </a:ext>
            </a:extLst>
          </p:cNvPr>
          <p:cNvSpPr txBox="1"/>
          <p:nvPr/>
        </p:nvSpPr>
        <p:spPr>
          <a:xfrm>
            <a:off x="4158816" y="3429000"/>
            <a:ext cx="3695700"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Các phần tử khí chuyển động tạo thành gió làm quay tuabin của máy phát điện gió</a:t>
            </a:r>
            <a:endParaRPr lang="en-US" dirty="0"/>
          </a:p>
        </p:txBody>
      </p:sp>
      <p:sp>
        <p:nvSpPr>
          <p:cNvPr id="5" name="TextBox 4">
            <a:extLst>
              <a:ext uri="{FF2B5EF4-FFF2-40B4-BE49-F238E27FC236}">
                <a16:creationId xmlns:a16="http://schemas.microsoft.com/office/drawing/2014/main" id="{2EE9B1F2-54CA-3251-7E4B-9D259ED7529B}"/>
              </a:ext>
            </a:extLst>
          </p:cNvPr>
          <p:cNvSpPr txBox="1"/>
          <p:nvPr/>
        </p:nvSpPr>
        <p:spPr>
          <a:xfrm>
            <a:off x="8176896" y="3429000"/>
            <a:ext cx="3695700" cy="95866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Dòng nước chảy có thể làm quay các cọn nước</a:t>
            </a:r>
            <a:endParaRPr lang="en-US" dirty="0"/>
          </a:p>
        </p:txBody>
      </p:sp>
      <p:sp>
        <p:nvSpPr>
          <p:cNvPr id="3159" name="TextBox 3158">
            <a:extLst>
              <a:ext uri="{FF2B5EF4-FFF2-40B4-BE49-F238E27FC236}">
                <a16:creationId xmlns:a16="http://schemas.microsoft.com/office/drawing/2014/main" id="{7310245D-AB27-0C8E-8D62-94E326CD58D7}"/>
              </a:ext>
            </a:extLst>
          </p:cNvPr>
          <p:cNvSpPr txBox="1"/>
          <p:nvPr/>
        </p:nvSpPr>
        <p:spPr>
          <a:xfrm>
            <a:off x="2999387" y="5503306"/>
            <a:ext cx="68901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D35C27"/>
                </a:solidFill>
                <a:latin typeface="Fira Sans Condensed Medium" panose="020B0603050000020004" pitchFamily="34" charset="0"/>
              </a:rPr>
              <a:t>Ở </a:t>
            </a:r>
            <a:r>
              <a:rPr lang="en-US" sz="3200" dirty="0" err="1">
                <a:solidFill>
                  <a:srgbClr val="D35C27"/>
                </a:solidFill>
                <a:latin typeface="Fira Sans Condensed Medium" panose="020B0603050000020004" pitchFamily="34" charset="0"/>
              </a:rPr>
              <a:t>trên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các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ví</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dụ</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về</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Vậy</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theo</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em</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spTree>
    <p:extLst>
      <p:ext uri="{BB962C8B-B14F-4D97-AF65-F5344CB8AC3E}">
        <p14:creationId xmlns:p14="http://schemas.microsoft.com/office/powerpoint/2010/main" val="3556279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arn(outVertical)">
                                      <p:cBhvr>
                                        <p:cTn id="16" dur="500"/>
                                        <p:tgtEl>
                                          <p:spTgt spid="307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4" grpId="0"/>
      <p:bldP spid="5" grpId="0"/>
      <p:bldP spid="31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Khái</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niệm</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36605" y="2934896"/>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Năng lượng mà vật có được do chuyển động như trong các ví dụ trên gọi là </a:t>
            </a:r>
            <a:r>
              <a:rPr lang="vi-VN" sz="2800" b="1" kern="0" dirty="0">
                <a:solidFill>
                  <a:srgbClr val="D35C27"/>
                </a:solidFill>
                <a:latin typeface="Arial" panose="020B0604020202020204" pitchFamily="34" charset="0"/>
                <a:cs typeface="Arial" panose="020B0604020202020204" pitchFamily="34" charset="0"/>
              </a:rPr>
              <a:t>động năng</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5376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247837" y="1955934"/>
            <a:ext cx="5966350" cy="11416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vi-VN" dirty="0"/>
              <a:t>Búa chuyển động đập vào thanh thép, làm biến dạng thanh thép</a:t>
            </a:r>
            <a:endParaRPr lang="en-US" dirty="0"/>
          </a:p>
        </p:txBody>
      </p:sp>
      <p:sp>
        <p:nvSpPr>
          <p:cNvPr id="156" name="Google Shape;1924;p44">
            <a:extLst>
              <a:ext uri="{FF2B5EF4-FFF2-40B4-BE49-F238E27FC236}">
                <a16:creationId xmlns:a16="http://schemas.microsoft.com/office/drawing/2014/main" id="{72BC00DA-95D8-4B20-ACF6-5850296A1156}"/>
              </a:ext>
            </a:extLst>
          </p:cNvPr>
          <p:cNvSpPr txBox="1">
            <a:spLocks/>
          </p:cNvSpPr>
          <p:nvPr/>
        </p:nvSpPr>
        <p:spPr>
          <a:xfrm>
            <a:off x="1532292" y="3885739"/>
            <a:ext cx="4864873" cy="150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Đề</a:t>
            </a:r>
            <a:r>
              <a:rPr lang="en-US" dirty="0"/>
              <a:t> </a:t>
            </a:r>
            <a:r>
              <a:rPr lang="en-US" dirty="0" err="1"/>
              <a:t>xuất</a:t>
            </a:r>
            <a:r>
              <a:rPr lang="en-US" dirty="0"/>
              <a:t> </a:t>
            </a:r>
            <a:r>
              <a:rPr lang="en-US" dirty="0" err="1"/>
              <a:t>cách</a:t>
            </a:r>
            <a:r>
              <a:rPr lang="en-US" dirty="0"/>
              <a:t> </a:t>
            </a:r>
            <a:r>
              <a:rPr lang="en-US" dirty="0" err="1"/>
              <a:t>để</a:t>
            </a:r>
            <a:r>
              <a:rPr lang="en-US" dirty="0"/>
              <a:t> </a:t>
            </a:r>
            <a:r>
              <a:rPr lang="en-US" dirty="0" err="1"/>
              <a:t>thanh</a:t>
            </a:r>
            <a:r>
              <a:rPr lang="en-US" dirty="0"/>
              <a:t> </a:t>
            </a:r>
            <a:r>
              <a:rPr lang="en-US" dirty="0" err="1"/>
              <a:t>thép</a:t>
            </a:r>
            <a:r>
              <a:rPr lang="en-US" dirty="0"/>
              <a:t> </a:t>
            </a:r>
            <a:r>
              <a:rPr lang="en-US" dirty="0" err="1"/>
              <a:t>biến</a:t>
            </a:r>
            <a:r>
              <a:rPr lang="en-US" dirty="0"/>
              <a:t> </a:t>
            </a:r>
            <a:r>
              <a:rPr lang="en-US" dirty="0" err="1"/>
              <a:t>dạng</a:t>
            </a:r>
            <a:r>
              <a:rPr lang="en-US" dirty="0"/>
              <a:t> </a:t>
            </a:r>
            <a:r>
              <a:rPr lang="en-US" dirty="0" err="1"/>
              <a:t>nhiều</a:t>
            </a:r>
            <a:r>
              <a:rPr lang="en-US" dirty="0"/>
              <a:t> </a:t>
            </a:r>
            <a:r>
              <a:rPr lang="en-US" dirty="0" err="1"/>
              <a:t>hơn</a:t>
            </a:r>
            <a:r>
              <a:rPr lang="en-US" dirty="0"/>
              <a:t>?</a:t>
            </a:r>
            <a:endParaRPr lang="vi-VN" dirty="0">
              <a:sym typeface="Montserrat"/>
            </a:endParaRPr>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6323436" y="928488"/>
            <a:ext cx="5534147" cy="5444680"/>
          </a:xfrm>
          <a:prstGeom prst="rect">
            <a:avLst/>
          </a:prstGeom>
        </p:spPr>
      </p:pic>
      <p:pic>
        <p:nvPicPr>
          <p:cNvPr id="15" name="Picture 14">
            <a:extLst>
              <a:ext uri="{FF2B5EF4-FFF2-40B4-BE49-F238E27FC236}">
                <a16:creationId xmlns:a16="http://schemas.microsoft.com/office/drawing/2014/main" id="{D5441691-274D-D97A-08EE-E674F482612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2456" y="3490533"/>
            <a:ext cx="1670025" cy="1762388"/>
          </a:xfrm>
          <a:prstGeom prst="rect">
            <a:avLst/>
          </a:prstGeom>
        </p:spPr>
      </p:pic>
    </p:spTree>
    <p:extLst>
      <p:ext uri="{BB962C8B-B14F-4D97-AF65-F5344CB8AC3E}">
        <p14:creationId xmlns:p14="http://schemas.microsoft.com/office/powerpoint/2010/main" val="3084014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wipe(up)">
                                      <p:cBhvr>
                                        <p:cTn id="2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oks Infographics by Slidesgo">
  <a:themeElements>
    <a:clrScheme name="Simple Light">
      <a:dk1>
        <a:srgbClr val="000000"/>
      </a:dk1>
      <a:lt1>
        <a:srgbClr val="FFFFFF"/>
      </a:lt1>
      <a:dk2>
        <a:srgbClr val="5F0F40"/>
      </a:dk2>
      <a:lt2>
        <a:srgbClr val="9A031E"/>
      </a:lt2>
      <a:accent1>
        <a:srgbClr val="E36414"/>
      </a:accent1>
      <a:accent2>
        <a:srgbClr val="27C2A4"/>
      </a:accent2>
      <a:accent3>
        <a:srgbClr val="0F4C5C"/>
      </a:accent3>
      <a:accent4>
        <a:srgbClr val="32399D"/>
      </a:accent4>
      <a:accent5>
        <a:srgbClr val="04040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6011</TotalTime>
  <Words>1524</Words>
  <Application>Microsoft Office PowerPoint</Application>
  <PresentationFormat>Widescreen</PresentationFormat>
  <Paragraphs>197</Paragraphs>
  <Slides>39</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39</vt:i4>
      </vt:variant>
    </vt:vector>
  </HeadingPairs>
  <TitlesOfParts>
    <vt:vector size="54" baseType="lpstr">
      <vt:lpstr>#9Slide03 Arima Madurai Black</vt:lpstr>
      <vt:lpstr>Arial</vt:lpstr>
      <vt:lpstr>Arial Black</vt:lpstr>
      <vt:lpstr>Calibri</vt:lpstr>
      <vt:lpstr>Calibri Light</vt:lpstr>
      <vt:lpstr>Cambria Math</vt:lpstr>
      <vt:lpstr>Fira Sans Black</vt:lpstr>
      <vt:lpstr>Fira Sans Condensed Medium</vt:lpstr>
      <vt:lpstr>Fira Sans Extra Condensed Medium</vt:lpstr>
      <vt:lpstr>Merriweather</vt:lpstr>
      <vt:lpstr>Montserrat</vt:lpstr>
      <vt:lpstr>Roboto</vt:lpstr>
      <vt:lpstr>Times New Roman</vt:lpstr>
      <vt:lpstr>Office Theme</vt:lpstr>
      <vt:lpstr>Books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Tạ Thị Tuyết Sơn</cp:lastModifiedBy>
  <cp:revision>20</cp:revision>
  <dcterms:created xsi:type="dcterms:W3CDTF">2024-01-13T16:09:11Z</dcterms:created>
  <dcterms:modified xsi:type="dcterms:W3CDTF">2024-09-10T10:12:44Z</dcterms:modified>
</cp:coreProperties>
</file>