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3"/>
  </p:notesMasterIdLst>
  <p:sldIdLst>
    <p:sldId id="263" r:id="rId2"/>
    <p:sldId id="287" r:id="rId3"/>
    <p:sldId id="332" r:id="rId4"/>
    <p:sldId id="333" r:id="rId5"/>
    <p:sldId id="347" r:id="rId6"/>
    <p:sldId id="348" r:id="rId7"/>
    <p:sldId id="349" r:id="rId8"/>
    <p:sldId id="350" r:id="rId9"/>
    <p:sldId id="351" r:id="rId10"/>
    <p:sldId id="313" r:id="rId11"/>
    <p:sldId id="334" r:id="rId12"/>
    <p:sldId id="288" r:id="rId13"/>
    <p:sldId id="281" r:id="rId14"/>
    <p:sldId id="317" r:id="rId15"/>
    <p:sldId id="318" r:id="rId16"/>
    <p:sldId id="353" r:id="rId17"/>
    <p:sldId id="354" r:id="rId18"/>
    <p:sldId id="320" r:id="rId19"/>
    <p:sldId id="366" r:id="rId20"/>
    <p:sldId id="368" r:id="rId21"/>
    <p:sldId id="293" r:id="rId22"/>
    <p:sldId id="356" r:id="rId23"/>
    <p:sldId id="292" r:id="rId24"/>
    <p:sldId id="363" r:id="rId25"/>
    <p:sldId id="357" r:id="rId26"/>
    <p:sldId id="375" r:id="rId27"/>
    <p:sldId id="321" r:id="rId28"/>
    <p:sldId id="297" r:id="rId29"/>
    <p:sldId id="339" r:id="rId30"/>
    <p:sldId id="338" r:id="rId31"/>
    <p:sldId id="340" r:id="rId32"/>
    <p:sldId id="359" r:id="rId33"/>
    <p:sldId id="346" r:id="rId34"/>
    <p:sldId id="343" r:id="rId35"/>
    <p:sldId id="344" r:id="rId36"/>
    <p:sldId id="358" r:id="rId37"/>
    <p:sldId id="374" r:id="rId38"/>
    <p:sldId id="303" r:id="rId39"/>
    <p:sldId id="310" r:id="rId40"/>
    <p:sldId id="304" r:id="rId41"/>
    <p:sldId id="305" r:id="rId42"/>
    <p:sldId id="306" r:id="rId43"/>
    <p:sldId id="307" r:id="rId44"/>
    <p:sldId id="308" r:id="rId45"/>
    <p:sldId id="309" r:id="rId46"/>
    <p:sldId id="324" r:id="rId47"/>
    <p:sldId id="325" r:id="rId48"/>
    <p:sldId id="360" r:id="rId49"/>
    <p:sldId id="361" r:id="rId50"/>
    <p:sldId id="370" r:id="rId51"/>
    <p:sldId id="327" r:id="rId52"/>
  </p:sldIdLst>
  <p:sldSz cx="18288000" cy="10287000"/>
  <p:notesSz cx="6858000" cy="9144000"/>
  <p:embeddedFontLst>
    <p:embeddedFont>
      <p:font typeface="#9Slide03 Arima Madurai" panose="020B0604020202020204" charset="0"/>
      <p:regular r:id="rId54"/>
    </p:embeddedFont>
    <p:embeddedFont>
      <p:font typeface="#9Slide03 Arima Madurai Black" panose="020B0604020202020204" charset="0"/>
      <p:bold r:id="rId55"/>
    </p:embeddedFont>
    <p:embeddedFont>
      <p:font typeface="#9Slide03 Arima Madurai Bold" panose="020B0604020202020204" charset="0"/>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varScale="1">
        <p:scale>
          <a:sx n="44" d="100"/>
          <a:sy n="44" d="100"/>
        </p:scale>
        <p:origin x="68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2024/4/14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2024/4/14</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BAI%2034/C&#7845;u%20t&#7841;o%20H&#7879;%20h&#244;%20h&#7845;p%20c&#7911;a%20ng&#432;&#7901;i.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BAI%2034/Traodoikhiophoi.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9.png"/><Relationship Id="rId29" Type="http://schemas.openxmlformats.org/officeDocument/2006/relationships/slide" Target="slide8.xml"/><Relationship Id="rId1" Type="http://schemas.microsoft.com/office/2007/relationships/media" Target="../media/media2.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gif"/><Relationship Id="rId23" Type="http://schemas.openxmlformats.org/officeDocument/2006/relationships/slide" Target="slide5.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nhiên</a:t>
            </a:r>
            <a:r>
              <a:rPr lang="en-US" sz="3600" dirty="0">
                <a:solidFill>
                  <a:prstClr val="white"/>
                </a:solidFill>
                <a:latin typeface="#9Slide03 Arima Madurai Bold" panose="00000800000000000000" pitchFamily="2" charset="0"/>
                <a:cs typeface="#9Slide03 Arima Madurai Bold" panose="00000800000000000000" pitchFamily="2" charset="0"/>
              </a:rPr>
              <a:t> 8</a:t>
            </a: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54"/>
            <a:ext cx="11748729"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Vì</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80" y="1638300"/>
            <a:ext cx="11544300" cy="7778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31315"/>
            <a:ext cx="17145000" cy="4401205"/>
          </a:xfrm>
          <a:prstGeom prst="rect">
            <a:avLst/>
          </a:prstGeom>
          <a:solidFill>
            <a:schemeClr val="accent4">
              <a:lumMod val="20000"/>
              <a:lumOff val="80000"/>
            </a:schemeClr>
          </a:solidFill>
        </p:spPr>
        <p:txBody>
          <a:bodyPr wrap="square">
            <a:spAutoFit/>
          </a:bodyPr>
          <a:lstStyle/>
          <a:p>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Ngăn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ngừa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oxi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hóa</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Stress</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Kích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miễn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ứng</a:t>
            </a:r>
            <a:r>
              <a:rPr lang="en-US" sz="4000" dirty="0">
                <a:solidFill>
                  <a:srgbClr val="C00000"/>
                </a:solidFill>
                <a:latin typeface="Times New Roman" pitchFamily="18" charset="0"/>
                <a:cs typeface="Times New Roman" pitchFamily="18" charset="0"/>
              </a:rPr>
              <a:t>, hen </a:t>
            </a:r>
            <a:r>
              <a:rPr lang="en-US" sz="4000" dirty="0" err="1">
                <a:solidFill>
                  <a:srgbClr val="C00000"/>
                </a:solidFill>
                <a:latin typeface="Times New Roman" pitchFamily="18" charset="0"/>
                <a:cs typeface="Times New Roman" pitchFamily="18" charset="0"/>
              </a:rPr>
              <a:t>suyễn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hoặc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khoắn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tràn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đầy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lượng</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Loại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tâm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2000"/>
                                        <p:tgtEl>
                                          <p:spTgt spid="3"/>
                                        </p:tgtEl>
                                        <p:attrNameLst>
                                          <p:attrName>ppt_x</p:attrName>
                                        </p:attrNameLst>
                                      </p:cBhvr>
                                      <p:tavLst>
                                        <p:tav tm="0">
                                          <p:val>
                                            <p:strVal val="ppt_x"/>
                                          </p:val>
                                        </p:tav>
                                        <p:tav tm="100000">
                                          <p:val>
                                            <p:strVal val="ppt_x"/>
                                          </p:val>
                                        </p:tav>
                                      </p:tavLst>
                                    </p:anim>
                                    <p:anim calcmode="lin" valueType="num">
                                      <p:cBhvr additive="base">
                                        <p:cTn id="15" dur="2000"/>
                                        <p:tgtEl>
                                          <p:spTgt spid="3"/>
                                        </p:tgtEl>
                                        <p:attrNameLst>
                                          <p:attrName>ppt_y</p:attrName>
                                        </p:attrNameLst>
                                      </p:cBhvr>
                                      <p:tavLst>
                                        <p:tav tm="0">
                                          <p:val>
                                            <p:strVal val="ppt_y"/>
                                          </p:val>
                                        </p:tav>
                                        <p:tav tm="100000">
                                          <p:val>
                                            <p:strVal val="1+ppt_h/2"/>
                                          </p:val>
                                        </p:tav>
                                      </p:tavLst>
                                    </p:anim>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914400" y="571500"/>
            <a:ext cx="15427621"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loại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biết</a:t>
            </a:r>
            <a:r>
              <a:rPr lang="en-US" sz="4000" dirty="0">
                <a:solidFill>
                  <a:srgbClr val="7030A0"/>
                </a:solidFill>
                <a:latin typeface="Times New Roman" pitchFamily="18" charset="0"/>
                <a:cs typeface="Times New Roman" pitchFamily="18" charset="0"/>
              </a:rPr>
              <a:t>?</a:t>
            </a:r>
          </a:p>
        </p:txBody>
      </p:sp>
      <p:sp>
        <p:nvSpPr>
          <p:cNvPr id="6" name="Rectangle 5"/>
          <p:cNvSpPr/>
          <p:nvPr/>
        </p:nvSpPr>
        <p:spPr>
          <a:xfrm>
            <a:off x="685800" y="8039100"/>
            <a:ext cx="17221200" cy="1938992"/>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carbon dioxide)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724370"/>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1.</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19100" y="1333500"/>
            <a:ext cx="1729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Nhiệm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vụ</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Đặc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22969584"/>
              </p:ext>
            </p:extLst>
          </p:nvPr>
        </p:nvGraphicFramePr>
        <p:xfrm>
          <a:off x="228600" y="2095500"/>
          <a:ext cx="17899380" cy="6073479"/>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0">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điểm</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698331">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76200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796601">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783336">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77218"/>
          </a:xfrm>
          <a:prstGeom prst="rect">
            <a:avLst/>
          </a:prstGeom>
          <a:noFill/>
        </p:spPr>
        <p:txBody>
          <a:bodyPr wrap="square" rtlCol="0">
            <a:spAutoFit/>
          </a:bodyPr>
          <a:lstStyle/>
          <a:p>
            <a:pPr algn="ctr"/>
            <a:r>
              <a:rPr lang="en-US" sz="3200" b="1" dirty="0">
                <a:solidFill>
                  <a:srgbClr val="C00000"/>
                </a:solidFill>
                <a:latin typeface="Times New Roman" pitchFamily="18" charset="0"/>
                <a:cs typeface="Times New Roman" pitchFamily="18" charset="0"/>
              </a:rPr>
              <a:t>PHIẾU HỌC TẬP SỐ 1</a:t>
            </a:r>
          </a:p>
          <a:p>
            <a:pPr algn="ctr"/>
            <a:r>
              <a:rPr lang="en-US" sz="3200" b="1" dirty="0">
                <a:solidFill>
                  <a:srgbClr val="C00000"/>
                </a:solidFill>
                <a:latin typeface="Times New Roman" pitchFamily="18" charset="0"/>
                <a:cs typeface="Times New Roman" pitchFamily="18" charset="0"/>
              </a:rPr>
              <a:t>TÌM HIỂU CẤU TẠO VÀ CHỨC NĂNG CỦA HỆ HÔ HẤP</a:t>
            </a:r>
            <a:endParaRPr lang="en-US" sz="3200" dirty="0">
              <a:solidFill>
                <a:srgbClr val="C00000"/>
              </a:solidFill>
              <a:latin typeface="Times New Roman" pitchFamily="18" charset="0"/>
              <a:cs typeface="Times New Roman" pitchFamily="18" charset="0"/>
            </a:endParaRPr>
          </a:p>
        </p:txBody>
      </p:sp>
      <p:sp>
        <p:nvSpPr>
          <p:cNvPr id="6" name="Content Placeholder 2"/>
          <p:cNvSpPr>
            <a:spLocks noGrp="1"/>
          </p:cNvSpPr>
          <p:nvPr>
            <p:ph idx="1"/>
          </p:nvPr>
        </p:nvSpPr>
        <p:spPr>
          <a:xfrm>
            <a:off x="76200" y="8420100"/>
            <a:ext cx="17297400" cy="3124200"/>
          </a:xfrm>
        </p:spPr>
        <p:txBody>
          <a:bodyPr>
            <a:noAutofit/>
          </a:bodyPr>
          <a:lstStyle/>
          <a:p>
            <a:pPr marL="0" indent="0">
              <a:buNone/>
            </a:pPr>
            <a:r>
              <a:rPr lang="en-US" sz="3200" dirty="0">
                <a:solidFill>
                  <a:srgbClr val="7030A0"/>
                </a:solidFill>
                <a:latin typeface="Times New Roman" pitchFamily="18" charset="0"/>
                <a:cs typeface="Times New Roman" pitchFamily="18" charset="0"/>
              </a:rPr>
              <a:t>a. </a:t>
            </a:r>
            <a:r>
              <a:rPr lang="en-US" sz="3200" dirty="0" err="1">
                <a:solidFill>
                  <a:srgbClr val="7030A0"/>
                </a:solidFill>
                <a:latin typeface="Times New Roman" pitchFamily="18" charset="0"/>
                <a:cs typeface="Times New Roman" pitchFamily="18" charset="0"/>
              </a:rPr>
              <a:t>Mô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thay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liên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ngoài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hít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thở</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endParaRPr lang="en-US" sz="3200" dirty="0">
              <a:solidFill>
                <a:srgbClr val="7030A0"/>
              </a:solidFill>
              <a:latin typeface="Times New Roman" pitchFamily="18" charset="0"/>
              <a:cs typeface="Times New Roman" pitchFamily="18" charset="0"/>
            </a:endParaRPr>
          </a:p>
          <a:p>
            <a:pPr marL="0" indent="0">
              <a:buNone/>
            </a:pPr>
            <a:r>
              <a:rPr lang="en-US" sz="3200" dirty="0">
                <a:solidFill>
                  <a:srgbClr val="7030A0"/>
                </a:solidFill>
                <a:latin typeface="Times New Roman" pitchFamily="18" charset="0"/>
                <a:cs typeface="Times New Roman" pitchFamily="18" charset="0"/>
              </a:rPr>
              <a:t>b.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trao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a:t>
            </a:r>
            <a:r>
              <a:rPr lang="en-US" sz="3200" dirty="0">
                <a:solidFill>
                  <a:srgbClr val="7030A0"/>
                </a:solidFill>
                <a:latin typeface="Times New Roman" pitchFamily="18" charset="0"/>
                <a:cs typeface="Times New Roman" pitchFamily="18" charset="0"/>
              </a:rPr>
              <a:t> ở </a:t>
            </a:r>
            <a:r>
              <a:rPr lang="en-US" sz="3200" dirty="0" err="1">
                <a:solidFill>
                  <a:srgbClr val="7030A0"/>
                </a:solidFill>
                <a:latin typeface="Times New Roman" pitchFamily="18" charset="0"/>
                <a:cs typeface="Times New Roman" pitchFamily="18" charset="0"/>
              </a:rPr>
              <a:t>phổi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a:p>
            <a:pPr marL="0" indent="0">
              <a:buNone/>
            </a:pPr>
            <a:r>
              <a:rPr lang="en-US" sz="3200" dirty="0">
                <a:solidFill>
                  <a:srgbClr val="7030A0"/>
                </a:solidFill>
                <a:latin typeface="Times New Roman" pitchFamily="18" charset="0"/>
                <a:cs typeface="Times New Roman" pitchFamily="18" charset="0"/>
              </a:rPr>
              <a:t>c.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phối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hoạt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quan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hệ</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hấp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9288857"/>
              </p:ext>
            </p:extLst>
          </p:nvPr>
        </p:nvGraphicFramePr>
        <p:xfrm>
          <a:off x="228600" y="1485900"/>
          <a:ext cx="17899380" cy="8000539"/>
        </p:xfrm>
        <a:graphic>
          <a:graphicData uri="http://schemas.openxmlformats.org/drawingml/2006/table">
            <a:tbl>
              <a:tblPr firstRow="1" firstCol="1" bandRow="1">
                <a:tableStyleId>{5C22544A-7EE6-4342-B048-85BDC9FD1C3A}</a:tableStyleId>
              </a:tblPr>
              <a:tblGrid>
                <a:gridCol w="2506980">
                  <a:extLst>
                    <a:ext uri="{9D8B030D-6E8A-4147-A177-3AD203B41FA5}">
                      <a16:colId xmlns:a16="http://schemas.microsoft.com/office/drawing/2014/main" val="20000"/>
                    </a:ext>
                  </a:extLst>
                </a:gridCol>
                <a:gridCol w="7948409">
                  <a:extLst>
                    <a:ext uri="{9D8B030D-6E8A-4147-A177-3AD203B41FA5}">
                      <a16:colId xmlns:a16="http://schemas.microsoft.com/office/drawing/2014/main" val="20001"/>
                    </a:ext>
                  </a:extLst>
                </a:gridCol>
                <a:gridCol w="7443991">
                  <a:extLst>
                    <a:ext uri="{9D8B030D-6E8A-4147-A177-3AD203B41FA5}">
                      <a16:colId xmlns:a16="http://schemas.microsoft.com/office/drawing/2014/main" val="20002"/>
                    </a:ext>
                  </a:extLst>
                </a:gridCol>
              </a:tblGrid>
              <a:tr h="1206669">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Đặc điểm</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1334135">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nhiều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mũi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niêm</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nhầy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Ngăn bụi, làm ẩm, làm ấm không khí vào phổi.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109238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tuyến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amidan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tập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lympho</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diệt</a:t>
                      </a:r>
                      <a:r>
                        <a:rPr lang="en-US" sz="3200" dirty="0">
                          <a:effectLst/>
                          <a:latin typeface="Times New Roman" pitchFamily="18" charset="0"/>
                          <a:cs typeface="Times New Roman" pitchFamily="18" charset="0"/>
                        </a:rPr>
                        <a:t> vi </a:t>
                      </a:r>
                      <a:r>
                        <a:rPr lang="en-US" sz="3200" dirty="0" err="1">
                          <a:effectLst/>
                          <a:latin typeface="Times New Roman" pitchFamily="18" charset="0"/>
                          <a:cs typeface="Times New Roman" pitchFamily="18" charset="0"/>
                        </a:rPr>
                        <a:t>khuẩn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nắp thanh quản</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Cử động đậy kín đường hô hấp khi nuốt thức ăn.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1334135">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lớp niêm mạc tiết chất nhầy với nhiều lông rung chuyển động liên tục.</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đẩy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khỏi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đường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dạng ống, phân nhánh nhiều</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nang</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diễn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a:solidFill>
                  <a:srgbClr val="C00000"/>
                </a:solidFill>
                <a:latin typeface="Times New Roman" pitchFamily="18" charset="0"/>
                <a:cs typeface="Times New Roman" pitchFamily="18" charset="0"/>
              </a:rPr>
              <a:t>NHIỆM VỤ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5773400" cy="1988345"/>
          </a:xfrm>
        </p:spPr>
        <p:txBody>
          <a:bodyPr/>
          <a:lstStyle/>
          <a:p>
            <a:pPr algn="ctr"/>
            <a:r>
              <a:rPr lang="en-US" b="1" dirty="0">
                <a:solidFill>
                  <a:srgbClr val="C00000"/>
                </a:solidFill>
                <a:latin typeface="Times New Roman" pitchFamily="18" charset="0"/>
                <a:cs typeface="Times New Roman" pitchFamily="18" charset="0"/>
              </a:rPr>
              <a:t>NHIỆM VỤ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638300"/>
            <a:ext cx="17297400" cy="7924800"/>
          </a:xfrm>
        </p:spPr>
        <p:txBody>
          <a:bodyPr>
            <a:noAutofit/>
          </a:bodyPr>
          <a:lstStyle/>
          <a:p>
            <a:pPr marL="0" indent="0">
              <a:buNone/>
            </a:pPr>
            <a:r>
              <a:rPr lang="en-US" sz="4000" dirty="0">
                <a:solidFill>
                  <a:srgbClr val="7030A0"/>
                </a:solidFill>
                <a:latin typeface="Times New Roman" pitchFamily="18" charset="0"/>
                <a:cs typeface="Times New Roman" pitchFamily="18" charset="0"/>
              </a:rPr>
              <a:t>a.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a:t>
            </a:r>
          </a:p>
          <a:p>
            <a:r>
              <a:rPr lang="en-US" sz="4000" dirty="0">
                <a:solidFill>
                  <a:srgbClr val="7030A0"/>
                </a:solidFill>
                <a:latin typeface="Times New Roman" pitchFamily="18" charset="0"/>
                <a:cs typeface="Times New Roman" pitchFamily="18" charset="0"/>
              </a:rPr>
              <a:t>Khi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chuyển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tăng</a:t>
            </a:r>
            <a:r>
              <a:rPr lang="en-US" sz="4000" dirty="0">
                <a:solidFill>
                  <a:srgbClr val="7030A0"/>
                </a:solidFill>
                <a:latin typeface="Times New Roman" pitchFamily="18" charset="0"/>
                <a:cs typeface="Times New Roman" pitchFamily="18" charset="0"/>
              </a:rPr>
              <a:t>.</a:t>
            </a:r>
          </a:p>
          <a:p>
            <a:r>
              <a:rPr lang="en-US" sz="4000" dirty="0">
                <a:solidFill>
                  <a:srgbClr val="7030A0"/>
                </a:solidFill>
                <a:latin typeface="Times New Roman" pitchFamily="18" charset="0"/>
                <a:cs typeface="Times New Roman" pitchFamily="18" charset="0"/>
              </a:rPr>
              <a:t>Khi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giảm</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b.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ở </a:t>
            </a:r>
            <a:r>
              <a:rPr lang="en-US" sz="4000" dirty="0" err="1">
                <a:solidFill>
                  <a:srgbClr val="7030A0"/>
                </a:solidFill>
                <a:latin typeface="Times New Roman" pitchFamily="18" charset="0"/>
                <a:cs typeface="Times New Roman" pitchFamily="18" charset="0"/>
              </a:rPr>
              <a:t>phổi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khuếch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tán</a:t>
            </a:r>
            <a:r>
              <a:rPr lang="en-US" sz="4000" dirty="0">
                <a:solidFill>
                  <a:srgbClr val="7030A0"/>
                </a:solidFill>
                <a:latin typeface="Times New Roman" pitchFamily="18" charset="0"/>
                <a:cs typeface="Times New Roman" pitchFamily="18" charset="0"/>
              </a:rPr>
              <a:t> </a:t>
            </a:r>
          </a:p>
          <a:p>
            <a:pPr marL="0" indent="0">
              <a:buNone/>
            </a:pPr>
            <a:r>
              <a:rPr lang="en-US" sz="4000" dirty="0">
                <a:solidFill>
                  <a:srgbClr val="7030A0"/>
                </a:solidFill>
                <a:latin typeface="Times New Roman" pitchFamily="18" charset="0"/>
                <a:cs typeface="Times New Roman" pitchFamily="18" charset="0"/>
              </a:rPr>
              <a:t>c.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Mỗi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đảm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606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15773400" cy="1988345"/>
          </a:xfrm>
        </p:spPr>
        <p:txBody>
          <a:bodyPr>
            <a:normAutofit/>
          </a:bodyPr>
          <a:lstStyle/>
          <a:p>
            <a:pPr algn="ctr"/>
            <a:r>
              <a:rPr lang="en-US" sz="4000" dirty="0">
                <a:solidFill>
                  <a:srgbClr val="C00000"/>
                </a:solidFill>
                <a:latin typeface="Times New Roman" pitchFamily="18" charset="0"/>
                <a:cs typeface="Times New Roman" pitchFamily="18" charset="0"/>
              </a:rPr>
              <a:t>CẤU TẠO HỆ HÔ HẤP Ở NGƯỜI</a:t>
            </a:r>
          </a:p>
        </p:txBody>
      </p:sp>
      <p:sp>
        <p:nvSpPr>
          <p:cNvPr id="4" name="Rectangle 3">
            <a:hlinkClick r:id="rId2" action="ppaction://hlinkfile"/>
          </p:cNvPr>
          <p:cNvSpPr/>
          <p:nvPr/>
        </p:nvSpPr>
        <p:spPr>
          <a:xfrm>
            <a:off x="1219200" y="2247900"/>
            <a:ext cx="15697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7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34: </a:t>
            </a:r>
            <a:r>
              <a:rPr lang="en-US" sz="6000" b="1" dirty="0">
                <a:latin typeface="Times New Roman" pitchFamily="18" charset="0"/>
                <a:ea typeface="Tiffany" pitchFamily="18" charset="0"/>
                <a:cs typeface="Times New Roman" pitchFamily="18" charset="0"/>
              </a:rPr>
              <a:t>HỆ HÔ HẤP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TRAO ĐỔI KHÍ Ở PHỔI</a:t>
            </a:r>
          </a:p>
        </p:txBody>
      </p:sp>
      <p:sp>
        <p:nvSpPr>
          <p:cNvPr id="4" name="Rectangle 3">
            <a:hlinkClick r:id="rId2" action="ppaction://hlinkfile"/>
          </p:cNvPr>
          <p:cNvSpPr/>
          <p:nvPr/>
        </p:nvSpPr>
        <p:spPr>
          <a:xfrm>
            <a:off x="1295400" y="2628900"/>
            <a:ext cx="156972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68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938" y="1358563"/>
            <a:ext cx="15156542" cy="87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70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4401205"/>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bảo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lưu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hít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hoặc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tích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theo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khuếch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tán</a:t>
            </a:r>
            <a:r>
              <a:rPr lang="en-US" sz="4000" dirty="0">
                <a:solidFill>
                  <a:schemeClr val="bg1"/>
                </a:solidFill>
                <a:latin typeface="Times New Roman" pitchFamily="18" charset="0"/>
                <a:cs typeface="Times New Roman" pitchFamily="18" charset="0"/>
              </a:rPr>
              <a:t>.</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a:solidFill>
                  <a:srgbClr val="7030A0"/>
                </a:solidFill>
                <a:latin typeface="Times New Roman" pitchFamily="18" charset="0"/>
                <a:cs typeface="Times New Roman" pitchFamily="18" charset="0"/>
              </a:rPr>
              <a:t> ⃰ </a:t>
            </a:r>
            <a:r>
              <a:rPr lang="en-US" sz="4400" dirty="0" err="1">
                <a:solidFill>
                  <a:srgbClr val="7030A0"/>
                </a:solidFill>
                <a:latin typeface="Times New Roman" pitchFamily="18" charset="0"/>
                <a:cs typeface="Times New Roman" pitchFamily="18" charset="0"/>
              </a:rPr>
              <a:t>Quan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sát</a:t>
            </a:r>
            <a:r>
              <a:rPr lang="en-US" sz="4400" dirty="0">
                <a:solidFill>
                  <a:srgbClr val="7030A0"/>
                </a:solidFill>
                <a:latin typeface="Times New Roman" pitchFamily="18" charset="0"/>
                <a:cs typeface="Times New Roman" pitchFamily="18" charset="0"/>
              </a:rPr>
              <a:t> H34.1.</a:t>
            </a:r>
          </a:p>
          <a:p>
            <a:endParaRPr lang="en-US" sz="44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hiện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theo</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học</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tập</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số</a:t>
            </a:r>
            <a:r>
              <a:rPr lang="en-US" sz="4200" dirty="0">
                <a:solidFill>
                  <a:srgbClr val="7030A0"/>
                </a:solidFill>
                <a:latin typeface="Times New Roman" pitchFamily="18" charset="0"/>
                <a:cs typeface="Times New Roman" pitchFamily="18" charset="0"/>
              </a:rPr>
              <a:t> 2.</a:t>
            </a: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10 </a:t>
            </a:r>
            <a:r>
              <a:rPr lang="en-US" sz="4200" dirty="0" err="1">
                <a:solidFill>
                  <a:srgbClr val="7030A0"/>
                </a:solidFill>
                <a:latin typeface="Times New Roman" pitchFamily="18" charset="0"/>
                <a:cs typeface="Times New Roman" pitchFamily="18" charset="0"/>
              </a:rPr>
              <a:t>phút</a:t>
            </a:r>
            <a:r>
              <a:rPr lang="en-US" sz="42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C00000"/>
                </a:solidFill>
                <a:latin typeface="Times New Roman" pitchFamily="18" charset="0"/>
                <a:cs typeface="Times New Roman" pitchFamily="18" charset="0"/>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567894"/>
              </p:ext>
            </p:extLst>
          </p:nvPr>
        </p:nvGraphicFramePr>
        <p:xfrm>
          <a:off x="457200" y="2095500"/>
          <a:ext cx="17068800" cy="7648150"/>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35242">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32695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296349">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14782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843414"/>
              </p:ext>
            </p:extLst>
          </p:nvPr>
        </p:nvGraphicFramePr>
        <p:xfrm>
          <a:off x="457200" y="647699"/>
          <a:ext cx="17068800" cy="9050255"/>
        </p:xfrm>
        <a:graphic>
          <a:graphicData uri="http://schemas.openxmlformats.org/drawingml/2006/table">
            <a:tbl>
              <a:tblPr firstRow="1" firstCol="1" bandRow="1">
                <a:tableStyleId>{5C22544A-7EE6-4342-B048-85BDC9FD1C3A}</a:tableStyleId>
              </a:tblPr>
              <a:tblGrid>
                <a:gridCol w="3200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gridCol w="8153400">
                  <a:extLst>
                    <a:ext uri="{9D8B030D-6E8A-4147-A177-3AD203B41FA5}">
                      <a16:colId xmlns:a16="http://schemas.microsoft.com/office/drawing/2014/main" val="20002"/>
                    </a:ext>
                  </a:extLst>
                </a:gridCol>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Tiếp xúc với không khí cứa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Tiêm</a:t>
                      </a:r>
                      <a:r>
                        <a:rPr lang="en-US" sz="4000" dirty="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20910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0" y="2019300"/>
            <a:ext cx="5350462" cy="5350462"/>
          </a:xfrm>
          <a:prstGeom prst="rect">
            <a:avLst/>
          </a:prstGeom>
        </p:spPr>
      </p:pic>
      <p:sp>
        <p:nvSpPr>
          <p:cNvPr id="5" name="TextBox 544">
            <a:extLst>
              <a:ext uri="{FF2B5EF4-FFF2-40B4-BE49-F238E27FC236}">
                <a16:creationId xmlns:a16="http://schemas.microsoft.com/office/drawing/2014/main" id="{3E5A07A3-09ED-4B7B-9FBE-B96FD5AD1D7B}"/>
              </a:ext>
            </a:extLst>
          </p:cNvPr>
          <p:cNvSpPr txBox="1"/>
          <p:nvPr/>
        </p:nvSpPr>
        <p:spPr>
          <a:xfrm>
            <a:off x="609600" y="748725"/>
            <a:ext cx="16992600" cy="1938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rgbClr val="C00000"/>
                </a:solidFill>
                <a:latin typeface="Times New Roman" pitchFamily="18" charset="0"/>
                <a:cs typeface="Times New Roman" pitchFamily="18" charset="0"/>
              </a:rPr>
              <a:t>1.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hãy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xét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về</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tỉ</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mắc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nhóm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khảo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sát</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2.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đề</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thức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mỗi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7429500"/>
            <a:ext cx="17373600" cy="2554545"/>
          </a:xfrm>
          <a:prstGeom prst="rect">
            <a:avLst/>
          </a:prstGeom>
          <a:noFill/>
        </p:spPr>
        <p:txBody>
          <a:bodyPr wrap="square" rtlCol="0">
            <a:spAutoFit/>
          </a:bodyPr>
          <a:lstStyle/>
          <a:p>
            <a:pPr marL="342900" indent="-342900">
              <a:buAutoNum type="arabicPeriod"/>
            </a:pPr>
            <a:r>
              <a:rPr lang="en-US" sz="4000" dirty="0">
                <a:solidFill>
                  <a:srgbClr val="7030A0"/>
                </a:solidFill>
                <a:latin typeface="Times New Roman" pitchFamily="18" charset="0"/>
                <a:cs typeface="Times New Roman" pitchFamily="18" charset="0"/>
              </a:rPr>
              <a:t>HS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a:t>
            </a:r>
          </a:p>
          <a:p>
            <a:pPr marL="342900" indent="-342900">
              <a:buAutoNum type="arabicPeriod"/>
            </a:pP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chủ</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yếu</a:t>
            </a:r>
            <a:r>
              <a:rPr lang="en-US" sz="4000" dirty="0">
                <a:solidFill>
                  <a:srgbClr val="7030A0"/>
                </a:solidFill>
                <a:latin typeface="Times New Roman" pitchFamily="18" charset="0"/>
                <a:cs typeface="Times New Roman" pitchFamily="18" charset="0"/>
              </a:rPr>
              <a:t> qua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số</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bị</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từ</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nhân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người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871" y="2223293"/>
            <a:ext cx="15264129" cy="77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6023733" y="844163"/>
            <a:ext cx="11898104" cy="760612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4" y="-96286"/>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924" y="99203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7" y="1514763"/>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0304" y="1001176"/>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424" y="4440888"/>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6047" y="4947246"/>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41012" y="4407080"/>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4"/>
            <a:ext cx="971550" cy="1357313"/>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055" y="-1007324"/>
            <a:ext cx="914400" cy="9144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3413" y="969261"/>
            <a:ext cx="3977985" cy="3977985"/>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82521" y="1514763"/>
            <a:ext cx="3950612" cy="3959715"/>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801769" y="1062254"/>
            <a:ext cx="3959715" cy="3959715"/>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7165" y="4407080"/>
            <a:ext cx="3977985" cy="3977985"/>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56190" y="4964600"/>
            <a:ext cx="3950612" cy="3959715"/>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312805" y="4440888"/>
            <a:ext cx="3977985" cy="3977985"/>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6240"/>
            <a:ext cx="15697200" cy="972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
            <a:ext cx="15773400" cy="1988345"/>
          </a:xfrm>
        </p:spPr>
        <p:txBody>
          <a:bodyPr/>
          <a:lstStyle/>
          <a:p>
            <a:pPr algn="ctr"/>
            <a:r>
              <a:rPr lang="en-US" sz="4000" b="1" dirty="0">
                <a:solidFill>
                  <a:srgbClr val="C00000"/>
                </a:solidFill>
                <a:latin typeface="Times New Roman" pitchFamily="18" charset="0"/>
                <a:cs typeface="Times New Roman" pitchFamily="18" charset="0"/>
              </a:rPr>
              <a:t>NỘI 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371600" y="2171700"/>
            <a:ext cx="15773400" cy="6527007"/>
          </a:xfrm>
        </p:spPr>
        <p:txBody>
          <a:bodyPr>
            <a:normAutofit lnSpcReduction="10000"/>
          </a:bodyPr>
          <a:lstStyle/>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bằng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lý</a:t>
            </a:r>
            <a:r>
              <a:rPr lang="en-US" sz="4000" dirty="0">
                <a:solidFill>
                  <a:srgbClr val="7030A0"/>
                </a:solidFill>
                <a:latin typeface="Times New Roman" pitchFamily="18" charset="0"/>
                <a:cs typeface="Times New Roman" pitchFamily="18" charset="0"/>
              </a:rPr>
              <a:t> do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phục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hay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p>
          <a:p>
            <a:pPr>
              <a:buFont typeface="Wingdings" pitchFamily="2" charset="2"/>
              <a:buChar char="ü"/>
            </a:pPr>
            <a:r>
              <a:rPr lang="en-US" sz="4000" dirty="0">
                <a:solidFill>
                  <a:srgbClr val="7030A0"/>
                </a:solidFill>
                <a:latin typeface="Times New Roman" pitchFamily="18" charset="0"/>
                <a:cs typeface="Times New Roman" pitchFamily="18" charset="0"/>
              </a:rPr>
              <a:t>(3) poster.</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luận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phép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đến</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nội</a:t>
            </a:r>
            <a:r>
              <a:rPr lang="en-US" sz="4000" dirty="0">
                <a:solidFill>
                  <a:srgbClr val="7030A0"/>
                </a:solidFill>
                <a:latin typeface="Times New Roman" pitchFamily="18" charset="0"/>
                <a:cs typeface="Times New Roman" pitchFamily="18" charset="0"/>
              </a:rPr>
              <a:t> dung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nhau</a:t>
            </a:r>
            <a:r>
              <a:rPr lang="en-US" sz="4000" dirty="0">
                <a:solidFill>
                  <a:srgbClr val="7030A0"/>
                </a:solidFill>
                <a:latin typeface="Times New Roman" pitchFamily="18" charset="0"/>
                <a:cs typeface="Times New Roman" pitchFamily="18" charset="0"/>
              </a:rPr>
              <a:t>.</a:t>
            </a:r>
          </a:p>
          <a:p>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chấm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điểm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a:t>
            </a:r>
          </a:p>
          <a:p>
            <a:pPr marL="0" indent="0">
              <a:buNone/>
            </a:pP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932930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NO, nicotine,...</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chiếm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chỗ</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oxygen,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ở </a:t>
            </a:r>
            <a:r>
              <a:rPr lang="en-US" sz="4000" dirty="0" err="1">
                <a:solidFill>
                  <a:schemeClr val="bg1"/>
                </a:solidFill>
                <a:latin typeface="Times New Roman" pitchFamily="18" charset="0"/>
                <a:cs typeface="Times New Roman" pitchFamily="18" charset="0"/>
              </a:rPr>
              <a:t>trạng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thiếu</a:t>
            </a:r>
            <a:r>
              <a:rPr lang="en-US" sz="4000" dirty="0">
                <a:solidFill>
                  <a:schemeClr val="bg1"/>
                </a:solidFill>
                <a:latin typeface="Times New Roman" pitchFamily="18" charset="0"/>
                <a:cs typeface="Times New Roman" pitchFamily="18" charset="0"/>
              </a:rPr>
              <a:t> oxygen, NO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sưng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NO,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vượt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phép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khoẻ</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vong</a:t>
            </a:r>
            <a:r>
              <a:rPr lang="en-US" sz="4000" dirty="0">
                <a:solidFill>
                  <a:schemeClr val="bg1"/>
                </a:solidFill>
                <a:latin typeface="Times New Roman" pitchFamily="18" charset="0"/>
                <a:cs typeface="Times New Roman" pitchFamily="18" charset="0"/>
              </a:rPr>
              <a:t>. Nicotine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tê</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liệt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lông</a:t>
            </a:r>
            <a:r>
              <a:rPr lang="en-US" sz="4000" dirty="0">
                <a:solidFill>
                  <a:schemeClr val="bg1"/>
                </a:solidFill>
                <a:latin typeface="Times New Roman" pitchFamily="18" charset="0"/>
                <a:cs typeface="Times New Roman" pitchFamily="18" charset="0"/>
              </a:rPr>
              <a:t> rung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sạch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còn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phòng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Tuyệt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hút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xúc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vận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ăn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đủ</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dưỡng</a:t>
            </a:r>
            <a:r>
              <a:rPr lang="en-US" sz="4000" dirty="0">
                <a:solidFill>
                  <a:schemeClr val="bg1"/>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800100"/>
            <a:ext cx="15621584"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Nêu</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nghĩa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bịt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ngạt</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quay </a:t>
            </a:r>
            <a:r>
              <a:rPr lang="en-US" sz="4000" dirty="0" err="1">
                <a:solidFill>
                  <a:srgbClr val="C00000"/>
                </a:solidFill>
                <a:latin typeface="Times New Roman" pitchFamily="18" charset="0"/>
                <a:cs typeface="Times New Roman" pitchFamily="18" charset="0"/>
              </a:rPr>
              <a:t>trở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ngoài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Nhờ</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sẽ</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nhiều</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hiệu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tạo</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7700"/>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a16="http://schemas.microsoft.com/office/drawing/2014/main" id="{2D5D23DD-44FA-411B-B568-49B9C0F9C3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ngực</a:t>
            </a:r>
            <a:r>
              <a:rPr lang="en-US" sz="4000" dirty="0">
                <a:solidFill>
                  <a:srgbClr val="C00000"/>
                </a:solidFill>
                <a:latin typeface="Times New Roman" pitchFamily="18" charset="0"/>
                <a:cs typeface="Times New Roman" pitchFamily="18" charset="0"/>
              </a:rPr>
              <a:t> sẽ </a:t>
            </a:r>
            <a:r>
              <a:rPr lang="en-US" sz="4000" dirty="0" err="1">
                <a:solidFill>
                  <a:srgbClr val="C00000"/>
                </a:solidFill>
                <a:latin typeface="Times New Roman" pitchFamily="18" charset="0"/>
                <a:cs typeface="Times New Roman" pitchFamily="18" charset="0"/>
              </a:rPr>
              <a:t>tạo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tiếp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phục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tuần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hấp</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ngạt</a:t>
            </a:r>
            <a:endParaRPr lang="en-US" sz="4000" dirty="0">
              <a:solidFill>
                <a:schemeClr val="bg1"/>
              </a:solidFill>
              <a:latin typeface="Times New Roman" pitchFamily="18" charset="0"/>
              <a:cs typeface="Times New Roman" pitchFamily="18" charset="0"/>
            </a:endParaRPr>
          </a:p>
          <a:p>
            <a:pPr marL="742950" indent="-742950">
              <a:buAutoNum type="arabicPeriod"/>
            </a:pPr>
            <a:r>
              <a:rPr lang="en-US" sz="4000" dirty="0" err="1">
                <a:solidFill>
                  <a:schemeClr val="bg1"/>
                </a:solidFill>
                <a:latin typeface="Times New Roman" pitchFamily="18" charset="0"/>
                <a:cs typeface="Times New Roman" pitchFamily="18" charset="0"/>
              </a:rPr>
              <a:t>Phương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ấn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latin typeface="Times New Roman" pitchFamily="18" charset="0"/>
                <a:cs typeface="Times New Roman" pitchFamily="18" charset="0"/>
              </a:rPr>
              <a:t>LUYỆN TẬP</a:t>
            </a: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a:t>thì</a:t>
            </a:r>
            <a:endParaRPr lang="en-US" sz="4000" dirty="0"/>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p>
          <a:p>
            <a:pPr marL="0" indent="0">
              <a:buNone/>
            </a:pPr>
            <a:r>
              <a:rPr lang="en-US" sz="4000" dirty="0"/>
              <a:t>B. </a:t>
            </a:r>
            <a:r>
              <a:rPr lang="en-US" sz="4000" dirty="0" err="1"/>
              <a:t>cơ</a:t>
            </a:r>
            <a:r>
              <a:rPr lang="en-US" sz="4000" dirty="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p>
          <a:p>
            <a:pPr marL="0" indent="0">
              <a:buNone/>
            </a:pPr>
            <a:r>
              <a:rPr lang="en-US" sz="4000" dirty="0"/>
              <a:t>D.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gì</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75360" y="7837557"/>
            <a:ext cx="127254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6900"/>
            <a:ext cx="835152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a:t>là</a:t>
            </a:r>
            <a:endParaRPr lang="en-US" sz="4000" dirty="0"/>
          </a:p>
          <a:p>
            <a:pPr marL="0" indent="0">
              <a:buNone/>
            </a:pPr>
            <a:endParaRPr lang="en-US" sz="4000" dirty="0"/>
          </a:p>
          <a:p>
            <a:pPr marL="742950" indent="-742950">
              <a:buAutoNum type="alphaUcPeriod"/>
            </a:pPr>
            <a:r>
              <a:rPr lang="en-US" sz="4000" dirty="0" err="1"/>
              <a:t>Bụi</a:t>
            </a:r>
            <a:r>
              <a:rPr lang="en-US" sz="4000" dirty="0"/>
              <a:t>						</a:t>
            </a:r>
          </a:p>
          <a:p>
            <a:pPr marL="742950" indent="-742950">
              <a:buAutoNum type="alphaUcPeriod"/>
            </a:pPr>
            <a:r>
              <a:rPr lang="en-US" sz="4000" dirty="0"/>
              <a:t>Nitrogen oxide</a:t>
            </a:r>
          </a:p>
          <a:p>
            <a:pPr marL="742950" indent="-742950">
              <a:buAutoNum type="alphaUcPeriod"/>
            </a:pPr>
            <a:r>
              <a:rPr lang="en-US" sz="4000" dirty="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p>
          <a:p>
            <a:pPr marL="742950" indent="-742950">
              <a:buAutoNum type="alphaUcPeriod"/>
            </a:pP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a:t>Câu</a:t>
            </a:r>
            <a:r>
              <a:rPr lang="en-US" sz="4000" b="1" dirty="0"/>
              <a:t> 6:</a:t>
            </a:r>
            <a:r>
              <a:rPr lang="en-US" sz="4000" dirty="0"/>
              <a:t> </a:t>
            </a:r>
            <a:r>
              <a:rPr lang="en-US" sz="4000" dirty="0" err="1"/>
              <a:t>Quá</a:t>
            </a:r>
            <a:r>
              <a:rPr lang="en-US" sz="4000" dirty="0"/>
              <a:t> </a:t>
            </a:r>
            <a:r>
              <a:rPr lang="en-US" sz="4000" dirty="0" err="1"/>
              <a:t>trình</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người</a:t>
            </a:r>
            <a:r>
              <a:rPr lang="en-US" sz="4000" dirty="0"/>
              <a:t> </a:t>
            </a:r>
            <a:r>
              <a:rPr lang="en-US" sz="4000" dirty="0" err="1"/>
              <a:t>diễn</a:t>
            </a:r>
            <a:r>
              <a:rPr lang="en-US" sz="4000" dirty="0"/>
              <a:t> </a:t>
            </a:r>
            <a:r>
              <a:rPr lang="en-US" sz="4000" dirty="0" err="1"/>
              <a:t>ra</a:t>
            </a:r>
            <a:r>
              <a:rPr lang="en-US" sz="4000" dirty="0"/>
              <a:t> </a:t>
            </a:r>
            <a:r>
              <a:rPr lang="en-US" sz="4000" dirty="0" err="1"/>
              <a:t>theo</a:t>
            </a:r>
            <a:r>
              <a:rPr lang="en-US" sz="4000" dirty="0"/>
              <a:t> </a:t>
            </a:r>
            <a:r>
              <a:rPr lang="en-US" sz="4000" dirty="0" err="1"/>
              <a:t>cơ</a:t>
            </a:r>
            <a:r>
              <a:rPr lang="en-US" sz="4000" dirty="0"/>
              <a:t> </a:t>
            </a:r>
            <a:r>
              <a:rPr lang="en-US" sz="4000" dirty="0" err="1"/>
              <a:t>chế</a:t>
            </a:r>
            <a:endParaRPr lang="en-US" sz="4000" dirty="0"/>
          </a:p>
          <a:p>
            <a:pPr marL="0" indent="0">
              <a:buNone/>
            </a:pPr>
            <a:endParaRPr lang="en-US" sz="4000" dirty="0"/>
          </a:p>
          <a:p>
            <a:pPr marL="742950" indent="-742950">
              <a:buAutoNum type="alphaUcPeriod"/>
            </a:pPr>
            <a:r>
              <a:rPr lang="en-US" sz="4000" dirty="0" err="1"/>
              <a:t>bổ</a:t>
            </a:r>
            <a:r>
              <a:rPr lang="en-US" sz="4000" dirty="0"/>
              <a:t> sung.					</a:t>
            </a:r>
          </a:p>
          <a:p>
            <a:pPr marL="742950" indent="-742950">
              <a:buAutoNum type="alphaUcPeriod"/>
            </a:pPr>
            <a:r>
              <a:rPr lang="en-US" sz="4000" dirty="0" err="1"/>
              <a:t>chủ</a:t>
            </a:r>
            <a:r>
              <a:rPr lang="en-US" sz="4000" dirty="0"/>
              <a:t> </a:t>
            </a:r>
            <a:r>
              <a:rPr lang="en-US" sz="4000" dirty="0" err="1"/>
              <a:t>động</a:t>
            </a:r>
            <a:r>
              <a:rPr lang="en-US" sz="4000" dirty="0"/>
              <a:t>.</a:t>
            </a:r>
          </a:p>
          <a:p>
            <a:pPr marL="742950" indent="-742950">
              <a:buAutoNum type="alphaUcPeriod"/>
            </a:pPr>
            <a:r>
              <a:rPr lang="en-US" sz="4000" dirty="0" err="1"/>
              <a:t>thẩm</a:t>
            </a:r>
            <a:r>
              <a:rPr lang="en-US" sz="4000" dirty="0"/>
              <a:t> </a:t>
            </a:r>
            <a:r>
              <a:rPr lang="en-US" sz="4000" dirty="0" err="1"/>
              <a:t>thấu</a:t>
            </a:r>
            <a:r>
              <a:rPr lang="en-US" sz="4000" dirty="0"/>
              <a:t>.					</a:t>
            </a:r>
          </a:p>
          <a:p>
            <a:pPr marL="742950" indent="-742950">
              <a:buAutoNum type="alphaUcPeriod"/>
            </a:pPr>
            <a:r>
              <a:rPr lang="en-US" sz="4000" dirty="0" err="1"/>
              <a:t>khuếch</a:t>
            </a:r>
            <a:r>
              <a:rPr lang="en-US" sz="4000" dirty="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a:t>?</a:t>
            </a:r>
          </a:p>
          <a:p>
            <a:pPr marL="0" indent="0">
              <a:buNone/>
            </a:pPr>
            <a:endParaRPr lang="en-US" sz="4000" dirty="0"/>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oxygen</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carbonic</a:t>
            </a:r>
          </a:p>
          <a:p>
            <a:pPr marL="742950" indent="-742950">
              <a:buAutoNum type="alphaUcPeriod"/>
            </a:pPr>
            <a:r>
              <a:rPr lang="en-US" sz="4000" dirty="0" err="1"/>
              <a:t>Sử</a:t>
            </a:r>
            <a:r>
              <a:rPr lang="en-US" sz="4000" dirty="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a:p>
          <a:p>
            <a:pPr marL="0" indent="0">
              <a:buNone/>
            </a:pPr>
            <a:r>
              <a:rPr lang="en-US" sz="4000" dirty="0"/>
              <a:t>A.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a:t>?</a:t>
            </a:r>
          </a:p>
          <a:p>
            <a:pPr marL="0" indent="0">
              <a:buNone/>
            </a:pPr>
            <a:endParaRPr lang="en-US" sz="4000" dirty="0"/>
          </a:p>
          <a:p>
            <a:pPr marL="0" indent="0">
              <a:buNone/>
            </a:pPr>
            <a:r>
              <a:rPr lang="en-US" sz="4000" dirty="0"/>
              <a:t>A.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23900"/>
            <a:ext cx="168402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gồm</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752600" y="7658100"/>
            <a:ext cx="16383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62099"/>
            <a:ext cx="9067800" cy="6034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nguy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mạch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còn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quanh</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a:solidFill>
                  <a:srgbClr val="7030A0"/>
                </a:solidFill>
              </a:rPr>
              <a:t>Thuyết</a:t>
            </a:r>
            <a:r>
              <a:rPr lang="en-US" sz="4000" dirty="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a:solidFill>
                  <a:srgbClr val="7030A0"/>
                </a:solidFill>
              </a:rPr>
              <a:t>.</a:t>
            </a:r>
          </a:p>
          <a:p>
            <a:pPr marL="571500" indent="-571500">
              <a:buFont typeface="Arial" pitchFamily="34" charset="0"/>
              <a:buChar char="•"/>
            </a:pPr>
            <a:r>
              <a:rPr lang="en-US" sz="4000" dirty="0" err="1">
                <a:solidFill>
                  <a:srgbClr val="7030A0"/>
                </a:solidFill>
              </a:rPr>
              <a:t>Viết</a:t>
            </a:r>
            <a:r>
              <a:rPr lang="en-US" sz="4000" dirty="0">
                <a:solidFill>
                  <a:srgbClr val="7030A0"/>
                </a:solidFill>
              </a:rPr>
              <a:t> </a:t>
            </a:r>
            <a:r>
              <a:rPr lang="en-US" sz="4000" dirty="0" err="1">
                <a:solidFill>
                  <a:srgbClr val="7030A0"/>
                </a:solidFill>
              </a:rPr>
              <a:t>vào</a:t>
            </a:r>
            <a:r>
              <a:rPr lang="en-US" sz="4000" dirty="0">
                <a:solidFill>
                  <a:srgbClr val="7030A0"/>
                </a:solidFill>
              </a:rPr>
              <a:t> </a:t>
            </a:r>
            <a:r>
              <a:rPr lang="en-US" sz="4000" dirty="0" err="1">
                <a:solidFill>
                  <a:srgbClr val="7030A0"/>
                </a:solidFill>
              </a:rPr>
              <a:t>hồ</a:t>
            </a:r>
            <a:r>
              <a:rPr lang="en-US" sz="4000" dirty="0">
                <a:solidFill>
                  <a:srgbClr val="7030A0"/>
                </a:solidFill>
              </a:rPr>
              <a:t> </a:t>
            </a:r>
            <a:r>
              <a:rPr lang="en-US" sz="4000" dirty="0" err="1">
                <a:solidFill>
                  <a:srgbClr val="7030A0"/>
                </a:solidFill>
              </a:rPr>
              <a:t>sơ</a:t>
            </a:r>
            <a:r>
              <a:rPr lang="en-US" sz="4000" dirty="0">
                <a:solidFill>
                  <a:srgbClr val="7030A0"/>
                </a:solidFill>
              </a:rPr>
              <a:t> </a:t>
            </a:r>
            <a:r>
              <a:rPr lang="en-US" sz="4000" dirty="0" err="1">
                <a:solidFill>
                  <a:srgbClr val="7030A0"/>
                </a:solidFill>
              </a:rPr>
              <a:t>học</a:t>
            </a:r>
            <a:r>
              <a:rPr lang="en-US" sz="4000" dirty="0">
                <a:solidFill>
                  <a:srgbClr val="7030A0"/>
                </a:solidFill>
              </a:rPr>
              <a:t> </a:t>
            </a:r>
            <a:r>
              <a:rPr lang="en-US" sz="4000" dirty="0" err="1">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3695260"/>
              </p:ext>
            </p:extLst>
          </p:nvPr>
        </p:nvGraphicFramePr>
        <p:xfrm>
          <a:off x="457200" y="1790700"/>
          <a:ext cx="16764000" cy="5029200"/>
        </p:xfrm>
        <a:graphic>
          <a:graphicData uri="http://schemas.openxmlformats.org/drawingml/2006/table">
            <a:tbl>
              <a:tblPr firstRow="1" firstCol="1" bandRow="1">
                <a:tableStyleId>{5C22544A-7EE6-4342-B048-85BDC9FD1C3A}</a:tableStyleId>
              </a:tblPr>
              <a:tblGrid>
                <a:gridCol w="7620000">
                  <a:extLst>
                    <a:ext uri="{9D8B030D-6E8A-4147-A177-3AD203B41FA5}">
                      <a16:colId xmlns:a16="http://schemas.microsoft.com/office/drawing/2014/main" val="20000"/>
                    </a:ext>
                  </a:extLst>
                </a:gridCol>
                <a:gridCol w="9144000">
                  <a:extLst>
                    <a:ext uri="{9D8B030D-6E8A-4147-A177-3AD203B41FA5}">
                      <a16:colId xmlns:a16="http://schemas.microsoft.com/office/drawing/2014/main" val="20001"/>
                    </a:ext>
                  </a:extLst>
                </a:gridCol>
              </a:tblGrid>
              <a:tr h="838200">
                <a:tc>
                  <a:txBody>
                    <a:bodyPr/>
                    <a:lstStyle/>
                    <a:p>
                      <a:pPr marL="0" marR="0" algn="ctr">
                        <a:spcBef>
                          <a:spcPts val="0"/>
                        </a:spcBef>
                        <a:spcAft>
                          <a:spcPts val="0"/>
                        </a:spcAft>
                      </a:pPr>
                      <a:r>
                        <a:rPr lang="en-US" sz="4000">
                          <a:effectLst/>
                          <a:latin typeface="Times New Roman" pitchFamily="18" charset="0"/>
                          <a:cs typeface="Times New Roman" pitchFamily="18" charset="0"/>
                        </a:rPr>
                        <a:t>Cột A</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en-US" sz="4000" dirty="0" err="1">
                          <a:effectLst/>
                          <a:latin typeface="Times New Roman" pitchFamily="18" charset="0"/>
                          <a:cs typeface="Times New Roman" pitchFamily="18" charset="0"/>
                        </a:rPr>
                        <a:t>Cột</a:t>
                      </a:r>
                      <a:r>
                        <a:rPr lang="en-US" sz="4000" dirty="0">
                          <a:effectLst/>
                          <a:latin typeface="Times New Roman" pitchFamily="18" charset="0"/>
                          <a:cs typeface="Times New Roman" pitchFamily="18" charset="0"/>
                        </a:rPr>
                        <a:t> B</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838200">
                <a:tc>
                  <a:txBody>
                    <a:bodyPr/>
                    <a:lstStyle/>
                    <a:p>
                      <a:pPr marL="0" marR="0" algn="just">
                        <a:spcBef>
                          <a:spcPts val="0"/>
                        </a:spcBef>
                        <a:spcAft>
                          <a:spcPts val="0"/>
                        </a:spcAft>
                      </a:pPr>
                      <a:r>
                        <a:rPr lang="en-US" sz="4000">
                          <a:effectLst/>
                          <a:latin typeface="Times New Roman" pitchFamily="18" charset="0"/>
                          <a:cs typeface="Times New Roman" pitchFamily="18" charset="0"/>
                        </a:rPr>
                        <a:t>1. Lông mũi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a. sưởi ấm không khí vào phổi.</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2. Mạch máu nhỏ li ti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b. Cản bớt bụi làm không khí vào phổi sạch hơn.</a:t>
                      </a:r>
                      <a:endParaRPr lang="en-US" sz="400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3. Chất nhầy</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dirty="0">
                          <a:effectLst/>
                          <a:latin typeface="Times New Roman" pitchFamily="18" charset="0"/>
                          <a:cs typeface="Times New Roman" pitchFamily="18" charset="0"/>
                        </a:rPr>
                        <a:t>c. </a:t>
                      </a:r>
                      <a:r>
                        <a:rPr lang="en-US" sz="4000" dirty="0" err="1">
                          <a:effectLst/>
                          <a:latin typeface="Times New Roman" pitchFamily="18" charset="0"/>
                          <a:cs typeface="Times New Roman" pitchFamily="18" charset="0"/>
                        </a:rPr>
                        <a:t>diệt</a:t>
                      </a: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làm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ẩm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khí</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phổi</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457200" y="369957"/>
            <a:ext cx="16626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Ghép</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nối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cột</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để</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hoàn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thành</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vai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trò</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của</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bộ</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phận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bên</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trong</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a:ln>
                  <a:noFill/>
                </a:ln>
                <a:solidFill>
                  <a:srgbClr val="7030A0"/>
                </a:solidFill>
                <a:effectLst/>
                <a:latin typeface="Times New Roman" pitchFamily="18" charset="0"/>
                <a:ea typeface="Times New Roman" pitchFamily="18" charset="0"/>
                <a:cs typeface="Times New Roman" pitchFamily="18" charset="0"/>
              </a:rPr>
              <a:t>mũi</a:t>
            </a:r>
            <a:r>
              <a:rPr kumimoji="0" lang="en-US" sz="4000" b="0" i="0" u="none" strike="noStrike" cap="none" normalizeH="0" baseline="0" dirty="0">
                <a:ln>
                  <a:noFill/>
                </a:ln>
                <a:solidFill>
                  <a:srgbClr val="7030A0"/>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a:ln>
                <a:noFill/>
              </a:ln>
              <a:solidFill>
                <a:srgbClr val="7030A0"/>
              </a:solidFill>
              <a:effectLst/>
              <a:latin typeface="Times New Roman" pitchFamily="18" charset="0"/>
              <a:cs typeface="Times New Roman" pitchFamily="18" charset="0"/>
            </a:endParaRPr>
          </a:p>
        </p:txBody>
      </p:sp>
      <p:sp>
        <p:nvSpPr>
          <p:cNvPr id="6" name="Rectangle 5"/>
          <p:cNvSpPr/>
          <p:nvPr/>
        </p:nvSpPr>
        <p:spPr>
          <a:xfrm>
            <a:off x="914400" y="7200900"/>
            <a:ext cx="2722220" cy="707886"/>
          </a:xfrm>
          <a:prstGeom prst="rect">
            <a:avLst/>
          </a:prstGeom>
        </p:spPr>
        <p:txBody>
          <a:bodyPr wrap="none">
            <a:spAutoFit/>
          </a:bodyPr>
          <a:lstStyle/>
          <a:p>
            <a:r>
              <a:rPr lang="en-US" sz="4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83441"/>
            <a:ext cx="150876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676400" y="9022080"/>
            <a:ext cx="156210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85900"/>
            <a:ext cx="85725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1143000" y="1478280"/>
            <a:ext cx="15867178" cy="71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920" y="800100"/>
            <a:ext cx="153924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Nêu</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8496300"/>
            <a:ext cx="15011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nơi</a:t>
            </a:r>
            <a:r>
              <a:rPr lang="en-US" sz="4000" dirty="0">
                <a:solidFill>
                  <a:srgbClr val="C00000"/>
                </a:solidFill>
                <a:latin typeface="Times New Roman" pitchFamily="18" charset="0"/>
                <a:cs typeface="Times New Roman" pitchFamily="18" charset="0"/>
              </a:rPr>
              <a:t> ở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thoáng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lùa</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uống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chất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dục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xuyên</a:t>
            </a:r>
            <a:r>
              <a:rPr lang="en-US" sz="4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057400" y="2171700"/>
            <a:ext cx="11958434" cy="5372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143000" y="8831580"/>
            <a:ext cx="8039100" cy="707886"/>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Đáp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xẹp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xuống</a:t>
            </a:r>
            <a:endParaRPr lang="en-US" sz="4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43100"/>
            <a:ext cx="8534400" cy="6392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TotalTime>
  <Words>2518</Words>
  <Application>Microsoft Office PowerPoint</Application>
  <PresentationFormat>Custom</PresentationFormat>
  <Paragraphs>255</Paragraphs>
  <Slides>51</Slides>
  <Notes>13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#9Slide03 Arima Madurai</vt:lpstr>
      <vt:lpstr>Wingdings</vt:lpstr>
      <vt:lpstr>Times New Roman</vt:lpstr>
      <vt:lpstr>Calibri Light</vt:lpstr>
      <vt:lpstr>#9Slide03 Arima Madurai Bold</vt:lpstr>
      <vt:lpstr>#9Slide03 Arima Madurai Black</vt:lpstr>
      <vt:lpstr>Calibri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2</vt:lpstr>
      <vt:lpstr>PowerPoint Presentation</vt:lpstr>
      <vt:lpstr>CẤU TẠO HỆ HÔ HẤP Ở NGƯỜI</vt:lpstr>
      <vt:lpstr>TRAO ĐỔI KHÍ Ở PHỔI</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NỘI QUY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Tạ Thị Tuyết Sơn</cp:lastModifiedBy>
  <cp:revision>60</cp:revision>
  <dcterms:created xsi:type="dcterms:W3CDTF">2006-08-16T00:00:00Z</dcterms:created>
  <dcterms:modified xsi:type="dcterms:W3CDTF">2024-04-14T15:04:08Z</dcterms:modified>
  <dc:identifier>DAE65lQ4ekI</dc:identifier>
</cp:coreProperties>
</file>