
<file path=[Content_Types].xml><?xml version="1.0" encoding="utf-8"?>
<Types xmlns="http://schemas.openxmlformats.org/package/2006/content-types">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35" r:id="rId2"/>
    <p:sldId id="257" r:id="rId3"/>
    <p:sldId id="439" r:id="rId4"/>
    <p:sldId id="462" r:id="rId5"/>
    <p:sldId id="463" r:id="rId6"/>
    <p:sldId id="465" r:id="rId7"/>
    <p:sldId id="466" r:id="rId8"/>
    <p:sldId id="467" r:id="rId9"/>
    <p:sldId id="468"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33CC33"/>
    <a:srgbClr val="FF99CC"/>
    <a:srgbClr val="CC99FF"/>
    <a:srgbClr val="CC66FF"/>
    <a:srgbClr val="2C441C"/>
    <a:srgbClr val="104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5" autoAdjust="0"/>
    <p:restoredTop sz="94660"/>
  </p:normalViewPr>
  <p:slideViewPr>
    <p:cSldViewPr snapToGrid="0">
      <p:cViewPr varScale="1">
        <p:scale>
          <a:sx n="66" d="100"/>
          <a:sy n="66" d="100"/>
        </p:scale>
        <p:origin x="516" y="4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68080-168A-4258-A4E0-B0BB25CAB37B}"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8520F-75D9-4E54-88BF-F4055FD62A4B}" type="slidenum">
              <a:rPr lang="en-US" smtClean="0"/>
              <a:t>‹#›</a:t>
            </a:fld>
            <a:endParaRPr lang="en-US"/>
          </a:p>
        </p:txBody>
      </p:sp>
    </p:spTree>
    <p:extLst>
      <p:ext uri="{BB962C8B-B14F-4D97-AF65-F5344CB8AC3E}">
        <p14:creationId xmlns:p14="http://schemas.microsoft.com/office/powerpoint/2010/main" val="222144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AE98CD-17D8-4AA5-9528-12977A0DE283}"/>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9DF1CC36-63C1-4EDE-9C43-6BC42C3F4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550EBCEC-20EF-4B8D-A204-342D89521614}"/>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5" name="Chỗ dành sẵn cho Chân trang 4">
            <a:extLst>
              <a:ext uri="{FF2B5EF4-FFF2-40B4-BE49-F238E27FC236}">
                <a16:creationId xmlns:a16="http://schemas.microsoft.com/office/drawing/2014/main" id="{6151399C-0428-4E33-9473-BB3CC48CD632}"/>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a16="http://schemas.microsoft.com/office/drawing/2014/main" id="{FE4F488A-D5D6-41FA-9837-FEE4EEFCBF1A}"/>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336038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20C22E-E8DC-4AD3-A48C-F1FC4C0F64D6}"/>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50CC8018-3149-4C15-9E66-F5A8E171736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DA8BE04C-4D58-4F79-B083-7D783FECF158}"/>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5" name="Chỗ dành sẵn cho Chân trang 4">
            <a:extLst>
              <a:ext uri="{FF2B5EF4-FFF2-40B4-BE49-F238E27FC236}">
                <a16:creationId xmlns:a16="http://schemas.microsoft.com/office/drawing/2014/main" id="{33CF58DA-DFCE-413A-8073-AA1D533EFCAA}"/>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a16="http://schemas.microsoft.com/office/drawing/2014/main" id="{19B67EDA-CD7B-4C9B-8D96-1439FB2CDFAF}"/>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182043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7B1077D-7655-4660-9EDF-29C6722C9C0A}"/>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2EE44F4C-A55A-4263-8F03-81FACDBB34B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4596F3D-18B2-4B03-A1DD-F5F2DDCC4F5A}"/>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5" name="Chỗ dành sẵn cho Chân trang 4">
            <a:extLst>
              <a:ext uri="{FF2B5EF4-FFF2-40B4-BE49-F238E27FC236}">
                <a16:creationId xmlns:a16="http://schemas.microsoft.com/office/drawing/2014/main" id="{B5CBA150-46EB-459E-8469-9429D58B0720}"/>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a16="http://schemas.microsoft.com/office/drawing/2014/main" id="{E6CCB06F-1499-4DE2-A754-924B236D302E}"/>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422910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CC859F-B52C-4D94-9C17-7C589F66B5EF}"/>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EC9DBC80-C942-4E53-9278-CC998AD012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A3356AA6-3853-4357-9798-8112BC4AF769}"/>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5" name="Chỗ dành sẵn cho Chân trang 4">
            <a:extLst>
              <a:ext uri="{FF2B5EF4-FFF2-40B4-BE49-F238E27FC236}">
                <a16:creationId xmlns:a16="http://schemas.microsoft.com/office/drawing/2014/main" id="{32BB3E96-71B3-4FA9-AE10-C7D42D8F5D67}"/>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a16="http://schemas.microsoft.com/office/drawing/2014/main" id="{4F35E6E5-F368-4B8B-A6A5-B373BCD71854}"/>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131882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6B5E0A-C347-4FB4-8B04-A73D1357837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E146F37-392E-4190-80F4-418A89968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5454666-5310-4864-8C51-7A2DC275D9E6}"/>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5" name="Chỗ dành sẵn cho Chân trang 4">
            <a:extLst>
              <a:ext uri="{FF2B5EF4-FFF2-40B4-BE49-F238E27FC236}">
                <a16:creationId xmlns:a16="http://schemas.microsoft.com/office/drawing/2014/main" id="{001C5836-10F5-4185-BF04-53E0A12F2DD5}"/>
              </a:ext>
            </a:extLst>
          </p:cNvPr>
          <p:cNvSpPr>
            <a:spLocks noGrp="1"/>
          </p:cNvSpPr>
          <p:nvPr>
            <p:ph type="ftr" sz="quarter" idx="11"/>
          </p:nvPr>
        </p:nvSpPr>
        <p:spPr/>
        <p:txBody>
          <a:bodyPr/>
          <a:lstStyle/>
          <a:p>
            <a:endParaRPr lang="en-BZ"/>
          </a:p>
        </p:txBody>
      </p:sp>
      <p:sp>
        <p:nvSpPr>
          <p:cNvPr id="6" name="Chỗ dành sẵn cho Số hiệu Bản chiếu 5">
            <a:extLst>
              <a:ext uri="{FF2B5EF4-FFF2-40B4-BE49-F238E27FC236}">
                <a16:creationId xmlns:a16="http://schemas.microsoft.com/office/drawing/2014/main" id="{833355A3-AEF6-4493-B091-07371D9205B0}"/>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197583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9B7716-9FBF-4260-ABD0-E5B40279BDE0}"/>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B6290C5-5D8E-4AE1-B027-93CCC414784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70694B7C-3004-4FBA-AE5C-C45AEC40B96A}"/>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EB34C29E-C8A8-4CDD-9997-D142797DAA61}"/>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6" name="Chỗ dành sẵn cho Chân trang 5">
            <a:extLst>
              <a:ext uri="{FF2B5EF4-FFF2-40B4-BE49-F238E27FC236}">
                <a16:creationId xmlns:a16="http://schemas.microsoft.com/office/drawing/2014/main" id="{AB94AEB0-81B1-4913-BAEC-22B5B8839ACF}"/>
              </a:ext>
            </a:extLst>
          </p:cNvPr>
          <p:cNvSpPr>
            <a:spLocks noGrp="1"/>
          </p:cNvSpPr>
          <p:nvPr>
            <p:ph type="ftr" sz="quarter" idx="11"/>
          </p:nvPr>
        </p:nvSpPr>
        <p:spPr/>
        <p:txBody>
          <a:bodyPr/>
          <a:lstStyle/>
          <a:p>
            <a:endParaRPr lang="en-BZ"/>
          </a:p>
        </p:txBody>
      </p:sp>
      <p:sp>
        <p:nvSpPr>
          <p:cNvPr id="7" name="Chỗ dành sẵn cho Số hiệu Bản chiếu 6">
            <a:extLst>
              <a:ext uri="{FF2B5EF4-FFF2-40B4-BE49-F238E27FC236}">
                <a16:creationId xmlns:a16="http://schemas.microsoft.com/office/drawing/2014/main" id="{37F068F3-5D69-4172-A996-EF51D0F76283}"/>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270575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086356-B826-49CC-8317-D0729788D5BD}"/>
              </a:ext>
            </a:extLst>
          </p:cNvPr>
          <p:cNvSpPr>
            <a:spLocks noGrp="1"/>
          </p:cNvSpPr>
          <p:nvPr>
            <p:ph type="title"/>
          </p:nvPr>
        </p:nvSpPr>
        <p:spPr>
          <a:xfrm>
            <a:off x="839788" y="365125"/>
            <a:ext cx="105156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8022C39-D037-4B18-968D-8017D0EAC9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8EE168-CF8C-4625-B965-CFB42C41802F}"/>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25849DB4-37B4-4299-BE56-DB48E8E2AB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5669E05-DD2A-42DC-A120-4A11C4A941D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6076A11D-91CD-42E4-9BE6-D3E90BB53117}"/>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8" name="Chỗ dành sẵn cho Chân trang 7">
            <a:extLst>
              <a:ext uri="{FF2B5EF4-FFF2-40B4-BE49-F238E27FC236}">
                <a16:creationId xmlns:a16="http://schemas.microsoft.com/office/drawing/2014/main" id="{F0A29B74-ACA4-465A-B9F3-D370DF1C2BA3}"/>
              </a:ext>
            </a:extLst>
          </p:cNvPr>
          <p:cNvSpPr>
            <a:spLocks noGrp="1"/>
          </p:cNvSpPr>
          <p:nvPr>
            <p:ph type="ftr" sz="quarter" idx="11"/>
          </p:nvPr>
        </p:nvSpPr>
        <p:spPr/>
        <p:txBody>
          <a:bodyPr/>
          <a:lstStyle/>
          <a:p>
            <a:endParaRPr lang="en-BZ"/>
          </a:p>
        </p:txBody>
      </p:sp>
      <p:sp>
        <p:nvSpPr>
          <p:cNvPr id="9" name="Chỗ dành sẵn cho Số hiệu Bản chiếu 8">
            <a:extLst>
              <a:ext uri="{FF2B5EF4-FFF2-40B4-BE49-F238E27FC236}">
                <a16:creationId xmlns:a16="http://schemas.microsoft.com/office/drawing/2014/main" id="{4B97376C-E0D0-485E-9C63-1F02DCA15F05}"/>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322482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150307-509A-4F72-A931-EE37FB62F1A3}"/>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72D49F6D-318E-4B4B-ABCE-6503196FC1EF}"/>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4" name="Chỗ dành sẵn cho Chân trang 3">
            <a:extLst>
              <a:ext uri="{FF2B5EF4-FFF2-40B4-BE49-F238E27FC236}">
                <a16:creationId xmlns:a16="http://schemas.microsoft.com/office/drawing/2014/main" id="{DEFEB71B-C61A-4E69-AE36-36177D35B48D}"/>
              </a:ext>
            </a:extLst>
          </p:cNvPr>
          <p:cNvSpPr>
            <a:spLocks noGrp="1"/>
          </p:cNvSpPr>
          <p:nvPr>
            <p:ph type="ftr" sz="quarter" idx="11"/>
          </p:nvPr>
        </p:nvSpPr>
        <p:spPr/>
        <p:txBody>
          <a:bodyPr/>
          <a:lstStyle/>
          <a:p>
            <a:endParaRPr lang="en-BZ"/>
          </a:p>
        </p:txBody>
      </p:sp>
      <p:sp>
        <p:nvSpPr>
          <p:cNvPr id="5" name="Chỗ dành sẵn cho Số hiệu Bản chiếu 4">
            <a:extLst>
              <a:ext uri="{FF2B5EF4-FFF2-40B4-BE49-F238E27FC236}">
                <a16:creationId xmlns:a16="http://schemas.microsoft.com/office/drawing/2014/main" id="{6AEB494C-741C-4B48-A183-22AA86D9A86C}"/>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165096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0E33A87-FF85-4599-9845-DF14B2A4B79A}"/>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3" name="Chỗ dành sẵn cho Chân trang 2">
            <a:extLst>
              <a:ext uri="{FF2B5EF4-FFF2-40B4-BE49-F238E27FC236}">
                <a16:creationId xmlns:a16="http://schemas.microsoft.com/office/drawing/2014/main" id="{E8FF39C7-CF3A-44EC-8691-9764CC826C01}"/>
              </a:ext>
            </a:extLst>
          </p:cNvPr>
          <p:cNvSpPr>
            <a:spLocks noGrp="1"/>
          </p:cNvSpPr>
          <p:nvPr>
            <p:ph type="ftr" sz="quarter" idx="11"/>
          </p:nvPr>
        </p:nvSpPr>
        <p:spPr/>
        <p:txBody>
          <a:bodyPr/>
          <a:lstStyle/>
          <a:p>
            <a:endParaRPr lang="en-BZ"/>
          </a:p>
        </p:txBody>
      </p:sp>
      <p:sp>
        <p:nvSpPr>
          <p:cNvPr id="4" name="Chỗ dành sẵn cho Số hiệu Bản chiếu 3">
            <a:extLst>
              <a:ext uri="{FF2B5EF4-FFF2-40B4-BE49-F238E27FC236}">
                <a16:creationId xmlns:a16="http://schemas.microsoft.com/office/drawing/2014/main" id="{1FE136A9-EA79-44EB-A467-88D750D73CAA}"/>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256524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1785D9-9DBF-491A-AE0B-97C6B74C0F5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2E168B1-FEDB-4C5F-8EEA-B56661A35A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9CD3CC99-0322-42BA-88FE-62615A472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F5B2A96-C6EF-4C03-A83B-3E1E4F14E51C}"/>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6" name="Chỗ dành sẵn cho Chân trang 5">
            <a:extLst>
              <a:ext uri="{FF2B5EF4-FFF2-40B4-BE49-F238E27FC236}">
                <a16:creationId xmlns:a16="http://schemas.microsoft.com/office/drawing/2014/main" id="{DF511DEB-5925-42ED-80CF-4975A1385C38}"/>
              </a:ext>
            </a:extLst>
          </p:cNvPr>
          <p:cNvSpPr>
            <a:spLocks noGrp="1"/>
          </p:cNvSpPr>
          <p:nvPr>
            <p:ph type="ftr" sz="quarter" idx="11"/>
          </p:nvPr>
        </p:nvSpPr>
        <p:spPr/>
        <p:txBody>
          <a:bodyPr/>
          <a:lstStyle/>
          <a:p>
            <a:endParaRPr lang="en-BZ"/>
          </a:p>
        </p:txBody>
      </p:sp>
      <p:sp>
        <p:nvSpPr>
          <p:cNvPr id="7" name="Chỗ dành sẵn cho Số hiệu Bản chiếu 6">
            <a:extLst>
              <a:ext uri="{FF2B5EF4-FFF2-40B4-BE49-F238E27FC236}">
                <a16:creationId xmlns:a16="http://schemas.microsoft.com/office/drawing/2014/main" id="{560D1E78-547B-4D0D-A156-2DC6B5FE2E28}"/>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17032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E975A-C393-4FAA-9529-CE37186C43F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81DE22C2-A66F-4C29-8206-5362E4659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E2143205-DD8D-4709-88DB-E54796D2F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86656B-0BBE-4081-8E7C-9CB5B03385A1}"/>
              </a:ext>
            </a:extLst>
          </p:cNvPr>
          <p:cNvSpPr>
            <a:spLocks noGrp="1"/>
          </p:cNvSpPr>
          <p:nvPr>
            <p:ph type="dt" sz="half" idx="10"/>
          </p:nvPr>
        </p:nvSpPr>
        <p:spPr/>
        <p:txBody>
          <a:bodyPr/>
          <a:lstStyle/>
          <a:p>
            <a:fld id="{E19ED433-5696-4134-A11E-F75CCCABD24C}" type="datetimeFigureOut">
              <a:rPr lang="en-BZ" smtClean="0"/>
              <a:t>16/02/2024</a:t>
            </a:fld>
            <a:endParaRPr lang="en-BZ"/>
          </a:p>
        </p:txBody>
      </p:sp>
      <p:sp>
        <p:nvSpPr>
          <p:cNvPr id="6" name="Chỗ dành sẵn cho Chân trang 5">
            <a:extLst>
              <a:ext uri="{FF2B5EF4-FFF2-40B4-BE49-F238E27FC236}">
                <a16:creationId xmlns:a16="http://schemas.microsoft.com/office/drawing/2014/main" id="{BDBB07D9-797F-40BA-A57A-3B60EC801DAC}"/>
              </a:ext>
            </a:extLst>
          </p:cNvPr>
          <p:cNvSpPr>
            <a:spLocks noGrp="1"/>
          </p:cNvSpPr>
          <p:nvPr>
            <p:ph type="ftr" sz="quarter" idx="11"/>
          </p:nvPr>
        </p:nvSpPr>
        <p:spPr/>
        <p:txBody>
          <a:bodyPr/>
          <a:lstStyle/>
          <a:p>
            <a:endParaRPr lang="en-BZ"/>
          </a:p>
        </p:txBody>
      </p:sp>
      <p:sp>
        <p:nvSpPr>
          <p:cNvPr id="7" name="Chỗ dành sẵn cho Số hiệu Bản chiếu 6">
            <a:extLst>
              <a:ext uri="{FF2B5EF4-FFF2-40B4-BE49-F238E27FC236}">
                <a16:creationId xmlns:a16="http://schemas.microsoft.com/office/drawing/2014/main" id="{8D7C8073-4EB0-4076-90DE-DF7AF583C736}"/>
              </a:ext>
            </a:extLst>
          </p:cNvPr>
          <p:cNvSpPr>
            <a:spLocks noGrp="1"/>
          </p:cNvSpPr>
          <p:nvPr>
            <p:ph type="sldNum" sz="quarter" idx="12"/>
          </p:nvPr>
        </p:nvSpPr>
        <p:spPr/>
        <p:txBody>
          <a:bodyPr/>
          <a:lstStyle/>
          <a:p>
            <a:fld id="{12524307-619A-4E14-B196-FA329BF1F004}" type="slidenum">
              <a:rPr lang="en-BZ" smtClean="0"/>
              <a:t>‹#›</a:t>
            </a:fld>
            <a:endParaRPr lang="en-BZ"/>
          </a:p>
        </p:txBody>
      </p:sp>
    </p:spTree>
    <p:extLst>
      <p:ext uri="{BB962C8B-B14F-4D97-AF65-F5344CB8AC3E}">
        <p14:creationId xmlns:p14="http://schemas.microsoft.com/office/powerpoint/2010/main" val="110455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C718A4-EAAD-45A7-BBEB-D0FBAAE1C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D68D440B-6BF1-4982-960A-A3EC74130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7E4C928-18D7-4E80-8A0D-723CCCBAF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ED433-5696-4134-A11E-F75CCCABD24C}" type="datetimeFigureOut">
              <a:rPr lang="en-BZ" smtClean="0"/>
              <a:t>16/02/2024</a:t>
            </a:fld>
            <a:endParaRPr lang="en-BZ"/>
          </a:p>
        </p:txBody>
      </p:sp>
      <p:sp>
        <p:nvSpPr>
          <p:cNvPr id="5" name="Chỗ dành sẵn cho Chân trang 4">
            <a:extLst>
              <a:ext uri="{FF2B5EF4-FFF2-40B4-BE49-F238E27FC236}">
                <a16:creationId xmlns:a16="http://schemas.microsoft.com/office/drawing/2014/main" id="{0E206848-5506-4C4B-98CA-742FE4878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p>
        </p:txBody>
      </p:sp>
      <p:sp>
        <p:nvSpPr>
          <p:cNvPr id="6" name="Chỗ dành sẵn cho Số hiệu Bản chiếu 5">
            <a:extLst>
              <a:ext uri="{FF2B5EF4-FFF2-40B4-BE49-F238E27FC236}">
                <a16:creationId xmlns:a16="http://schemas.microsoft.com/office/drawing/2014/main" id="{D4338599-79FF-4148-B8B3-3C48D70AC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24307-619A-4E14-B196-FA329BF1F004}" type="slidenum">
              <a:rPr lang="en-BZ" smtClean="0"/>
              <a:t>‹#›</a:t>
            </a:fld>
            <a:endParaRPr lang="en-BZ"/>
          </a:p>
        </p:txBody>
      </p:sp>
    </p:spTree>
    <p:extLst>
      <p:ext uri="{BB962C8B-B14F-4D97-AF65-F5344CB8AC3E}">
        <p14:creationId xmlns:p14="http://schemas.microsoft.com/office/powerpoint/2010/main" val="353710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blogtailieu.com/?p=2164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 name="Best No Text Intro Template Free Download #109">
            <a:hlinkClick r:id="" action="ppaction://media"/>
            <a:extLst>
              <a:ext uri="{FF2B5EF4-FFF2-40B4-BE49-F238E27FC236}">
                <a16:creationId xmlns:a16="http://schemas.microsoft.com/office/drawing/2014/main" id="{14CEEEC4-0FBA-440A-91F5-E1CDB4D49E23}"/>
              </a:ext>
            </a:extLst>
          </p:cNvPr>
          <p:cNvPicPr>
            <a:picLocks noChangeAspect="1"/>
          </p:cNvPicPr>
          <p:nvPr>
            <a:videoFile r:link="rId1"/>
            <p:extLst>
              <p:ext uri="{DAA4B4D4-6D71-4841-9C94-3DE7FCFB9230}">
                <p14:media xmlns:p14="http://schemas.microsoft.com/office/powerpoint/2010/main" r:embed="rId2">
                  <p14:trim end="5156"/>
                </p14:media>
              </p:ext>
            </p:extLst>
          </p:nvPr>
        </p:nvPicPr>
        <p:blipFill>
          <a:blip r:embed="rId6"/>
          <a:stretch>
            <a:fillRect/>
          </a:stretch>
        </p:blipFill>
        <p:spPr>
          <a:xfrm>
            <a:off x="-22540" y="-1"/>
            <a:ext cx="12184723" cy="6853907"/>
          </a:xfrm>
          <a:prstGeom prst="rect">
            <a:avLst/>
          </a:prstGeom>
        </p:spPr>
      </p:pic>
      <p:sp>
        <p:nvSpPr>
          <p:cNvPr id="6" name="Hình chữ nhật 5">
            <a:extLst>
              <a:ext uri="{FF2B5EF4-FFF2-40B4-BE49-F238E27FC236}">
                <a16:creationId xmlns:a16="http://schemas.microsoft.com/office/drawing/2014/main" id="{41FE659C-DA59-459E-9CC6-77663B726515}"/>
              </a:ext>
            </a:extLst>
          </p:cNvPr>
          <p:cNvSpPr/>
          <p:nvPr/>
        </p:nvSpPr>
        <p:spPr>
          <a:xfrm>
            <a:off x="1355955" y="1681040"/>
            <a:ext cx="10604585"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22225">
                  <a:solidFill>
                    <a:prstClr val="black"/>
                  </a:solidFill>
                  <a:prstDash val="solid"/>
                </a:ln>
                <a:solidFill>
                  <a:prstClr val="white"/>
                </a:solidFill>
                <a:latin typeface="Calibri" pitchFamily="34" charset="0"/>
                <a:cs typeface="Calibri" pitchFamily="34" charset="0"/>
              </a:rPr>
              <a:t>SỰ TRUYỀN NHIỆT</a:t>
            </a:r>
            <a:endParaRPr kumimoji="0" lang="en-BZ" sz="9600" b="1" i="0" u="none" strike="noStrike" kern="1200" cap="none" spc="0" normalizeH="0" baseline="0" noProof="0" dirty="0">
              <a:ln w="22225">
                <a:solidFill>
                  <a:prstClr val="black"/>
                </a:solidFill>
                <a:prstDash val="solid"/>
              </a:ln>
              <a:solidFill>
                <a:prstClr val="white"/>
              </a:solidFill>
              <a:effectLst/>
              <a:uLnTx/>
              <a:uFillTx/>
              <a:latin typeface="Calibri" pitchFamily="34" charset="0"/>
              <a:cs typeface="Calibri" pitchFamily="34" charset="0"/>
            </a:endParaRPr>
          </a:p>
        </p:txBody>
      </p:sp>
      <p:sp>
        <p:nvSpPr>
          <p:cNvPr id="10" name="Hình chữ nhật 9">
            <a:extLst>
              <a:ext uri="{FF2B5EF4-FFF2-40B4-BE49-F238E27FC236}">
                <a16:creationId xmlns:a16="http://schemas.microsoft.com/office/drawing/2014/main" id="{BDE80D66-5773-475A-9FA2-5034436C5B44}"/>
              </a:ext>
            </a:extLst>
          </p:cNvPr>
          <p:cNvSpPr/>
          <p:nvPr/>
        </p:nvSpPr>
        <p:spPr>
          <a:xfrm>
            <a:off x="8060480" y="866982"/>
            <a:ext cx="184731" cy="1862048"/>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500" b="1" i="0" u="none" strike="noStrike" kern="1200" cap="none" spc="0" normalizeH="0" baseline="0" noProof="0" dirty="0">
              <a:ln w="22225">
                <a:solidFill>
                  <a:prstClr val="black"/>
                </a:solidFill>
                <a:prstDash val="solid"/>
              </a:ln>
              <a:blipFill dpi="0" rotWithShape="1">
                <a:blip r:embed="rId7">
                  <a:extLst>
                    <a:ext uri="{28A0092B-C50C-407E-A947-70E740481C1C}">
                      <a14:useLocalDpi xmlns:a14="http://schemas.microsoft.com/office/drawing/2010/main" val="0"/>
                    </a:ext>
                  </a:extLst>
                </a:blip>
                <a:srcRect/>
                <a:stretch>
                  <a:fillRect/>
                </a:stretch>
              </a:blipFill>
              <a:effectLst>
                <a:glow rad="63500">
                  <a:srgbClr val="4472C4">
                    <a:satMod val="175000"/>
                    <a:alpha val="40000"/>
                  </a:srgbClr>
                </a:glow>
              </a:effectLst>
              <a:uLnTx/>
              <a:uFillTx/>
              <a:latin typeface="Arial" panose="020B0604020202020204" pitchFamily="34" charset="0"/>
              <a:ea typeface="+mn-ea"/>
              <a:cs typeface="+mn-cs"/>
            </a:endParaRPr>
          </a:p>
        </p:txBody>
      </p:sp>
      <p:sp>
        <p:nvSpPr>
          <p:cNvPr id="4" name="Hình chữ nhật 3">
            <a:extLst>
              <a:ext uri="{FF2B5EF4-FFF2-40B4-BE49-F238E27FC236}">
                <a16:creationId xmlns:a16="http://schemas.microsoft.com/office/drawing/2014/main" id="{9251E3B9-C4BF-4485-88AA-503B4F68536A}"/>
              </a:ext>
            </a:extLst>
          </p:cNvPr>
          <p:cNvSpPr/>
          <p:nvPr/>
        </p:nvSpPr>
        <p:spPr>
          <a:xfrm>
            <a:off x="1546717" y="1681040"/>
            <a:ext cx="6882283" cy="156966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noProof="0" dirty="0">
                <a:ln w="22225">
                  <a:solidFill>
                    <a:prstClr val="black"/>
                  </a:solidFill>
                  <a:prstDash val="solid"/>
                </a:ln>
                <a:blipFill dpi="0" rotWithShape="1">
                  <a:blip r:embed="rId7">
                    <a:extLst>
                      <a:ext uri="{28A0092B-C50C-407E-A947-70E740481C1C}">
                        <a14:useLocalDpi xmlns:a14="http://schemas.microsoft.com/office/drawing/2010/main" val="0"/>
                      </a:ext>
                    </a:extLst>
                  </a:blip>
                  <a:srcRect/>
                  <a:stretch>
                    <a:fillRect/>
                  </a:stretch>
                </a:blipFill>
                <a:effectLst>
                  <a:glow rad="63500">
                    <a:srgbClr val="4472C4">
                      <a:satMod val="175000"/>
                      <a:alpha val="40000"/>
                    </a:srgbClr>
                  </a:glow>
                </a:effectLst>
                <a:latin typeface="Calibri" panose="020F0502020204030204"/>
              </a:rPr>
              <a:t>SỰ </a:t>
            </a:r>
            <a:r>
              <a:rPr lang="en-US" sz="9600" b="1" dirty="0">
                <a:ln w="22225">
                  <a:solidFill>
                    <a:prstClr val="black"/>
                  </a:solidFill>
                  <a:prstDash val="solid"/>
                </a:ln>
                <a:blipFill dpi="0" rotWithShape="1">
                  <a:blip r:embed="rId7">
                    <a:extLst>
                      <a:ext uri="{28A0092B-C50C-407E-A947-70E740481C1C}">
                        <a14:useLocalDpi xmlns:a14="http://schemas.microsoft.com/office/drawing/2010/main" val="0"/>
                      </a:ext>
                    </a:extLst>
                  </a:blip>
                  <a:srcRect/>
                  <a:stretch>
                    <a:fillRect/>
                  </a:stretch>
                </a:blipFill>
                <a:effectLst>
                  <a:glow rad="63500">
                    <a:srgbClr val="4472C4">
                      <a:satMod val="175000"/>
                      <a:alpha val="40000"/>
                    </a:srgbClr>
                  </a:glow>
                </a:effectLst>
                <a:latin typeface="Calibri" panose="020F0502020204030204"/>
              </a:rPr>
              <a:t>TRUYỀN</a:t>
            </a:r>
            <a:endParaRPr kumimoji="0" lang="vi-VN" sz="9600" b="1" i="0" u="none" strike="noStrike" kern="1200" cap="none" spc="0" normalizeH="0" baseline="0" noProof="0" dirty="0">
              <a:ln w="22225">
                <a:solidFill>
                  <a:prstClr val="black"/>
                </a:solidFill>
                <a:prstDash val="solid"/>
              </a:ln>
              <a:blipFill dpi="0" rotWithShape="1">
                <a:blip r:embed="rId7">
                  <a:extLst>
                    <a:ext uri="{28A0092B-C50C-407E-A947-70E740481C1C}">
                      <a14:useLocalDpi xmlns:a14="http://schemas.microsoft.com/office/drawing/2010/main" val="0"/>
                    </a:ext>
                  </a:extLst>
                </a:blip>
                <a:srcRect/>
                <a:stretch>
                  <a:fillRect/>
                </a:stretch>
              </a:blipFill>
              <a:effectLst>
                <a:glow rad="63500">
                  <a:srgbClr val="4472C4">
                    <a:satMod val="175000"/>
                    <a:alpha val="40000"/>
                  </a:srgbClr>
                </a:glow>
              </a:effectLst>
              <a:uLnTx/>
              <a:uFillTx/>
              <a:latin typeface="Arial" panose="020B0604020202020204" pitchFamily="34" charset="0"/>
            </a:endParaRPr>
          </a:p>
        </p:txBody>
      </p:sp>
      <p:pic>
        <p:nvPicPr>
          <p:cNvPr id="3" name="ShortGun-VA-AlbumMelodyOfDance_pvww">
            <a:hlinkClick r:id="" action="ppaction://media"/>
            <a:extLst>
              <a:ext uri="{FF2B5EF4-FFF2-40B4-BE49-F238E27FC236}">
                <a16:creationId xmlns:a16="http://schemas.microsoft.com/office/drawing/2014/main" id="{5A4080C1-3597-489C-A0D7-506EF93141E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88178" y="0"/>
            <a:ext cx="609600" cy="609600"/>
          </a:xfrm>
          <a:prstGeom prst="rect">
            <a:avLst/>
          </a:prstGeom>
        </p:spPr>
      </p:pic>
      <p:sp>
        <p:nvSpPr>
          <p:cNvPr id="12" name="Hình chữ nhật 31">
            <a:extLst>
              <a:ext uri="{FF2B5EF4-FFF2-40B4-BE49-F238E27FC236}">
                <a16:creationId xmlns:a16="http://schemas.microsoft.com/office/drawing/2014/main" id="{B0090750-B382-44AA-9342-9CDF3526191A}"/>
              </a:ext>
            </a:extLst>
          </p:cNvPr>
          <p:cNvSpPr/>
          <p:nvPr/>
        </p:nvSpPr>
        <p:spPr>
          <a:xfrm>
            <a:off x="7996076" y="1681040"/>
            <a:ext cx="3441141" cy="156966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noProof="0" dirty="0">
                <a:ln w="22225">
                  <a:solidFill>
                    <a:prstClr val="black"/>
                  </a:solidFill>
                  <a:prstDash val="solid"/>
                </a:ln>
                <a:blipFill dpi="0" rotWithShape="1">
                  <a:blip r:embed="rId7">
                    <a:extLst>
                      <a:ext uri="{28A0092B-C50C-407E-A947-70E740481C1C}">
                        <a14:useLocalDpi xmlns:a14="http://schemas.microsoft.com/office/drawing/2010/main" val="0"/>
                      </a:ext>
                    </a:extLst>
                  </a:blip>
                  <a:srcRect/>
                  <a:stretch>
                    <a:fillRect/>
                  </a:stretch>
                </a:blipFill>
                <a:effectLst>
                  <a:glow rad="63500">
                    <a:srgbClr val="4472C4">
                      <a:satMod val="175000"/>
                      <a:alpha val="40000"/>
                    </a:srgbClr>
                  </a:glow>
                </a:effectLst>
                <a:latin typeface="Calibri" pitchFamily="34" charset="0"/>
                <a:cs typeface="Calibri" pitchFamily="34" charset="0"/>
              </a:rPr>
              <a:t>NHIỆT</a:t>
            </a:r>
            <a:endParaRPr kumimoji="0" lang="vi-VN" sz="9600" b="1" i="0" u="none" strike="noStrike" kern="1200" cap="none" spc="0" normalizeH="0" baseline="0" noProof="0" dirty="0">
              <a:ln w="22225">
                <a:solidFill>
                  <a:prstClr val="black"/>
                </a:solidFill>
                <a:prstDash val="solid"/>
              </a:ln>
              <a:blipFill dpi="0" rotWithShape="1">
                <a:blip r:embed="rId7">
                  <a:extLst>
                    <a:ext uri="{28A0092B-C50C-407E-A947-70E740481C1C}">
                      <a14:useLocalDpi xmlns:a14="http://schemas.microsoft.com/office/drawing/2010/main" val="0"/>
                    </a:ext>
                  </a:extLst>
                </a:blip>
                <a:srcRect/>
                <a:stretch>
                  <a:fillRect/>
                </a:stretch>
              </a:blipFill>
              <a:effectLst>
                <a:glow rad="63500">
                  <a:srgbClr val="4472C4">
                    <a:satMod val="175000"/>
                    <a:alpha val="40000"/>
                  </a:srgbClr>
                </a:glow>
              </a:effectLst>
              <a:uLnTx/>
              <a:uFillTx/>
              <a:latin typeface="Calibri" pitchFamily="34" charset="0"/>
              <a:cs typeface="Calibri" pitchFamily="34" charset="0"/>
            </a:endParaRPr>
          </a:p>
        </p:txBody>
      </p:sp>
      <p:sp>
        <p:nvSpPr>
          <p:cNvPr id="2" name="TextBox 1">
            <a:extLst>
              <a:ext uri="{FF2B5EF4-FFF2-40B4-BE49-F238E27FC236}">
                <a16:creationId xmlns:a16="http://schemas.microsoft.com/office/drawing/2014/main" id="{88F05074-2C38-FEC1-56E4-6A89E39B8B8E}"/>
              </a:ext>
            </a:extLst>
          </p:cNvPr>
          <p:cNvSpPr txBox="1"/>
          <p:nvPr/>
        </p:nvSpPr>
        <p:spPr>
          <a:xfrm>
            <a:off x="3974999" y="521018"/>
            <a:ext cx="3523991" cy="769441"/>
          </a:xfrm>
          <a:prstGeom prst="rect">
            <a:avLst/>
          </a:prstGeom>
          <a:noFill/>
        </p:spPr>
        <p:txBody>
          <a:bodyPr wrap="square" rtlCol="0">
            <a:spAutoFit/>
          </a:bodyPr>
          <a:lstStyle/>
          <a:p>
            <a:pPr algn="ctr"/>
            <a:r>
              <a:rPr lang="en-US" sz="4400" dirty="0">
                <a:solidFill>
                  <a:srgbClr val="FF0000"/>
                </a:solidFill>
                <a:latin typeface="Britannic Bold" panose="020B0903060703020204" pitchFamily="34" charset="0"/>
              </a:rPr>
              <a:t>BÀI 28</a:t>
            </a:r>
          </a:p>
        </p:txBody>
      </p:sp>
    </p:spTree>
    <p:extLst>
      <p:ext uri="{BB962C8B-B14F-4D97-AF65-F5344CB8AC3E}">
        <p14:creationId xmlns:p14="http://schemas.microsoft.com/office/powerpoint/2010/main" val="96793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418" fill="hold"/>
                                        <p:tgtEl>
                                          <p:spTgt spid="3"/>
                                        </p:tgtEl>
                                      </p:cBhvr>
                                    </p:cmd>
                                  </p:childTnLst>
                                </p:cTn>
                              </p:par>
                              <p:par>
                                <p:cTn id="7" presetID="1" presetClass="mediacall" presetSubtype="0" fill="hold" nodeType="withEffect">
                                  <p:stCondLst>
                                    <p:cond delay="0"/>
                                  </p:stCondLst>
                                  <p:childTnLst>
                                    <p:cmd type="call" cmd="playFrom(0.0)">
                                      <p:cBhvr>
                                        <p:cTn id="8" dur="3946" fill="hold"/>
                                        <p:tgtEl>
                                          <p:spTgt spid="28"/>
                                        </p:tgtEl>
                                      </p:cBhvr>
                                    </p:cmd>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200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2000" fill="hold" display="0">
                  <p:stCondLst>
                    <p:cond delay="indefinite"/>
                  </p:stCondLst>
                </p:cTn>
                <p:tgtEl>
                  <p:spTgt spid="28"/>
                </p:tgtEl>
              </p:cMediaNode>
            </p:video>
            <p:audio>
              <p:cMediaNode vol="80000" showWhenStopped="0">
                <p:cTn id="16" repeatCount="indefinite" fill="hold" display="0">
                  <p:stCondLst>
                    <p:cond delay="indefinite"/>
                  </p:stCondLst>
                  <p:endCondLst>
                    <p:cond evt="onStopAudio" delay="0">
                      <p:tgtEl>
                        <p:sldTgt/>
                      </p:tgtEl>
                    </p:cond>
                  </p:endCondLst>
                </p:cTn>
                <p:tgtEl>
                  <p:spTgt spid="3"/>
                </p:tgtEl>
              </p:cMediaNode>
            </p:audio>
          </p:childTnLst>
        </p:cTn>
      </p:par>
    </p:tnLst>
    <p:bldLst>
      <p:bldP spid="4"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655FB91-EC6C-4786-88B5-DAA11FE0B21B}"/>
              </a:ext>
            </a:extLst>
          </p:cNvPr>
          <p:cNvPicPr>
            <a:picLocks noChangeAspect="1"/>
          </p:cNvPicPr>
          <p:nvPr/>
        </p:nvPicPr>
        <p:blipFill rotWithShape="1">
          <a:blip r:embed="rId2">
            <a:extLst>
              <a:ext uri="{28A0092B-C50C-407E-A947-70E740481C1C}">
                <a14:useLocalDpi xmlns:a14="http://schemas.microsoft.com/office/drawing/2010/main" val="0"/>
              </a:ext>
            </a:extLst>
          </a:blip>
          <a:srcRect l="6789" r="9656" b="1"/>
          <a:stretch/>
        </p:blipFill>
        <p:spPr>
          <a:xfrm>
            <a:off x="20" y="10"/>
            <a:ext cx="12191980" cy="6857990"/>
          </a:xfrm>
          <a:prstGeom prst="rect">
            <a:avLst/>
          </a:prstGeom>
        </p:spPr>
      </p:pic>
    </p:spTree>
    <p:extLst>
      <p:ext uri="{BB962C8B-B14F-4D97-AF65-F5344CB8AC3E}">
        <p14:creationId xmlns:p14="http://schemas.microsoft.com/office/powerpoint/2010/main" val="385944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21" name="Hình ảnh 20">
            <a:extLst>
              <a:ext uri="{FF2B5EF4-FFF2-40B4-BE49-F238E27FC236}">
                <a16:creationId xmlns:a16="http://schemas.microsoft.com/office/drawing/2014/main" id="{B723095D-729D-467C-BD4A-29D19A585A47}"/>
              </a:ext>
            </a:extLst>
          </p:cNvPr>
          <p:cNvPicPr>
            <a:picLocks noChangeAspect="1"/>
          </p:cNvPicPr>
          <p:nvPr/>
        </p:nvPicPr>
        <p:blipFill>
          <a:blip r:embed="rId2"/>
          <a:stretch>
            <a:fillRect/>
          </a:stretch>
        </p:blipFill>
        <p:spPr>
          <a:xfrm>
            <a:off x="5464620" y="-1556820"/>
            <a:ext cx="1475238" cy="10345325"/>
          </a:xfrm>
          <a:prstGeom prst="rect">
            <a:avLst/>
          </a:prstGeom>
        </p:spPr>
      </p:pic>
      <p:grpSp>
        <p:nvGrpSpPr>
          <p:cNvPr id="29" name="Nhóm 28">
            <a:extLst>
              <a:ext uri="{FF2B5EF4-FFF2-40B4-BE49-F238E27FC236}">
                <a16:creationId xmlns:a16="http://schemas.microsoft.com/office/drawing/2014/main" id="{CB6B1F0A-DE5B-41FE-BA76-42FCC28E2DB2}"/>
              </a:ext>
            </a:extLst>
          </p:cNvPr>
          <p:cNvGrpSpPr/>
          <p:nvPr/>
        </p:nvGrpSpPr>
        <p:grpSpPr>
          <a:xfrm>
            <a:off x="5464620" y="92781"/>
            <a:ext cx="6979697" cy="1879179"/>
            <a:chOff x="5495820" y="951429"/>
            <a:chExt cx="6979697" cy="1879179"/>
          </a:xfrm>
        </p:grpSpPr>
        <p:grpSp>
          <p:nvGrpSpPr>
            <p:cNvPr id="11" name="Nhóm 10">
              <a:extLst>
                <a:ext uri="{FF2B5EF4-FFF2-40B4-BE49-F238E27FC236}">
                  <a16:creationId xmlns:a16="http://schemas.microsoft.com/office/drawing/2014/main" id="{EB9A88C3-C4F3-4215-A51A-8BDD8D415629}"/>
                </a:ext>
              </a:extLst>
            </p:cNvPr>
            <p:cNvGrpSpPr/>
            <p:nvPr/>
          </p:nvGrpSpPr>
          <p:grpSpPr>
            <a:xfrm>
              <a:off x="5495820" y="951429"/>
              <a:ext cx="6979697" cy="1879179"/>
              <a:chOff x="5489437" y="1671145"/>
              <a:chExt cx="6979697" cy="1460794"/>
            </a:xfrm>
          </p:grpSpPr>
          <p:pic>
            <p:nvPicPr>
              <p:cNvPr id="10" name="Hình ảnh 9">
                <a:extLst>
                  <a:ext uri="{FF2B5EF4-FFF2-40B4-BE49-F238E27FC236}">
                    <a16:creationId xmlns:a16="http://schemas.microsoft.com/office/drawing/2014/main" id="{AE79B5CA-5442-43F4-AC8E-BDD32392F078}"/>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8" name="Hình tự do: Hình 7">
                <a:extLst>
                  <a:ext uri="{FF2B5EF4-FFF2-40B4-BE49-F238E27FC236}">
                    <a16:creationId xmlns:a16="http://schemas.microsoft.com/office/drawing/2014/main" id="{2BC6DFF8-5663-44AC-8952-6FCEC7A44C0E}"/>
                  </a:ext>
                </a:extLst>
              </p:cNvPr>
              <p:cNvSpPr/>
              <p:nvPr/>
            </p:nvSpPr>
            <p:spPr>
              <a:xfrm>
                <a:off x="5489437" y="1671145"/>
                <a:ext cx="6366232"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0" algn="just"/>
                <a:r>
                  <a:rPr lang="en-US" sz="2000" b="1" dirty="0">
                    <a:solidFill>
                      <a:schemeClr val="tx1"/>
                    </a:solidFill>
                  </a:rPr>
                  <a:t>DẪN NHIỆT</a:t>
                </a:r>
                <a:endParaRPr lang="en-BZ" sz="2000" b="1" dirty="0">
                  <a:solidFill>
                    <a:schemeClr val="tx1"/>
                  </a:solidFill>
                </a:endParaRPr>
              </a:p>
            </p:txBody>
          </p:sp>
        </p:grpSp>
        <p:pic>
          <p:nvPicPr>
            <p:cNvPr id="24" name="Hình ảnh 23">
              <a:extLst>
                <a:ext uri="{FF2B5EF4-FFF2-40B4-BE49-F238E27FC236}">
                  <a16:creationId xmlns:a16="http://schemas.microsoft.com/office/drawing/2014/main" id="{0538EEEE-281F-40AB-B52A-AB78C87C8C9E}"/>
                </a:ext>
              </a:extLst>
            </p:cNvPr>
            <p:cNvPicPr>
              <a:picLocks/>
            </p:cNvPicPr>
            <p:nvPr/>
          </p:nvPicPr>
          <p:blipFill>
            <a:blip r:embed="rId4"/>
            <a:stretch>
              <a:fillRect/>
            </a:stretch>
          </p:blipFill>
          <p:spPr>
            <a:xfrm>
              <a:off x="5740028" y="1237572"/>
              <a:ext cx="694789" cy="652202"/>
            </a:xfrm>
            <a:prstGeom prst="rect">
              <a:avLst/>
            </a:prstGeom>
            <a:solidFill>
              <a:schemeClr val="accent6"/>
            </a:solidFill>
          </p:spPr>
        </p:pic>
      </p:grpSp>
      <p:grpSp>
        <p:nvGrpSpPr>
          <p:cNvPr id="30" name="Nhóm 29">
            <a:extLst>
              <a:ext uri="{FF2B5EF4-FFF2-40B4-BE49-F238E27FC236}">
                <a16:creationId xmlns:a16="http://schemas.microsoft.com/office/drawing/2014/main" id="{FD485AAF-8055-4CD4-B8E7-DAFE3CC9A476}"/>
              </a:ext>
            </a:extLst>
          </p:cNvPr>
          <p:cNvGrpSpPr/>
          <p:nvPr/>
        </p:nvGrpSpPr>
        <p:grpSpPr>
          <a:xfrm>
            <a:off x="-401043" y="1262252"/>
            <a:ext cx="6913463" cy="1879181"/>
            <a:chOff x="-274714" y="2191774"/>
            <a:chExt cx="6913463" cy="1879181"/>
          </a:xfrm>
        </p:grpSpPr>
        <p:grpSp>
          <p:nvGrpSpPr>
            <p:cNvPr id="12" name="Nhóm 11">
              <a:extLst>
                <a:ext uri="{FF2B5EF4-FFF2-40B4-BE49-F238E27FC236}">
                  <a16:creationId xmlns:a16="http://schemas.microsoft.com/office/drawing/2014/main" id="{24BDE641-6E06-424F-97B0-E01E2AEFFAA7}"/>
                </a:ext>
              </a:extLst>
            </p:cNvPr>
            <p:cNvGrpSpPr/>
            <p:nvPr/>
          </p:nvGrpSpPr>
          <p:grpSpPr>
            <a:xfrm flipH="1">
              <a:off x="-274714" y="2191774"/>
              <a:ext cx="6913463" cy="1879181"/>
              <a:chOff x="5555671" y="1671144"/>
              <a:chExt cx="6913463" cy="1460795"/>
            </a:xfrm>
          </p:grpSpPr>
          <p:pic>
            <p:nvPicPr>
              <p:cNvPr id="13" name="Hình ảnh 12">
                <a:extLst>
                  <a:ext uri="{FF2B5EF4-FFF2-40B4-BE49-F238E27FC236}">
                    <a16:creationId xmlns:a16="http://schemas.microsoft.com/office/drawing/2014/main" id="{C0131F0D-9FF5-45BA-99E7-F4DE405F396D}"/>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14" name="Hình tự do: Hình 13">
                <a:extLst>
                  <a:ext uri="{FF2B5EF4-FFF2-40B4-BE49-F238E27FC236}">
                    <a16:creationId xmlns:a16="http://schemas.microsoft.com/office/drawing/2014/main" id="{8A8EE740-56A8-4246-AD3F-0779C4602A4B}"/>
                  </a:ext>
                </a:extLst>
              </p:cNvPr>
              <p:cNvSpPr/>
              <p:nvPr/>
            </p:nvSpPr>
            <p:spPr>
              <a:xfrm>
                <a:off x="6459652" y="1671144"/>
                <a:ext cx="5396017"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ĐỐI LƯU</a:t>
                </a:r>
                <a:endParaRPr lang="en-BZ" sz="2000" b="1" dirty="0">
                  <a:solidFill>
                    <a:schemeClr val="tx1"/>
                  </a:solidFill>
                </a:endParaRPr>
              </a:p>
            </p:txBody>
          </p:sp>
        </p:grpSp>
        <p:pic>
          <p:nvPicPr>
            <p:cNvPr id="25" name="Hình ảnh 24">
              <a:extLst>
                <a:ext uri="{FF2B5EF4-FFF2-40B4-BE49-F238E27FC236}">
                  <a16:creationId xmlns:a16="http://schemas.microsoft.com/office/drawing/2014/main" id="{48251DC4-0102-4AA5-9A62-0EEFDC506328}"/>
                </a:ext>
              </a:extLst>
            </p:cNvPr>
            <p:cNvPicPr>
              <a:picLocks/>
            </p:cNvPicPr>
            <p:nvPr/>
          </p:nvPicPr>
          <p:blipFill>
            <a:blip r:embed="rId5"/>
            <a:stretch>
              <a:fillRect/>
            </a:stretch>
          </p:blipFill>
          <p:spPr>
            <a:xfrm>
              <a:off x="5740045" y="2489463"/>
              <a:ext cx="694790" cy="678449"/>
            </a:xfrm>
            <a:prstGeom prst="rect">
              <a:avLst/>
            </a:prstGeom>
            <a:solidFill>
              <a:schemeClr val="accent2">
                <a:lumMod val="75000"/>
              </a:schemeClr>
            </a:solidFill>
          </p:spPr>
        </p:pic>
      </p:grpSp>
      <p:grpSp>
        <p:nvGrpSpPr>
          <p:cNvPr id="36" name="Nhóm 30">
            <a:extLst>
              <a:ext uri="{FF2B5EF4-FFF2-40B4-BE49-F238E27FC236}">
                <a16:creationId xmlns:a16="http://schemas.microsoft.com/office/drawing/2014/main" id="{C6FA70A0-C5B8-4087-9AEA-21E15CEBD1DD}"/>
              </a:ext>
            </a:extLst>
          </p:cNvPr>
          <p:cNvGrpSpPr/>
          <p:nvPr/>
        </p:nvGrpSpPr>
        <p:grpSpPr>
          <a:xfrm>
            <a:off x="5664074" y="5249590"/>
            <a:ext cx="6913463" cy="1879179"/>
            <a:chOff x="5602056" y="3467117"/>
            <a:chExt cx="6913463" cy="1879179"/>
          </a:xfrm>
        </p:grpSpPr>
        <p:grpSp>
          <p:nvGrpSpPr>
            <p:cNvPr id="37" name="Nhóm 17">
              <a:extLst>
                <a:ext uri="{FF2B5EF4-FFF2-40B4-BE49-F238E27FC236}">
                  <a16:creationId xmlns:a16="http://schemas.microsoft.com/office/drawing/2014/main" id="{B237AC3D-6C54-4B5F-B271-0C6711392720}"/>
                </a:ext>
              </a:extLst>
            </p:cNvPr>
            <p:cNvGrpSpPr/>
            <p:nvPr/>
          </p:nvGrpSpPr>
          <p:grpSpPr>
            <a:xfrm>
              <a:off x="5602056" y="3467117"/>
              <a:ext cx="6913463" cy="1879179"/>
              <a:chOff x="5555671" y="1671145"/>
              <a:chExt cx="6913463" cy="1460794"/>
            </a:xfrm>
          </p:grpSpPr>
          <p:pic>
            <p:nvPicPr>
              <p:cNvPr id="39" name="Hình ảnh 18">
                <a:extLst>
                  <a:ext uri="{FF2B5EF4-FFF2-40B4-BE49-F238E27FC236}">
                    <a16:creationId xmlns:a16="http://schemas.microsoft.com/office/drawing/2014/main" id="{54E7155F-B819-4B94-8047-EEDDD95BD642}"/>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40" name="Hình tự do: Hình 19">
                <a:extLst>
                  <a:ext uri="{FF2B5EF4-FFF2-40B4-BE49-F238E27FC236}">
                    <a16:creationId xmlns:a16="http://schemas.microsoft.com/office/drawing/2014/main" id="{4C4C14AA-97D8-41C2-8055-149E097AF20B}"/>
                  </a:ext>
                </a:extLst>
              </p:cNvPr>
              <p:cNvSpPr/>
              <p:nvPr/>
            </p:nvSpPr>
            <p:spPr>
              <a:xfrm>
                <a:off x="6362199" y="1671145"/>
                <a:ext cx="5493469"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HIỆU ỨNG NHÀ KÍNH KHÍ </a:t>
                </a:r>
                <a:endParaRPr lang="en-US" sz="2400" b="1" dirty="0"/>
              </a:p>
              <a:p>
                <a:pPr algn="ctr"/>
                <a:r>
                  <a:rPr lang="vi-VN" sz="2400" b="1" dirty="0"/>
                  <a:t>QUYỂN VÀ THẢO LUẬN VỀ VẤN </a:t>
                </a:r>
                <a:endParaRPr lang="en-US" sz="2400" b="1" dirty="0"/>
              </a:p>
              <a:p>
                <a:pPr algn="ctr"/>
                <a:r>
                  <a:rPr lang="vi-VN" sz="2400" b="1" dirty="0"/>
                  <a:t>ĐỀ BẢO VỆ MÔI TRƯỜNG</a:t>
                </a:r>
                <a:endParaRPr lang="en-BZ" sz="2400" b="1" dirty="0">
                  <a:solidFill>
                    <a:schemeClr val="tx1"/>
                  </a:solidFill>
                </a:endParaRPr>
              </a:p>
            </p:txBody>
          </p:sp>
        </p:grpSp>
        <p:pic>
          <p:nvPicPr>
            <p:cNvPr id="38" name="Hình ảnh 25">
              <a:extLst>
                <a:ext uri="{FF2B5EF4-FFF2-40B4-BE49-F238E27FC236}">
                  <a16:creationId xmlns:a16="http://schemas.microsoft.com/office/drawing/2014/main" id="{97346B12-CDAD-47DC-B2E7-E20F8DF1493B}"/>
                </a:ext>
              </a:extLst>
            </p:cNvPr>
            <p:cNvPicPr>
              <a:picLocks/>
            </p:cNvPicPr>
            <p:nvPr/>
          </p:nvPicPr>
          <p:blipFill>
            <a:blip r:embed="rId6"/>
            <a:stretch>
              <a:fillRect/>
            </a:stretch>
          </p:blipFill>
          <p:spPr>
            <a:xfrm>
              <a:off x="5740028" y="3723602"/>
              <a:ext cx="694807" cy="709177"/>
            </a:xfrm>
            <a:prstGeom prst="rect">
              <a:avLst/>
            </a:prstGeom>
            <a:solidFill>
              <a:srgbClr val="7030A0"/>
            </a:solidFill>
          </p:spPr>
        </p:pic>
      </p:grpSp>
      <p:grpSp>
        <p:nvGrpSpPr>
          <p:cNvPr id="18" name="Nhóm 29">
            <a:extLst>
              <a:ext uri="{FF2B5EF4-FFF2-40B4-BE49-F238E27FC236}">
                <a16:creationId xmlns:a16="http://schemas.microsoft.com/office/drawing/2014/main" id="{FD485AAF-8055-4CD4-B8E7-DAFE3CC9A476}"/>
              </a:ext>
            </a:extLst>
          </p:cNvPr>
          <p:cNvGrpSpPr/>
          <p:nvPr/>
        </p:nvGrpSpPr>
        <p:grpSpPr>
          <a:xfrm>
            <a:off x="-318712" y="4074889"/>
            <a:ext cx="6913463" cy="1759221"/>
            <a:chOff x="-274714" y="2311735"/>
            <a:chExt cx="6913463" cy="1759221"/>
          </a:xfrm>
        </p:grpSpPr>
        <p:grpSp>
          <p:nvGrpSpPr>
            <p:cNvPr id="19" name="Nhóm 11">
              <a:extLst>
                <a:ext uri="{FF2B5EF4-FFF2-40B4-BE49-F238E27FC236}">
                  <a16:creationId xmlns:a16="http://schemas.microsoft.com/office/drawing/2014/main" id="{24BDE641-6E06-424F-97B0-E01E2AEFFAA7}"/>
                </a:ext>
              </a:extLst>
            </p:cNvPr>
            <p:cNvGrpSpPr/>
            <p:nvPr/>
          </p:nvGrpSpPr>
          <p:grpSpPr>
            <a:xfrm flipH="1">
              <a:off x="-274714" y="2311735"/>
              <a:ext cx="6913463" cy="1759221"/>
              <a:chOff x="5555671" y="1764396"/>
              <a:chExt cx="6913463" cy="1367543"/>
            </a:xfrm>
          </p:grpSpPr>
          <p:pic>
            <p:nvPicPr>
              <p:cNvPr id="22" name="Hình ảnh 12">
                <a:extLst>
                  <a:ext uri="{FF2B5EF4-FFF2-40B4-BE49-F238E27FC236}">
                    <a16:creationId xmlns:a16="http://schemas.microsoft.com/office/drawing/2014/main" id="{C0131F0D-9FF5-45BA-99E7-F4DE405F396D}"/>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23" name="Hình tự do: Hình 13">
                <a:extLst>
                  <a:ext uri="{FF2B5EF4-FFF2-40B4-BE49-F238E27FC236}">
                    <a16:creationId xmlns:a16="http://schemas.microsoft.com/office/drawing/2014/main" id="{8A8EE740-56A8-4246-AD3F-0779C4602A4B}"/>
                  </a:ext>
                </a:extLst>
              </p:cNvPr>
              <p:cNvSpPr/>
              <p:nvPr/>
            </p:nvSpPr>
            <p:spPr>
              <a:xfrm>
                <a:off x="6486349" y="1764396"/>
                <a:ext cx="5396017"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HIỆU ỨNG NHÀ KÍNH</a:t>
                </a:r>
                <a:endParaRPr lang="en-BZ" sz="2000" b="1" dirty="0">
                  <a:solidFill>
                    <a:schemeClr val="tx1"/>
                  </a:solidFill>
                </a:endParaRPr>
              </a:p>
            </p:txBody>
          </p:sp>
        </p:grpSp>
        <p:pic>
          <p:nvPicPr>
            <p:cNvPr id="20" name="Hình ảnh 24">
              <a:extLst>
                <a:ext uri="{FF2B5EF4-FFF2-40B4-BE49-F238E27FC236}">
                  <a16:creationId xmlns:a16="http://schemas.microsoft.com/office/drawing/2014/main" id="{48251DC4-0102-4AA5-9A62-0EEFDC506328}"/>
                </a:ext>
              </a:extLst>
            </p:cNvPr>
            <p:cNvPicPr>
              <a:picLocks/>
            </p:cNvPicPr>
            <p:nvPr/>
          </p:nvPicPr>
          <p:blipFill rotWithShape="1">
            <a:blip r:embed="rId5"/>
            <a:srcRect l="5261" t="1982" r="-5841" b="-1982"/>
            <a:stretch/>
          </p:blipFill>
          <p:spPr>
            <a:xfrm>
              <a:off x="5708071" y="2588210"/>
              <a:ext cx="694790" cy="678449"/>
            </a:xfrm>
            <a:prstGeom prst="rect">
              <a:avLst/>
            </a:prstGeom>
            <a:solidFill>
              <a:schemeClr val="accent2">
                <a:lumMod val="75000"/>
              </a:schemeClr>
            </a:solidFill>
          </p:spPr>
        </p:pic>
      </p:grpSp>
      <p:grpSp>
        <p:nvGrpSpPr>
          <p:cNvPr id="26" name="Nhóm 30">
            <a:extLst>
              <a:ext uri="{FF2B5EF4-FFF2-40B4-BE49-F238E27FC236}">
                <a16:creationId xmlns:a16="http://schemas.microsoft.com/office/drawing/2014/main" id="{C6FA70A0-C5B8-4087-9AEA-21E15CEBD1DD}"/>
              </a:ext>
            </a:extLst>
          </p:cNvPr>
          <p:cNvGrpSpPr/>
          <p:nvPr/>
        </p:nvGrpSpPr>
        <p:grpSpPr>
          <a:xfrm>
            <a:off x="5464620" y="2613193"/>
            <a:ext cx="6979697" cy="1879179"/>
            <a:chOff x="5535822" y="3467117"/>
            <a:chExt cx="6979697" cy="1879179"/>
          </a:xfrm>
        </p:grpSpPr>
        <p:grpSp>
          <p:nvGrpSpPr>
            <p:cNvPr id="27" name="Nhóm 17">
              <a:extLst>
                <a:ext uri="{FF2B5EF4-FFF2-40B4-BE49-F238E27FC236}">
                  <a16:creationId xmlns:a16="http://schemas.microsoft.com/office/drawing/2014/main" id="{B237AC3D-6C54-4B5F-B271-0C6711392720}"/>
                </a:ext>
              </a:extLst>
            </p:cNvPr>
            <p:cNvGrpSpPr/>
            <p:nvPr/>
          </p:nvGrpSpPr>
          <p:grpSpPr>
            <a:xfrm>
              <a:off x="5535822" y="3467117"/>
              <a:ext cx="6979697" cy="1879179"/>
              <a:chOff x="5489437" y="1671145"/>
              <a:chExt cx="6979697" cy="1460794"/>
            </a:xfrm>
          </p:grpSpPr>
          <p:pic>
            <p:nvPicPr>
              <p:cNvPr id="31" name="Hình ảnh 18">
                <a:extLst>
                  <a:ext uri="{FF2B5EF4-FFF2-40B4-BE49-F238E27FC236}">
                    <a16:creationId xmlns:a16="http://schemas.microsoft.com/office/drawing/2014/main" id="{54E7155F-B819-4B94-8047-EEDDD95BD642}"/>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32" name="Hình tự do: Hình 19">
                <a:extLst>
                  <a:ext uri="{FF2B5EF4-FFF2-40B4-BE49-F238E27FC236}">
                    <a16:creationId xmlns:a16="http://schemas.microsoft.com/office/drawing/2014/main" id="{4C4C14AA-97D8-41C2-8055-149E097AF20B}"/>
                  </a:ext>
                </a:extLst>
              </p:cNvPr>
              <p:cNvSpPr/>
              <p:nvPr/>
            </p:nvSpPr>
            <p:spPr>
              <a:xfrm>
                <a:off x="5489437" y="1671145"/>
                <a:ext cx="6366232"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BỨC XẠ NHIỆT</a:t>
                </a:r>
                <a:endParaRPr lang="en-BZ" sz="2400" b="1" dirty="0">
                  <a:solidFill>
                    <a:schemeClr val="tx1"/>
                  </a:solidFill>
                </a:endParaRPr>
              </a:p>
            </p:txBody>
          </p:sp>
        </p:grpSp>
        <p:pic>
          <p:nvPicPr>
            <p:cNvPr id="28" name="Hình ảnh 25">
              <a:extLst>
                <a:ext uri="{FF2B5EF4-FFF2-40B4-BE49-F238E27FC236}">
                  <a16:creationId xmlns:a16="http://schemas.microsoft.com/office/drawing/2014/main" id="{97346B12-CDAD-47DC-B2E7-E20F8DF1493B}"/>
                </a:ext>
              </a:extLst>
            </p:cNvPr>
            <p:cNvPicPr>
              <a:picLocks/>
            </p:cNvPicPr>
            <p:nvPr/>
          </p:nvPicPr>
          <p:blipFill>
            <a:blip r:embed="rId6"/>
            <a:stretch>
              <a:fillRect/>
            </a:stretch>
          </p:blipFill>
          <p:spPr>
            <a:xfrm>
              <a:off x="5740028" y="3723602"/>
              <a:ext cx="694807" cy="709177"/>
            </a:xfrm>
            <a:prstGeom prst="rect">
              <a:avLst/>
            </a:prstGeom>
            <a:solidFill>
              <a:srgbClr val="7030A0"/>
            </a:solidFill>
          </p:spPr>
        </p:pic>
      </p:grpSp>
      <p:sp>
        <p:nvSpPr>
          <p:cNvPr id="4" name="Rectangle 3"/>
          <p:cNvSpPr/>
          <p:nvPr/>
        </p:nvSpPr>
        <p:spPr>
          <a:xfrm>
            <a:off x="5742527" y="4394713"/>
            <a:ext cx="537882" cy="540060"/>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solidFill>
                  <a:schemeClr val="bg2">
                    <a:lumMod val="75000"/>
                  </a:schemeClr>
                </a:solidFill>
              </a:rPr>
              <a:t>4</a:t>
            </a:r>
          </a:p>
        </p:txBody>
      </p:sp>
      <p:sp>
        <p:nvSpPr>
          <p:cNvPr id="5" name="Rectangle 4"/>
          <p:cNvSpPr/>
          <p:nvPr/>
        </p:nvSpPr>
        <p:spPr>
          <a:xfrm>
            <a:off x="5802046" y="5545432"/>
            <a:ext cx="710374" cy="6304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lumMod val="40000"/>
                    <a:lumOff val="60000"/>
                  </a:schemeClr>
                </a:solidFill>
              </a:rPr>
              <a:t>5</a:t>
            </a:r>
          </a:p>
        </p:txBody>
      </p:sp>
    </p:spTree>
    <p:extLst>
      <p:ext uri="{BB962C8B-B14F-4D97-AF65-F5344CB8AC3E}">
        <p14:creationId xmlns:p14="http://schemas.microsoft.com/office/powerpoint/2010/main" val="393653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0-#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par>
                                <p:cTn id="44" presetID="16" presetClass="entr" presetSubtype="21"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10">
            <a:extLst>
              <a:ext uri="{FF2B5EF4-FFF2-40B4-BE49-F238E27FC236}">
                <a16:creationId xmlns:a16="http://schemas.microsoft.com/office/drawing/2014/main" id="{26D76A39-2171-9679-9E40-6171B7894EA0}"/>
              </a:ext>
            </a:extLst>
          </p:cNvPr>
          <p:cNvGrpSpPr/>
          <p:nvPr/>
        </p:nvGrpSpPr>
        <p:grpSpPr>
          <a:xfrm>
            <a:off x="0" y="0"/>
            <a:ext cx="6979697" cy="1879179"/>
            <a:chOff x="5489437" y="1671145"/>
            <a:chExt cx="6979697" cy="1460794"/>
          </a:xfrm>
        </p:grpSpPr>
        <p:pic>
          <p:nvPicPr>
            <p:cNvPr id="10" name="Hình ảnh 9">
              <a:extLst>
                <a:ext uri="{FF2B5EF4-FFF2-40B4-BE49-F238E27FC236}">
                  <a16:creationId xmlns:a16="http://schemas.microsoft.com/office/drawing/2014/main" id="{D97907DB-FAFD-34DB-D606-0BB00FBED3F5}"/>
                </a:ext>
              </a:extLst>
            </p:cNvPr>
            <p:cNvPicPr>
              <a:picLocks noChangeAspect="1"/>
            </p:cNvPicPr>
            <p:nvPr/>
          </p:nvPicPr>
          <p:blipFill rotWithShape="1">
            <a:blip r:embed="rId2"/>
            <a:srcRect t="37138"/>
            <a:stretch/>
          </p:blipFill>
          <p:spPr>
            <a:xfrm>
              <a:off x="5555671" y="1786758"/>
              <a:ext cx="6913463" cy="1345181"/>
            </a:xfrm>
            <a:prstGeom prst="rect">
              <a:avLst/>
            </a:prstGeom>
          </p:spPr>
        </p:pic>
        <p:sp>
          <p:nvSpPr>
            <p:cNvPr id="11" name="Hình tự do: Hình 7">
              <a:extLst>
                <a:ext uri="{FF2B5EF4-FFF2-40B4-BE49-F238E27FC236}">
                  <a16:creationId xmlns:a16="http://schemas.microsoft.com/office/drawing/2014/main" id="{27708298-43D2-5C04-C794-731E44769B9F}"/>
                </a:ext>
              </a:extLst>
            </p:cNvPr>
            <p:cNvSpPr/>
            <p:nvPr/>
          </p:nvSpPr>
          <p:spPr>
            <a:xfrm>
              <a:off x="5489437" y="1671145"/>
              <a:ext cx="6366232"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marL="1079500" algn="just"/>
              <a:r>
                <a:rPr lang="en-US" sz="5400" b="1" dirty="0">
                  <a:solidFill>
                    <a:schemeClr val="tx1"/>
                  </a:solidFill>
                </a:rPr>
                <a:t>KHỞI ĐỘNG</a:t>
              </a:r>
              <a:endParaRPr lang="en-BZ" sz="5400" b="1" dirty="0">
                <a:solidFill>
                  <a:schemeClr val="tx1"/>
                </a:solidFill>
              </a:endParaRPr>
            </a:p>
          </p:txBody>
        </p:sp>
      </p:grpSp>
      <p:sp>
        <p:nvSpPr>
          <p:cNvPr id="2" name="Rectangle 1"/>
          <p:cNvSpPr/>
          <p:nvPr/>
        </p:nvSpPr>
        <p:spPr>
          <a:xfrm>
            <a:off x="430306" y="2551837"/>
            <a:ext cx="11335870" cy="2958502"/>
          </a:xfrm>
          <a:prstGeom prst="rect">
            <a:avLst/>
          </a:prstGeom>
        </p:spPr>
        <p:txBody>
          <a:bodyPr wrap="square">
            <a:spAutoFit/>
          </a:bodyPr>
          <a:lstStyle/>
          <a:p>
            <a:pPr marL="457200" algn="just">
              <a:lnSpc>
                <a:spcPct val="150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rPr>
              <a:t>Theo </a:t>
            </a:r>
            <a:r>
              <a:rPr lang="en-US" sz="3200" b="1" dirty="0" err="1">
                <a:solidFill>
                  <a:srgbClr val="FF0000"/>
                </a:solidFill>
                <a:latin typeface="Times New Roman" panose="02020603050405020304" pitchFamily="18" charset="0"/>
                <a:ea typeface="Times New Roman" panose="02020603050405020304" pitchFamily="18" charset="0"/>
              </a:rPr>
              <a:t>em</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năng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lượng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nhiệt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có</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thể</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truyền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được</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trong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các</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môi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trường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nào</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sau</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đây</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chất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rắn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chất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lỏng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chất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khí</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chân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không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Hãy</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tìm</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hiện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tượng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trong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tế</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để</a:t>
            </a:r>
            <a:r>
              <a:rPr lang="en-US" sz="3200" b="1" dirty="0">
                <a:solidFill>
                  <a:srgbClr val="FF0000"/>
                </a:solidFill>
                <a:latin typeface="Times New Roman" panose="02020603050405020304" pitchFamily="18" charset="0"/>
                <a:ea typeface="Times New Roman" panose="02020603050405020304" pitchFamily="18" charset="0"/>
              </a:rPr>
              <a:t> minh </a:t>
            </a:r>
            <a:r>
              <a:rPr lang="en-US" sz="3200" b="1" dirty="0" err="1">
                <a:solidFill>
                  <a:srgbClr val="FF0000"/>
                </a:solidFill>
                <a:latin typeface="Times New Roman" panose="02020603050405020304" pitchFamily="18" charset="0"/>
                <a:ea typeface="Times New Roman" panose="02020603050405020304" pitchFamily="18" charset="0"/>
              </a:rPr>
              <a:t>họa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cho</a:t>
            </a:r>
            <a:r>
              <a:rPr lang="en-US" sz="3200" b="1" dirty="0">
                <a:solidFill>
                  <a:srgbClr val="FF0000"/>
                </a:solidFill>
                <a:latin typeface="Times New Roman" panose="02020603050405020304" pitchFamily="18" charset="0"/>
                <a:ea typeface="Times New Roman" panose="02020603050405020304" pitchFamily="18" charset="0"/>
              </a:rPr>
              <a:t> ý </a:t>
            </a:r>
            <a:r>
              <a:rPr lang="en-US" sz="3200" b="1" dirty="0" err="1">
                <a:solidFill>
                  <a:srgbClr val="FF0000"/>
                </a:solidFill>
                <a:latin typeface="Times New Roman" panose="02020603050405020304" pitchFamily="18" charset="0"/>
                <a:ea typeface="Times New Roman" panose="02020603050405020304" pitchFamily="18" charset="0"/>
              </a:rPr>
              <a:t>kiến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của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mình</a:t>
            </a:r>
            <a:r>
              <a:rPr lang="en-US" sz="3200" b="1" dirty="0">
                <a:solidFill>
                  <a:srgbClr val="FF0000"/>
                </a:solidFill>
                <a:latin typeface="Times New Roman" panose="02020603050405020304" pitchFamily="18" charset="0"/>
                <a:ea typeface="Times New Roman" panose="02020603050405020304" pitchFamily="18" charset="0"/>
              </a:rPr>
              <a:t>.</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487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605" y="0"/>
            <a:ext cx="11767930" cy="6186309"/>
          </a:xfrm>
          <a:prstGeom prst="rect">
            <a:avLst/>
          </a:prstGeom>
        </p:spPr>
        <p:txBody>
          <a:bodyPr wrap="square">
            <a:spAutoFit/>
          </a:bodyPr>
          <a:lstStyle/>
          <a:p>
            <a:pPr algn="just">
              <a:lnSpc>
                <a:spcPct val="150000"/>
              </a:lnSpc>
              <a:spcAft>
                <a:spcPts val="0"/>
              </a:spcAft>
            </a:pPr>
            <a:r>
              <a:rPr lang="vi-VN" sz="2400" b="1" dirty="0">
                <a:solidFill>
                  <a:srgbClr val="FF0000"/>
                </a:solidFill>
                <a:latin typeface="Times New Roman" panose="02020603050405020304" pitchFamily="18" charset="0"/>
                <a:ea typeface="Times New Roman" panose="02020603050405020304" pitchFamily="18" charset="0"/>
              </a:rPr>
              <a: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lượng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nhiệt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có</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thể</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truyền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được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trường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chất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rắn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chất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lỏng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chất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khí</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chân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không</a:t>
            </a:r>
            <a:r>
              <a:rPr lang="en-US" sz="2400" b="1" dirty="0">
                <a:solidFill>
                  <a:srgbClr val="FF0000"/>
                </a:solidFill>
                <a:latin typeface="Times New Roman" panose="02020603050405020304" pitchFamily="18" charset="0"/>
                <a:ea typeface="Times New Roman" panose="02020603050405020304" pitchFamily="18" charset="0"/>
              </a:rPr>
              <a:t>.</a:t>
            </a:r>
          </a:p>
          <a:p>
            <a:pPr algn="just">
              <a:lnSpc>
                <a:spcPct val="150000"/>
              </a:lnSpc>
              <a:spcAft>
                <a:spcPts val="0"/>
              </a:spcAft>
            </a:pPr>
            <a:r>
              <a:rPr lang="vi-VN" sz="2400" b="1" dirty="0">
                <a:solidFill>
                  <a:srgbClr val="000000"/>
                </a:solidFill>
                <a:latin typeface="Times New Roman" panose="02020603050405020304" pitchFamily="18" charset="0"/>
                <a:ea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Ví</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dụ</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gn="just">
              <a:lnSpc>
                <a:spcPct val="150000"/>
              </a:lnSpc>
              <a:spcAft>
                <a:spcPts val="0"/>
              </a:spcAft>
            </a:pPr>
            <a:r>
              <a:rPr lang="vi-VN" sz="2400" b="1" dirty="0">
                <a:solidFill>
                  <a:srgbClr val="000000"/>
                </a:solidFill>
                <a:latin typeface="Times New Roman" panose="02020603050405020304" pitchFamily="18" charset="0"/>
                <a:ea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Năng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lượng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nhiệt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trong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chất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rắn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Khi</a:t>
            </a:r>
            <a:r>
              <a:rPr lang="en-US" sz="2400" b="1" dirty="0">
                <a:solidFill>
                  <a:srgbClr val="000000"/>
                </a:solidFill>
                <a:latin typeface="Times New Roman" panose="02020603050405020304" pitchFamily="18" charset="0"/>
                <a:ea typeface="Times New Roman" panose="02020603050405020304" pitchFamily="18" charset="0"/>
              </a:rPr>
              <a:t> ta </a:t>
            </a:r>
            <a:r>
              <a:rPr lang="en-US" sz="2400" b="1" dirty="0" err="1">
                <a:solidFill>
                  <a:srgbClr val="000000"/>
                </a:solidFill>
                <a:latin typeface="Times New Roman" panose="02020603050405020304" pitchFamily="18" charset="0"/>
                <a:ea typeface="Times New Roman" panose="02020603050405020304" pitchFamily="18" charset="0"/>
              </a:rPr>
              <a:t>nung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đầu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thanh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sắt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trên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ngọn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lửa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thì</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lúc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sau</a:t>
            </a:r>
            <a:r>
              <a:rPr lang="en-US" sz="2400" b="1" dirty="0">
                <a:solidFill>
                  <a:srgbClr val="000000"/>
                </a:solidFill>
                <a:latin typeface="Times New Roman" panose="02020603050405020304" pitchFamily="18" charset="0"/>
                <a:ea typeface="Times New Roman" panose="02020603050405020304" pitchFamily="18" charset="0"/>
              </a:rPr>
              <a:t> ta </a:t>
            </a:r>
            <a:r>
              <a:rPr lang="en-US" sz="2400" b="1" dirty="0" err="1">
                <a:solidFill>
                  <a:srgbClr val="000000"/>
                </a:solidFill>
                <a:latin typeface="Times New Roman" panose="02020603050405020304" pitchFamily="18" charset="0"/>
                <a:ea typeface="Times New Roman" panose="02020603050405020304" pitchFamily="18" charset="0"/>
              </a:rPr>
              <a:t>thấy</a:t>
            </a:r>
            <a:r>
              <a:rPr lang="en-US" sz="2400" b="1" dirty="0">
                <a:solidFill>
                  <a:srgbClr val="000000"/>
                </a:solidFill>
                <a:latin typeface="Times New Roman" panose="02020603050405020304" pitchFamily="18" charset="0"/>
                <a:ea typeface="Times New Roman" panose="02020603050405020304" pitchFamily="18" charset="0"/>
              </a:rPr>
              <a:t> ở </a:t>
            </a:r>
            <a:r>
              <a:rPr lang="en-US" sz="2400" b="1" dirty="0" err="1">
                <a:solidFill>
                  <a:srgbClr val="000000"/>
                </a:solidFill>
                <a:latin typeface="Times New Roman" panose="02020603050405020304" pitchFamily="18" charset="0"/>
                <a:ea typeface="Times New Roman" panose="02020603050405020304" pitchFamily="18" charset="0"/>
              </a:rPr>
              <a:t>đầu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kia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thanh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sắt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phía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tay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cầm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cũng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nóng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lên</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gn="just">
              <a:lnSpc>
                <a:spcPct val="150000"/>
              </a:lnSpc>
              <a:spcAft>
                <a:spcPts val="0"/>
              </a:spcAft>
            </a:pPr>
            <a:r>
              <a:rPr lang="vi-VN" sz="2400" b="1" dirty="0">
                <a:solidFill>
                  <a:srgbClr val="000000"/>
                </a:solidFill>
                <a:latin typeface="Times New Roman" panose="02020603050405020304" pitchFamily="18" charset="0"/>
                <a:ea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Năng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lượng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nhiệt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trong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chất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lỏng</a:t>
            </a:r>
            <a:r>
              <a:rPr lang="en-US" sz="2400" b="1" dirty="0">
                <a:solidFill>
                  <a:srgbClr val="000000"/>
                </a:solidFill>
                <a:latin typeface="Times New Roman" panose="02020603050405020304" pitchFamily="18" charset="0"/>
                <a:ea typeface="Times New Roman" panose="02020603050405020304" pitchFamily="18" charset="0"/>
              </a:rPr>
              <a:t>: Ta </a:t>
            </a:r>
            <a:r>
              <a:rPr lang="en-US" sz="2400" b="1" dirty="0" err="1">
                <a:solidFill>
                  <a:srgbClr val="000000"/>
                </a:solidFill>
                <a:latin typeface="Times New Roman" panose="02020603050405020304" pitchFamily="18" charset="0"/>
                <a:ea typeface="Times New Roman" panose="02020603050405020304" pitchFamily="18" charset="0"/>
              </a:rPr>
              <a:t>dùng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ngọn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lửa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đun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nóng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nồi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nước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từ</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phía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đáy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nồi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thời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gian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sau</a:t>
            </a:r>
            <a:r>
              <a:rPr lang="en-US" sz="2400" b="1" dirty="0">
                <a:solidFill>
                  <a:srgbClr val="000000"/>
                </a:solidFill>
                <a:latin typeface="Times New Roman" panose="02020603050405020304" pitchFamily="18" charset="0"/>
                <a:ea typeface="Times New Roman" panose="02020603050405020304" pitchFamily="18" charset="0"/>
              </a:rPr>
              <a:t> ta </a:t>
            </a:r>
            <a:r>
              <a:rPr lang="en-US" sz="2400" b="1" dirty="0" err="1">
                <a:solidFill>
                  <a:srgbClr val="000000"/>
                </a:solidFill>
                <a:latin typeface="Times New Roman" panose="02020603050405020304" pitchFamily="18" charset="0"/>
                <a:ea typeface="Times New Roman" panose="02020603050405020304" pitchFamily="18" charset="0"/>
              </a:rPr>
              <a:t>thấy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toàn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bộ</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lượng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nước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trong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nồi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đều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nóng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lên</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gn="just">
              <a:lnSpc>
                <a:spcPct val="150000"/>
              </a:lnSpc>
              <a:spcAft>
                <a:spcPts val="0"/>
              </a:spcAft>
            </a:pPr>
            <a:r>
              <a:rPr lang="vi-VN" sz="2400" b="1" dirty="0">
                <a:solidFill>
                  <a:srgbClr val="000000"/>
                </a:solidFill>
                <a:latin typeface="Times New Roman" panose="02020603050405020304" pitchFamily="18" charset="0"/>
                <a:ea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Năng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lượng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nhiệt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trong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chất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khí</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Khi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đặt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tay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bên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ngọn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lửa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lúc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sau</a:t>
            </a:r>
            <a:r>
              <a:rPr lang="en-US" sz="2400" b="1" dirty="0">
                <a:solidFill>
                  <a:srgbClr val="000000"/>
                </a:solidFill>
                <a:latin typeface="Times New Roman" panose="02020603050405020304" pitchFamily="18" charset="0"/>
                <a:ea typeface="Times New Roman" panose="02020603050405020304" pitchFamily="18" charset="0"/>
              </a:rPr>
              <a:t> ta </a:t>
            </a:r>
            <a:r>
              <a:rPr lang="en-US" sz="2400" b="1" dirty="0" err="1">
                <a:solidFill>
                  <a:srgbClr val="000000"/>
                </a:solidFill>
                <a:latin typeface="Times New Roman" panose="02020603050405020304" pitchFamily="18" charset="0"/>
                <a:ea typeface="Times New Roman" panose="02020603050405020304" pitchFamily="18" charset="0"/>
              </a:rPr>
              <a:t>thấy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tay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nóng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lên</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n-US" sz="2400" b="1" dirty="0" err="1">
                <a:solidFill>
                  <a:srgbClr val="000000"/>
                </a:solidFill>
                <a:latin typeface="Times New Roman" panose="02020603050405020304" pitchFamily="18" charset="0"/>
                <a:ea typeface="Times New Roman" panose="02020603050405020304" pitchFamily="18" charset="0"/>
              </a:rPr>
              <a:t>Năng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lượng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nhiệt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trong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chân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không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Để</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vật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dưới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ánh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nắng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Mặt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Trời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một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khoảng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thời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gian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sau</a:t>
            </a:r>
            <a:r>
              <a:rPr lang="en-US" sz="2400" b="1" dirty="0">
                <a:solidFill>
                  <a:srgbClr val="000000"/>
                </a:solidFill>
                <a:latin typeface="Times New Roman" panose="02020603050405020304" pitchFamily="18" charset="0"/>
                <a:ea typeface="Times New Roman" panose="02020603050405020304" pitchFamily="18" charset="0"/>
              </a:rPr>
              <a:t> ta </a:t>
            </a:r>
            <a:r>
              <a:rPr lang="en-US" sz="2400" b="1" dirty="0" err="1">
                <a:solidFill>
                  <a:srgbClr val="000000"/>
                </a:solidFill>
                <a:latin typeface="Times New Roman" panose="02020603050405020304" pitchFamily="18" charset="0"/>
                <a:ea typeface="Times New Roman" panose="02020603050405020304" pitchFamily="18" charset="0"/>
              </a:rPr>
              <a:t>thấy</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vật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nóng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lên</a:t>
            </a:r>
            <a:r>
              <a:rPr lang="en-US" sz="2400" b="1" dirty="0">
                <a:solidFill>
                  <a:srgbClr val="000000"/>
                </a:solidFill>
                <a:latin typeface="Times New Roman" panose="02020603050405020304" pitchFamily="18" charset="0"/>
                <a:ea typeface="Times New Roman" panose="02020603050405020304" pitchFamily="18" charset="0"/>
              </a:rPr>
              <a:t>.</a:t>
            </a:r>
          </a:p>
        </p:txBody>
      </p:sp>
      <p:sp>
        <p:nvSpPr>
          <p:cNvPr id="3" name="Rectangle 2"/>
          <p:cNvSpPr/>
          <p:nvPr/>
        </p:nvSpPr>
        <p:spPr>
          <a:xfrm>
            <a:off x="632012" y="2967335"/>
            <a:ext cx="11013141" cy="1569660"/>
          </a:xfrm>
          <a:prstGeom prst="rect">
            <a:avLst/>
          </a:prstGeom>
        </p:spPr>
        <p:txBody>
          <a:bodyPr wrap="square">
            <a:spAutoFit/>
          </a:bodyPr>
          <a:lstStyle/>
          <a:p>
            <a:r>
              <a:rPr lang="en-US" sz="3200" b="1" dirty="0" err="1">
                <a:solidFill>
                  <a:schemeClr val="accent1"/>
                </a:solidFill>
                <a:latin typeface="Times New Roman" panose="02020603050405020304" pitchFamily="18" charset="0"/>
                <a:ea typeface="Times New Roman" panose="02020603050405020304" pitchFamily="18" charset="0"/>
              </a:rPr>
              <a:t>Bài</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này</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sẽ</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giúp</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các</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em</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hiểu</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đẩy</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đủ</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về</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sự</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truy</a:t>
            </a:r>
            <a:r>
              <a:rPr lang="vi-VN" sz="3200" b="1" dirty="0">
                <a:solidFill>
                  <a:schemeClr val="accent1"/>
                </a:solidFill>
                <a:latin typeface="Times New Roman" panose="02020603050405020304" pitchFamily="18" charset="0"/>
                <a:ea typeface="Times New Roman" panose="02020603050405020304" pitchFamily="18" charset="0"/>
              </a:rPr>
              <a:t>ề</a:t>
            </a:r>
            <a:r>
              <a:rPr lang="en-US" sz="3200" b="1" dirty="0">
                <a:solidFill>
                  <a:schemeClr val="accent1"/>
                </a:solidFill>
                <a:latin typeface="Times New Roman" panose="02020603050405020304" pitchFamily="18" charset="0"/>
                <a:ea typeface="Times New Roman" panose="02020603050405020304" pitchFamily="18" charset="0"/>
              </a:rPr>
              <a:t>n </a:t>
            </a:r>
            <a:r>
              <a:rPr lang="en-US" sz="3200" b="1" dirty="0" err="1">
                <a:solidFill>
                  <a:schemeClr val="accent1"/>
                </a:solidFill>
                <a:latin typeface="Times New Roman" panose="02020603050405020304" pitchFamily="18" charset="0"/>
                <a:ea typeface="Times New Roman" panose="02020603050405020304" pitchFamily="18" charset="0"/>
              </a:rPr>
              <a:t>năng</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lượng</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trong</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các</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môi</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trường</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vật</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chất</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khác</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nhau</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rắn</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lỏng</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khí</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chân</a:t>
            </a:r>
            <a:r>
              <a:rPr lang="en-US" sz="3200" b="1" dirty="0">
                <a:solidFill>
                  <a:schemeClr val="accent1"/>
                </a:solidFill>
                <a:latin typeface="Times New Roman" panose="02020603050405020304" pitchFamily="18" charset="0"/>
                <a:ea typeface="Times New Roman" panose="02020603050405020304" pitchFamily="18" charset="0"/>
              </a:rPr>
              <a:t> </a:t>
            </a:r>
            <a:r>
              <a:rPr lang="en-US" sz="3200" b="1" dirty="0" err="1">
                <a:solidFill>
                  <a:schemeClr val="accent1"/>
                </a:solidFill>
                <a:latin typeface="Times New Roman" panose="02020603050405020304" pitchFamily="18" charset="0"/>
                <a:ea typeface="Times New Roman" panose="02020603050405020304" pitchFamily="18" charset="0"/>
              </a:rPr>
              <a:t>không</a:t>
            </a:r>
            <a:r>
              <a:rPr lang="en-US" sz="3200" b="1" dirty="0">
                <a:solidFill>
                  <a:schemeClr val="accent1"/>
                </a:solidFill>
                <a:latin typeface="Times New Roman" panose="02020603050405020304" pitchFamily="18" charset="0"/>
                <a:ea typeface="Times New Roman" panose="02020603050405020304" pitchFamily="18" charset="0"/>
              </a:rPr>
              <a:t>.</a:t>
            </a:r>
            <a:endParaRPr lang="en-US" sz="3200" b="1" dirty="0">
              <a:solidFill>
                <a:schemeClr val="accent1"/>
              </a:solidFill>
            </a:endParaRPr>
          </a:p>
        </p:txBody>
      </p:sp>
    </p:spTree>
    <p:extLst>
      <p:ext uri="{BB962C8B-B14F-4D97-AF65-F5344CB8AC3E}">
        <p14:creationId xmlns:p14="http://schemas.microsoft.com/office/powerpoint/2010/main" val="34536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
                                        <p:tgtEl>
                                          <p:spTgt spid="2">
                                            <p:txEl>
                                              <p:pRg st="1" end="1"/>
                                            </p:txEl>
                                          </p:spTgt>
                                        </p:tgtEl>
                                      </p:cBhvr>
                                    </p:animEffect>
                                    <p:set>
                                      <p:cBhvr>
                                        <p:cTn id="37" dur="1" fill="hold">
                                          <p:stCondLst>
                                            <p:cond delay="499"/>
                                          </p:stCondLst>
                                        </p:cTn>
                                        <p:tgtEl>
                                          <p:spTgt spid="2">
                                            <p:txEl>
                                              <p:pRg st="1" end="1"/>
                                            </p:txEl>
                                          </p:spTgt>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2">
                                            <p:txEl>
                                              <p:pRg st="2" end="2"/>
                                            </p:txEl>
                                          </p:spTgt>
                                        </p:tgtEl>
                                      </p:cBhvr>
                                    </p:animEffect>
                                    <p:set>
                                      <p:cBhvr>
                                        <p:cTn id="40" dur="1" fill="hold">
                                          <p:stCondLst>
                                            <p:cond delay="499"/>
                                          </p:stCondLst>
                                        </p:cTn>
                                        <p:tgtEl>
                                          <p:spTgt spid="2">
                                            <p:txEl>
                                              <p:pRg st="2" end="2"/>
                                            </p:txEl>
                                          </p:spTgt>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2">
                                            <p:txEl>
                                              <p:pRg st="3" end="3"/>
                                            </p:txEl>
                                          </p:spTgt>
                                        </p:tgtEl>
                                      </p:cBhvr>
                                    </p:animEffect>
                                    <p:set>
                                      <p:cBhvr>
                                        <p:cTn id="43" dur="1" fill="hold">
                                          <p:stCondLst>
                                            <p:cond delay="499"/>
                                          </p:stCondLst>
                                        </p:cTn>
                                        <p:tgtEl>
                                          <p:spTgt spid="2">
                                            <p:txEl>
                                              <p:pRg st="3" end="3"/>
                                            </p:txEl>
                                          </p:spTgt>
                                        </p:tgtEl>
                                        <p:attrNameLst>
                                          <p:attrName>style.visibility</p:attrName>
                                        </p:attrNameLst>
                                      </p:cBhvr>
                                      <p:to>
                                        <p:strVal val="hidden"/>
                                      </p:to>
                                    </p:set>
                                  </p:childTnLst>
                                </p:cTn>
                              </p:par>
                              <p:par>
                                <p:cTn id="44" presetID="5" presetClass="exit" presetSubtype="10" fill="hold" nodeType="withEffect">
                                  <p:stCondLst>
                                    <p:cond delay="0"/>
                                  </p:stCondLst>
                                  <p:childTnLst>
                                    <p:animEffect transition="out" filter="checkerboard(across)">
                                      <p:cBhvr>
                                        <p:cTn id="45" dur="500"/>
                                        <p:tgtEl>
                                          <p:spTgt spid="2">
                                            <p:txEl>
                                              <p:pRg st="4" end="4"/>
                                            </p:txEl>
                                          </p:spTgt>
                                        </p:tgtEl>
                                      </p:cBhvr>
                                    </p:animEffect>
                                    <p:set>
                                      <p:cBhvr>
                                        <p:cTn id="46" dur="1" fill="hold">
                                          <p:stCondLst>
                                            <p:cond delay="499"/>
                                          </p:stCondLst>
                                        </p:cTn>
                                        <p:tgtEl>
                                          <p:spTgt spid="2">
                                            <p:txEl>
                                              <p:pRg st="4" end="4"/>
                                            </p:txEl>
                                          </p:spTgt>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500"/>
                                        <p:tgtEl>
                                          <p:spTgt spid="2">
                                            <p:txEl>
                                              <p:pRg st="5" end="5"/>
                                            </p:txEl>
                                          </p:spTgt>
                                        </p:tgtEl>
                                      </p:cBhvr>
                                    </p:animEffect>
                                    <p:set>
                                      <p:cBhvr>
                                        <p:cTn id="49"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2000"/>
                                        <p:tgtEl>
                                          <p:spTgt spid="3"/>
                                        </p:tgtEl>
                                      </p:cBhvr>
                                    </p:animEffect>
                                    <p:anim calcmode="lin" valueType="num">
                                      <p:cBhvr>
                                        <p:cTn id="55" dur="2000" fill="hold"/>
                                        <p:tgtEl>
                                          <p:spTgt spid="3"/>
                                        </p:tgtEl>
                                        <p:attrNameLst>
                                          <p:attrName>ppt_w</p:attrName>
                                        </p:attrNameLst>
                                      </p:cBhvr>
                                      <p:tavLst>
                                        <p:tav tm="0" fmla="#ppt_w*sin(2.5*pi*$)">
                                          <p:val>
                                            <p:fltVal val="0"/>
                                          </p:val>
                                        </p:tav>
                                        <p:tav tm="100000">
                                          <p:val>
                                            <p:fltVal val="1"/>
                                          </p:val>
                                        </p:tav>
                                      </p:tavLst>
                                    </p:anim>
                                    <p:anim calcmode="lin" valueType="num">
                                      <p:cBhvr>
                                        <p:cTn id="5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tự do: Hình 7">
            <a:extLst>
              <a:ext uri="{FF2B5EF4-FFF2-40B4-BE49-F238E27FC236}">
                <a16:creationId xmlns:a16="http://schemas.microsoft.com/office/drawing/2014/main" id="{27708298-43D2-5C04-C794-731E44769B9F}"/>
              </a:ext>
            </a:extLst>
          </p:cNvPr>
          <p:cNvSpPr/>
          <p:nvPr/>
        </p:nvSpPr>
        <p:spPr>
          <a:xfrm>
            <a:off x="-170788" y="931895"/>
            <a:ext cx="5346166" cy="816278"/>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marL="1079500" algn="just"/>
            <a:r>
              <a:rPr lang="en-US" sz="5400" b="1" dirty="0">
                <a:solidFill>
                  <a:schemeClr val="tx1"/>
                </a:solidFill>
              </a:rPr>
              <a:t>I. DẪN NHIỆT</a:t>
            </a:r>
            <a:endParaRPr lang="en-BZ" sz="5400" b="1" dirty="0">
              <a:solidFill>
                <a:schemeClr val="tx1"/>
              </a:solidFill>
            </a:endParaRPr>
          </a:p>
        </p:txBody>
      </p:sp>
      <p:sp>
        <p:nvSpPr>
          <p:cNvPr id="5" name="Hình tự do: Hình 7">
            <a:extLst>
              <a:ext uri="{FF2B5EF4-FFF2-40B4-BE49-F238E27FC236}">
                <a16:creationId xmlns:a16="http://schemas.microsoft.com/office/drawing/2014/main" id="{27708298-43D2-5C04-C794-731E44769B9F}"/>
              </a:ext>
            </a:extLst>
          </p:cNvPr>
          <p:cNvSpPr/>
          <p:nvPr/>
        </p:nvSpPr>
        <p:spPr>
          <a:xfrm>
            <a:off x="0" y="1696520"/>
            <a:ext cx="4898572" cy="695004"/>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079500" algn="just"/>
            <a:r>
              <a:rPr lang="en-US" sz="2400" b="1" dirty="0">
                <a:solidFill>
                  <a:schemeClr val="tx1"/>
                </a:solidFill>
                <a:latin typeface="Arial" panose="020B0604020202020204" pitchFamily="34" charset="0"/>
                <a:cs typeface="Arial" panose="020B0604020202020204" pitchFamily="34" charset="0"/>
              </a:rPr>
              <a:t>1. </a:t>
            </a:r>
            <a:r>
              <a:rPr lang="en-US" sz="2400" b="1" dirty="0" err="1">
                <a:solidFill>
                  <a:schemeClr val="tx1"/>
                </a:solidFill>
                <a:latin typeface="Arial" panose="020B0604020202020204" pitchFamily="34" charset="0"/>
                <a:cs typeface="Arial" panose="020B0604020202020204" pitchFamily="34" charset="0"/>
              </a:rPr>
              <a:t>Hiện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tượng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dẫn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nhiệt</a:t>
            </a:r>
            <a:endParaRPr lang="en-BZ" sz="2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270094" y="2280101"/>
            <a:ext cx="11551024" cy="3416320"/>
          </a:xfrm>
          <a:prstGeom prst="rect">
            <a:avLst/>
          </a:prstGeom>
        </p:spPr>
        <p:txBody>
          <a:bodyPr wrap="square">
            <a:spAutoFit/>
          </a:bodyPr>
          <a:lstStyle/>
          <a:p>
            <a:pPr algn="just">
              <a:lnSpc>
                <a:spcPct val="150000"/>
              </a:lnSpc>
              <a:spcAft>
                <a:spcPts val="0"/>
              </a:spcAft>
            </a:pPr>
            <a:r>
              <a:rPr lang="nl-NL" sz="2400" b="1" dirty="0">
                <a:latin typeface="Arial" panose="020B0604020202020204" pitchFamily="34" charset="0"/>
                <a:cs typeface="Arial" panose="020B0604020202020204" pitchFamily="34" charset="0"/>
              </a:rPr>
              <a:t>GV yêu cầu HS quan sát hình 28.1 (trong SGK), GV hướng dẫn, sau đó HS chú ý quan sát thí nghiệm biểu diễn của giáo viên để trả lời các câu hỏi trong SGK:</a:t>
            </a:r>
          </a:p>
          <a:p>
            <a:pPr lvl="0"/>
            <a:r>
              <a:rPr lang="en-US" sz="2400" b="1" dirty="0">
                <a:solidFill>
                  <a:srgbClr val="FF0000"/>
                </a:solidFill>
                <a:latin typeface="Arial" panose="020B0604020202020204" pitchFamily="34" charset="0"/>
                <a:cs typeface="Arial" panose="020B0604020202020204" pitchFamily="34" charset="0"/>
              </a:rPr>
              <a:t>1. </a:t>
            </a:r>
            <a:r>
              <a:rPr lang="en-US" sz="2400" b="1" dirty="0" err="1">
                <a:solidFill>
                  <a:srgbClr val="FF0000"/>
                </a:solidFill>
                <a:latin typeface="Arial" panose="020B0604020202020204" pitchFamily="34" charset="0"/>
                <a:cs typeface="Arial" panose="020B0604020202020204" pitchFamily="34" charset="0"/>
              </a:rPr>
              <a:t>Mô</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tượng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xảy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ra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với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đinh</a:t>
            </a:r>
            <a:r>
              <a:rPr lang="en-US" sz="2400" b="1" dirty="0">
                <a:solidFill>
                  <a:srgbClr val="FF0000"/>
                </a:solidFill>
                <a:latin typeface="Arial" panose="020B0604020202020204" pitchFamily="34" charset="0"/>
                <a:cs typeface="Arial" panose="020B0604020202020204" pitchFamily="34" charset="0"/>
              </a:rPr>
              <a:t>.</a:t>
            </a:r>
          </a:p>
          <a:p>
            <a:pPr lvl="0"/>
            <a:r>
              <a:rPr lang="en-US" sz="2400" b="1" dirty="0">
                <a:solidFill>
                  <a:srgbClr val="FF0000"/>
                </a:solidFill>
                <a:latin typeface="Arial" panose="020B0604020202020204" pitchFamily="34" charset="0"/>
                <a:cs typeface="Arial" panose="020B0604020202020204" pitchFamily="34" charset="0"/>
              </a:rPr>
              <a:t>2.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rơi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xuống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chứng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tỏ</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điều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gì</a:t>
            </a:r>
            <a:r>
              <a:rPr lang="en-US" sz="2400" b="1" dirty="0">
                <a:solidFill>
                  <a:srgbClr val="FF0000"/>
                </a:solidFill>
                <a:latin typeface="Arial" panose="020B0604020202020204" pitchFamily="34" charset="0"/>
                <a:cs typeface="Arial" panose="020B0604020202020204" pitchFamily="34" charset="0"/>
              </a:rPr>
              <a:t>?</a:t>
            </a:r>
          </a:p>
          <a:p>
            <a:pPr lvl="0"/>
            <a:r>
              <a:rPr lang="en-US" sz="2400" b="1" dirty="0">
                <a:solidFill>
                  <a:srgbClr val="FF0000"/>
                </a:solidFill>
                <a:latin typeface="Arial" panose="020B0604020202020204" pitchFamily="34" charset="0"/>
                <a:cs typeface="Arial" panose="020B0604020202020204" pitchFamily="34" charset="0"/>
              </a:rPr>
              <a:t>3. </a:t>
            </a:r>
            <a:r>
              <a:rPr lang="en-US" sz="2400" b="1" dirty="0" err="1">
                <a:solidFill>
                  <a:srgbClr val="FF0000"/>
                </a:solidFill>
                <a:latin typeface="Arial" panose="020B0604020202020204" pitchFamily="34" charset="0"/>
                <a:cs typeface="Arial" panose="020B0604020202020204" pitchFamily="34" charset="0"/>
              </a:rPr>
              <a:t>Đinh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lần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lượt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rơi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xuống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theo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thứ</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tự</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nào</a:t>
            </a:r>
            <a:r>
              <a:rPr lang="en-US" sz="2400" b="1" dirty="0">
                <a:solidFill>
                  <a:srgbClr val="FF0000"/>
                </a:solidFill>
                <a:latin typeface="Arial" panose="020B0604020202020204" pitchFamily="34" charset="0"/>
                <a:cs typeface="Arial" panose="020B0604020202020204" pitchFamily="34" charset="0"/>
              </a:rPr>
              <a:t>?</a:t>
            </a:r>
          </a:p>
          <a:p>
            <a:pPr algn="just">
              <a:lnSpc>
                <a:spcPct val="150000"/>
              </a:lnSpc>
              <a:spcAft>
                <a:spcPts val="0"/>
              </a:spcAft>
            </a:pPr>
            <a:endParaRPr lang="en-US" sz="2400" b="1"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270094" y="4378568"/>
            <a:ext cx="11303596" cy="2230739"/>
          </a:xfrm>
          <a:prstGeom prst="rect">
            <a:avLst/>
          </a:prstGeom>
        </p:spPr>
        <p:txBody>
          <a:bodyPr wrap="square">
            <a:spAutoFit/>
          </a:bodyPr>
          <a:lstStyle/>
          <a:p>
            <a:pPr lvl="0" algn="just">
              <a:lnSpc>
                <a:spcPct val="117000"/>
              </a:lnSpc>
              <a:spcAft>
                <a:spcPts val="0"/>
              </a:spcAft>
              <a:buClr>
                <a:srgbClr val="232323"/>
              </a:buClr>
              <a:buSzPts val="1400"/>
              <a:tabLst>
                <a:tab pos="491490" algn="l"/>
              </a:tabLst>
            </a:pP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1.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Khi</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đốt</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nóng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thanh</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AB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thì</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sáp</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chảy</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ra</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đinh</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rơi</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xuống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spcAft>
                <a:spcPts val="0"/>
              </a:spcAft>
              <a:buClr>
                <a:srgbClr val="232323"/>
              </a:buClr>
              <a:buSzPts val="1400"/>
              <a:tabLst>
                <a:tab pos="485775" algn="l"/>
              </a:tabLst>
            </a:pP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2.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Đinh</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rơi</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xuống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do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sáp</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bị</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thanh</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đồng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nung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nóng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chảy</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ra</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năng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lượng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đã</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được</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đèn</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truyền</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thanh</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đồng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và</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truyền</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dần</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từ</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đầu</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tới</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đầu</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B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của</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thanh</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đồng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17000"/>
              </a:lnSpc>
              <a:spcAft>
                <a:spcPts val="0"/>
              </a:spcAft>
              <a:buClr>
                <a:srgbClr val="232323"/>
              </a:buClr>
              <a:buSzPts val="1400"/>
              <a:tabLst>
                <a:tab pos="503555" algn="l"/>
              </a:tabLst>
            </a:pP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3.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Các</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đinh</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rơi</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xuống</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lần</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lượt</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theo</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thứ</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tự</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từ</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 </a:t>
            </a:r>
            <a:r>
              <a:rPr lang="en-US" sz="2400" b="1" dirty="0" err="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đến</a:t>
            </a:r>
            <a:r>
              <a:rPr lang="en-US"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e.</a:t>
            </a:r>
            <a:endParaRPr lang="en-US" sz="2400" b="1" u="none" strike="noStrike" spc="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836090" y="3855348"/>
            <a:ext cx="4792553" cy="523220"/>
          </a:xfrm>
          <a:prstGeom prst="rect">
            <a:avLst/>
          </a:prstGeom>
        </p:spPr>
        <p:txBody>
          <a:bodyPr wrap="square">
            <a:spAutoFit/>
          </a:bodyPr>
          <a:lstStyle/>
          <a:p>
            <a:pPr marL="1079500"/>
            <a:r>
              <a:rPr lang="en-US" sz="2800" b="1" dirty="0" err="1">
                <a:solidFill>
                  <a:srgbClr val="0070C0"/>
                </a:solidFill>
                <a:latin typeface="Arial" panose="020B0604020202020204" pitchFamily="34" charset="0"/>
                <a:cs typeface="Arial" panose="020B0604020202020204" pitchFamily="34" charset="0"/>
              </a:rPr>
              <a:t>Trả</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lời</a:t>
            </a:r>
            <a:endParaRPr lang="en-BZ" sz="2800" b="1" dirty="0">
              <a:solidFill>
                <a:srgbClr val="0070C0"/>
              </a:solidFill>
              <a:latin typeface="Arial" panose="020B0604020202020204" pitchFamily="34" charset="0"/>
              <a:cs typeface="Arial" panose="020B0604020202020204" pitchFamily="34" charset="0"/>
            </a:endParaRPr>
          </a:p>
        </p:txBody>
      </p:sp>
      <p:sp>
        <p:nvSpPr>
          <p:cNvPr id="9" name="Hình tự do: Hình 7">
            <a:extLst>
              <a:ext uri="{FF2B5EF4-FFF2-40B4-BE49-F238E27FC236}">
                <a16:creationId xmlns:a16="http://schemas.microsoft.com/office/drawing/2014/main" id="{27708298-43D2-5C04-C794-731E44769B9F}"/>
              </a:ext>
            </a:extLst>
          </p:cNvPr>
          <p:cNvSpPr/>
          <p:nvPr/>
        </p:nvSpPr>
        <p:spPr>
          <a:xfrm>
            <a:off x="3066878" y="68132"/>
            <a:ext cx="7017648" cy="748145"/>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nl-NL" sz="2400" b="1" dirty="0">
                <a:solidFill>
                  <a:schemeClr val="tx1"/>
                </a:solidFill>
                <a:latin typeface="Times New Roman" panose="02020603050405020304" pitchFamily="18" charset="0"/>
                <a:ea typeface="Times New Roman" panose="02020603050405020304" pitchFamily="18" charset="0"/>
              </a:rPr>
              <a:t>HÌNH THÀNH KIẾN THỨC MỚI </a:t>
            </a:r>
            <a:endParaRPr lang="en-US" sz="2400" dirty="0">
              <a:solidFill>
                <a:schemeClr val="tx1"/>
              </a:solidFill>
            </a:endParaRPr>
          </a:p>
        </p:txBody>
      </p:sp>
    </p:spTree>
    <p:extLst>
      <p:ext uri="{BB962C8B-B14F-4D97-AF65-F5344CB8AC3E}">
        <p14:creationId xmlns:p14="http://schemas.microsoft.com/office/powerpoint/2010/main" val="5460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circle(in)">
                                      <p:cBhvr>
                                        <p:cTn id="26" dur="2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1000"/>
                                        <p:tgtEl>
                                          <p:spTgt spid="6">
                                            <p:txEl>
                                              <p:pRg st="2" end="2"/>
                                            </p:txEl>
                                          </p:spTgt>
                                        </p:tgtEl>
                                      </p:cBhvr>
                                    </p:animEffect>
                                    <p:anim calcmode="lin" valueType="num">
                                      <p:cBhvr>
                                        <p:cTn id="3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1000"/>
                                        <p:tgtEl>
                                          <p:spTgt spid="6">
                                            <p:txEl>
                                              <p:pRg st="3" end="3"/>
                                            </p:txEl>
                                          </p:spTgt>
                                        </p:tgtEl>
                                      </p:cBhvr>
                                    </p:animEffect>
                                    <p:anim calcmode="lin" valueType="num">
                                      <p:cBhvr>
                                        <p:cTn id="4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0" presetClass="exit" presetSubtype="0" fill="hold" nodeType="clickEffect">
                                  <p:stCondLst>
                                    <p:cond delay="0"/>
                                  </p:stCondLst>
                                  <p:childTnLst>
                                    <p:animEffect transition="out" filter="wedge">
                                      <p:cBhvr>
                                        <p:cTn id="47" dur="2000"/>
                                        <p:tgtEl>
                                          <p:spTgt spid="6">
                                            <p:txEl>
                                              <p:pRg st="1" end="1"/>
                                            </p:txEl>
                                          </p:spTgt>
                                        </p:tgtEl>
                                      </p:cBhvr>
                                    </p:animEffect>
                                    <p:set>
                                      <p:cBhvr>
                                        <p:cTn id="48" dur="1" fill="hold">
                                          <p:stCondLst>
                                            <p:cond delay="1999"/>
                                          </p:stCondLst>
                                        </p:cTn>
                                        <p:tgtEl>
                                          <p:spTgt spid="6">
                                            <p:txEl>
                                              <p:pRg st="1" end="1"/>
                                            </p:txEl>
                                          </p:spTgt>
                                        </p:tgtEl>
                                        <p:attrNameLst>
                                          <p:attrName>style.visibility</p:attrName>
                                        </p:attrNameLst>
                                      </p:cBhvr>
                                      <p:to>
                                        <p:strVal val="hidden"/>
                                      </p:to>
                                    </p:set>
                                  </p:childTnLst>
                                </p:cTn>
                              </p:par>
                              <p:par>
                                <p:cTn id="49" presetID="20" presetClass="exit" presetSubtype="0" fill="hold" nodeType="withEffect">
                                  <p:stCondLst>
                                    <p:cond delay="0"/>
                                  </p:stCondLst>
                                  <p:childTnLst>
                                    <p:animEffect transition="out" filter="wedge">
                                      <p:cBhvr>
                                        <p:cTn id="50" dur="2000"/>
                                        <p:tgtEl>
                                          <p:spTgt spid="6">
                                            <p:txEl>
                                              <p:pRg st="2" end="2"/>
                                            </p:txEl>
                                          </p:spTgt>
                                        </p:tgtEl>
                                      </p:cBhvr>
                                    </p:animEffect>
                                    <p:set>
                                      <p:cBhvr>
                                        <p:cTn id="51" dur="1" fill="hold">
                                          <p:stCondLst>
                                            <p:cond delay="1999"/>
                                          </p:stCondLst>
                                        </p:cTn>
                                        <p:tgtEl>
                                          <p:spTgt spid="6">
                                            <p:txEl>
                                              <p:pRg st="2" end="2"/>
                                            </p:txEl>
                                          </p:spTgt>
                                        </p:tgtEl>
                                        <p:attrNameLst>
                                          <p:attrName>style.visibility</p:attrName>
                                        </p:attrNameLst>
                                      </p:cBhvr>
                                      <p:to>
                                        <p:strVal val="hidden"/>
                                      </p:to>
                                    </p:set>
                                  </p:childTnLst>
                                </p:cTn>
                              </p:par>
                              <p:par>
                                <p:cTn id="52" presetID="20" presetClass="exit" presetSubtype="0" fill="hold" nodeType="withEffect">
                                  <p:stCondLst>
                                    <p:cond delay="0"/>
                                  </p:stCondLst>
                                  <p:childTnLst>
                                    <p:animEffect transition="out" filter="wedge">
                                      <p:cBhvr>
                                        <p:cTn id="53" dur="2000"/>
                                        <p:tgtEl>
                                          <p:spTgt spid="6">
                                            <p:txEl>
                                              <p:pRg st="3" end="3"/>
                                            </p:txEl>
                                          </p:spTgt>
                                        </p:tgtEl>
                                      </p:cBhvr>
                                    </p:animEffect>
                                    <p:set>
                                      <p:cBhvr>
                                        <p:cTn id="54" dur="1" fill="hold">
                                          <p:stCondLst>
                                            <p:cond delay="1999"/>
                                          </p:stCondLst>
                                        </p:cTn>
                                        <p:tgtEl>
                                          <p:spTgt spid="6">
                                            <p:txEl>
                                              <p:pRg st="3" end="3"/>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7">
                                            <p:txEl>
                                              <p:pRg st="0" end="0"/>
                                            </p:txEl>
                                          </p:spTgt>
                                        </p:tgtEl>
                                        <p:attrNameLst>
                                          <p:attrName>style.visibility</p:attrName>
                                        </p:attrNameLst>
                                      </p:cBhvr>
                                      <p:to>
                                        <p:strVal val="visible"/>
                                      </p:to>
                                    </p:set>
                                    <p:animEffect transition="in" filter="fade">
                                      <p:cBhvr>
                                        <p:cTn id="66" dur="1000"/>
                                        <p:tgtEl>
                                          <p:spTgt spid="7">
                                            <p:txEl>
                                              <p:pRg st="0" end="0"/>
                                            </p:txEl>
                                          </p:spTgt>
                                        </p:tgtEl>
                                      </p:cBhvr>
                                    </p:animEffect>
                                    <p:anim calcmode="lin" valueType="num">
                                      <p:cBhvr>
                                        <p:cTn id="6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Effect transition="in" filter="fade">
                                      <p:cBhvr>
                                        <p:cTn id="73" dur="1000"/>
                                        <p:tgtEl>
                                          <p:spTgt spid="7">
                                            <p:txEl>
                                              <p:pRg st="1" end="1"/>
                                            </p:txEl>
                                          </p:spTgt>
                                        </p:tgtEl>
                                      </p:cBhvr>
                                    </p:animEffect>
                                    <p:anim calcmode="lin" valueType="num">
                                      <p:cBhvr>
                                        <p:cTn id="7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7">
                                            <p:txEl>
                                              <p:pRg st="2" end="2"/>
                                            </p:txEl>
                                          </p:spTgt>
                                        </p:tgtEl>
                                        <p:attrNameLst>
                                          <p:attrName>style.visibility</p:attrName>
                                        </p:attrNameLst>
                                      </p:cBhvr>
                                      <p:to>
                                        <p:strVal val="visible"/>
                                      </p:to>
                                    </p:set>
                                    <p:animEffect transition="in" filter="fade">
                                      <p:cBhvr>
                                        <p:cTn id="80" dur="1000"/>
                                        <p:tgtEl>
                                          <p:spTgt spid="7">
                                            <p:txEl>
                                              <p:pRg st="2" end="2"/>
                                            </p:txEl>
                                          </p:spTgt>
                                        </p:tgtEl>
                                      </p:cBhvr>
                                    </p:animEffect>
                                    <p:anim calcmode="lin" valueType="num">
                                      <p:cBhvr>
                                        <p:cTn id="8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tự do: Hình 7">
            <a:extLst>
              <a:ext uri="{FF2B5EF4-FFF2-40B4-BE49-F238E27FC236}">
                <a16:creationId xmlns:a16="http://schemas.microsoft.com/office/drawing/2014/main" id="{27708298-43D2-5C04-C794-731E44769B9F}"/>
              </a:ext>
            </a:extLst>
          </p:cNvPr>
          <p:cNvSpPr/>
          <p:nvPr/>
        </p:nvSpPr>
        <p:spPr>
          <a:xfrm>
            <a:off x="215154" y="-14588"/>
            <a:ext cx="5244353" cy="957299"/>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marL="1079500"/>
            <a:r>
              <a:rPr lang="en-US" sz="5400" b="1" dirty="0">
                <a:solidFill>
                  <a:schemeClr val="tx1"/>
                </a:solidFill>
              </a:rPr>
              <a:t>I. DẪN NHIỆT</a:t>
            </a:r>
            <a:endParaRPr lang="en-BZ" sz="5400" b="1" dirty="0">
              <a:solidFill>
                <a:schemeClr val="tx1"/>
              </a:solidFill>
            </a:endParaRPr>
          </a:p>
        </p:txBody>
      </p:sp>
      <p:sp>
        <p:nvSpPr>
          <p:cNvPr id="5" name="Hình tự do: Hình 7">
            <a:extLst>
              <a:ext uri="{FF2B5EF4-FFF2-40B4-BE49-F238E27FC236}">
                <a16:creationId xmlns:a16="http://schemas.microsoft.com/office/drawing/2014/main" id="{27708298-43D2-5C04-C794-731E44769B9F}"/>
              </a:ext>
            </a:extLst>
          </p:cNvPr>
          <p:cNvSpPr/>
          <p:nvPr/>
        </p:nvSpPr>
        <p:spPr>
          <a:xfrm>
            <a:off x="242047" y="956807"/>
            <a:ext cx="5311588" cy="695004"/>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079500" algn="just"/>
            <a:r>
              <a:rPr lang="en-US" sz="2400" b="1" dirty="0">
                <a:solidFill>
                  <a:schemeClr val="tx1"/>
                </a:solidFill>
                <a:latin typeface="Arial" panose="020B0604020202020204" pitchFamily="34" charset="0"/>
                <a:cs typeface="Arial" panose="020B0604020202020204" pitchFamily="34" charset="0"/>
              </a:rPr>
              <a:t>1. </a:t>
            </a:r>
            <a:r>
              <a:rPr lang="en-US" sz="2400" b="1" dirty="0" err="1">
                <a:solidFill>
                  <a:schemeClr val="tx1"/>
                </a:solidFill>
                <a:latin typeface="Arial" panose="020B0604020202020204" pitchFamily="34" charset="0"/>
                <a:cs typeface="Arial" panose="020B0604020202020204" pitchFamily="34" charset="0"/>
              </a:rPr>
              <a:t>Hiện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tượng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dẫn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nhiệt</a:t>
            </a:r>
            <a:endParaRPr lang="en-BZ" sz="24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36028" y="1665907"/>
            <a:ext cx="6260213" cy="523220"/>
          </a:xfrm>
          <a:prstGeom prst="rect">
            <a:avLst/>
          </a:prstGeom>
        </p:spPr>
        <p:txBody>
          <a:bodyPr wrap="square">
            <a:spAutoFit/>
          </a:bodyPr>
          <a:lstStyle/>
          <a:p>
            <a:pPr marL="1079500"/>
            <a:r>
              <a:rPr lang="en-US" sz="2800" b="1" dirty="0" err="1">
                <a:solidFill>
                  <a:srgbClr val="0070C0"/>
                </a:solidFill>
                <a:latin typeface="Arial" panose="020B0604020202020204" pitchFamily="34" charset="0"/>
                <a:cs typeface="Arial" panose="020B0604020202020204" pitchFamily="34" charset="0"/>
              </a:rPr>
              <a:t>Thông</a:t>
            </a:r>
            <a:r>
              <a:rPr lang="en-US" sz="2800" b="1" dirty="0">
                <a:solidFill>
                  <a:srgbClr val="0070C0"/>
                </a:solidFill>
                <a:latin typeface="Arial" panose="020B0604020202020204" pitchFamily="34" charset="0"/>
                <a:cs typeface="Arial" panose="020B0604020202020204" pitchFamily="34" charset="0"/>
              </a:rPr>
              <a:t> tin SGK </a:t>
            </a:r>
            <a:r>
              <a:rPr lang="en-US" sz="2800" b="1" dirty="0" err="1">
                <a:solidFill>
                  <a:srgbClr val="0070C0"/>
                </a:solidFill>
                <a:latin typeface="Arial" panose="020B0604020202020204" pitchFamily="34" charset="0"/>
                <a:cs typeface="Arial" panose="020B0604020202020204" pitchFamily="34" charset="0"/>
              </a:rPr>
              <a:t>trang</a:t>
            </a:r>
            <a:r>
              <a:rPr lang="en-US" sz="2800" b="1" dirty="0">
                <a:solidFill>
                  <a:srgbClr val="0070C0"/>
                </a:solidFill>
                <a:latin typeface="Arial" panose="020B0604020202020204" pitchFamily="34" charset="0"/>
                <a:cs typeface="Arial" panose="020B0604020202020204" pitchFamily="34" charset="0"/>
              </a:rPr>
              <a:t> 112</a:t>
            </a:r>
            <a:endParaRPr lang="en-BZ" sz="2800" b="1" dirty="0">
              <a:solidFill>
                <a:srgbClr val="0070C0"/>
              </a:solidFill>
              <a:latin typeface="Arial" panose="020B0604020202020204" pitchFamily="34" charset="0"/>
              <a:cs typeface="Arial" panose="020B0604020202020204" pitchFamily="34" charset="0"/>
            </a:endParaRPr>
          </a:p>
        </p:txBody>
      </p:sp>
      <p:sp>
        <p:nvSpPr>
          <p:cNvPr id="9" name="Rectangle 8"/>
          <p:cNvSpPr/>
          <p:nvPr/>
        </p:nvSpPr>
        <p:spPr>
          <a:xfrm>
            <a:off x="66234" y="2508069"/>
            <a:ext cx="11915095" cy="3108543"/>
          </a:xfrm>
          <a:prstGeom prst="rect">
            <a:avLst/>
          </a:prstGeom>
        </p:spPr>
        <p:txBody>
          <a:bodyPr wrap="square">
            <a:spAutoFit/>
          </a:bodyPr>
          <a:lstStyle/>
          <a:p>
            <a:pPr marL="1079500"/>
            <a:r>
              <a:rPr lang="en-US" sz="2800" dirty="0" err="1">
                <a:solidFill>
                  <a:srgbClr val="0070C0"/>
                </a:solidFill>
                <a:latin typeface="Arial" panose="020B0604020202020204" pitchFamily="34" charset="0"/>
                <a:cs typeface="Arial" panose="020B0604020202020204" pitchFamily="34" charset="0"/>
              </a:rPr>
              <a:t>Kết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luận</a:t>
            </a:r>
            <a:r>
              <a:rPr lang="en-US" sz="2800" dirty="0">
                <a:solidFill>
                  <a:srgbClr val="0070C0"/>
                </a:solidFill>
                <a:latin typeface="Arial" panose="020B0604020202020204" pitchFamily="34" charset="0"/>
                <a:cs typeface="Arial" panose="020B0604020202020204" pitchFamily="34" charset="0"/>
              </a:rPr>
              <a:t>:</a:t>
            </a:r>
          </a:p>
          <a:p>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Dẫn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nhiệt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sự</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truyền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nhiệt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năng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vật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nhiệt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độ</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cao</a:t>
            </a:r>
            <a:r>
              <a:rPr lang="en-US" sz="2800" dirty="0">
                <a:solidFill>
                  <a:srgbClr val="0070C0"/>
                </a:solidFill>
                <a:latin typeface="Arial" panose="020B0604020202020204" pitchFamily="34" charset="0"/>
                <a:cs typeface="Arial" panose="020B0604020202020204" pitchFamily="34" charset="0"/>
              </a:rPr>
              <a:t> sang </a:t>
            </a:r>
            <a:r>
              <a:rPr lang="en-US" sz="2800" dirty="0" err="1">
                <a:solidFill>
                  <a:srgbClr val="0070C0"/>
                </a:solidFill>
                <a:latin typeface="Arial" panose="020B0604020202020204" pitchFamily="34" charset="0"/>
                <a:cs typeface="Arial" panose="020B0604020202020204" pitchFamily="34" charset="0"/>
              </a:rPr>
              <a:t>vật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nhiệt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độ</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thấp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hơn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khi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hai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vật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tiếp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xúc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với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nhau</a:t>
            </a:r>
            <a:r>
              <a:rPr lang="en-US" sz="2800" dirty="0">
                <a:solidFill>
                  <a:srgbClr val="0070C0"/>
                </a:solidFill>
                <a:latin typeface="Arial" panose="020B0604020202020204" pitchFamily="34" charset="0"/>
                <a:cs typeface="Arial" panose="020B0604020202020204" pitchFamily="34" charset="0"/>
              </a:rPr>
              <a:t>.</a:t>
            </a:r>
          </a:p>
          <a:p>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Cơ</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chế</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của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sự</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dẫn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nhiệt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sự</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truyền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động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năng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của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chuyển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động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nhiệt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phần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tử</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động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năng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lớn</a:t>
            </a:r>
            <a:r>
              <a:rPr lang="en-US" sz="2800" dirty="0">
                <a:solidFill>
                  <a:srgbClr val="0070C0"/>
                </a:solidFill>
                <a:latin typeface="Arial" panose="020B0604020202020204" pitchFamily="34" charset="0"/>
                <a:cs typeface="Arial" panose="020B0604020202020204" pitchFamily="34" charset="0"/>
              </a:rPr>
              <a:t> sang </a:t>
            </a:r>
            <a:r>
              <a:rPr lang="en-US" sz="2800" dirty="0" err="1">
                <a:solidFill>
                  <a:srgbClr val="0070C0"/>
                </a:solidFill>
                <a:latin typeface="Arial" panose="020B0604020202020204" pitchFamily="34" charset="0"/>
                <a:cs typeface="Arial" panose="020B0604020202020204" pitchFamily="34" charset="0"/>
              </a:rPr>
              <a:t>các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phân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tử</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động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năng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hơn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khi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chạm</a:t>
            </a:r>
            <a:r>
              <a:rPr lang="en-US" sz="2800" dirty="0">
                <a:solidFill>
                  <a:srgbClr val="0070C0"/>
                </a:solidFill>
                <a:latin typeface="Arial" panose="020B0604020202020204" pitchFamily="34" charset="0"/>
                <a:cs typeface="Arial" panose="020B0604020202020204" pitchFamily="34" charset="0"/>
              </a:rPr>
              <a:t>.</a:t>
            </a:r>
          </a:p>
          <a:p>
            <a:pPr marL="1079500"/>
            <a:endParaRPr lang="en-BZ" sz="2800"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215154" y="2203223"/>
            <a:ext cx="11766175" cy="4524315"/>
          </a:xfrm>
          <a:prstGeom prst="rect">
            <a:avLst/>
          </a:prstGeom>
        </p:spPr>
        <p:txBody>
          <a:bodyPr wrap="square">
            <a:spAutoFit/>
          </a:bodyPr>
          <a:lstStyle/>
          <a:p>
            <a:pPr algn="just"/>
            <a:r>
              <a:rPr lang="en-US" sz="2400" b="1" dirty="0">
                <a:solidFill>
                  <a:srgbClr val="081C36"/>
                </a:solidFill>
              </a:rPr>
              <a:t>     </a:t>
            </a:r>
            <a:r>
              <a:rPr lang="vi-VN" sz="2400" b="1" dirty="0">
                <a:solidFill>
                  <a:srgbClr val="081C36"/>
                </a:solidFill>
              </a:rPr>
              <a:t>Hiện tượng truyền năng lượng như trong thí nghiệm trên gọi là hiện tượng dẫn nhiệt. </a:t>
            </a:r>
            <a:endParaRPr lang="en-US" sz="2400" b="1" dirty="0">
              <a:solidFill>
                <a:srgbClr val="081C36"/>
              </a:solidFill>
            </a:endParaRPr>
          </a:p>
          <a:p>
            <a:pPr algn="just"/>
            <a:r>
              <a:rPr lang="en-US" sz="2400" b="1" dirty="0">
                <a:solidFill>
                  <a:srgbClr val="081C36"/>
                </a:solidFill>
              </a:rPr>
              <a:t>      </a:t>
            </a:r>
            <a:r>
              <a:rPr lang="vi-VN" sz="2400" b="1" dirty="0">
                <a:solidFill>
                  <a:srgbClr val="081C36"/>
                </a:solidFill>
              </a:rPr>
              <a:t>Khi đầu A được đốt nóng, các nguyên tử đồng ở đầu A chuyển động nhanh lên, động năng của chúng tăng. Khi va chạm với các nguyên tử bên cạnh có động năng nhỏ hơn, các nguyên tử ở đầu A truyền bớt động năng cho các nguyên tử này làm cho động năng của chúng tăng. Cử thế, thông qua va chạm các nguyên tử truyền năng lượng từ đầu A đến đầu B. </a:t>
            </a:r>
            <a:endParaRPr lang="en-US" sz="2400" b="1" dirty="0">
              <a:solidFill>
                <a:srgbClr val="081C36"/>
              </a:solidFill>
            </a:endParaRPr>
          </a:p>
          <a:p>
            <a:pPr algn="just"/>
            <a:r>
              <a:rPr lang="en-US" sz="2400" b="1" dirty="0">
                <a:solidFill>
                  <a:srgbClr val="081C36"/>
                </a:solidFill>
              </a:rPr>
              <a:t>     </a:t>
            </a:r>
            <a:r>
              <a:rPr lang="vi-VN" sz="2400" b="1" dirty="0">
                <a:solidFill>
                  <a:srgbClr val="081C36"/>
                </a:solidFill>
              </a:rPr>
              <a:t>Trong vật rắn được cấu tạo từ các phân tử thì sự truyền năng lượng là do va chạm giữa các phân tử. </a:t>
            </a:r>
            <a:endParaRPr lang="en-US" sz="2400" b="1" dirty="0">
              <a:solidFill>
                <a:srgbClr val="081C36"/>
              </a:solidFill>
            </a:endParaRPr>
          </a:p>
          <a:p>
            <a:pPr algn="just"/>
            <a:r>
              <a:rPr lang="en-US" sz="2400" b="1" dirty="0">
                <a:solidFill>
                  <a:srgbClr val="081C36"/>
                </a:solidFill>
              </a:rPr>
              <a:t>     </a:t>
            </a:r>
            <a:r>
              <a:rPr lang="vi-VN" sz="2400" b="1" dirty="0">
                <a:solidFill>
                  <a:srgbClr val="081C36"/>
                </a:solidFill>
              </a:rPr>
              <a:t>Như vậy, dẫn nhiệt là sự truyền năng lượng trực tiếp từ các nguyên tử, phân tử có động năng lớn hơn sang các nguyên tử, phân tử có động năng nhỏ hơn thông qua va chạm.</a:t>
            </a:r>
            <a:endParaRPr lang="en-US" sz="2400" b="1" dirty="0"/>
          </a:p>
        </p:txBody>
      </p:sp>
    </p:spTree>
    <p:extLst>
      <p:ext uri="{BB962C8B-B14F-4D97-AF65-F5344CB8AC3E}">
        <p14:creationId xmlns:p14="http://schemas.microsoft.com/office/powerpoint/2010/main" val="21166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fltVal val="0"/>
                                          </p:val>
                                        </p:tav>
                                      </p:tavLst>
                                    </p:anim>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1" nodeType="clickEffect">
                                  <p:stCondLst>
                                    <p:cond delay="0"/>
                                  </p:stCondLst>
                                  <p:childTnLst>
                                    <p:animEffect transition="out" filter="diamond(out)">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8" grpId="1"/>
      <p:bldP spid="9" grpId="0"/>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686" y="925688"/>
            <a:ext cx="6260213" cy="523220"/>
          </a:xfrm>
          <a:prstGeom prst="rect">
            <a:avLst/>
          </a:prstGeom>
        </p:spPr>
        <p:txBody>
          <a:bodyPr wrap="square">
            <a:spAutoFit/>
          </a:bodyPr>
          <a:lstStyle/>
          <a:p>
            <a:pPr marL="1079500"/>
            <a:r>
              <a:rPr lang="en-US" sz="2800" b="1" dirty="0" err="1">
                <a:solidFill>
                  <a:srgbClr val="0070C0"/>
                </a:solidFill>
                <a:latin typeface="Arial" panose="020B0604020202020204" pitchFamily="34" charset="0"/>
                <a:cs typeface="Arial" panose="020B0604020202020204" pitchFamily="34" charset="0"/>
              </a:rPr>
              <a:t>Thông</a:t>
            </a:r>
            <a:r>
              <a:rPr lang="en-US" sz="2800" b="1" dirty="0">
                <a:solidFill>
                  <a:srgbClr val="0070C0"/>
                </a:solidFill>
                <a:latin typeface="Arial" panose="020B0604020202020204" pitchFamily="34" charset="0"/>
                <a:cs typeface="Arial" panose="020B0604020202020204" pitchFamily="34" charset="0"/>
              </a:rPr>
              <a:t> tin SGK </a:t>
            </a:r>
            <a:r>
              <a:rPr lang="en-US" sz="2800" b="1" dirty="0" err="1">
                <a:solidFill>
                  <a:srgbClr val="0070C0"/>
                </a:solidFill>
                <a:latin typeface="Arial" panose="020B0604020202020204" pitchFamily="34" charset="0"/>
                <a:cs typeface="Arial" panose="020B0604020202020204" pitchFamily="34" charset="0"/>
              </a:rPr>
              <a:t>trang</a:t>
            </a:r>
            <a:r>
              <a:rPr lang="en-US" sz="2800" b="1" dirty="0">
                <a:solidFill>
                  <a:srgbClr val="0070C0"/>
                </a:solidFill>
                <a:latin typeface="Arial" panose="020B0604020202020204" pitchFamily="34" charset="0"/>
                <a:cs typeface="Arial" panose="020B0604020202020204" pitchFamily="34" charset="0"/>
              </a:rPr>
              <a:t> 113</a:t>
            </a:r>
            <a:endParaRPr lang="en-BZ" sz="2800" b="1" dirty="0">
              <a:solidFill>
                <a:srgbClr val="0070C0"/>
              </a:solidFill>
              <a:latin typeface="Arial" panose="020B0604020202020204" pitchFamily="34" charset="0"/>
              <a:cs typeface="Arial" panose="020B0604020202020204" pitchFamily="34" charset="0"/>
            </a:endParaRPr>
          </a:p>
        </p:txBody>
      </p:sp>
      <p:sp>
        <p:nvSpPr>
          <p:cNvPr id="7" name="Hình tự do: Hình 7">
            <a:extLst>
              <a:ext uri="{FF2B5EF4-FFF2-40B4-BE49-F238E27FC236}">
                <a16:creationId xmlns:a16="http://schemas.microsoft.com/office/drawing/2014/main" id="{27708298-43D2-5C04-C794-731E44769B9F}"/>
              </a:ext>
            </a:extLst>
          </p:cNvPr>
          <p:cNvSpPr/>
          <p:nvPr/>
        </p:nvSpPr>
        <p:spPr>
          <a:xfrm>
            <a:off x="174812" y="217963"/>
            <a:ext cx="10878670" cy="695004"/>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079500" algn="just"/>
            <a:r>
              <a:rPr lang="en-US" sz="2400" b="1" dirty="0">
                <a:solidFill>
                  <a:schemeClr val="tx1"/>
                </a:solidFill>
                <a:latin typeface="Arial" panose="020B0604020202020204" pitchFamily="34" charset="0"/>
                <a:cs typeface="Arial" panose="020B0604020202020204" pitchFamily="34" charset="0"/>
              </a:rPr>
              <a:t>2. </a:t>
            </a:r>
            <a:r>
              <a:rPr lang="en-US" sz="2400" b="1" dirty="0" err="1">
                <a:solidFill>
                  <a:schemeClr val="tx1"/>
                </a:solidFill>
                <a:latin typeface="Arial" panose="020B0604020202020204" pitchFamily="34" charset="0"/>
                <a:cs typeface="Arial" panose="020B0604020202020204" pitchFamily="34" charset="0"/>
              </a:rPr>
              <a:t>Vật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dẫn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nhiệt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vật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cách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nhiệt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tốt</a:t>
            </a:r>
            <a:endParaRPr lang="en-BZ" sz="2400" b="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637786" y="1633408"/>
            <a:ext cx="11053482" cy="3046988"/>
          </a:xfrm>
          <a:prstGeom prst="rect">
            <a:avLst/>
          </a:prstGeom>
        </p:spPr>
        <p:txBody>
          <a:bodyPr wrap="square">
            <a:spAutoFit/>
          </a:bodyPr>
          <a:lstStyle/>
          <a:p>
            <a:r>
              <a:rPr lang="en-US" sz="2400" b="1" dirty="0">
                <a:solidFill>
                  <a:srgbClr val="081C36"/>
                </a:solidFill>
                <a:latin typeface="Arial" panose="020B0604020202020204" pitchFamily="34" charset="0"/>
                <a:cs typeface="Arial" panose="020B0604020202020204" pitchFamily="34" charset="0"/>
              </a:rPr>
              <a:t>     </a:t>
            </a:r>
            <a:r>
              <a:rPr lang="vi-VN" sz="2400" b="1" dirty="0">
                <a:solidFill>
                  <a:srgbClr val="081C36"/>
                </a:solidFill>
                <a:latin typeface="Arial" panose="020B0604020202020204" pitchFamily="34" charset="0"/>
                <a:cs typeface="Arial" panose="020B0604020202020204" pitchFamily="34" charset="0"/>
              </a:rPr>
              <a:t>Vật được cấu tạo từ những chất, vật liệu, có thể dẫn nhiệt tốt được gọi là vật dẫn nhiệt tốt; vật được cấu tạo từ những chất, vật liệu có thể cản trở tốt sự dẫn nhiệt gọi là vật cách nhiệt tốt. </a:t>
            </a:r>
            <a:endParaRPr lang="en-US" sz="2400" b="1" dirty="0">
              <a:solidFill>
                <a:srgbClr val="081C36"/>
              </a:solidFill>
              <a:latin typeface="Arial" panose="020B0604020202020204" pitchFamily="34" charset="0"/>
              <a:cs typeface="Arial" panose="020B0604020202020204" pitchFamily="34" charset="0"/>
            </a:endParaRPr>
          </a:p>
          <a:p>
            <a:r>
              <a:rPr lang="en-US" sz="2400" b="1" dirty="0">
                <a:solidFill>
                  <a:srgbClr val="081C36"/>
                </a:solidFill>
                <a:latin typeface="Arial" panose="020B0604020202020204" pitchFamily="34" charset="0"/>
                <a:cs typeface="Arial" panose="020B0604020202020204" pitchFamily="34" charset="0"/>
              </a:rPr>
              <a:t>     </a:t>
            </a:r>
            <a:r>
              <a:rPr lang="vi-VN" sz="2400" b="1" dirty="0">
                <a:solidFill>
                  <a:srgbClr val="081C36"/>
                </a:solidFill>
                <a:latin typeface="Arial" panose="020B0604020202020204" pitchFamily="34" charset="0"/>
                <a:cs typeface="Arial" panose="020B0604020202020204" pitchFamily="34" charset="0"/>
              </a:rPr>
              <a:t>Nếu coi khả năng dẫn nhiệt của không khí là 1 thì khả năng dẫn nhiệt của một số chất và vật liệu có giá trị gần đúng như sau: </a:t>
            </a:r>
            <a:endParaRPr lang="en-US" sz="2400" b="1" dirty="0">
              <a:solidFill>
                <a:srgbClr val="081C36"/>
              </a:solidFill>
              <a:latin typeface="Arial" panose="020B0604020202020204" pitchFamily="34" charset="0"/>
              <a:cs typeface="Arial" panose="020B0604020202020204" pitchFamily="34" charset="0"/>
            </a:endParaRPr>
          </a:p>
          <a:p>
            <a:r>
              <a:rPr lang="vi-VN" sz="2400" b="1" dirty="0">
                <a:solidFill>
                  <a:srgbClr val="081C36"/>
                </a:solidFill>
                <a:latin typeface="Arial" panose="020B0604020202020204" pitchFamily="34" charset="0"/>
                <a:cs typeface="Arial" panose="020B0604020202020204" pitchFamily="34" charset="0"/>
              </a:rPr>
              <a:t>Bảng 28.1. Khả năng dẫn nhiệt của các chất/vật liệu khác nhau so với không khí</a:t>
            </a:r>
            <a:endParaRPr lang="en-US" sz="2400" b="1" dirty="0">
              <a:solidFill>
                <a:srgbClr val="081C36"/>
              </a:solidFill>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67089085"/>
              </p:ext>
            </p:extLst>
          </p:nvPr>
        </p:nvGraphicFramePr>
        <p:xfrm>
          <a:off x="2370418" y="4056879"/>
          <a:ext cx="8128000" cy="2286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pPr algn="ctr"/>
                      <a:r>
                        <a:rPr lang="en-US" sz="2000" b="1" dirty="0" err="1">
                          <a:latin typeface="Arial" panose="020B0604020202020204" pitchFamily="34" charset="0"/>
                          <a:cs typeface="Arial" panose="020B0604020202020204" pitchFamily="34" charset="0"/>
                        </a:rPr>
                        <a:t>Chất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vật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liệu</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cs typeface="Arial" panose="020B0604020202020204" pitchFamily="34" charset="0"/>
                        </a:rPr>
                        <a:t>Khả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dẫn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nhiệt</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a:latin typeface="Arial" panose="020B0604020202020204" pitchFamily="34" charset="0"/>
                          <a:cs typeface="Arial" panose="020B0604020202020204" pitchFamily="34" charset="0"/>
                        </a:rPr>
                        <a:t>Chất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vật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liệu</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cs typeface="Arial" panose="020B0604020202020204" pitchFamily="34" charset="0"/>
                        </a:rPr>
                        <a:t>Khả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dẫn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nhiệt</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ctr"/>
                      <a:r>
                        <a:rPr lang="en-US" sz="2000" b="1" dirty="0">
                          <a:latin typeface="Arial" panose="020B0604020202020204" pitchFamily="34" charset="0"/>
                          <a:cs typeface="Arial" panose="020B0604020202020204" pitchFamily="34" charset="0"/>
                        </a:rPr>
                        <a:t>Len</a:t>
                      </a:r>
                    </a:p>
                  </a:txBody>
                  <a:tcPr/>
                </a:tc>
                <a:tc>
                  <a:txBody>
                    <a:bodyPr/>
                    <a:lstStyle/>
                    <a:p>
                      <a:pPr algn="ctr"/>
                      <a:r>
                        <a:rPr lang="en-US" sz="2000" b="1" dirty="0">
                          <a:latin typeface="Arial" panose="020B0604020202020204" pitchFamily="34" charset="0"/>
                          <a:cs typeface="Arial" panose="020B0604020202020204" pitchFamily="34" charset="0"/>
                        </a:rPr>
                        <a:t>2</a:t>
                      </a:r>
                    </a:p>
                  </a:txBody>
                  <a:tcPr/>
                </a:tc>
                <a:tc>
                  <a:txBody>
                    <a:bodyPr/>
                    <a:lstStyle/>
                    <a:p>
                      <a:pPr algn="ctr"/>
                      <a:r>
                        <a:rPr lang="en-US" sz="2000" b="1" dirty="0" err="1">
                          <a:latin typeface="Arial" panose="020B0604020202020204" pitchFamily="34" charset="0"/>
                          <a:cs typeface="Arial" panose="020B0604020202020204" pitchFamily="34" charset="0"/>
                        </a:rPr>
                        <a:t>Đất</a:t>
                      </a:r>
                      <a:r>
                        <a:rPr lang="en-US" sz="2000" b="1" baseline="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65</a:t>
                      </a:r>
                    </a:p>
                  </a:txBody>
                  <a:tcPr/>
                </a:tc>
                <a:extLst>
                  <a:ext uri="{0D108BD9-81ED-4DB2-BD59-A6C34878D82A}">
                    <a16:rowId xmlns:a16="http://schemas.microsoft.com/office/drawing/2014/main" val="10001"/>
                  </a:ext>
                </a:extLst>
              </a:tr>
              <a:tr h="370840">
                <a:tc>
                  <a:txBody>
                    <a:bodyPr/>
                    <a:lstStyle/>
                    <a:p>
                      <a:pPr algn="ctr"/>
                      <a:r>
                        <a:rPr lang="en-US" sz="2000" b="1" dirty="0" err="1">
                          <a:latin typeface="Arial" panose="020B0604020202020204" pitchFamily="34" charset="0"/>
                          <a:cs typeface="Arial" panose="020B0604020202020204" pitchFamily="34" charset="0"/>
                        </a:rPr>
                        <a:t>Gỗ</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7</a:t>
                      </a:r>
                    </a:p>
                  </a:txBody>
                  <a:tcPr/>
                </a:tc>
                <a:tc>
                  <a:txBody>
                    <a:bodyPr/>
                    <a:lstStyle/>
                    <a:p>
                      <a:pPr algn="ctr"/>
                      <a:r>
                        <a:rPr lang="en-US" sz="2000" b="1" dirty="0" err="1">
                          <a:latin typeface="Arial" panose="020B0604020202020204" pitchFamily="34" charset="0"/>
                          <a:cs typeface="Arial" panose="020B0604020202020204" pitchFamily="34" charset="0"/>
                        </a:rPr>
                        <a:t>Thép</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2 860</a:t>
                      </a:r>
                    </a:p>
                  </a:txBody>
                  <a:tcPr/>
                </a:tc>
                <a:extLst>
                  <a:ext uri="{0D108BD9-81ED-4DB2-BD59-A6C34878D82A}">
                    <a16:rowId xmlns:a16="http://schemas.microsoft.com/office/drawing/2014/main" val="10002"/>
                  </a:ext>
                </a:extLst>
              </a:tr>
              <a:tr h="370840">
                <a:tc>
                  <a:txBody>
                    <a:bodyPr/>
                    <a:lstStyle/>
                    <a:p>
                      <a:pPr algn="ctr"/>
                      <a:r>
                        <a:rPr lang="en-US" sz="2000" b="1" dirty="0" err="1">
                          <a:latin typeface="Arial" panose="020B0604020202020204" pitchFamily="34" charset="0"/>
                          <a:cs typeface="Arial" panose="020B0604020202020204" pitchFamily="34" charset="0"/>
                        </a:rPr>
                        <a:t>Nước</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25</a:t>
                      </a:r>
                    </a:p>
                  </a:txBody>
                  <a:tcPr/>
                </a:tc>
                <a:tc>
                  <a:txBody>
                    <a:bodyPr/>
                    <a:lstStyle/>
                    <a:p>
                      <a:pPr algn="ctr"/>
                      <a:r>
                        <a:rPr lang="en-US" sz="2000" b="1" dirty="0" err="1">
                          <a:latin typeface="Arial" panose="020B0604020202020204" pitchFamily="34" charset="0"/>
                          <a:cs typeface="Arial" panose="020B0604020202020204" pitchFamily="34" charset="0"/>
                        </a:rPr>
                        <a:t>Nhôm</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8 770</a:t>
                      </a:r>
                    </a:p>
                  </a:txBody>
                  <a:tcPr/>
                </a:tc>
                <a:extLst>
                  <a:ext uri="{0D108BD9-81ED-4DB2-BD59-A6C34878D82A}">
                    <a16:rowId xmlns:a16="http://schemas.microsoft.com/office/drawing/2014/main" val="10003"/>
                  </a:ext>
                </a:extLst>
              </a:tr>
              <a:tr h="370840">
                <a:tc>
                  <a:txBody>
                    <a:bodyPr/>
                    <a:lstStyle/>
                    <a:p>
                      <a:pPr algn="ctr"/>
                      <a:r>
                        <a:rPr lang="en-US" sz="2000" b="1" dirty="0" err="1">
                          <a:latin typeface="Arial" panose="020B0604020202020204" pitchFamily="34" charset="0"/>
                          <a:cs typeface="Arial" panose="020B0604020202020204" pitchFamily="34" charset="0"/>
                        </a:rPr>
                        <a:t>Thủy</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tinh</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44</a:t>
                      </a:r>
                    </a:p>
                  </a:txBody>
                  <a:tcPr/>
                </a:tc>
                <a:tc>
                  <a:txBody>
                    <a:bodyPr/>
                    <a:lstStyle/>
                    <a:p>
                      <a:pPr algn="ctr"/>
                      <a:r>
                        <a:rPr lang="en-US" sz="2000" b="1" dirty="0" err="1">
                          <a:latin typeface="Arial" panose="020B0604020202020204" pitchFamily="34" charset="0"/>
                          <a:cs typeface="Arial" panose="020B0604020202020204" pitchFamily="34" charset="0"/>
                        </a:rPr>
                        <a:t>Đồng</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17 370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585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6519" y="912967"/>
            <a:ext cx="9977716" cy="461665"/>
          </a:xfrm>
          <a:prstGeom prst="rect">
            <a:avLst/>
          </a:prstGeom>
        </p:spPr>
        <p:txBody>
          <a:bodyPr wrap="square">
            <a:spAutoFit/>
          </a:bodyPr>
          <a:lstStyle/>
          <a:p>
            <a:pPr marL="1079500"/>
            <a:r>
              <a:rPr lang="nl-NL" sz="2400" b="1" dirty="0">
                <a:solidFill>
                  <a:srgbClr val="FF0000"/>
                </a:solidFill>
                <a:latin typeface="Arial" panose="020B0604020202020204" pitchFamily="34" charset="0"/>
                <a:cs typeface="Arial" panose="020B0604020202020204" pitchFamily="34" charset="0"/>
              </a:rPr>
              <a:t>HS hoạt động nhóm trong 5 phút trả lời Phiếu học tập số 1.</a:t>
            </a:r>
            <a:endParaRPr lang="en-BZ" sz="2400" b="1" dirty="0">
              <a:solidFill>
                <a:srgbClr val="FF0000"/>
              </a:solidFill>
              <a:latin typeface="Arial" panose="020B0604020202020204" pitchFamily="34" charset="0"/>
              <a:cs typeface="Arial" panose="020B0604020202020204" pitchFamily="34" charset="0"/>
            </a:endParaRPr>
          </a:p>
        </p:txBody>
      </p:sp>
      <p:sp>
        <p:nvSpPr>
          <p:cNvPr id="7" name="Hình tự do: Hình 7">
            <a:extLst>
              <a:ext uri="{FF2B5EF4-FFF2-40B4-BE49-F238E27FC236}">
                <a16:creationId xmlns:a16="http://schemas.microsoft.com/office/drawing/2014/main" id="{27708298-43D2-5C04-C794-731E44769B9F}"/>
              </a:ext>
            </a:extLst>
          </p:cNvPr>
          <p:cNvSpPr/>
          <p:nvPr/>
        </p:nvSpPr>
        <p:spPr>
          <a:xfrm>
            <a:off x="174812" y="217963"/>
            <a:ext cx="10878670" cy="695004"/>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079500" algn="just"/>
            <a:r>
              <a:rPr lang="en-US" sz="2400" b="1" dirty="0">
                <a:solidFill>
                  <a:schemeClr val="tx1"/>
                </a:solidFill>
                <a:latin typeface="Arial" panose="020B0604020202020204" pitchFamily="34" charset="0"/>
                <a:cs typeface="Arial" panose="020B0604020202020204" pitchFamily="34" charset="0"/>
              </a:rPr>
              <a:t>2. </a:t>
            </a:r>
            <a:r>
              <a:rPr lang="en-US" sz="2400" b="1" dirty="0" err="1">
                <a:solidFill>
                  <a:schemeClr val="tx1"/>
                </a:solidFill>
                <a:latin typeface="Arial" panose="020B0604020202020204" pitchFamily="34" charset="0"/>
                <a:cs typeface="Arial" panose="020B0604020202020204" pitchFamily="34" charset="0"/>
              </a:rPr>
              <a:t>Vật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dẫn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nhiệt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vật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cách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nhiệt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tốt</a:t>
            </a:r>
            <a:endParaRPr lang="en-BZ" sz="2400" b="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887506" y="1325789"/>
            <a:ext cx="10824883" cy="3600986"/>
          </a:xfrm>
          <a:prstGeom prst="rect">
            <a:avLst/>
          </a:prstGeom>
        </p:spPr>
        <p:txBody>
          <a:bodyPr wrap="square">
            <a:spAutoFit/>
          </a:bodyPr>
          <a:lstStyle/>
          <a:p>
            <a:pPr marL="457200" algn="ctr">
              <a:lnSpc>
                <a:spcPct val="150000"/>
              </a:lnSpc>
              <a:spcAft>
                <a:spcPts val="0"/>
              </a:spcAft>
            </a:pPr>
            <a:r>
              <a:rPr lang="nl-NL" sz="2400" b="1">
                <a:solidFill>
                  <a:srgbClr val="0070C0"/>
                </a:solidFill>
                <a:latin typeface="Arial" panose="020B0604020202020204" pitchFamily="34" charset="0"/>
                <a:ea typeface="Times New Roman" panose="02020603050405020304" pitchFamily="18" charset="0"/>
                <a:cs typeface="Arial" panose="020B0604020202020204" pitchFamily="34" charset="0"/>
              </a:rPr>
              <a:t>Phiếu học tập số 1</a:t>
            </a:r>
            <a:endParaRPr lang="en-US" sz="2400" b="1">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400" b="1">
                <a:solidFill>
                  <a:srgbClr val="0070C0"/>
                </a:solidFill>
                <a:latin typeface="Arial" panose="020B0604020202020204" pitchFamily="34" charset="0"/>
                <a:ea typeface="Times New Roman" panose="02020603050405020304" pitchFamily="18" charset="0"/>
                <a:cs typeface="Arial" panose="020B0604020202020204" pitchFamily="34" charset="0"/>
              </a:rPr>
              <a:t>Hãy thảo luận về các câu hỏi dưới đây dựa trên việc phân tích công dụng của vật dẫn nhiệt tốt và vật cách nhiệt tốt:</a:t>
            </a:r>
          </a:p>
          <a:p>
            <a:pPr algn="just">
              <a:spcAft>
                <a:spcPts val="0"/>
              </a:spcAft>
            </a:pPr>
            <a:r>
              <a:rPr lang="en-US" sz="2400" b="1">
                <a:solidFill>
                  <a:srgbClr val="0070C0"/>
                </a:solidFill>
                <a:latin typeface="Arial" panose="020B0604020202020204" pitchFamily="34" charset="0"/>
                <a:ea typeface="Times New Roman" panose="02020603050405020304" pitchFamily="18" charset="0"/>
                <a:cs typeface="Arial" panose="020B0604020202020204" pitchFamily="34" charset="0"/>
              </a:rPr>
              <a:t>1. Tại sao chảo được làm bằng kim loại còn cán chảo được làm bằng gỗ hoặc nhựa?</a:t>
            </a:r>
          </a:p>
          <a:p>
            <a:pPr algn="just">
              <a:spcAft>
                <a:spcPts val="0"/>
              </a:spcAft>
            </a:pPr>
            <a:r>
              <a:rPr lang="en-US" sz="2400" b="1">
                <a:solidFill>
                  <a:srgbClr val="0070C0"/>
                </a:solidFill>
                <a:latin typeface="Arial" panose="020B0604020202020204" pitchFamily="34" charset="0"/>
                <a:ea typeface="Times New Roman" panose="02020603050405020304" pitchFamily="18" charset="0"/>
                <a:cs typeface="Arial" panose="020B0604020202020204" pitchFamily="34" charset="0"/>
              </a:rPr>
              <a:t>2. Tại sao nhà mái ngói thì mùa hè mát hơn, mùa đông ấm hơn nhà mái tôn?</a:t>
            </a:r>
          </a:p>
          <a:p>
            <a:pPr algn="just">
              <a:spcAft>
                <a:spcPts val="0"/>
              </a:spcAft>
            </a:pPr>
            <a:r>
              <a:rPr lang="en-US" sz="2400" b="1">
                <a:solidFill>
                  <a:srgbClr val="0070C0"/>
                </a:solidFill>
                <a:latin typeface="Arial" panose="020B0604020202020204" pitchFamily="34" charset="0"/>
                <a:ea typeface="Times New Roman" panose="02020603050405020304" pitchFamily="18" charset="0"/>
                <a:cs typeface="Arial" panose="020B0604020202020204" pitchFamily="34" charset="0"/>
              </a:rPr>
              <a:t>3. Phân tích công dụng dẫn nhiệt tốt, cách nhiệt tốt của từng bộ phận trong một số dụng cụ thường dùng trong gia đình.</a:t>
            </a:r>
            <a:endPar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578222" y="856357"/>
            <a:ext cx="10824883" cy="6001643"/>
          </a:xfrm>
          <a:prstGeom prst="rect">
            <a:avLst/>
          </a:prstGeom>
        </p:spPr>
        <p:txBody>
          <a:bodyPr wrap="square">
            <a:spAutoFit/>
          </a:bodyPr>
          <a:lstStyle/>
          <a:p>
            <a:pPr algn="ctr"/>
            <a:r>
              <a:rPr lang="en-US" sz="2400" b="1" dirty="0" err="1">
                <a:latin typeface="Arial" panose="020B0604020202020204" pitchFamily="34" charset="0"/>
                <a:cs typeface="Arial" panose="020B0604020202020204" pitchFamily="34" charset="0"/>
              </a:rPr>
              <a:t>Phiếu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số</a:t>
            </a:r>
            <a:r>
              <a:rPr lang="en-US" sz="2400" b="1" dirty="0">
                <a:latin typeface="Arial" panose="020B0604020202020204" pitchFamily="34" charset="0"/>
                <a:cs typeface="Arial" panose="020B0604020202020204" pitchFamily="34" charset="0"/>
              </a:rPr>
              <a:t> 1</a:t>
            </a:r>
          </a:p>
          <a:p>
            <a:r>
              <a:rPr lang="en-US" sz="2400" b="1" dirty="0">
                <a:latin typeface="Arial" panose="020B0604020202020204" pitchFamily="34" charset="0"/>
                <a:cs typeface="Arial" panose="020B0604020202020204" pitchFamily="34" charset="0"/>
              </a:rPr>
              <a:t>1. </a:t>
            </a:r>
            <a:r>
              <a:rPr lang="en-US" sz="2400" b="1" dirty="0" err="1">
                <a:latin typeface="Arial" panose="020B0604020202020204" pitchFamily="34" charset="0"/>
                <a:cs typeface="Arial" panose="020B0604020202020204" pitchFamily="34" charset="0"/>
              </a:rPr>
              <a:t>Chảo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được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loại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dẫn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tốt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truyền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nhanh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hlinkClick r:id="rId2"/>
              </a:rPr>
              <a:t>chóng</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từ</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ngọn</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lửa</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tới</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thức</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ăn</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Cán</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chảo</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được</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làm</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bằng</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gỗ</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hoặc</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nhựa</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là</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chất</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cách</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nhiệt</a:t>
            </a:r>
            <a:r>
              <a:rPr lang="en-US" sz="2400" b="1" dirty="0">
                <a:latin typeface="Arial" panose="020B0604020202020204" pitchFamily="34" charset="0"/>
                <a:cs typeface="Arial" panose="020B0604020202020204" pitchFamily="34" charset="0"/>
                <a:hlinkClick r:id="rId2"/>
              </a:rPr>
              <a:t> </a:t>
            </a:r>
            <a:r>
              <a:rPr lang="en-US" sz="2400" b="1" dirty="0" err="1">
                <a:latin typeface="Arial" panose="020B0604020202020204" pitchFamily="34" charset="0"/>
                <a:cs typeface="Arial" panose="020B0604020202020204" pitchFamily="34" charset="0"/>
                <a:hlinkClick r:id="rId2"/>
              </a:rPr>
              <a:t>tốt</a:t>
            </a:r>
            <a:r>
              <a:rPr lang="en-US" sz="2400" b="1" dirty="0">
                <a:latin typeface="Arial" panose="020B0604020202020204" pitchFamily="34" charset="0"/>
                <a:cs typeface="Arial" panose="020B0604020202020204" pitchFamily="34" charset="0"/>
                <a:hlinkClick r:id="rId2"/>
              </a:rPr>
              <a: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dụng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truyền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người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cẩm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chảo</a:t>
            </a:r>
            <a:r>
              <a:rPr lang="en-US" sz="2400" b="1" dirty="0">
                <a:latin typeface="Arial" panose="020B0604020202020204" pitchFamily="34" charset="0"/>
                <a:cs typeface="Arial" panose="020B0604020202020204" pitchFamily="34" charset="0"/>
              </a:rPr>
              <a:t>. </a:t>
            </a:r>
          </a:p>
          <a:p>
            <a:pPr lvl="0"/>
            <a:r>
              <a:rPr lang="en-US" sz="2400" b="1" dirty="0">
                <a:latin typeface="Arial" panose="020B0604020202020204" pitchFamily="34" charset="0"/>
                <a:cs typeface="Arial" panose="020B0604020202020204" pitchFamily="34" charset="0"/>
              </a:rPr>
              <a:t>2. </a:t>
            </a:r>
            <a:r>
              <a:rPr lang="en-US" sz="2400" b="1" dirty="0" err="1">
                <a:latin typeface="Arial" panose="020B0604020202020204" pitchFamily="34" charset="0"/>
                <a:cs typeface="Arial" panose="020B0604020202020204" pitchFamily="34" charset="0"/>
              </a:rPr>
              <a:t>Tôn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dẫn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tốt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còn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ngói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tốt</a:t>
            </a:r>
            <a:r>
              <a:rPr lang="en-US" sz="2400" b="1" dirty="0">
                <a:latin typeface="Arial" panose="020B0604020202020204" pitchFamily="34" charset="0"/>
                <a:cs typeface="Arial" panose="020B0604020202020204" pitchFamily="34" charset="0"/>
              </a:rPr>
              <a:t>. Do </a:t>
            </a:r>
            <a:r>
              <a:rPr lang="en-US" sz="2400" b="1" dirty="0" err="1">
                <a:latin typeface="Arial" panose="020B0604020202020204" pitchFamily="34" charset="0"/>
                <a:cs typeface="Arial" panose="020B0604020202020204" pitchFamily="34" charset="0"/>
              </a:rPr>
              <a:t>đó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mùa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hè</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ngói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ngoài</a:t>
            </a:r>
            <a:r>
              <a:rPr lang="en-US" sz="2400" b="1" dirty="0">
                <a:latin typeface="Arial" panose="020B0604020202020204" pitchFamily="34" charset="0"/>
                <a:cs typeface="Arial" panose="020B0604020202020204" pitchFamily="34" charset="0"/>
              </a:rPr>
              <a:t> do </a:t>
            </a:r>
            <a:r>
              <a:rPr lang="en-US" sz="2400" b="1" dirty="0" err="1">
                <a:latin typeface="Arial" panose="020B0604020202020204" pitchFamily="34" charset="0"/>
                <a:cs typeface="Arial" panose="020B0604020202020204" pitchFamily="34" charset="0"/>
              </a:rPr>
              <a:t>trời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nóng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trong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tốt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giữ</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ngược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mùa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ngói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trong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truyền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ngoài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tốt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ấm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hơn</a:t>
            </a:r>
            <a:r>
              <a:rPr lang="en-US" sz="2400" b="1" dirty="0">
                <a:latin typeface="Arial" panose="020B0604020202020204" pitchFamily="34" charset="0"/>
                <a:cs typeface="Arial" panose="020B0604020202020204" pitchFamily="34" charset="0"/>
              </a:rPr>
              <a:t>. </a:t>
            </a:r>
          </a:p>
          <a:p>
            <a:pPr lvl="0"/>
            <a:r>
              <a:rPr lang="en-US" sz="2400" b="1" dirty="0">
                <a:latin typeface="Arial" panose="020B0604020202020204" pitchFamily="34" charset="0"/>
                <a:cs typeface="Arial" panose="020B0604020202020204" pitchFamily="34" charset="0"/>
              </a:rPr>
              <a:t>3.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phân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đúng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được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hai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dùng</a:t>
            </a:r>
            <a:r>
              <a:rPr lang="en-US" sz="2400" b="1"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mặt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loại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dẫn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tốt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truyền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dây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dốt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nóng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vải</a:t>
            </a:r>
            <a:r>
              <a:rPr lang="en-US" sz="2400" b="1" dirty="0">
                <a:latin typeface="Arial" panose="020B0604020202020204" pitchFamily="34" charset="0"/>
                <a:cs typeface="Arial" panose="020B0604020202020204" pitchFamily="34" charset="0"/>
              </a:rPr>
              <a:t> con </a:t>
            </a:r>
            <a:r>
              <a:rPr lang="en-US" sz="2400" b="1" dirty="0" err="1">
                <a:latin typeface="Arial" panose="020B0604020202020204" pitchFamily="34" charset="0"/>
                <a:cs typeface="Arial" panose="020B0604020202020204" pitchFamily="34" charset="0"/>
              </a:rPr>
              <a:t>vỏ</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nhựa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chịu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hoặc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gỗ</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tốt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nóng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Xoong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nồi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ngày</a:t>
            </a:r>
            <a:r>
              <a:rPr lang="en-US" sz="2400" b="1" dirty="0">
                <a:latin typeface="Arial" panose="020B0604020202020204" pitchFamily="34" charset="0"/>
                <a:cs typeface="Arial" panose="020B0604020202020204" pitchFamily="34" charset="0"/>
              </a:rPr>
              <a:t> nay </a:t>
            </a:r>
            <a:r>
              <a:rPr lang="en-US" sz="2400" b="1" dirty="0" err="1">
                <a:latin typeface="Arial" panose="020B0604020202020204" pitchFamily="34" charset="0"/>
                <a:cs typeface="Arial" panose="020B0604020202020204" pitchFamily="34" charset="0"/>
              </a:rPr>
              <a:t>thì</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cầm</a:t>
            </a:r>
            <a:r>
              <a:rPr lang="en-US" sz="2400" b="1" dirty="0">
                <a:latin typeface="Arial" panose="020B0604020202020204" pitchFamily="34" charset="0"/>
                <a:cs typeface="Arial" panose="020B0604020202020204" pitchFamily="34" charset="0"/>
              </a:rPr>
              <a:t> hay quay </a:t>
            </a:r>
            <a:r>
              <a:rPr lang="en-US" sz="2400" b="1" dirty="0" err="1">
                <a:latin typeface="Arial" panose="020B0604020202020204" pitchFamily="34" charset="0"/>
                <a:cs typeface="Arial" panose="020B0604020202020204" pitchFamily="34" charset="0"/>
              </a:rPr>
              <a:t>nồi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thường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lót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thêm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nhựa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hoặc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gỗ</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vì</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tốt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nóng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170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animBg="1"/>
      <p:bldP spid="2" grpId="0"/>
      <p:bldP spid="2"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tự do: Hình 7">
            <a:extLst>
              <a:ext uri="{FF2B5EF4-FFF2-40B4-BE49-F238E27FC236}">
                <a16:creationId xmlns:a16="http://schemas.microsoft.com/office/drawing/2014/main" id="{27708298-43D2-5C04-C794-731E44769B9F}"/>
              </a:ext>
            </a:extLst>
          </p:cNvPr>
          <p:cNvSpPr/>
          <p:nvPr/>
        </p:nvSpPr>
        <p:spPr>
          <a:xfrm>
            <a:off x="174812" y="217963"/>
            <a:ext cx="10878670" cy="695004"/>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079500" algn="just"/>
            <a:r>
              <a:rPr lang="en-US" sz="2400" b="1" dirty="0">
                <a:solidFill>
                  <a:schemeClr val="tx1"/>
                </a:solidFill>
                <a:latin typeface="Arial" panose="020B0604020202020204" pitchFamily="34" charset="0"/>
                <a:cs typeface="Arial" panose="020B0604020202020204" pitchFamily="34" charset="0"/>
              </a:rPr>
              <a:t>2. </a:t>
            </a:r>
            <a:r>
              <a:rPr lang="en-US" sz="2400" b="1" dirty="0" err="1">
                <a:solidFill>
                  <a:schemeClr val="tx1"/>
                </a:solidFill>
                <a:latin typeface="Arial" panose="020B0604020202020204" pitchFamily="34" charset="0"/>
                <a:cs typeface="Arial" panose="020B0604020202020204" pitchFamily="34" charset="0"/>
              </a:rPr>
              <a:t>Vật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dẫn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nhiệt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vật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cách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nhiệt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tốt</a:t>
            </a:r>
            <a:endParaRPr lang="en-BZ" sz="2400" b="1"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174812" y="912967"/>
            <a:ext cx="11915095" cy="2308324"/>
          </a:xfrm>
          <a:prstGeom prst="rect">
            <a:avLst/>
          </a:prstGeom>
        </p:spPr>
        <p:txBody>
          <a:bodyPr wrap="square">
            <a:spAutoFit/>
          </a:bodyPr>
          <a:lstStyle/>
          <a:p>
            <a:pPr marL="1079500"/>
            <a:r>
              <a:rPr lang="en-US" sz="2400" b="1" dirty="0" err="1">
                <a:solidFill>
                  <a:schemeClr val="accent1"/>
                </a:solidFill>
                <a:latin typeface="Arial" panose="020B0604020202020204" pitchFamily="34" charset="0"/>
                <a:cs typeface="Arial" panose="020B0604020202020204" pitchFamily="34" charset="0"/>
              </a:rPr>
              <a:t>Kết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luận</a:t>
            </a:r>
            <a:r>
              <a:rPr lang="en-US" sz="2400" b="1" dirty="0">
                <a:solidFill>
                  <a:schemeClr val="accent1"/>
                </a:solidFill>
                <a:latin typeface="Arial" panose="020B0604020202020204" pitchFamily="34" charset="0"/>
                <a:cs typeface="Arial" panose="020B0604020202020204" pitchFamily="34" charset="0"/>
              </a:rPr>
              <a:t>:</a:t>
            </a:r>
          </a:p>
          <a:p>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Vật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được</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cấu</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tạo</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những</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chất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vật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liệu</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có</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thể</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dẫn</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nhiệt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tốt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được</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gọi</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là</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vật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dẫn</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nhiệt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tốt</a:t>
            </a:r>
            <a:r>
              <a:rPr lang="en-US" sz="2400" b="1" dirty="0">
                <a:solidFill>
                  <a:schemeClr val="accent1"/>
                </a:solidFill>
                <a:latin typeface="Arial" panose="020B0604020202020204" pitchFamily="34" charset="0"/>
                <a:cs typeface="Arial" panose="020B0604020202020204" pitchFamily="34" charset="0"/>
              </a:rPr>
              <a:t>.</a:t>
            </a:r>
          </a:p>
          <a:p>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Vật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được</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cấu</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tạo</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những</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chất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vật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liệu</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có</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thể</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cản</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trở</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tốt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sự</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dẫn</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nhiệt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gọi</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là</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vật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cách</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nhiệt</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tốt</a:t>
            </a:r>
            <a:r>
              <a:rPr lang="en-US" sz="2400" b="1" dirty="0">
                <a:solidFill>
                  <a:schemeClr val="accent1"/>
                </a:solidFill>
                <a:latin typeface="Arial" panose="020B0604020202020204" pitchFamily="34" charset="0"/>
                <a:cs typeface="Arial" panose="020B0604020202020204" pitchFamily="34" charset="0"/>
              </a:rPr>
              <a:t>.</a:t>
            </a:r>
          </a:p>
          <a:p>
            <a:pPr marL="1079500"/>
            <a:endParaRPr lang="en-BZ" sz="2400" b="1" dirty="0">
              <a:solidFill>
                <a:schemeClr val="accent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165E27F-509A-E107-F147-A1E1BAFE4C93}"/>
              </a:ext>
            </a:extLst>
          </p:cNvPr>
          <p:cNvSpPr txBox="1"/>
          <p:nvPr/>
        </p:nvSpPr>
        <p:spPr>
          <a:xfrm>
            <a:off x="481263" y="3221291"/>
            <a:ext cx="8268101"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Hướng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II</a:t>
            </a:r>
          </a:p>
        </p:txBody>
      </p:sp>
    </p:spTree>
    <p:extLst>
      <p:ext uri="{BB962C8B-B14F-4D97-AF65-F5344CB8AC3E}">
        <p14:creationId xmlns:p14="http://schemas.microsoft.com/office/powerpoint/2010/main" val="346327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555A6EE-1CAD-445B-B52A-DAC585D3FCC7}">
  <we:reference id="wa104380121" version="2.0.0.0" store="vi-VN"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1129</TotalTime>
  <Words>1267</Words>
  <Application>Microsoft Office PowerPoint</Application>
  <PresentationFormat>Widescreen</PresentationFormat>
  <Paragraphs>87</Paragraphs>
  <Slides>10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Britannic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nguyệt nguyễn</dc:creator>
  <cp:lastModifiedBy>Tạ Thị Tuyết Sơn</cp:lastModifiedBy>
  <cp:revision>87</cp:revision>
  <dcterms:created xsi:type="dcterms:W3CDTF">2019-07-24T10:08:16Z</dcterms:created>
  <dcterms:modified xsi:type="dcterms:W3CDTF">2024-02-16T03:05:10Z</dcterms:modified>
</cp:coreProperties>
</file>