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64" r:id="rId1"/>
  </p:sldMasterIdLst>
  <p:notesMasterIdLst>
    <p:notesMasterId r:id="rId35"/>
  </p:notesMasterIdLst>
  <p:sldIdLst>
    <p:sldId id="256" r:id="rId2"/>
    <p:sldId id="258" r:id="rId3"/>
    <p:sldId id="536" r:id="rId4"/>
    <p:sldId id="409" r:id="rId5"/>
    <p:sldId id="523" r:id="rId6"/>
    <p:sldId id="509" r:id="rId7"/>
    <p:sldId id="522" r:id="rId8"/>
    <p:sldId id="524" r:id="rId9"/>
    <p:sldId id="317" r:id="rId10"/>
    <p:sldId id="525" r:id="rId11"/>
    <p:sldId id="526" r:id="rId12"/>
    <p:sldId id="511" r:id="rId13"/>
    <p:sldId id="527" r:id="rId14"/>
    <p:sldId id="529" r:id="rId15"/>
    <p:sldId id="530" r:id="rId16"/>
    <p:sldId id="528" r:id="rId17"/>
    <p:sldId id="510" r:id="rId18"/>
    <p:sldId id="532" r:id="rId19"/>
    <p:sldId id="531" r:id="rId20"/>
    <p:sldId id="447" r:id="rId21"/>
    <p:sldId id="533" r:id="rId22"/>
    <p:sldId id="534" r:id="rId23"/>
    <p:sldId id="535" r:id="rId24"/>
    <p:sldId id="411" r:id="rId25"/>
    <p:sldId id="432" r:id="rId26"/>
    <p:sldId id="438" r:id="rId27"/>
    <p:sldId id="439" r:id="rId28"/>
    <p:sldId id="440" r:id="rId29"/>
    <p:sldId id="537" r:id="rId30"/>
    <p:sldId id="464" r:id="rId31"/>
    <p:sldId id="434" r:id="rId32"/>
    <p:sldId id="508" r:id="rId33"/>
    <p:sldId id="516" r:id="rId34"/>
  </p:sldIdLst>
  <p:sldSz cx="9144000" cy="5143500" type="screen16x9"/>
  <p:notesSz cx="6858000" cy="9144000"/>
  <p:custShowLst>
    <p:custShow name="自定义放映 1" id="0">
      <p:sldLst>
        <p:sld r:id="rId2"/>
        <p:sld r:id="rId10"/>
      </p:sldLst>
    </p:custShow>
  </p:custShowLst>
  <p:custDataLst>
    <p:tags r:id="rId36"/>
  </p:custDataLst>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1511" userDrawn="1">
          <p15:clr>
            <a:srgbClr val="A4A3A4"/>
          </p15:clr>
        </p15:guide>
        <p15:guide id="2" pos="29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FF"/>
    <a:srgbClr val="CCFA00"/>
    <a:srgbClr val="088EDE"/>
    <a:srgbClr val="8C3012"/>
    <a:srgbClr val="FF9900"/>
    <a:srgbClr val="FDD903"/>
    <a:srgbClr val="0000FF"/>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3" autoAdjust="0"/>
    <p:restoredTop sz="94464" autoAdjust="0"/>
  </p:normalViewPr>
  <p:slideViewPr>
    <p:cSldViewPr>
      <p:cViewPr varScale="1">
        <p:scale>
          <a:sx n="82" d="100"/>
          <a:sy n="82" d="100"/>
        </p:scale>
        <p:origin x="620" y="44"/>
      </p:cViewPr>
      <p:guideLst>
        <p:guide orient="horz" pos="1511"/>
        <p:guide pos="2947"/>
      </p:guideLst>
    </p:cSldViewPr>
  </p:slideViewPr>
  <p:notesTextViewPr>
    <p:cViewPr>
      <p:scale>
        <a:sx n="1" d="1"/>
        <a:sy n="1" d="1"/>
      </p:scale>
      <p:origin x="0" y="0"/>
    </p:cViewPr>
  </p:notesTextViewPr>
  <p:sorterViewPr>
    <p:cViewPr>
      <p:scale>
        <a:sx n="50" d="100"/>
        <a:sy n="50" d="100"/>
      </p:scale>
      <p:origin x="0" y="0"/>
    </p:cViewPr>
  </p:sorter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zh-CN" altLang="en-US"/>
              <a:t>单击此处添加标题</a:t>
            </a:r>
          </a:p>
        </p:txBody>
      </p:sp>
      <p:sp>
        <p:nvSpPr>
          <p:cNvPr id="3075" name="Rectangle 3"/>
          <p:cNvSpPr>
            <a:spLocks noGrp="1" noChangeArrowheads="1"/>
          </p:cNvSpPr>
          <p:nvPr>
            <p:ph type="dt" idx="1"/>
          </p:nvPr>
        </p:nvSpPr>
        <p:spPr bwMode="auto">
          <a:xfrm>
            <a:off x="388302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p:cNvSpPr>
          <p:nvPr>
            <p:ph type="sldImg" idx="2"/>
          </p:nvPr>
        </p:nvSpPr>
        <p:spPr bwMode="auto">
          <a:xfrm>
            <a:off x="381000" y="685800"/>
            <a:ext cx="6096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0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3025" y="8685213"/>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A930D33-079D-4CA9-A1E7-7078CAC5F2FE}" type="slidenum">
              <a:rPr lang="zh-CN" altLang="en-US"/>
              <a:pPr/>
              <a:t>‹#›</a:t>
            </a:fld>
            <a:endParaRPr lang="en-US"/>
          </a:p>
        </p:txBody>
      </p:sp>
    </p:spTree>
    <p:extLst>
      <p:ext uri="{BB962C8B-B14F-4D97-AF65-F5344CB8AC3E}">
        <p14:creationId xmlns:p14="http://schemas.microsoft.com/office/powerpoint/2010/main" val="3619473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a:t>
            </a:fld>
            <a:endParaRPr lang="en-US"/>
          </a:p>
        </p:txBody>
      </p:sp>
    </p:spTree>
    <p:extLst>
      <p:ext uri="{BB962C8B-B14F-4D97-AF65-F5344CB8AC3E}">
        <p14:creationId xmlns:p14="http://schemas.microsoft.com/office/powerpoint/2010/main" val="42876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10</a:t>
            </a:fld>
            <a:endParaRPr lang="en-US"/>
          </a:p>
        </p:txBody>
      </p:sp>
    </p:spTree>
    <p:extLst>
      <p:ext uri="{BB962C8B-B14F-4D97-AF65-F5344CB8AC3E}">
        <p14:creationId xmlns:p14="http://schemas.microsoft.com/office/powerpoint/2010/main" val="44971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11</a:t>
            </a:fld>
            <a:endParaRPr lang="en-US"/>
          </a:p>
        </p:txBody>
      </p:sp>
    </p:spTree>
    <p:extLst>
      <p:ext uri="{BB962C8B-B14F-4D97-AF65-F5344CB8AC3E}">
        <p14:creationId xmlns:p14="http://schemas.microsoft.com/office/powerpoint/2010/main" val="263596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12</a:t>
            </a:fld>
            <a:endParaRPr lang="en-US"/>
          </a:p>
        </p:txBody>
      </p:sp>
    </p:spTree>
    <p:extLst>
      <p:ext uri="{BB962C8B-B14F-4D97-AF65-F5344CB8AC3E}">
        <p14:creationId xmlns:p14="http://schemas.microsoft.com/office/powerpoint/2010/main" val="240605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Yêu</a:t>
            </a:r>
            <a:r>
              <a:rPr lang="en-US" altLang="zh-CN" dirty="0"/>
              <a:t> </a:t>
            </a:r>
            <a:r>
              <a:rPr lang="en-US" altLang="zh-CN" dirty="0" err="1"/>
              <a:t>cầu</a:t>
            </a:r>
            <a:r>
              <a:rPr lang="en-US" altLang="zh-CN" dirty="0"/>
              <a:t> </a:t>
            </a:r>
            <a:r>
              <a:rPr lang="en-US" altLang="zh-CN" dirty="0" err="1"/>
              <a:t>các</a:t>
            </a:r>
            <a:r>
              <a:rPr lang="en-US" altLang="zh-CN" dirty="0"/>
              <a:t> </a:t>
            </a:r>
            <a:r>
              <a:rPr lang="en-US" altLang="zh-CN" dirty="0" err="1"/>
              <a:t>nhóm</a:t>
            </a:r>
            <a:r>
              <a:rPr lang="en-US" altLang="zh-CN" dirty="0"/>
              <a:t> </a:t>
            </a:r>
            <a:r>
              <a:rPr lang="en-US" altLang="zh-CN" dirty="0" err="1"/>
              <a:t>báo</a:t>
            </a:r>
            <a:r>
              <a:rPr lang="en-US" altLang="zh-CN" dirty="0"/>
              <a:t> </a:t>
            </a:r>
            <a:r>
              <a:rPr lang="en-US" altLang="zh-CN" dirty="0" err="1"/>
              <a:t>cáo</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nhận</a:t>
            </a:r>
            <a:r>
              <a:rPr lang="en-US" altLang="zh-CN" dirty="0"/>
              <a:t> </a:t>
            </a:r>
            <a:r>
              <a:rPr lang="en-US" altLang="zh-CN" dirty="0" err="1"/>
              <a:t>xét</a:t>
            </a:r>
            <a:r>
              <a:rPr lang="en-US" altLang="zh-CN" dirty="0"/>
              <a:t> </a:t>
            </a:r>
            <a:r>
              <a:rPr lang="en-US" altLang="zh-CN" dirty="0" err="1"/>
              <a:t>lẫn</a:t>
            </a:r>
            <a:r>
              <a:rPr lang="en-US" altLang="zh-CN" dirty="0"/>
              <a:t> </a:t>
            </a:r>
            <a:r>
              <a:rPr lang="en-US" altLang="zh-CN" dirty="0" err="1"/>
              <a:t>nhau</a:t>
            </a:r>
            <a:r>
              <a:rPr lang="en-US" altLang="zh-CN" dirty="0"/>
              <a:t>. </a:t>
            </a:r>
            <a:r>
              <a:rPr lang="en-US" altLang="zh-CN" dirty="0" err="1"/>
              <a:t>Gv</a:t>
            </a:r>
            <a:r>
              <a:rPr lang="en-US" altLang="zh-CN" dirty="0"/>
              <a:t>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đúng</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hoàn</a:t>
            </a:r>
            <a:r>
              <a:rPr lang="en-US" altLang="zh-CN" dirty="0"/>
              <a:t> </a:t>
            </a:r>
            <a:r>
              <a:rPr lang="en-US" altLang="zh-CN" dirty="0" err="1"/>
              <a:t>thành</a:t>
            </a:r>
            <a:r>
              <a:rPr lang="en-US" altLang="zh-CN" dirty="0"/>
              <a:t> </a:t>
            </a:r>
            <a:r>
              <a:rPr lang="en-US" altLang="zh-CN" dirty="0" err="1"/>
              <a:t>phiếu</a:t>
            </a:r>
            <a:r>
              <a:rPr lang="en-US" altLang="zh-CN" dirty="0"/>
              <a:t> </a:t>
            </a:r>
            <a:r>
              <a:rPr lang="en-US" altLang="zh-CN" dirty="0" err="1"/>
              <a:t>học</a:t>
            </a:r>
            <a:r>
              <a:rPr lang="en-US" altLang="zh-CN" dirty="0"/>
              <a:t> </a:t>
            </a:r>
            <a:r>
              <a:rPr lang="en-US" altLang="zh-CN" dirty="0" err="1"/>
              <a:t>tập</a:t>
            </a:r>
            <a:r>
              <a:rPr lang="en-US" altLang="zh-CN" dirty="0"/>
              <a:t> </a:t>
            </a:r>
            <a:r>
              <a:rPr lang="en-US" altLang="zh-CN" dirty="0" err="1"/>
              <a:t>cá</a:t>
            </a:r>
            <a:r>
              <a:rPr lang="en-US" altLang="zh-CN" dirty="0"/>
              <a:t> </a:t>
            </a:r>
            <a:r>
              <a:rPr lang="en-US" altLang="zh-CN" dirty="0" err="1"/>
              <a:t>nhân</a:t>
            </a:r>
            <a:r>
              <a:rPr lang="en-US" altLang="zh-CN" dirty="0"/>
              <a:t> </a:t>
            </a:r>
            <a:r>
              <a:rPr lang="en-US" altLang="zh-CN" dirty="0" err="1"/>
              <a:t>và</a:t>
            </a:r>
            <a:r>
              <a:rPr lang="en-US" altLang="zh-CN" dirty="0"/>
              <a:t> </a:t>
            </a:r>
            <a:r>
              <a:rPr lang="en-US" altLang="zh-CN" dirty="0" err="1"/>
              <a:t>kẹp</a:t>
            </a:r>
            <a:r>
              <a:rPr lang="en-US" altLang="zh-CN" dirty="0"/>
              <a:t> </a:t>
            </a:r>
            <a:r>
              <a:rPr lang="en-US" altLang="zh-CN" dirty="0" err="1"/>
              <a:t>vào</a:t>
            </a:r>
            <a:r>
              <a:rPr lang="en-US" altLang="zh-CN" dirty="0"/>
              <a:t> </a:t>
            </a:r>
            <a:r>
              <a:rPr lang="en-US" altLang="zh-CN" dirty="0" err="1"/>
              <a:t>làm</a:t>
            </a:r>
            <a:r>
              <a:rPr lang="en-US" altLang="zh-CN" dirty="0"/>
              <a:t> </a:t>
            </a:r>
            <a:r>
              <a:rPr lang="en-US" altLang="zh-CN" dirty="0" err="1"/>
              <a:t>hồ</a:t>
            </a:r>
            <a:r>
              <a:rPr lang="en-US" altLang="zh-CN" dirty="0"/>
              <a:t> s</a:t>
            </a:r>
            <a:r>
              <a:rPr lang="vi-VN" altLang="zh-CN" dirty="0"/>
              <a:t>ơ</a:t>
            </a:r>
            <a:r>
              <a:rPr lang="en-US" altLang="zh-CN" dirty="0"/>
              <a:t> </a:t>
            </a:r>
            <a:r>
              <a:rPr lang="en-US" altLang="zh-CN" dirty="0" err="1"/>
              <a:t>học</a:t>
            </a:r>
            <a:r>
              <a:rPr lang="en-US" altLang="zh-CN" dirty="0"/>
              <a:t> </a:t>
            </a:r>
            <a:r>
              <a:rPr lang="en-US" altLang="zh-CN" dirty="0" err="1"/>
              <a:t>tập</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13</a:t>
            </a:fld>
            <a:endParaRPr lang="en-US"/>
          </a:p>
        </p:txBody>
      </p:sp>
    </p:spTree>
    <p:extLst>
      <p:ext uri="{BB962C8B-B14F-4D97-AF65-F5344CB8AC3E}">
        <p14:creationId xmlns:p14="http://schemas.microsoft.com/office/powerpoint/2010/main" val="242451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14</a:t>
            </a:fld>
            <a:endParaRPr lang="en-US"/>
          </a:p>
        </p:txBody>
      </p:sp>
    </p:spTree>
    <p:extLst>
      <p:ext uri="{BB962C8B-B14F-4D97-AF65-F5344CB8AC3E}">
        <p14:creationId xmlns:p14="http://schemas.microsoft.com/office/powerpoint/2010/main" val="1454196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15</a:t>
            </a:fld>
            <a:endParaRPr lang="en-US"/>
          </a:p>
        </p:txBody>
      </p:sp>
    </p:spTree>
    <p:extLst>
      <p:ext uri="{BB962C8B-B14F-4D97-AF65-F5344CB8AC3E}">
        <p14:creationId xmlns:p14="http://schemas.microsoft.com/office/powerpoint/2010/main" val="1549249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16</a:t>
            </a:fld>
            <a:endParaRPr lang="en-US"/>
          </a:p>
        </p:txBody>
      </p:sp>
    </p:spTree>
    <p:extLst>
      <p:ext uri="{BB962C8B-B14F-4D97-AF65-F5344CB8AC3E}">
        <p14:creationId xmlns:p14="http://schemas.microsoft.com/office/powerpoint/2010/main" val="1632225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17</a:t>
            </a:fld>
            <a:endParaRPr lang="en-US"/>
          </a:p>
        </p:txBody>
      </p:sp>
    </p:spTree>
    <p:extLst>
      <p:ext uri="{BB962C8B-B14F-4D97-AF65-F5344CB8AC3E}">
        <p14:creationId xmlns:p14="http://schemas.microsoft.com/office/powerpoint/2010/main" val="326777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Dựa</a:t>
            </a:r>
            <a:r>
              <a:rPr lang="en-US" altLang="zh-CN" dirty="0"/>
              <a:t> </a:t>
            </a:r>
            <a:r>
              <a:rPr lang="en-US" altLang="zh-CN" dirty="0" err="1"/>
              <a:t>vào</a:t>
            </a:r>
            <a:r>
              <a:rPr lang="en-US" altLang="zh-CN" dirty="0"/>
              <a:t> </a:t>
            </a:r>
            <a:r>
              <a:rPr lang="en-US" altLang="zh-CN" dirty="0" err="1"/>
              <a:t>hình</a:t>
            </a:r>
            <a:r>
              <a:rPr lang="en-US" altLang="zh-CN" dirty="0"/>
              <a:t> </a:t>
            </a:r>
            <a:r>
              <a:rPr lang="en-US" altLang="zh-CN" dirty="0" err="1"/>
              <a:t>vẽ</a:t>
            </a:r>
            <a:r>
              <a:rPr lang="en-US" altLang="zh-CN" dirty="0"/>
              <a:t> </a:t>
            </a:r>
            <a:r>
              <a:rPr lang="en-US" altLang="zh-CN" dirty="0" err="1"/>
              <a:t>yêu</a:t>
            </a:r>
            <a:r>
              <a:rPr lang="en-US" altLang="zh-CN" dirty="0"/>
              <a:t> </a:t>
            </a:r>
            <a:r>
              <a:rPr lang="en-US" altLang="zh-CN" dirty="0" err="1"/>
              <a:t>cầu</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nêu</a:t>
            </a:r>
            <a:r>
              <a:rPr lang="en-US" altLang="zh-CN" dirty="0"/>
              <a:t> </a:t>
            </a:r>
            <a:r>
              <a:rPr lang="en-US" altLang="zh-CN" dirty="0" err="1"/>
              <a:t>mục</a:t>
            </a:r>
            <a:r>
              <a:rPr lang="en-US" altLang="zh-CN" dirty="0"/>
              <a:t> </a:t>
            </a:r>
            <a:r>
              <a:rPr lang="en-US" altLang="zh-CN" dirty="0" err="1"/>
              <a:t>đích</a:t>
            </a:r>
            <a:r>
              <a:rPr lang="en-US" altLang="zh-CN" dirty="0"/>
              <a:t> </a:t>
            </a:r>
            <a:r>
              <a:rPr lang="en-US" altLang="zh-CN" dirty="0" err="1"/>
              <a:t>thí</a:t>
            </a:r>
            <a:r>
              <a:rPr lang="en-US" altLang="zh-CN" dirty="0"/>
              <a:t> </a:t>
            </a:r>
            <a:r>
              <a:rPr lang="en-US" altLang="zh-CN" dirty="0" err="1"/>
              <a:t>nghiệm</a:t>
            </a:r>
            <a:r>
              <a:rPr lang="en-US" altLang="zh-CN" dirty="0"/>
              <a:t>, </a:t>
            </a:r>
            <a:r>
              <a:rPr lang="en-US" altLang="zh-CN" dirty="0" err="1"/>
              <a:t>dụng</a:t>
            </a:r>
            <a:r>
              <a:rPr lang="en-US" altLang="zh-CN" dirty="0"/>
              <a:t> </a:t>
            </a:r>
            <a:r>
              <a:rPr lang="en-US" altLang="zh-CN" dirty="0" err="1"/>
              <a:t>cụ</a:t>
            </a:r>
            <a:r>
              <a:rPr lang="en-US" altLang="zh-CN" dirty="0"/>
              <a:t>, </a:t>
            </a:r>
            <a:r>
              <a:rPr lang="en-US" altLang="zh-CN" dirty="0" err="1"/>
              <a:t>thiết</a:t>
            </a:r>
            <a:r>
              <a:rPr lang="en-US" altLang="zh-CN" dirty="0"/>
              <a:t> </a:t>
            </a:r>
            <a:r>
              <a:rPr lang="en-US" altLang="zh-CN" dirty="0" err="1"/>
              <a:t>bị</a:t>
            </a:r>
            <a:r>
              <a:rPr lang="en-US" altLang="zh-CN" dirty="0"/>
              <a:t> </a:t>
            </a:r>
            <a:r>
              <a:rPr lang="en-US" altLang="zh-CN" dirty="0" err="1"/>
              <a:t>thí</a:t>
            </a:r>
            <a:r>
              <a:rPr lang="en-US" altLang="zh-CN" dirty="0"/>
              <a:t> </a:t>
            </a:r>
            <a:r>
              <a:rPr lang="en-US" altLang="zh-CN" dirty="0" err="1"/>
              <a:t>nghiệm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18</a:t>
            </a:fld>
            <a:endParaRPr lang="en-US"/>
          </a:p>
        </p:txBody>
      </p:sp>
    </p:spTree>
    <p:extLst>
      <p:ext uri="{BB962C8B-B14F-4D97-AF65-F5344CB8AC3E}">
        <p14:creationId xmlns:p14="http://schemas.microsoft.com/office/powerpoint/2010/main" val="17017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19</a:t>
            </a:fld>
            <a:endParaRPr lang="en-US"/>
          </a:p>
        </p:txBody>
      </p:sp>
    </p:spTree>
    <p:extLst>
      <p:ext uri="{BB962C8B-B14F-4D97-AF65-F5344CB8AC3E}">
        <p14:creationId xmlns:p14="http://schemas.microsoft.com/office/powerpoint/2010/main" val="272776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err="1"/>
              <a:t>Học</a:t>
            </a:r>
            <a:r>
              <a:rPr lang="en-US" altLang="zh-CN" dirty="0"/>
              <a:t> </a:t>
            </a:r>
            <a:r>
              <a:rPr lang="en-US" altLang="zh-CN" dirty="0" err="1"/>
              <a:t>sinh</a:t>
            </a:r>
            <a:r>
              <a:rPr lang="en-US" altLang="zh-CN" dirty="0"/>
              <a:t> </a:t>
            </a:r>
            <a:r>
              <a:rPr lang="en-US" altLang="zh-CN" dirty="0" err="1"/>
              <a:t>suy</a:t>
            </a:r>
            <a:r>
              <a:rPr lang="en-US" altLang="zh-CN" dirty="0"/>
              <a:t> </a:t>
            </a:r>
            <a:r>
              <a:rPr lang="en-US" altLang="zh-CN" dirty="0" err="1"/>
              <a:t>nghĩ</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bằng</a:t>
            </a:r>
            <a:r>
              <a:rPr lang="en-US" altLang="zh-CN" dirty="0"/>
              <a:t> </a:t>
            </a:r>
            <a:r>
              <a:rPr lang="en-US" altLang="zh-CN" dirty="0" err="1"/>
              <a:t>kĩ</a:t>
            </a:r>
            <a:r>
              <a:rPr lang="en-US" altLang="zh-CN" dirty="0"/>
              <a:t> </a:t>
            </a:r>
            <a:r>
              <a:rPr lang="en-US" altLang="zh-CN" dirty="0" err="1"/>
              <a:t>thuật</a:t>
            </a:r>
            <a:r>
              <a:rPr lang="en-US" altLang="zh-CN" dirty="0"/>
              <a:t> </a:t>
            </a:r>
            <a:r>
              <a:rPr lang="en-US" altLang="zh-CN" dirty="0" err="1"/>
              <a:t>động</a:t>
            </a:r>
            <a:r>
              <a:rPr lang="en-US" altLang="zh-CN" dirty="0"/>
              <a:t> </a:t>
            </a:r>
            <a:r>
              <a:rPr lang="en-US" altLang="zh-CN" dirty="0" err="1"/>
              <a:t>não</a:t>
            </a:r>
            <a:r>
              <a:rPr lang="en-US" altLang="zh-CN" dirty="0"/>
              <a:t> </a:t>
            </a:r>
            <a:r>
              <a:rPr lang="en-US" altLang="zh-CN" dirty="0" err="1"/>
              <a:t>nhanh</a:t>
            </a:r>
            <a:r>
              <a:rPr lang="en-US" altLang="zh-CN" dirty="0"/>
              <a:t>. </a:t>
            </a:r>
            <a:r>
              <a:rPr lang="en-US" sz="1200" kern="1200" dirty="0" err="1">
                <a:solidFill>
                  <a:schemeClr val="tx1"/>
                </a:solidFill>
                <a:effectLst/>
                <a:latin typeface="Arial" pitchFamily="34" charset="0"/>
                <a:ea typeface="+mn-ea"/>
                <a:cs typeface="+mn-cs"/>
              </a:rPr>
              <a:t>Sản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phẩm</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cần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đạt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Câu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trả</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lời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theo</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hiểu</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biết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học</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sinh</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không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nhất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thiết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phải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đúng</a:t>
            </a:r>
            <a:r>
              <a:rPr lang="en-US" sz="1200" kern="1200" dirty="0">
                <a:solidFill>
                  <a:schemeClr val="tx1"/>
                </a:solidFill>
                <a:effectLst/>
                <a:latin typeface="Arial" pitchFamily="34" charset="0"/>
                <a:ea typeface="+mn-ea"/>
                <a:cs typeface="+mn-cs"/>
              </a:rPr>
              <a:t> hay </a:t>
            </a:r>
            <a:r>
              <a:rPr lang="en-US" sz="1200" kern="1200" dirty="0" err="1">
                <a:solidFill>
                  <a:schemeClr val="tx1"/>
                </a:solidFill>
                <a:effectLst/>
                <a:latin typeface="Arial" pitchFamily="34" charset="0"/>
                <a:ea typeface="+mn-ea"/>
                <a:cs typeface="+mn-cs"/>
              </a:rPr>
              <a:t>sai</a:t>
            </a:r>
            <a:r>
              <a:rPr lang="en-US" sz="1200" kern="1200" dirty="0">
                <a:solidFill>
                  <a:schemeClr val="tx1"/>
                </a:solidFill>
                <a:effectLst/>
                <a:latin typeface="Arial" pitchFamily="34" charset="0"/>
                <a:ea typeface="+mn-ea"/>
                <a:cs typeface="+mn-cs"/>
              </a:rPr>
              <a:t>.</a:t>
            </a:r>
          </a:p>
        </p:txBody>
      </p:sp>
      <p:sp>
        <p:nvSpPr>
          <p:cNvPr id="4" name="灯片编号占位符 3"/>
          <p:cNvSpPr>
            <a:spLocks noGrp="1"/>
          </p:cNvSpPr>
          <p:nvPr>
            <p:ph type="sldNum" sz="quarter" idx="10"/>
          </p:nvPr>
        </p:nvSpPr>
        <p:spPr/>
        <p:txBody>
          <a:bodyPr/>
          <a:lstStyle/>
          <a:p>
            <a:fld id="{51EF391D-7BFD-489E-8F3D-02B5D42CE173}" type="slidenum">
              <a:rPr lang="zh-CN" altLang="en-US" smtClean="0"/>
              <a:t>2</a:t>
            </a:fld>
            <a:endParaRPr lang="zh-CN" altLang="en-US"/>
          </a:p>
        </p:txBody>
      </p:sp>
    </p:spTree>
    <p:extLst>
      <p:ext uri="{BB962C8B-B14F-4D97-AF65-F5344CB8AC3E}">
        <p14:creationId xmlns:p14="http://schemas.microsoft.com/office/powerpoint/2010/main" val="90963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20</a:t>
            </a:fld>
            <a:endParaRPr lang="en-US"/>
          </a:p>
        </p:txBody>
      </p:sp>
    </p:spTree>
    <p:extLst>
      <p:ext uri="{BB962C8B-B14F-4D97-AF65-F5344CB8AC3E}">
        <p14:creationId xmlns:p14="http://schemas.microsoft.com/office/powerpoint/2010/main" val="293065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21</a:t>
            </a:fld>
            <a:endParaRPr lang="en-US"/>
          </a:p>
        </p:txBody>
      </p:sp>
    </p:spTree>
    <p:extLst>
      <p:ext uri="{BB962C8B-B14F-4D97-AF65-F5344CB8AC3E}">
        <p14:creationId xmlns:p14="http://schemas.microsoft.com/office/powerpoint/2010/main" val="18809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22</a:t>
            </a:fld>
            <a:endParaRPr lang="en-US"/>
          </a:p>
        </p:txBody>
      </p:sp>
    </p:spTree>
    <p:extLst>
      <p:ext uri="{BB962C8B-B14F-4D97-AF65-F5344CB8AC3E}">
        <p14:creationId xmlns:p14="http://schemas.microsoft.com/office/powerpoint/2010/main" val="94666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23</a:t>
            </a:fld>
            <a:endParaRPr lang="en-US"/>
          </a:p>
        </p:txBody>
      </p:sp>
    </p:spTree>
    <p:extLst>
      <p:ext uri="{BB962C8B-B14F-4D97-AF65-F5344CB8AC3E}">
        <p14:creationId xmlns:p14="http://schemas.microsoft.com/office/powerpoint/2010/main" val="54790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2202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32</a:t>
            </a:fld>
            <a:endParaRPr lang="en-US"/>
          </a:p>
        </p:txBody>
      </p:sp>
    </p:spTree>
    <p:extLst>
      <p:ext uri="{BB962C8B-B14F-4D97-AF65-F5344CB8AC3E}">
        <p14:creationId xmlns:p14="http://schemas.microsoft.com/office/powerpoint/2010/main" val="138163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47617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mn-cs"/>
              </a:rPr>
              <a:t>GV </a:t>
            </a:r>
            <a:r>
              <a:rPr lang="en-US" sz="1200" kern="1200" dirty="0" err="1">
                <a:solidFill>
                  <a:schemeClr val="tx1"/>
                </a:solidFill>
                <a:effectLst/>
                <a:latin typeface="Arial" pitchFamily="34" charset="0"/>
                <a:ea typeface="+mn-ea"/>
                <a:cs typeface="+mn-cs"/>
              </a:rPr>
              <a:t>đặt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vấn</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đề</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Vậy</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nhiệt</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Nội</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năng</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là</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gì</a:t>
            </a:r>
            <a:r>
              <a:rPr lang="en-US" sz="1200" kern="1200" dirty="0">
                <a:solidFill>
                  <a:schemeClr val="tx1"/>
                </a:solidFill>
                <a:effectLst/>
                <a:latin typeface="Arial" pitchFamily="34" charset="0"/>
                <a:ea typeface="+mn-ea"/>
                <a:cs typeface="+mn-cs"/>
              </a:rPr>
              <a:t>?</a:t>
            </a:r>
            <a:endParaRPr lang="zh-CN" altLang="en-US" dirty="0"/>
          </a:p>
          <a:p>
            <a:endParaRPr lang="en-US" dirty="0"/>
          </a:p>
        </p:txBody>
      </p:sp>
      <p:sp>
        <p:nvSpPr>
          <p:cNvPr id="4" name="Slide Number Placeholder 3"/>
          <p:cNvSpPr>
            <a:spLocks noGrp="1"/>
          </p:cNvSpPr>
          <p:nvPr>
            <p:ph type="sldNum" sz="quarter" idx="5"/>
          </p:nvPr>
        </p:nvSpPr>
        <p:spPr/>
        <p:txBody>
          <a:bodyPr/>
          <a:lstStyle/>
          <a:p>
            <a:fld id="{3A930D33-079D-4CA9-A1E7-7078CAC5F2FE}" type="slidenum">
              <a:rPr lang="zh-CN" altLang="en-US" smtClean="0"/>
              <a:pPr/>
              <a:t>3</a:t>
            </a:fld>
            <a:endParaRPr lang="en-US"/>
          </a:p>
        </p:txBody>
      </p:sp>
    </p:spTree>
    <p:extLst>
      <p:ext uri="{BB962C8B-B14F-4D97-AF65-F5344CB8AC3E}">
        <p14:creationId xmlns:p14="http://schemas.microsoft.com/office/powerpoint/2010/main" val="133961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a:t>
            </a:fld>
            <a:endParaRPr lang="en-US"/>
          </a:p>
        </p:txBody>
      </p:sp>
    </p:spTree>
    <p:extLst>
      <p:ext uri="{BB962C8B-B14F-4D97-AF65-F5344CB8AC3E}">
        <p14:creationId xmlns:p14="http://schemas.microsoft.com/office/powerpoint/2010/main" val="339493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5</a:t>
            </a:fld>
            <a:endParaRPr lang="en-US"/>
          </a:p>
        </p:txBody>
      </p:sp>
    </p:spTree>
    <p:extLst>
      <p:ext uri="{BB962C8B-B14F-4D97-AF65-F5344CB8AC3E}">
        <p14:creationId xmlns:p14="http://schemas.microsoft.com/office/powerpoint/2010/main" val="216449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6</a:t>
            </a:fld>
            <a:endParaRPr lang="en-US"/>
          </a:p>
        </p:txBody>
      </p:sp>
    </p:spTree>
    <p:extLst>
      <p:ext uri="{BB962C8B-B14F-4D97-AF65-F5344CB8AC3E}">
        <p14:creationId xmlns:p14="http://schemas.microsoft.com/office/powerpoint/2010/main" val="89234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7</a:t>
            </a:fld>
            <a:endParaRPr lang="en-US"/>
          </a:p>
        </p:txBody>
      </p:sp>
    </p:spTree>
    <p:extLst>
      <p:ext uri="{BB962C8B-B14F-4D97-AF65-F5344CB8AC3E}">
        <p14:creationId xmlns:p14="http://schemas.microsoft.com/office/powerpoint/2010/main" val="327005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latin typeface="Times New Roman" panose="02020603050405020304" pitchFamily="18" charset="0"/>
                <a:ea typeface="Times New Roman" panose="02020603050405020304" pitchFamily="18" charset="0"/>
              </a:rPr>
              <a:t>Giáo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viên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nhấn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mạnh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Xét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trong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cùng</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điều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kiện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áp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suất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tích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nhiệt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thì</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lực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tương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tác</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phân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tử</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của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rắn</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lỏng</a:t>
            </a:r>
            <a:r>
              <a:rPr lang="en-US" dirty="0">
                <a:latin typeface="Times New Roman" panose="02020603050405020304" pitchFamily="18" charset="0"/>
                <a:ea typeface="Times New Roman" panose="02020603050405020304" pitchFamily="18" charset="0"/>
              </a:rPr>
              <a:t> &gt; </a:t>
            </a:r>
            <a:r>
              <a:rPr lang="en-US" dirty="0" err="1">
                <a:latin typeface="Times New Roman" panose="02020603050405020304" pitchFamily="18" charset="0"/>
                <a:ea typeface="Times New Roman" panose="02020603050405020304" pitchFamily="18" charset="0"/>
              </a:rPr>
              <a:t>chất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khí</a:t>
            </a:r>
            <a:r>
              <a:rPr lang="en-US" dirty="0">
                <a:latin typeface="Times New Roman" panose="02020603050405020304" pitchFamily="18" charset="0"/>
                <a:ea typeface="Times New Roman" panose="02020603050405020304" pitchFamily="18" charset="0"/>
              </a:rPr>
              <a:t>. Cho </a:t>
            </a:r>
            <a:r>
              <a:rPr lang="en-US" dirty="0" err="1">
                <a:latin typeface="Times New Roman" panose="02020603050405020304" pitchFamily="18" charset="0"/>
                <a:ea typeface="Times New Roman" panose="02020603050405020304" pitchFamily="18" charset="0"/>
              </a:rPr>
              <a:t>hs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xem</a:t>
            </a:r>
            <a:r>
              <a:rPr lang="en-US" dirty="0">
                <a:latin typeface="Times New Roman" panose="02020603050405020304" pitchFamily="18" charset="0"/>
                <a:ea typeface="Times New Roman" panose="02020603050405020304" pitchFamily="18" charset="0"/>
              </a:rPr>
              <a:t> video ở slide </a:t>
            </a:r>
            <a:r>
              <a:rPr lang="en-US" dirty="0" err="1">
                <a:latin typeface="Times New Roman" panose="02020603050405020304" pitchFamily="18" charset="0"/>
                <a:ea typeface="Times New Roman" panose="02020603050405020304" pitchFamily="18" charset="0"/>
              </a:rPr>
              <a:t>tiếp</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theo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để</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chứng</a:t>
            </a:r>
            <a:r>
              <a:rPr lang="en-US" dirty="0">
                <a:latin typeface="Times New Roman" panose="02020603050405020304" pitchFamily="18" charset="0"/>
                <a:ea typeface="Times New Roman" panose="02020603050405020304" pitchFamily="18" charset="0"/>
              </a:rPr>
              <a:t>.</a:t>
            </a:r>
          </a:p>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8</a:t>
            </a:fld>
            <a:endParaRPr lang="en-US"/>
          </a:p>
        </p:txBody>
      </p:sp>
    </p:spTree>
    <p:extLst>
      <p:ext uri="{BB962C8B-B14F-4D97-AF65-F5344CB8AC3E}">
        <p14:creationId xmlns:p14="http://schemas.microsoft.com/office/powerpoint/2010/main" val="325555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9</a:t>
            </a:fld>
            <a:endParaRPr lang="en-US"/>
          </a:p>
        </p:txBody>
      </p:sp>
    </p:spTree>
    <p:extLst>
      <p:ext uri="{BB962C8B-B14F-4D97-AF65-F5344CB8AC3E}">
        <p14:creationId xmlns:p14="http://schemas.microsoft.com/office/powerpoint/2010/main" val="284137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6857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935987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33813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059192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8" y="0"/>
            <a:ext cx="9150838" cy="5143500"/>
          </a:xfrm>
          <a:prstGeom prst="rect">
            <a:avLst/>
          </a:prstGeom>
        </p:spPr>
      </p:pic>
      <p:grpSp>
        <p:nvGrpSpPr>
          <p:cNvPr id="3" name="组合 2"/>
          <p:cNvGrpSpPr/>
          <p:nvPr userDrawn="1"/>
        </p:nvGrpSpPr>
        <p:grpSpPr>
          <a:xfrm rot="20983264">
            <a:off x="5943614" y="-183662"/>
            <a:ext cx="512655"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0" name="组合 9"/>
          <p:cNvGrpSpPr/>
          <p:nvPr userDrawn="1"/>
        </p:nvGrpSpPr>
        <p:grpSpPr>
          <a:xfrm rot="1008724">
            <a:off x="7586113" y="214703"/>
            <a:ext cx="598735" cy="429004"/>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16" name="组合 15"/>
          <p:cNvGrpSpPr/>
          <p:nvPr userDrawn="1"/>
        </p:nvGrpSpPr>
        <p:grpSpPr>
          <a:xfrm rot="297948">
            <a:off x="8723358" y="523872"/>
            <a:ext cx="385738" cy="276388"/>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2" name="组合 21"/>
          <p:cNvGrpSpPr/>
          <p:nvPr userDrawn="1"/>
        </p:nvGrpSpPr>
        <p:grpSpPr>
          <a:xfrm rot="20983264">
            <a:off x="6432713" y="86562"/>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28" name="组合 27"/>
          <p:cNvGrpSpPr/>
          <p:nvPr userDrawn="1"/>
        </p:nvGrpSpPr>
        <p:grpSpPr>
          <a:xfrm rot="20983264">
            <a:off x="7216209" y="-107797"/>
            <a:ext cx="385738" cy="276388"/>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grpSp>
        <p:nvGrpSpPr>
          <p:cNvPr id="34" name="组合 33"/>
          <p:cNvGrpSpPr/>
          <p:nvPr userDrawn="1"/>
        </p:nvGrpSpPr>
        <p:grpSpPr>
          <a:xfrm rot="20983264">
            <a:off x="8208003" y="-186726"/>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000" dirty="0">
                <a:solidFill>
                  <a:prstClr val="white"/>
                </a:solidFill>
              </a:endParaRPr>
            </a:p>
          </p:txBody>
        </p:sp>
      </p:grpSp>
    </p:spTree>
    <p:extLst>
      <p:ext uri="{BB962C8B-B14F-4D97-AF65-F5344CB8AC3E}">
        <p14:creationId xmlns:p14="http://schemas.microsoft.com/office/powerpoint/2010/main" val="2291792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AA9D-0244-4BCD-B045-852D3932B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08E4B-2557-4577-A97D-FD7D31526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A3E44-AF2A-44B7-A5C2-1205D1F41DF6}"/>
              </a:ext>
            </a:extLst>
          </p:cNvPr>
          <p:cNvSpPr>
            <a:spLocks noGrp="1"/>
          </p:cNvSpPr>
          <p:nvPr>
            <p:ph type="dt" sz="half" idx="10"/>
          </p:nvPr>
        </p:nvSpPr>
        <p:spPr/>
        <p:txBody>
          <a:bodyPr/>
          <a:lstStyle/>
          <a:p>
            <a:fld id="{A4FEE9F7-08E3-4EBE-B306-D952A3352A51}" type="datetimeFigureOut">
              <a:rPr lang="en-US" smtClean="0"/>
              <a:pPr/>
              <a:t>2/2/2024</a:t>
            </a:fld>
            <a:endParaRPr lang="en-US"/>
          </a:p>
        </p:txBody>
      </p:sp>
      <p:sp>
        <p:nvSpPr>
          <p:cNvPr id="5" name="Footer Placeholder 4">
            <a:extLst>
              <a:ext uri="{FF2B5EF4-FFF2-40B4-BE49-F238E27FC236}">
                <a16:creationId xmlns:a16="http://schemas.microsoft.com/office/drawing/2014/main" id="{73574610-E408-4E28-B1E3-161F5F193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67999-BC83-4D5B-8C2A-AF7755BEEE6D}"/>
              </a:ext>
            </a:extLst>
          </p:cNvPr>
          <p:cNvSpPr>
            <a:spLocks noGrp="1"/>
          </p:cNvSpPr>
          <p:nvPr>
            <p:ph type="sldNum" sz="quarter" idx="12"/>
          </p:nvPr>
        </p:nvSpPr>
        <p:spPr/>
        <p:txBody>
          <a:bodyPr/>
          <a:lstStyle/>
          <a:p>
            <a:fld id="{2124FE9C-1690-4B8E-A66D-5CE74DD82162}" type="slidenum">
              <a:rPr lang="en-US" smtClean="0"/>
              <a:pPr/>
              <a:t>‹#›</a:t>
            </a:fld>
            <a:endParaRPr lang="en-US"/>
          </a:p>
        </p:txBody>
      </p:sp>
    </p:spTree>
    <p:extLst>
      <p:ext uri="{BB962C8B-B14F-4D97-AF65-F5344CB8AC3E}">
        <p14:creationId xmlns:p14="http://schemas.microsoft.com/office/powerpoint/2010/main" val="22616557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844"/>
            <a:ext cx="9144000" cy="5140757"/>
          </a:xfrm>
          <a:prstGeom prst="rect">
            <a:avLst/>
          </a:prstGeom>
        </p:spPr>
      </p:pic>
      <p:sp>
        <p:nvSpPr>
          <p:cNvPr id="5" name="标题 1"/>
          <p:cNvSpPr txBox="1">
            <a:spLocks/>
          </p:cNvSpPr>
          <p:nvPr userDrawn="1"/>
        </p:nvSpPr>
        <p:spPr bwMode="auto">
          <a:xfrm>
            <a:off x="228716" y="17345"/>
            <a:ext cx="30479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2800" b="1" i="0" u="none" strike="noStrike" kern="1200" cap="none" spc="0" normalizeH="0" baseline="0" noProof="0" dirty="0">
                <a:ln>
                  <a:noFill/>
                </a:ln>
                <a:solidFill>
                  <a:sysClr val="windowText" lastClr="000000"/>
                </a:solidFill>
                <a:effectLst/>
                <a:uLnTx/>
                <a:uFillTx/>
                <a:latin typeface="Verdana"/>
                <a:ea typeface="微软雅黑"/>
                <a:cs typeface="+mn-cs"/>
              </a:rPr>
              <a:t>单击此处添加目录</a:t>
            </a:r>
          </a:p>
        </p:txBody>
      </p:sp>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02571">
            <a:off x="6566988" y="37998"/>
            <a:ext cx="2266391" cy="847281"/>
          </a:xfrm>
          <a:prstGeom prst="rect">
            <a:avLst/>
          </a:prstGeom>
        </p:spPr>
      </p:pic>
      <p:sp>
        <p:nvSpPr>
          <p:cNvPr id="6" name="矩形 5"/>
          <p:cNvSpPr/>
          <p:nvPr userDrawn="1"/>
        </p:nvSpPr>
        <p:spPr bwMode="auto">
          <a:xfrm>
            <a:off x="152517" y="565965"/>
            <a:ext cx="8838968" cy="4474600"/>
          </a:xfrm>
          <a:prstGeom prst="rect">
            <a:avLst/>
          </a:prstGeom>
          <a:solidFill>
            <a:schemeClr val="bg1">
              <a:alpha val="9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pic>
        <p:nvPicPr>
          <p:cNvPr id="8" name="图片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5" y="4054432"/>
            <a:ext cx="1130715" cy="1119134"/>
          </a:xfrm>
          <a:prstGeom prst="rect">
            <a:avLst/>
          </a:prstGeom>
        </p:spPr>
      </p:pic>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44107" y="4217627"/>
            <a:ext cx="1199893" cy="937974"/>
          </a:xfrm>
          <a:prstGeom prst="rect">
            <a:avLst/>
          </a:prstGeom>
        </p:spPr>
      </p:pic>
    </p:spTree>
    <p:extLst>
      <p:ext uri="{BB962C8B-B14F-4D97-AF65-F5344CB8AC3E}">
        <p14:creationId xmlns:p14="http://schemas.microsoft.com/office/powerpoint/2010/main" val="29724315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850"/>
                            </p:stCondLst>
                            <p:childTnLst>
                              <p:par>
                                <p:cTn id="10" presetID="2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35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35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4296462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721580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1731275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302518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45271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5721976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664865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89" r:id="rId12"/>
    <p:sldLayoutId id="2147484290" r:id="rId13"/>
    <p:sldLayoutId id="2147484291" r:id="rId14"/>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0.xml"/><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xml"/><Relationship Id="rId7"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2.png"/><Relationship Id="rId5" Type="http://schemas.openxmlformats.org/officeDocument/2006/relationships/tags" Target="../tags/tag7.xml"/><Relationship Id="rId10" Type="http://schemas.openxmlformats.org/officeDocument/2006/relationships/image" Target="../media/image11.png"/><Relationship Id="rId4" Type="http://schemas.openxmlformats.org/officeDocument/2006/relationships/tags" Target="../tags/tag6.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1.xml"/><Relationship Id="rId7" Type="http://schemas.openxmlformats.org/officeDocument/2006/relationships/image" Target="../media/image21.png"/><Relationship Id="rId12"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2.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8.wmf"/></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3.wav"/><Relationship Id="rId9" Type="http://schemas.openxmlformats.org/officeDocument/2006/relationships/image" Target="../media/image38.wmf"/></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8.wmf"/><Relationship Id="rId4" Type="http://schemas.openxmlformats.org/officeDocument/2006/relationships/audio" Target="../media/audio3.wav"/><Relationship Id="rId9" Type="http://schemas.openxmlformats.org/officeDocument/2006/relationships/image" Target="../media/image35.gif"/></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8.wmf"/><Relationship Id="rId4" Type="http://schemas.openxmlformats.org/officeDocument/2006/relationships/audio" Target="../media/audio3.wav"/><Relationship Id="rId9" Type="http://schemas.openxmlformats.org/officeDocument/2006/relationships/image" Target="../media/image35.gif"/></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8.wmf"/><Relationship Id="rId4" Type="http://schemas.openxmlformats.org/officeDocument/2006/relationships/audio" Target="../media/audio3.wav"/><Relationship Id="rId9" Type="http://schemas.openxmlformats.org/officeDocument/2006/relationships/image" Target="../media/image35.gif"/></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8.wmf"/><Relationship Id="rId4" Type="http://schemas.openxmlformats.org/officeDocument/2006/relationships/audio" Target="../media/audio3.wav"/><Relationship Id="rId9" Type="http://schemas.openxmlformats.org/officeDocument/2006/relationships/image" Target="../media/image35.gif"/></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6.wav"/><Relationship Id="rId7" Type="http://schemas.openxmlformats.org/officeDocument/2006/relationships/image" Target="../media/image40.gif"/><Relationship Id="rId2" Type="http://schemas.openxmlformats.org/officeDocument/2006/relationships/slideLayout" Target="../slideLayouts/slideLayout14.xml"/><Relationship Id="rId1" Type="http://schemas.openxmlformats.org/officeDocument/2006/relationships/audio" Target="file:///C:\Users\Admin\Desktop\&#272;&#432;&#7901;ng%20&#273;&#7871;n%20ng&#224;y%20vinh%20quang%20-%20B&#7913;c%20t&#432;&#7901;ng.mp3" TargetMode="External"/><Relationship Id="rId6" Type="http://schemas.openxmlformats.org/officeDocument/2006/relationships/hyperlink" Target="da&#803;y%20th&#432;&#803;c%20nghi&#234;&#803;m.ppt#-1,33,&#212; C&#7916;A B&#205; M&#7852;T" TargetMode="External"/><Relationship Id="rId5" Type="http://schemas.openxmlformats.org/officeDocument/2006/relationships/hyperlink" Target="&#272;&#192;O.ppt#-1,3,B&#7888;C TH&#258;M CH&#7884;N &#212; C&#7916;A B&#205; M&#7852;T" TargetMode="External"/><Relationship Id="rId4" Type="http://schemas.openxmlformats.org/officeDocument/2006/relationships/image" Target="../media/image39.gif"/></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NULL" TargetMode="External"/><Relationship Id="rId1" Type="http://schemas.openxmlformats.org/officeDocument/2006/relationships/tags" Target="../tags/tag1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notesSlide" Target="../notesSlides/notesSlide9.xml"/><Relationship Id="rId15" Type="http://schemas.openxmlformats.org/officeDocument/2006/relationships/image" Target="../media/image28.png"/><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 y="-8042"/>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bg1"/>
              </a:solidFill>
              <a:effectLst/>
              <a:latin typeface="Arial" pitchFamily="34" charset="0"/>
              <a:ea typeface="宋体" pitchFamily="2"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5" y="3655340"/>
            <a:ext cx="1533937" cy="1518226"/>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8058" y="4017469"/>
            <a:ext cx="1455942" cy="1138131"/>
          </a:xfrm>
          <a:prstGeom prst="rect">
            <a:avLst/>
          </a:prstGeom>
        </p:spPr>
      </p:pic>
      <p:sp>
        <p:nvSpPr>
          <p:cNvPr id="13" name="文本框 4">
            <a:extLst>
              <a:ext uri="{FF2B5EF4-FFF2-40B4-BE49-F238E27FC236}">
                <a16:creationId xmlns:a16="http://schemas.microsoft.com/office/drawing/2014/main" id="{42462285-06B8-459A-A123-686B5DA2641F}"/>
              </a:ext>
            </a:extLst>
          </p:cNvPr>
          <p:cNvSpPr txBox="1"/>
          <p:nvPr/>
        </p:nvSpPr>
        <p:spPr>
          <a:xfrm>
            <a:off x="336014" y="2379400"/>
            <a:ext cx="8385095" cy="1200329"/>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BÀI 26. </a:t>
            </a:r>
          </a:p>
          <a:p>
            <a:pPr algn="ctr"/>
            <a:r>
              <a:rPr lang="en-US" sz="3600" b="1" dirty="0">
                <a:solidFill>
                  <a:srgbClr val="FF0000"/>
                </a:solidFill>
                <a:latin typeface="Arial" panose="020B0604020202020204" pitchFamily="34" charset="0"/>
                <a:cs typeface="Arial" panose="020B0604020202020204" pitchFamily="34" charset="0"/>
              </a:rPr>
              <a:t>NĂNG LƯỢNG NHIỆT VÀ NỘI NĂNG</a:t>
            </a:r>
            <a:endParaRPr lang="en-US" sz="3600" dirty="0">
              <a:solidFill>
                <a:srgbClr val="FF0000"/>
              </a:solidFill>
              <a:latin typeface="Arial" panose="020B0604020202020204" pitchFamily="34" charset="0"/>
              <a:cs typeface="Arial" panose="020B0604020202020204" pitchFamily="34" charset="0"/>
            </a:endParaRPr>
          </a:p>
        </p:txBody>
      </p:sp>
      <p:sp>
        <p:nvSpPr>
          <p:cNvPr id="14" name="文本框 5">
            <a:extLst>
              <a:ext uri="{FF2B5EF4-FFF2-40B4-BE49-F238E27FC236}">
                <a16:creationId xmlns:a16="http://schemas.microsoft.com/office/drawing/2014/main" id="{942B1BB1-3FA8-4404-9ACB-3526022D7797}"/>
              </a:ext>
            </a:extLst>
          </p:cNvPr>
          <p:cNvSpPr txBox="1"/>
          <p:nvPr/>
        </p:nvSpPr>
        <p:spPr>
          <a:xfrm>
            <a:off x="2640760" y="3822180"/>
            <a:ext cx="3775601" cy="461665"/>
          </a:xfrm>
          <a:prstGeom prst="rect">
            <a:avLst/>
          </a:prstGeom>
          <a:noFill/>
        </p:spPr>
        <p:txBody>
          <a:bodyPr wrap="square" rtlCol="0">
            <a:spAutoFi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rPr>
              <a:t>KHOA HỌC TỰ NHIÊN 8</a:t>
            </a:r>
            <a:endParaRPr lang="zh-CN" altLang="en-US" sz="2400" b="1" dirty="0">
              <a:latin typeface="Arial" panose="020B0604020202020204" pitchFamily="34" charset="0"/>
              <a:ea typeface="微软雅黑" panose="020B0503020204020204" pitchFamily="34" charset="-122"/>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71503" y="360838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2: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đổi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nhiệt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FAE3BFE-4C23-405F-A5EE-484FED53ED0E}"/>
              </a:ext>
            </a:extLst>
          </p:cNvPr>
          <p:cNvSpPr txBox="1"/>
          <p:nvPr/>
        </p:nvSpPr>
        <p:spPr>
          <a:xfrm>
            <a:off x="2736902" y="1898386"/>
            <a:ext cx="5410583" cy="707886"/>
          </a:xfrm>
          <a:prstGeom prst="rect">
            <a:avLst/>
          </a:prstGeom>
          <a:solidFill>
            <a:srgbClr val="FFFFCC"/>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TL: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nhanh</a:t>
            </a:r>
            <a:r>
              <a:rPr lang="en-US" sz="2000" dirty="0">
                <a:latin typeface="Times New Roman" panose="02020603050405020304" pitchFamily="18" charset="0"/>
                <a:ea typeface="Times New Roman" panose="02020603050405020304" pitchFamily="18" charset="0"/>
              </a:rPr>
              <a:t>.</a:t>
            </a:r>
          </a:p>
        </p:txBody>
      </p:sp>
    </p:spTree>
    <p:custDataLst>
      <p:tags r:id="rId1"/>
    </p:custDataLst>
    <p:extLst>
      <p:ext uri="{BB962C8B-B14F-4D97-AF65-F5344CB8AC3E}">
        <p14:creationId xmlns:p14="http://schemas.microsoft.com/office/powerpoint/2010/main" val="75990300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128937"/>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3962417" y="1337379"/>
            <a:ext cx="4973661" cy="3139321"/>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spcAft>
                <a:spcPts val="0"/>
              </a:spcAft>
            </a:pPr>
            <a:r>
              <a:rPr lang="en-US" b="1" dirty="0" err="1">
                <a:latin typeface="Times New Roman" panose="02020603050405020304" pitchFamily="18" charset="0"/>
                <a:ea typeface="Times New Roman" panose="02020603050405020304" pitchFamily="18" charset="0"/>
              </a:rPr>
              <a:t>Tính</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chất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của</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các</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nguyên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phân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tử</a:t>
            </a:r>
            <a:r>
              <a:rPr lang="en-US" b="1" dirty="0">
                <a:latin typeface="Times New Roman" panose="02020603050405020304" pitchFamily="18" charset="0"/>
                <a:ea typeface="Times New Roman" panose="02020603050405020304" pitchFamily="18" charset="0"/>
              </a:rPr>
              <a:t>:</a:t>
            </a: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hỗn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không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ngừng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về</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phía</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Giữa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có</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hút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đẩy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tương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phân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marL="342900" lvl="0" indent="-342900" algn="just">
              <a:spcAft>
                <a:spcPts val="0"/>
              </a:spcAft>
              <a:buFont typeface="Times New Roman" panose="02020603050405020304" pitchFamily="18" charset="0"/>
              <a:buChar char="-"/>
            </a:pP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cao</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nguyên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tử</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càng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nhanh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này</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gọi</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là</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chuyển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động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nhiệt</a:t>
            </a:r>
            <a:r>
              <a:rPr lang="en-US" dirty="0">
                <a:solidFill>
                  <a:srgbClr val="FF000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lvl="0" algn="just">
              <a:spcAft>
                <a:spcPts val="0"/>
              </a:spcAft>
            </a:pP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có</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được</a:t>
            </a:r>
            <a:r>
              <a:rPr lang="en-US" b="1" dirty="0">
                <a:latin typeface="Times New Roman" panose="02020603050405020304" pitchFamily="18" charset="0"/>
                <a:ea typeface="Times New Roman" panose="02020603050405020304" pitchFamily="18" charset="0"/>
              </a:rPr>
              <a:t> do </a:t>
            </a:r>
            <a:r>
              <a:rPr lang="en-US" b="1" dirty="0" err="1">
                <a:latin typeface="Times New Roman" panose="02020603050405020304" pitchFamily="18" charset="0"/>
                <a:ea typeface="Times New Roman" panose="02020603050405020304" pitchFamily="18" charset="0"/>
              </a:rPr>
              <a:t>chuyển</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động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gọi</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là</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lượng</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nhiệt</a:t>
            </a:r>
            <a:r>
              <a:rPr lang="en-US" b="1" dirty="0">
                <a:latin typeface="Times New Roman" panose="02020603050405020304" pitchFamily="18" charset="0"/>
                <a:ea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rPr>
              <a:t>năng</a:t>
            </a:r>
            <a:r>
              <a:rPr lang="en-US" b="1" dirty="0">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216852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90"/>
                                          </p:val>
                                        </p:tav>
                                        <p:tav tm="100000">
                                          <p:val>
                                            <p:fltVal val="0"/>
                                          </p:val>
                                        </p:tav>
                                      </p:tavLst>
                                    </p:anim>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9F06E5-D9BB-4201-8E6A-C8E5ACC006F9}"/>
              </a:ext>
            </a:extLst>
          </p:cNvPr>
          <p:cNvSpPr txBox="1"/>
          <p:nvPr/>
        </p:nvSpPr>
        <p:spPr>
          <a:xfrm>
            <a:off x="231887" y="660902"/>
            <a:ext cx="3578133" cy="646331"/>
          </a:xfrm>
          <a:prstGeom prst="rect">
            <a:avLst/>
          </a:prstGeom>
          <a:solidFill>
            <a:srgbClr val="FFFFCC"/>
          </a:solidFill>
        </p:spPr>
        <p:txBody>
          <a:bodyPr wrap="square" rtlCol="0">
            <a:spAutoFit/>
          </a:bodyPr>
          <a:lstStyle/>
          <a:p>
            <a:r>
              <a:rPr lang="en-US" b="1" i="1" dirty="0"/>
              <a:t>I. </a:t>
            </a:r>
            <a:r>
              <a:rPr lang="en-US" b="1" i="1" dirty="0" err="1"/>
              <a:t>Một</a:t>
            </a:r>
            <a:r>
              <a:rPr lang="en-US" b="1" i="1" dirty="0"/>
              <a:t> </a:t>
            </a:r>
            <a:r>
              <a:rPr lang="en-US" b="1" i="1" dirty="0" err="1"/>
              <a:t>số</a:t>
            </a:r>
            <a:r>
              <a:rPr lang="en-US" b="1" i="1" dirty="0"/>
              <a:t> </a:t>
            </a:r>
            <a:r>
              <a:rPr lang="en-US" b="1" i="1" dirty="0" err="1"/>
              <a:t>tính</a:t>
            </a:r>
            <a:r>
              <a:rPr lang="en-US" b="1" i="1" dirty="0"/>
              <a:t> </a:t>
            </a:r>
            <a:r>
              <a:rPr lang="en-US" b="1" i="1" dirty="0" err="1"/>
              <a:t>chất</a:t>
            </a:r>
            <a:r>
              <a:rPr lang="en-US" b="1" i="1" dirty="0"/>
              <a:t> </a:t>
            </a:r>
            <a:r>
              <a:rPr lang="en-US" b="1" i="1" dirty="0" err="1"/>
              <a:t>của</a:t>
            </a:r>
            <a:r>
              <a:rPr lang="en-US" b="1" i="1" dirty="0"/>
              <a:t> </a:t>
            </a:r>
            <a:r>
              <a:rPr lang="en-US" b="1" i="1" dirty="0" err="1"/>
              <a:t>phân</a:t>
            </a:r>
            <a:r>
              <a:rPr lang="en-US" b="1" i="1" dirty="0"/>
              <a:t> </a:t>
            </a:r>
            <a:r>
              <a:rPr lang="en-US" b="1" i="1" dirty="0" err="1"/>
              <a:t>tử</a:t>
            </a:r>
            <a:r>
              <a:rPr lang="en-US" b="1" i="1" dirty="0"/>
              <a:t>, </a:t>
            </a:r>
            <a:r>
              <a:rPr lang="en-US" b="1" i="1" dirty="0" err="1"/>
              <a:t>nguyên</a:t>
            </a:r>
            <a:r>
              <a:rPr lang="en-US" b="1" i="1" dirty="0"/>
              <a:t> </a:t>
            </a:r>
            <a:r>
              <a:rPr lang="en-US" b="1" i="1" dirty="0" err="1"/>
              <a:t>tử</a:t>
            </a:r>
            <a:endParaRPr lang="en-US" dirty="0"/>
          </a:p>
        </p:txBody>
      </p:sp>
      <p:cxnSp>
        <p:nvCxnSpPr>
          <p:cNvPr id="18" name="Straight Connector 17">
            <a:extLst>
              <a:ext uri="{FF2B5EF4-FFF2-40B4-BE49-F238E27FC236}">
                <a16:creationId xmlns:a16="http://schemas.microsoft.com/office/drawing/2014/main" id="{9CB84771-D8D3-48B4-8542-D08113875763}"/>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19" name="TextBox 18">
            <a:extLst>
              <a:ext uri="{FF2B5EF4-FFF2-40B4-BE49-F238E27FC236}">
                <a16:creationId xmlns:a16="http://schemas.microsoft.com/office/drawing/2014/main" id="{BEBB507E-F535-4E26-AFE4-23F12FEF12F3}"/>
              </a:ext>
            </a:extLst>
          </p:cNvPr>
          <p:cNvSpPr txBox="1"/>
          <p:nvPr/>
        </p:nvSpPr>
        <p:spPr>
          <a:xfrm>
            <a:off x="152517" y="1768084"/>
            <a:ext cx="3733702" cy="369332"/>
          </a:xfrm>
          <a:prstGeom prst="rect">
            <a:avLst/>
          </a:prstGeom>
          <a:solidFill>
            <a:schemeClr val="accent2">
              <a:lumMod val="20000"/>
              <a:lumOff val="80000"/>
            </a:schemeClr>
          </a:solidFill>
        </p:spPr>
        <p:txBody>
          <a:bodyPr wrap="square" rtlCol="0">
            <a:spAutoFit/>
          </a:bodyPr>
          <a:lstStyle/>
          <a:p>
            <a:r>
              <a:rPr lang="en-US" b="1" i="1" dirty="0"/>
              <a:t>III.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20" name="Rectangle 19">
            <a:extLst>
              <a:ext uri="{FF2B5EF4-FFF2-40B4-BE49-F238E27FC236}">
                <a16:creationId xmlns:a16="http://schemas.microsoft.com/office/drawing/2014/main" id="{32C7D509-2074-4C07-9D47-154BDF4417C0}"/>
              </a:ext>
            </a:extLst>
          </p:cNvPr>
          <p:cNvSpPr/>
          <p:nvPr/>
        </p:nvSpPr>
        <p:spPr>
          <a:xfrm>
            <a:off x="4059857" y="655497"/>
            <a:ext cx="4572000" cy="1341008"/>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 </a:t>
            </a:r>
            <a:r>
              <a:rPr lang="en-US" b="1" dirty="0" err="1">
                <a:solidFill>
                  <a:srgbClr val="000000"/>
                </a:solidFill>
                <a:latin typeface="+mj-lt"/>
                <a:ea typeface="Times New Roman" panose="02020603050405020304" pitchFamily="18" charset="0"/>
              </a:rPr>
              <a:t>Giao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về</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nhà</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sau</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tiết</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a:p>
            <a:pPr marL="457200" algn="just">
              <a:lnSpc>
                <a:spcPct val="115000"/>
              </a:lnSpc>
              <a:spcAft>
                <a:spcPts val="0"/>
              </a:spcAft>
            </a:pPr>
            <a:r>
              <a:rPr lang="en-US" dirty="0">
                <a:solidFill>
                  <a:srgbClr val="000000"/>
                </a:solidFill>
                <a:latin typeface="+mj-lt"/>
                <a:ea typeface="Times New Roman" panose="02020603050405020304" pitchFamily="18" charset="0"/>
              </a:rPr>
              <a:t>HS </a:t>
            </a:r>
            <a:r>
              <a:rPr lang="en-US" dirty="0" err="1">
                <a:solidFill>
                  <a:srgbClr val="000000"/>
                </a:solidFill>
                <a:latin typeface="+mj-lt"/>
                <a:ea typeface="Times New Roman" panose="02020603050405020304" pitchFamily="18" charset="0"/>
              </a:rPr>
              <a:t>đọc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mục</a:t>
            </a:r>
            <a:r>
              <a:rPr lang="en-US" dirty="0">
                <a:solidFill>
                  <a:srgbClr val="000000"/>
                </a:solidFill>
                <a:latin typeface="+mj-lt"/>
                <a:ea typeface="Times New Roman" panose="02020603050405020304" pitchFamily="18" charset="0"/>
              </a:rPr>
              <a:t> III.1, 2 (SGK) </a:t>
            </a:r>
            <a:r>
              <a:rPr lang="en-US" dirty="0" err="1">
                <a:solidFill>
                  <a:srgbClr val="000000"/>
                </a:solidFill>
                <a:latin typeface="+mj-lt"/>
                <a:ea typeface="Times New Roman" panose="02020603050405020304" pitchFamily="18" charset="0"/>
              </a:rPr>
              <a:t>trả</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lời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các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câu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hỏi</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phiếu</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học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tập</a:t>
            </a:r>
            <a:r>
              <a:rPr lang="en-US" dirty="0">
                <a:solidFill>
                  <a:srgbClr val="000000"/>
                </a:solidFill>
                <a:latin typeface="+mj-lt"/>
                <a:ea typeface="Times New Roman" panose="02020603050405020304" pitchFamily="18" charset="0"/>
              </a:rPr>
              <a:t> 2 </a:t>
            </a:r>
            <a:endParaRPr lang="en-US" dirty="0">
              <a:latin typeface="+mj-lt"/>
              <a:ea typeface="Times New Roman" panose="02020603050405020304" pitchFamily="18" charset="0"/>
            </a:endParaRPr>
          </a:p>
          <a:p>
            <a:pPr marL="457200" algn="ctr">
              <a:lnSpc>
                <a:spcPct val="115000"/>
              </a:lnSpc>
              <a:spcAft>
                <a:spcPts val="0"/>
              </a:spcAft>
            </a:pPr>
            <a:r>
              <a:rPr lang="en-US" dirty="0" err="1">
                <a:solidFill>
                  <a:srgbClr val="000000"/>
                </a:solidFill>
                <a:latin typeface="+mj-lt"/>
                <a:ea typeface="Times New Roman" panose="02020603050405020304" pitchFamily="18" charset="0"/>
              </a:rPr>
              <a:t>Thực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hiện</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xong</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trước</a:t>
            </a:r>
            <a:r>
              <a:rPr lang="en-US" dirty="0">
                <a:solidFill>
                  <a:srgbClr val="000000"/>
                </a:solidFill>
                <a:latin typeface="+mj-lt"/>
                <a:ea typeface="Times New Roman" panose="02020603050405020304" pitchFamily="18" charset="0"/>
              </a:rPr>
              <a:t> </a:t>
            </a:r>
            <a:r>
              <a:rPr lang="en-US" dirty="0" err="1">
                <a:solidFill>
                  <a:srgbClr val="000000"/>
                </a:solidFill>
                <a:latin typeface="+mj-lt"/>
                <a:ea typeface="Times New Roman" panose="02020603050405020304" pitchFamily="18" charset="0"/>
              </a:rPr>
              <a:t>tiết</a:t>
            </a:r>
            <a:r>
              <a:rPr lang="en-US" dirty="0">
                <a:solidFill>
                  <a:srgbClr val="000000"/>
                </a:solidFill>
                <a:latin typeface="+mj-lt"/>
                <a:ea typeface="Times New Roman" panose="02020603050405020304" pitchFamily="18" charset="0"/>
              </a:rPr>
              <a:t> 2.</a:t>
            </a:r>
            <a:endParaRPr lang="en-US" sz="1800" dirty="0">
              <a:effectLst/>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2932144548"/>
              </p:ext>
            </p:extLst>
          </p:nvPr>
        </p:nvGraphicFramePr>
        <p:xfrm>
          <a:off x="4038616" y="2190760"/>
          <a:ext cx="4952868" cy="2661920"/>
        </p:xfrm>
        <a:graphic>
          <a:graphicData uri="http://schemas.openxmlformats.org/drawingml/2006/table">
            <a:tbl>
              <a:tblPr firstRow="1" firstCol="1" bandRow="1">
                <a:tableStyleId>{5C22544A-7EE6-4342-B048-85BDC9FD1C3A}</a:tableStyleId>
              </a:tblPr>
              <a:tblGrid>
                <a:gridCol w="1066770">
                  <a:extLst>
                    <a:ext uri="{9D8B030D-6E8A-4147-A177-3AD203B41FA5}">
                      <a16:colId xmlns:a16="http://schemas.microsoft.com/office/drawing/2014/main" val="20666769"/>
                    </a:ext>
                  </a:extLst>
                </a:gridCol>
                <a:gridCol w="2263937">
                  <a:extLst>
                    <a:ext uri="{9D8B030D-6E8A-4147-A177-3AD203B41FA5}">
                      <a16:colId xmlns:a16="http://schemas.microsoft.com/office/drawing/2014/main" val="234376706"/>
                    </a:ext>
                  </a:extLst>
                </a:gridCol>
                <a:gridCol w="1622161">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just">
                        <a:lnSpc>
                          <a:spcPct val="115000"/>
                        </a:lnSpc>
                        <a:spcAft>
                          <a:spcPts val="0"/>
                        </a:spcAft>
                      </a:pPr>
                      <a:r>
                        <a:rPr lang="en-US" sz="2000">
                          <a:solidFill>
                            <a:schemeClr val="tx1"/>
                          </a:solidFill>
                          <a:effectLst/>
                        </a:rPr>
                        <a:t>Động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just">
                        <a:lnSpc>
                          <a:spcPct val="115000"/>
                        </a:lnSpc>
                        <a:spcAft>
                          <a:spcPts val="0"/>
                        </a:spcAft>
                      </a:pPr>
                      <a:r>
                        <a:rPr lang="en-US" sz="2000">
                          <a:solidFill>
                            <a:schemeClr val="tx1"/>
                          </a:solidFill>
                          <a:effectLst/>
                        </a:rPr>
                        <a:t>Thế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just">
                        <a:lnSpc>
                          <a:spcPct val="115000"/>
                        </a:lnSpc>
                        <a:spcAft>
                          <a:spcPts val="0"/>
                        </a:spcAft>
                      </a:pPr>
                      <a:r>
                        <a:rPr lang="en-US" sz="2000">
                          <a:solidFill>
                            <a:schemeClr val="tx1"/>
                          </a:solidFill>
                          <a:effectLst/>
                        </a:rPr>
                        <a:t>Nội năng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
        <p:nvSpPr>
          <p:cNvPr id="3" name="TextBox 2">
            <a:extLst>
              <a:ext uri="{FF2B5EF4-FFF2-40B4-BE49-F238E27FC236}">
                <a16:creationId xmlns:a16="http://schemas.microsoft.com/office/drawing/2014/main" id="{2D987CAB-7C22-39CE-8BDB-44574AA7DF4C}"/>
              </a:ext>
            </a:extLst>
          </p:cNvPr>
          <p:cNvSpPr txBox="1"/>
          <p:nvPr/>
        </p:nvSpPr>
        <p:spPr>
          <a:xfrm>
            <a:off x="221266" y="1331234"/>
            <a:ext cx="3578133" cy="369332"/>
          </a:xfrm>
          <a:prstGeom prst="rect">
            <a:avLst/>
          </a:prstGeom>
          <a:solidFill>
            <a:srgbClr val="FFFFCC"/>
          </a:solidFill>
        </p:spPr>
        <p:txBody>
          <a:bodyPr wrap="square" rtlCol="0">
            <a:spAutoFit/>
          </a:bodyPr>
          <a:lstStyle/>
          <a:p>
            <a:r>
              <a:rPr lang="en-US" b="1" i="1" dirty="0"/>
              <a:t>II. </a:t>
            </a:r>
            <a:r>
              <a:rPr lang="en-US" b="1" i="1" dirty="0" err="1"/>
              <a:t>Khái</a:t>
            </a:r>
            <a:r>
              <a:rPr lang="en-US" b="1" i="1" dirty="0"/>
              <a:t> </a:t>
            </a:r>
            <a:r>
              <a:rPr lang="en-US" b="1" i="1" dirty="0" err="1"/>
              <a:t>niệm</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Tree>
    <p:extLst>
      <p:ext uri="{BB962C8B-B14F-4D97-AF65-F5344CB8AC3E}">
        <p14:creationId xmlns:p14="http://schemas.microsoft.com/office/powerpoint/2010/main" val="84250857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2C7D509-2074-4C07-9D47-154BDF4417C0}"/>
              </a:ext>
            </a:extLst>
          </p:cNvPr>
          <p:cNvSpPr/>
          <p:nvPr/>
        </p:nvSpPr>
        <p:spPr>
          <a:xfrm>
            <a:off x="1905070" y="559685"/>
            <a:ext cx="4572000" cy="383823"/>
          </a:xfrm>
          <a:prstGeom prst="rect">
            <a:avLst/>
          </a:prstGeom>
        </p:spPr>
        <p:txBody>
          <a:bodyPr>
            <a:spAutoFit/>
          </a:bodyPr>
          <a:lstStyle/>
          <a:p>
            <a:pPr marL="457200" algn="ctr">
              <a:lnSpc>
                <a:spcPct val="115000"/>
              </a:lnSpc>
              <a:spcAft>
                <a:spcPts val="0"/>
              </a:spcAft>
            </a:pPr>
            <a:r>
              <a:rPr lang="en-US" b="1" dirty="0" err="1">
                <a:solidFill>
                  <a:srgbClr val="000000"/>
                </a:solidFill>
                <a:latin typeface="+mj-lt"/>
                <a:ea typeface="Times New Roman" panose="02020603050405020304" pitchFamily="18" charset="0"/>
              </a:rPr>
              <a:t>Báo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cáo</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nhiệm</a:t>
            </a:r>
            <a:r>
              <a:rPr lang="en-US" b="1" dirty="0">
                <a:solidFill>
                  <a:srgbClr val="000000"/>
                </a:solidFill>
                <a:latin typeface="+mj-lt"/>
                <a:ea typeface="Times New Roman" panose="02020603050405020304" pitchFamily="18" charset="0"/>
              </a:rPr>
              <a:t> </a:t>
            </a:r>
            <a:r>
              <a:rPr lang="en-US" b="1" dirty="0" err="1">
                <a:solidFill>
                  <a:srgbClr val="000000"/>
                </a:solidFill>
                <a:latin typeface="+mj-lt"/>
                <a:ea typeface="Times New Roman" panose="02020603050405020304" pitchFamily="18" charset="0"/>
              </a:rPr>
              <a:t>vụ</a:t>
            </a:r>
            <a:r>
              <a:rPr lang="en-US" b="1" dirty="0">
                <a:solidFill>
                  <a:srgbClr val="000000"/>
                </a:solidFill>
                <a:latin typeface="+mj-lt"/>
                <a:ea typeface="Times New Roman" panose="02020603050405020304" pitchFamily="18" charset="0"/>
              </a:rPr>
              <a:t> 1</a:t>
            </a:r>
            <a:endParaRPr lang="en-US" dirty="0">
              <a:latin typeface="+mj-lt"/>
              <a:ea typeface="Times New Roman" panose="02020603050405020304" pitchFamily="18" charset="0"/>
            </a:endParaRPr>
          </a:p>
        </p:txBody>
      </p:sp>
      <p:graphicFrame>
        <p:nvGraphicFramePr>
          <p:cNvPr id="21" name="Table 20">
            <a:extLst>
              <a:ext uri="{FF2B5EF4-FFF2-40B4-BE49-F238E27FC236}">
                <a16:creationId xmlns:a16="http://schemas.microsoft.com/office/drawing/2014/main" id="{89BDEFEE-1DA0-4558-AEA8-229772286A3D}"/>
              </a:ext>
            </a:extLst>
          </p:cNvPr>
          <p:cNvGraphicFramePr>
            <a:graphicFrameLocks noGrp="1"/>
          </p:cNvGraphicFramePr>
          <p:nvPr>
            <p:extLst>
              <p:ext uri="{D42A27DB-BD31-4B8C-83A1-F6EECF244321}">
                <p14:modId xmlns:p14="http://schemas.microsoft.com/office/powerpoint/2010/main" val="1699935697"/>
              </p:ext>
            </p:extLst>
          </p:nvPr>
        </p:nvGraphicFramePr>
        <p:xfrm>
          <a:off x="381110" y="1052266"/>
          <a:ext cx="8534176" cy="3714434"/>
        </p:xfrm>
        <a:graphic>
          <a:graphicData uri="http://schemas.openxmlformats.org/drawingml/2006/table">
            <a:tbl>
              <a:tblPr firstRow="1" firstCol="1" bandRow="1">
                <a:tableStyleId>{5C22544A-7EE6-4342-B048-85BDC9FD1C3A}</a:tableStyleId>
              </a:tblPr>
              <a:tblGrid>
                <a:gridCol w="1838128">
                  <a:extLst>
                    <a:ext uri="{9D8B030D-6E8A-4147-A177-3AD203B41FA5}">
                      <a16:colId xmlns:a16="http://schemas.microsoft.com/office/drawing/2014/main" val="20666769"/>
                    </a:ext>
                  </a:extLst>
                </a:gridCol>
                <a:gridCol w="3900939">
                  <a:extLst>
                    <a:ext uri="{9D8B030D-6E8A-4147-A177-3AD203B41FA5}">
                      <a16:colId xmlns:a16="http://schemas.microsoft.com/office/drawing/2014/main" val="234376706"/>
                    </a:ext>
                  </a:extLst>
                </a:gridCol>
                <a:gridCol w="2795109">
                  <a:extLst>
                    <a:ext uri="{9D8B030D-6E8A-4147-A177-3AD203B41FA5}">
                      <a16:colId xmlns:a16="http://schemas.microsoft.com/office/drawing/2014/main" val="2858537314"/>
                    </a:ext>
                  </a:extLst>
                </a:gridCol>
              </a:tblGrid>
              <a:tr h="0">
                <a:tc gridSpan="3">
                  <a:txBody>
                    <a:bodyPr/>
                    <a:lstStyle/>
                    <a:p>
                      <a:pPr algn="ctr">
                        <a:lnSpc>
                          <a:spcPct val="115000"/>
                        </a:lnSpc>
                        <a:spcAft>
                          <a:spcPts val="0"/>
                        </a:spcAft>
                      </a:pPr>
                      <a:r>
                        <a:rPr lang="en-US" sz="2000" dirty="0">
                          <a:solidFill>
                            <a:schemeClr val="tx1"/>
                          </a:solidFill>
                          <a:effectLst/>
                        </a:rPr>
                        <a:t>PHIẾU HỌC TẬP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9067830"/>
                  </a:ext>
                </a:extLst>
              </a:tr>
              <a:tr h="0">
                <a:tc>
                  <a:txBody>
                    <a:bodyPr/>
                    <a:lstStyle/>
                    <a:p>
                      <a:pPr algn="just">
                        <a:lnSpc>
                          <a:spcPct val="115000"/>
                        </a:lnSpc>
                        <a:spcAft>
                          <a:spcPts val="0"/>
                        </a:spcAft>
                      </a:pPr>
                      <a:r>
                        <a:rPr lang="en-US" sz="2000">
                          <a:solidFill>
                            <a:schemeClr val="tx1"/>
                          </a:solidFill>
                          <a:effectLst/>
                        </a:rPr>
                        <a:t> </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ctr">
                        <a:lnSpc>
                          <a:spcPct val="115000"/>
                        </a:lnSpc>
                        <a:spcAft>
                          <a:spcPts val="0"/>
                        </a:spcAft>
                      </a:pPr>
                      <a:r>
                        <a:rPr lang="en-US" sz="2000" dirty="0" err="1">
                          <a:solidFill>
                            <a:schemeClr val="tx1"/>
                          </a:solidFill>
                          <a:effectLst/>
                        </a:rPr>
                        <a:t>Khái</a:t>
                      </a:r>
                      <a:r>
                        <a:rPr lang="en-US" sz="2000" dirty="0">
                          <a:solidFill>
                            <a:schemeClr val="tx1"/>
                          </a:solidFill>
                          <a:effectLst/>
                        </a:rPr>
                        <a:t> </a:t>
                      </a:r>
                      <a:r>
                        <a:rPr lang="en-US" sz="2000" dirty="0" err="1">
                          <a:solidFill>
                            <a:schemeClr val="tx1"/>
                          </a:solidFill>
                          <a:effectLst/>
                        </a:rPr>
                        <a:t>niệm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dirty="0" err="1">
                          <a:solidFill>
                            <a:schemeClr val="tx1"/>
                          </a:solidFill>
                          <a:effectLst/>
                        </a:rPr>
                        <a:t>Kí</a:t>
                      </a:r>
                      <a:r>
                        <a:rPr lang="en-US" sz="2000" dirty="0">
                          <a:solidFill>
                            <a:schemeClr val="tx1"/>
                          </a:solidFill>
                          <a:effectLst/>
                        </a:rPr>
                        <a:t> </a:t>
                      </a:r>
                      <a:r>
                        <a:rPr lang="en-US" sz="2000" dirty="0" err="1">
                          <a:solidFill>
                            <a:schemeClr val="tx1"/>
                          </a:solidFill>
                          <a:effectLst/>
                        </a:rPr>
                        <a:t>hiệu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278841"/>
                  </a:ext>
                </a:extLst>
              </a:tr>
              <a:tr h="0">
                <a:tc>
                  <a:txBody>
                    <a:bodyPr/>
                    <a:lstStyle/>
                    <a:p>
                      <a:pPr algn="ctr">
                        <a:lnSpc>
                          <a:spcPct val="115000"/>
                        </a:lnSpc>
                        <a:spcAft>
                          <a:spcPts val="0"/>
                        </a:spcAft>
                      </a:pP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chuyển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hỗn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loạn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không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ngừng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15000"/>
                        </a:lnSpc>
                        <a:spcAft>
                          <a:spcPts val="0"/>
                        </a:spcAft>
                      </a:pPr>
                      <a:r>
                        <a:rPr lang="en-US" sz="2000" b="1" dirty="0" err="1">
                          <a:solidFill>
                            <a:srgbClr val="000000"/>
                          </a:solidFill>
                          <a:effectLst/>
                          <a:latin typeface="Times New Roman" panose="02020603050405020304" pitchFamily="18" charset="0"/>
                          <a:ea typeface="Calibri" panose="020F0502020204030204" pitchFamily="34" charset="0"/>
                        </a:rPr>
                        <a:t>E</a:t>
                      </a:r>
                      <a:r>
                        <a:rPr lang="en-US" sz="2000" b="1" baseline="-25000" dirty="0" err="1">
                          <a:solidFill>
                            <a:srgbClr val="000000"/>
                          </a:solidFill>
                          <a:effectLst/>
                          <a:latin typeface="Times New Roman" panose="02020603050405020304" pitchFamily="18" charset="0"/>
                          <a:ea typeface="Calibri" panose="020F0502020204030204" pitchFamily="34" charset="0"/>
                        </a:rPr>
                        <a:t>đ</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02626043"/>
                  </a:ext>
                </a:extLst>
              </a:tr>
              <a:tr h="0">
                <a:tc>
                  <a:txBody>
                    <a:bodyPr/>
                    <a:lstStyle/>
                    <a:p>
                      <a:pPr algn="ctr">
                        <a:lnSpc>
                          <a:spcPct val="115000"/>
                        </a:lnSpc>
                        <a:spcAft>
                          <a:spcPts val="0"/>
                        </a:spcAft>
                      </a:pP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lượng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có</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được</a:t>
                      </a:r>
                      <a:r>
                        <a:rPr lang="en-US" sz="2000" dirty="0">
                          <a:solidFill>
                            <a:srgbClr val="FF0000"/>
                          </a:solidFill>
                          <a:effectLst/>
                          <a:latin typeface="Times New Roman" panose="02020603050405020304" pitchFamily="18" charset="0"/>
                          <a:ea typeface="Calibri" panose="020F0502020204030204" pitchFamily="34" charset="0"/>
                        </a:rPr>
                        <a:t> do </a:t>
                      </a:r>
                      <a:r>
                        <a:rPr lang="en-US" sz="2000" dirty="0" err="1">
                          <a:solidFill>
                            <a:srgbClr val="FF0000"/>
                          </a:solidFill>
                          <a:effectLst/>
                          <a:latin typeface="Times New Roman" panose="02020603050405020304" pitchFamily="18" charset="0"/>
                          <a:ea typeface="Calibri" panose="020F0502020204030204" pitchFamily="34" charset="0"/>
                        </a:rPr>
                        <a:t>sự</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tương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giữa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với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nhau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gọi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E</a:t>
                      </a:r>
                      <a:r>
                        <a:rPr lang="en-US" sz="2000" b="1" baseline="-25000" dirty="0">
                          <a:solidFill>
                            <a:srgbClr val="000000"/>
                          </a:solidFill>
                          <a:effectLst/>
                          <a:latin typeface="Times New Roman" panose="02020603050405020304" pitchFamily="18" charset="0"/>
                          <a:ea typeface="Calibri" panose="020F0502020204030204" pitchFamily="34" charset="0"/>
                        </a:rPr>
                        <a:t>t</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8111550"/>
                  </a:ext>
                </a:extLst>
              </a:tr>
              <a:tr h="0">
                <a:tc>
                  <a:txBody>
                    <a:bodyPr/>
                    <a:lstStyle/>
                    <a:p>
                      <a:pPr algn="ctr">
                        <a:lnSpc>
                          <a:spcPct val="115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46990" algn="just">
                        <a:lnSpc>
                          <a:spcPct val="115000"/>
                        </a:lnSpc>
                        <a:spcAft>
                          <a:spcPts val="0"/>
                        </a:spcAft>
                      </a:pPr>
                      <a:r>
                        <a:rPr lang="en-US" sz="2000" dirty="0" err="1">
                          <a:solidFill>
                            <a:srgbClr val="FF0000"/>
                          </a:solidFill>
                          <a:effectLst/>
                          <a:latin typeface="Times New Roman" panose="02020603050405020304" pitchFamily="18" charset="0"/>
                          <a:ea typeface="Calibri" panose="020F0502020204030204" pitchFamily="34" charset="0"/>
                        </a:rPr>
                        <a:t>Nội</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một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là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tổng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động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và</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thế</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năng</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của</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các</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nguyên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phân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tử</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cấu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tạo</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nên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vật</a:t>
                      </a:r>
                      <a:r>
                        <a:rPr lang="en-US" sz="2000" dirty="0">
                          <a:solidFill>
                            <a:srgbClr val="FF0000"/>
                          </a:solidFill>
                          <a:effectLst/>
                          <a:latin typeface="Times New Roman" panose="02020603050405020304" pitchFamily="18" charset="0"/>
                          <a:ea typeface="Calibri" panose="020F0502020204030204" pitchFamily="34" charset="0"/>
                        </a:rPr>
                        <a:t>.</a:t>
                      </a: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en-US" sz="2000" b="1" dirty="0">
                          <a:solidFill>
                            <a:srgbClr val="000000"/>
                          </a:solidFill>
                          <a:effectLst/>
                          <a:latin typeface="Times New Roman" panose="02020603050405020304" pitchFamily="18" charset="0"/>
                          <a:ea typeface="Calibri" panose="020F0502020204030204" pitchFamily="34" charset="0"/>
                        </a:rPr>
                        <a:t>U</a:t>
                      </a:r>
                      <a:endParaRPr lang="en-US" sz="2000" b="1"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55440042"/>
                  </a:ext>
                </a:extLst>
              </a:tr>
            </a:tbl>
          </a:graphicData>
        </a:graphic>
      </p:graphicFrame>
    </p:spTree>
    <p:extLst>
      <p:ext uri="{BB962C8B-B14F-4D97-AF65-F5344CB8AC3E}">
        <p14:creationId xmlns:p14="http://schemas.microsoft.com/office/powerpoint/2010/main" val="234485602"/>
      </p:ext>
    </p:extLst>
  </p:cSld>
  <p:clrMapOvr>
    <a:masterClrMapping/>
  </p:clrMapOvr>
  <p:transition spd="med">
    <p:pull/>
    <p:sndAc>
      <p:end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2" name="TextBox 1">
            <a:extLst>
              <a:ext uri="{FF2B5EF4-FFF2-40B4-BE49-F238E27FC236}">
                <a16:creationId xmlns:a16="http://schemas.microsoft.com/office/drawing/2014/main" id="{EEF7CC25-35D6-4823-8A79-B698018C2D66}"/>
              </a:ext>
            </a:extLst>
          </p:cNvPr>
          <p:cNvSpPr txBox="1"/>
          <p:nvPr/>
        </p:nvSpPr>
        <p:spPr>
          <a:xfrm>
            <a:off x="4114812" y="660902"/>
            <a:ext cx="4797301" cy="1015663"/>
          </a:xfrm>
          <a:prstGeom prst="rect">
            <a:avLst/>
          </a:prstGeom>
          <a:noFill/>
        </p:spPr>
        <p:txBody>
          <a:bodyPr wrap="square" rtlCol="0">
            <a:spAutoFit/>
          </a:bodyPr>
          <a:lstStyle/>
          <a:p>
            <a:pPr algn="ctr"/>
            <a:r>
              <a:rPr lang="en-US" sz="2000" b="1" dirty="0" err="1"/>
              <a:t>Nhiệm</a:t>
            </a:r>
            <a:r>
              <a:rPr lang="en-US" sz="2000" b="1" dirty="0"/>
              <a:t> </a:t>
            </a:r>
            <a:r>
              <a:rPr lang="en-US" sz="2000" b="1" dirty="0" err="1"/>
              <a:t>vụ</a:t>
            </a:r>
            <a:r>
              <a:rPr lang="en-US" sz="2000" b="1" dirty="0"/>
              <a:t> 2</a:t>
            </a:r>
          </a:p>
          <a:p>
            <a:pPr algn="ctr"/>
            <a:r>
              <a:rPr lang="en-US" sz="2000" dirty="0"/>
              <a:t>Quan </a:t>
            </a:r>
            <a:r>
              <a:rPr lang="en-US" sz="2000" dirty="0" err="1"/>
              <a:t>sát</a:t>
            </a:r>
            <a:r>
              <a:rPr lang="en-US" sz="2000" dirty="0"/>
              <a:t> </a:t>
            </a:r>
            <a:r>
              <a:rPr lang="en-US" sz="2000" dirty="0" err="1"/>
              <a:t>hình</a:t>
            </a:r>
            <a:r>
              <a:rPr lang="en-US" sz="2000" dirty="0"/>
              <a:t> 26.4, </a:t>
            </a:r>
            <a:r>
              <a:rPr lang="en-US" sz="2000" dirty="0" err="1"/>
              <a:t>hoạt</a:t>
            </a:r>
            <a:r>
              <a:rPr lang="en-US" sz="2000" dirty="0"/>
              <a:t> </a:t>
            </a:r>
            <a:r>
              <a:rPr lang="en-US" sz="2000" dirty="0" err="1"/>
              <a:t>động</a:t>
            </a:r>
            <a:r>
              <a:rPr lang="en-US" sz="2000" dirty="0"/>
              <a:t> </a:t>
            </a:r>
            <a:r>
              <a:rPr lang="en-US" sz="2000" dirty="0" err="1"/>
              <a:t>nhóm</a:t>
            </a:r>
            <a:r>
              <a:rPr lang="en-US" sz="2000" dirty="0"/>
              <a:t> </a:t>
            </a:r>
            <a:r>
              <a:rPr lang="en-US" sz="2000" dirty="0" err="1"/>
              <a:t>hoàn</a:t>
            </a:r>
            <a:r>
              <a:rPr lang="en-US" sz="2000" dirty="0"/>
              <a:t> </a:t>
            </a:r>
            <a:r>
              <a:rPr lang="en-US" sz="2000" dirty="0" err="1"/>
              <a:t>thành</a:t>
            </a:r>
            <a:r>
              <a:rPr lang="en-US" sz="2000" dirty="0"/>
              <a:t> </a:t>
            </a:r>
            <a:r>
              <a:rPr lang="en-US" sz="2000" dirty="0" err="1"/>
              <a:t>bảng</a:t>
            </a:r>
            <a:r>
              <a:rPr lang="en-US" sz="2000" dirty="0"/>
              <a:t> </a:t>
            </a:r>
            <a:r>
              <a:rPr lang="en-US" sz="2000" dirty="0" err="1"/>
              <a:t>trong</a:t>
            </a:r>
            <a:r>
              <a:rPr lang="en-US" sz="2000" dirty="0"/>
              <a:t> </a:t>
            </a:r>
            <a:r>
              <a:rPr lang="en-US" sz="2000" dirty="0" err="1"/>
              <a:t>phiếu</a:t>
            </a:r>
            <a:r>
              <a:rPr lang="en-US" sz="2000" dirty="0"/>
              <a:t> </a:t>
            </a:r>
            <a:r>
              <a:rPr lang="en-US" sz="2000" dirty="0" err="1"/>
              <a:t>học</a:t>
            </a:r>
            <a:r>
              <a:rPr lang="en-US" sz="2000" dirty="0"/>
              <a:t> </a:t>
            </a:r>
            <a:r>
              <a:rPr lang="en-US" sz="2000" dirty="0" err="1"/>
              <a:t>tập</a:t>
            </a:r>
            <a:r>
              <a:rPr lang="en-US" sz="2000" dirty="0"/>
              <a:t> 3.</a:t>
            </a:r>
          </a:p>
        </p:txBody>
      </p:sp>
      <p:pic>
        <p:nvPicPr>
          <p:cNvPr id="5" name="Picture 4">
            <a:extLst>
              <a:ext uri="{FF2B5EF4-FFF2-40B4-BE49-F238E27FC236}">
                <a16:creationId xmlns:a16="http://schemas.microsoft.com/office/drawing/2014/main" id="{5BCD9ED0-A310-42E5-AC44-6E6F838977FC}"/>
              </a:ext>
            </a:extLst>
          </p:cNvPr>
          <p:cNvPicPr>
            <a:picLocks noChangeAspect="1"/>
          </p:cNvPicPr>
          <p:nvPr/>
        </p:nvPicPr>
        <p:blipFill>
          <a:blip r:embed="rId3"/>
          <a:stretch>
            <a:fillRect/>
          </a:stretch>
        </p:blipFill>
        <p:spPr>
          <a:xfrm>
            <a:off x="4800594" y="1627909"/>
            <a:ext cx="3124115" cy="3384458"/>
          </a:xfrm>
          <a:prstGeom prst="rect">
            <a:avLst/>
          </a:prstGeom>
        </p:spPr>
      </p:pic>
      <p:pic>
        <p:nvPicPr>
          <p:cNvPr id="3" name="Picture 2">
            <a:extLst>
              <a:ext uri="{FF2B5EF4-FFF2-40B4-BE49-F238E27FC236}">
                <a16:creationId xmlns:a16="http://schemas.microsoft.com/office/drawing/2014/main" id="{B2202F1B-8891-CA60-EEF0-5954BB579DAA}"/>
              </a:ext>
            </a:extLst>
          </p:cNvPr>
          <p:cNvPicPr>
            <a:picLocks noChangeAspect="1"/>
          </p:cNvPicPr>
          <p:nvPr/>
        </p:nvPicPr>
        <p:blipFill>
          <a:blip r:embed="rId4"/>
          <a:stretch>
            <a:fillRect/>
          </a:stretch>
        </p:blipFill>
        <p:spPr>
          <a:xfrm>
            <a:off x="152568" y="665119"/>
            <a:ext cx="3804234" cy="1603387"/>
          </a:xfrm>
          <a:prstGeom prst="rect">
            <a:avLst/>
          </a:prstGeom>
        </p:spPr>
      </p:pic>
    </p:spTree>
    <p:extLst>
      <p:ext uri="{BB962C8B-B14F-4D97-AF65-F5344CB8AC3E}">
        <p14:creationId xmlns:p14="http://schemas.microsoft.com/office/powerpoint/2010/main" val="60402768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1019802359"/>
              </p:ext>
            </p:extLst>
          </p:nvPr>
        </p:nvGraphicFramePr>
        <p:xfrm>
          <a:off x="152568" y="1011803"/>
          <a:ext cx="8838910" cy="3119893"/>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gn="l">
                        <a:lnSpc>
                          <a:spcPct val="117000"/>
                        </a:lnSpc>
                        <a:spcAft>
                          <a:spcPts val="0"/>
                        </a:spcAft>
                      </a:pPr>
                      <a:r>
                        <a:rPr lang="en-US" sz="2000" dirty="0" err="1">
                          <a:solidFill>
                            <a:schemeClr val="tx1"/>
                          </a:solidFill>
                          <a:effectLst/>
                        </a:rPr>
                        <a:t>Đại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l">
                        <a:lnSpc>
                          <a:spcPct val="117000"/>
                        </a:lnSpc>
                        <a:spcAft>
                          <a:spcPts val="0"/>
                        </a:spcAft>
                      </a:pPr>
                      <a:r>
                        <a:rPr lang="vi-VN" sz="2000" dirty="0">
                          <a:solidFill>
                            <a:schemeClr val="tx1"/>
                          </a:solidFill>
                          <a:effectLst/>
                          <a:latin typeface="Times New Roman" panose="02020603050405020304" pitchFamily="18" charset="0"/>
                          <a:ea typeface="Times New Roman" panose="02020603050405020304" pitchFamily="18" charset="0"/>
                        </a:rPr>
                        <a:t>Khối lượng</a:t>
                      </a: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l">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90486307"/>
                  </a:ext>
                </a:extLst>
              </a:tr>
              <a:tr h="329259">
                <a:tc>
                  <a:txBody>
                    <a:bodyPr/>
                    <a:lstStyle/>
                    <a:p>
                      <a:pPr indent="254000" algn="l">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735425592"/>
                  </a:ext>
                </a:extLst>
              </a:tr>
              <a:tr h="442138">
                <a:tc>
                  <a:txBody>
                    <a:bodyPr/>
                    <a:lstStyle/>
                    <a:p>
                      <a:pPr indent="254000" algn="l">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l">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ctr">
                        <a:lnSpc>
                          <a:spcPct val="117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714392318"/>
      </p:ext>
    </p:extLst>
  </p:cSld>
  <p:clrMapOvr>
    <a:masterClrMapping/>
  </p:clrMapOvr>
  <p:transition spd="slow">
    <p:randomBar dir="vert"/>
    <p:sndAc>
      <p:end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A0403F9-EA65-4EB5-9199-8596793C01F1}"/>
              </a:ext>
            </a:extLst>
          </p:cNvPr>
          <p:cNvGraphicFramePr>
            <a:graphicFrameLocks noGrp="1"/>
          </p:cNvGraphicFramePr>
          <p:nvPr>
            <p:extLst>
              <p:ext uri="{D42A27DB-BD31-4B8C-83A1-F6EECF244321}">
                <p14:modId xmlns:p14="http://schemas.microsoft.com/office/powerpoint/2010/main" val="427244893"/>
              </p:ext>
            </p:extLst>
          </p:nvPr>
        </p:nvGraphicFramePr>
        <p:xfrm>
          <a:off x="152568" y="742998"/>
          <a:ext cx="8838910" cy="4082300"/>
        </p:xfrm>
        <a:graphic>
          <a:graphicData uri="http://schemas.openxmlformats.org/drawingml/2006/table">
            <a:tbl>
              <a:tblPr firstRow="1" firstCol="1" bandRow="1">
                <a:tableStyleId>{5C22544A-7EE6-4342-B048-85BDC9FD1C3A}</a:tableStyleId>
              </a:tblPr>
              <a:tblGrid>
                <a:gridCol w="1828752">
                  <a:extLst>
                    <a:ext uri="{9D8B030D-6E8A-4147-A177-3AD203B41FA5}">
                      <a16:colId xmlns:a16="http://schemas.microsoft.com/office/drawing/2014/main" val="527135483"/>
                    </a:ext>
                  </a:extLst>
                </a:gridCol>
                <a:gridCol w="990574">
                  <a:extLst>
                    <a:ext uri="{9D8B030D-6E8A-4147-A177-3AD203B41FA5}">
                      <a16:colId xmlns:a16="http://schemas.microsoft.com/office/drawing/2014/main" val="767547799"/>
                    </a:ext>
                  </a:extLst>
                </a:gridCol>
                <a:gridCol w="990574">
                  <a:extLst>
                    <a:ext uri="{9D8B030D-6E8A-4147-A177-3AD203B41FA5}">
                      <a16:colId xmlns:a16="http://schemas.microsoft.com/office/drawing/2014/main" val="3590388099"/>
                    </a:ext>
                  </a:extLst>
                </a:gridCol>
                <a:gridCol w="1447762">
                  <a:extLst>
                    <a:ext uri="{9D8B030D-6E8A-4147-A177-3AD203B41FA5}">
                      <a16:colId xmlns:a16="http://schemas.microsoft.com/office/drawing/2014/main" val="3956721888"/>
                    </a:ext>
                  </a:extLst>
                </a:gridCol>
                <a:gridCol w="3581248">
                  <a:extLst>
                    <a:ext uri="{9D8B030D-6E8A-4147-A177-3AD203B41FA5}">
                      <a16:colId xmlns:a16="http://schemas.microsoft.com/office/drawing/2014/main" val="275194368"/>
                    </a:ext>
                  </a:extLst>
                </a:gridCol>
              </a:tblGrid>
              <a:tr h="165806">
                <a:tc gridSpan="5">
                  <a:txBody>
                    <a:bodyPr/>
                    <a:lstStyle/>
                    <a:p>
                      <a:pPr indent="167640" algn="ctr">
                        <a:lnSpc>
                          <a:spcPct val="115000"/>
                        </a:lnSpc>
                        <a:spcAft>
                          <a:spcPts val="0"/>
                        </a:spcAft>
                      </a:pPr>
                      <a:r>
                        <a:rPr lang="en-US" sz="2000" dirty="0">
                          <a:solidFill>
                            <a:schemeClr val="tx1"/>
                          </a:solidFill>
                          <a:effectLst/>
                        </a:rPr>
                        <a:t>KẾT QUẢ PHIẾU HỌC TẬP 3</a:t>
                      </a:r>
                    </a:p>
                  </a:txBody>
                  <a:tcPr marL="36175" marR="361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tc hMerge="1">
                  <a:txBody>
                    <a:bodyPr/>
                    <a:lstStyle/>
                    <a:p>
                      <a:endParaRPr lang="en-US" sz="2400" dirty="0"/>
                    </a:p>
                  </a:txBody>
                  <a:tcPr marL="48233" marR="48233" marT="24117" marB="24117"/>
                </a:tc>
                <a:extLst>
                  <a:ext uri="{0D108BD9-81ED-4DB2-BD59-A6C34878D82A}">
                    <a16:rowId xmlns:a16="http://schemas.microsoft.com/office/drawing/2014/main" val="1280078556"/>
                  </a:ext>
                </a:extLst>
              </a:tr>
              <a:tr h="0">
                <a:tc>
                  <a:txBody>
                    <a:bodyPr/>
                    <a:lstStyle/>
                    <a:p>
                      <a:pPr indent="241300">
                        <a:lnSpc>
                          <a:spcPct val="117000"/>
                        </a:lnSpc>
                        <a:spcAft>
                          <a:spcPts val="0"/>
                        </a:spcAft>
                      </a:pPr>
                      <a:r>
                        <a:rPr lang="en-US" sz="2000">
                          <a:solidFill>
                            <a:schemeClr val="tx1"/>
                          </a:solidFill>
                          <a:effectLst/>
                        </a:rPr>
                        <a:t>Đại lượng</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1</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Cốc</a:t>
                      </a:r>
                      <a:r>
                        <a:rPr lang="en-US" sz="2000" b="1" dirty="0">
                          <a:solidFill>
                            <a:schemeClr val="tx1"/>
                          </a:solidFill>
                          <a:effectLst/>
                        </a:rPr>
                        <a:t> 2</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a:solidFill>
                            <a:schemeClr val="tx1"/>
                          </a:solidFill>
                          <a:effectLst/>
                        </a:rPr>
                        <a:t>So </a:t>
                      </a:r>
                      <a:r>
                        <a:rPr lang="en-US" sz="2000" b="1" dirty="0" err="1">
                          <a:solidFill>
                            <a:schemeClr val="tx1"/>
                          </a:solidFill>
                          <a:effectLst/>
                        </a:rPr>
                        <a:t>sánh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b="1" dirty="0" err="1">
                          <a:solidFill>
                            <a:schemeClr val="tx1"/>
                          </a:solidFill>
                          <a:effectLst/>
                        </a:rPr>
                        <a:t>Giải</a:t>
                      </a:r>
                      <a:r>
                        <a:rPr lang="en-US" sz="2000" b="1" dirty="0">
                          <a:solidFill>
                            <a:schemeClr val="tx1"/>
                          </a:solidFill>
                          <a:effectLst/>
                        </a:rPr>
                        <a:t> </a:t>
                      </a:r>
                      <a:r>
                        <a:rPr lang="en-US" sz="2000" b="1" dirty="0" err="1">
                          <a:solidFill>
                            <a:schemeClr val="tx1"/>
                          </a:solidFill>
                          <a:effectLst/>
                        </a:rPr>
                        <a:t>thích</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29824681"/>
                  </a:ext>
                </a:extLst>
              </a:tr>
              <a:tr h="329259">
                <a:tc>
                  <a:txBody>
                    <a:bodyPr/>
                    <a:lstStyle/>
                    <a:p>
                      <a:pPr indent="254000" algn="ctr">
                        <a:lnSpc>
                          <a:spcPct val="117000"/>
                        </a:lnSpc>
                        <a:spcAft>
                          <a:spcPts val="0"/>
                        </a:spcAft>
                      </a:pPr>
                      <a:r>
                        <a:rPr lang="en-US" sz="2000" dirty="0" err="1">
                          <a:solidFill>
                            <a:schemeClr val="tx1"/>
                          </a:solidFill>
                          <a:effectLst/>
                        </a:rPr>
                        <a:t>Khối</a:t>
                      </a:r>
                      <a:r>
                        <a:rPr lang="en-US" sz="2000" dirty="0">
                          <a:solidFill>
                            <a:schemeClr val="tx1"/>
                          </a:solidFill>
                          <a:effectLst/>
                        </a:rPr>
                        <a:t> </a:t>
                      </a:r>
                      <a:r>
                        <a:rPr lang="en-US" sz="2000" dirty="0" err="1">
                          <a:solidFill>
                            <a:schemeClr val="tx1"/>
                          </a:solidFill>
                          <a:effectLst/>
                        </a:rPr>
                        <a:t>lượng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1000"/>
                        </a:spcAft>
                      </a:pPr>
                      <a:r>
                        <a:rPr lang="en-US" sz="2000" dirty="0">
                          <a:solidFill>
                            <a:schemeClr val="tx1"/>
                          </a:solidFill>
                          <a:effectLst/>
                        </a:rPr>
                        <a:t>m</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m</a:t>
                      </a:r>
                      <a:r>
                        <a:rPr lang="en-US" sz="2000" baseline="-25000" dirty="0">
                          <a:solidFill>
                            <a:schemeClr val="tx1"/>
                          </a:solidFill>
                          <a:effectLst/>
                        </a:rPr>
                        <a:t>1</a:t>
                      </a:r>
                      <a:r>
                        <a:rPr lang="en-US" sz="2000" dirty="0">
                          <a:solidFill>
                            <a:schemeClr val="tx1"/>
                          </a:solidFill>
                          <a:effectLst/>
                        </a:rPr>
                        <a:t> = m</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Lượng</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55106038"/>
                  </a:ext>
                </a:extLst>
              </a:tr>
              <a:tr h="329259">
                <a:tc>
                  <a:txBody>
                    <a:bodyPr/>
                    <a:lstStyle/>
                    <a:p>
                      <a:pPr indent="254000" algn="ctr">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T</a:t>
                      </a:r>
                      <a:r>
                        <a:rPr lang="en-US" sz="2000" baseline="-25000" dirty="0">
                          <a:solidFill>
                            <a:schemeClr val="tx1"/>
                          </a:solidFill>
                          <a:effectLst/>
                        </a:rPr>
                        <a:t>1</a:t>
                      </a:r>
                      <a:r>
                        <a:rPr lang="en-US" sz="2000" dirty="0">
                          <a:solidFill>
                            <a:schemeClr val="tx1"/>
                          </a:solidFill>
                          <a:effectLst/>
                        </a:rPr>
                        <a:t> &gt; T</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90486307"/>
                  </a:ext>
                </a:extLst>
              </a:tr>
              <a:tr h="329259">
                <a:tc>
                  <a:txBody>
                    <a:bodyPr/>
                    <a:lstStyle/>
                    <a:p>
                      <a:pPr indent="254000" algn="ctr">
                        <a:lnSpc>
                          <a:spcPct val="120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đ1 </a:t>
                      </a:r>
                      <a:r>
                        <a:rPr lang="en-US" sz="2000" dirty="0">
                          <a:solidFill>
                            <a:schemeClr val="tx1"/>
                          </a:solidFill>
                          <a:effectLst/>
                        </a:rPr>
                        <a:t>&gt;</a:t>
                      </a:r>
                      <a:r>
                        <a:rPr lang="en-US" sz="2000" baseline="-25000" dirty="0">
                          <a:solidFill>
                            <a:schemeClr val="tx1"/>
                          </a:solidFill>
                          <a:effectLst/>
                        </a:rPr>
                        <a:t> </a:t>
                      </a:r>
                      <a:r>
                        <a:rPr lang="en-US" sz="2000" dirty="0">
                          <a:solidFill>
                            <a:schemeClr val="tx1"/>
                          </a:solidFill>
                          <a:effectLst/>
                        </a:rPr>
                        <a:t>E</a:t>
                      </a:r>
                      <a:r>
                        <a:rPr lang="en-US" sz="2000" baseline="-25000" dirty="0">
                          <a:solidFill>
                            <a:schemeClr val="tx1"/>
                          </a:solidFill>
                          <a:effectLst/>
                        </a:rPr>
                        <a:t>đ2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nhiệt</a:t>
                      </a:r>
                      <a:r>
                        <a:rPr lang="en-US" sz="2000" dirty="0">
                          <a:solidFill>
                            <a:schemeClr val="tx1"/>
                          </a:solidFill>
                          <a:effectLst/>
                        </a:rPr>
                        <a:t> </a:t>
                      </a:r>
                      <a:r>
                        <a:rPr lang="en-US" sz="2000" dirty="0" err="1">
                          <a:solidFill>
                            <a:schemeClr val="tx1"/>
                          </a:solidFill>
                          <a:effectLst/>
                        </a:rPr>
                        <a:t>độ</a:t>
                      </a:r>
                      <a:r>
                        <a:rPr lang="en-US" sz="2000" dirty="0">
                          <a:solidFill>
                            <a:schemeClr val="tx1"/>
                          </a:solidFill>
                          <a:effectLst/>
                        </a:rPr>
                        <a:t>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 </a:t>
                      </a:r>
                      <a:r>
                        <a:rPr lang="en-US" sz="2000" dirty="0" err="1">
                          <a:solidFill>
                            <a:schemeClr val="tx1"/>
                          </a:solidFill>
                          <a:effectLst/>
                        </a:rPr>
                        <a:t>nên</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311325613"/>
                  </a:ext>
                </a:extLst>
              </a:tr>
              <a:tr h="291610">
                <a:tc>
                  <a:txBody>
                    <a:bodyPr/>
                    <a:lstStyle/>
                    <a:p>
                      <a:pPr algn="ctr">
                        <a:lnSpc>
                          <a:spcPct val="115000"/>
                        </a:lnSpc>
                        <a:spcAft>
                          <a:spcPts val="0"/>
                        </a:spcAft>
                      </a:pPr>
                      <a:r>
                        <a:rPr lang="en-US" sz="2000" dirty="0" err="1">
                          <a:solidFill>
                            <a:schemeClr val="tx1"/>
                          </a:solidFill>
                          <a:effectLst/>
                        </a:rPr>
                        <a:t>Tổng</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E</a:t>
                      </a:r>
                      <a:r>
                        <a:rPr lang="en-US" sz="2000" baseline="-25000" dirty="0">
                          <a:solidFill>
                            <a:schemeClr val="tx1"/>
                          </a:solidFill>
                          <a:effectLst/>
                        </a:rPr>
                        <a:t>t1 </a:t>
                      </a:r>
                      <a:r>
                        <a:rPr lang="en-US" sz="2000" dirty="0">
                          <a:solidFill>
                            <a:schemeClr val="tx1"/>
                          </a:solidFill>
                          <a:effectLst/>
                        </a:rPr>
                        <a:t>= E</a:t>
                      </a:r>
                      <a:r>
                        <a:rPr lang="en-US" sz="2000" baseline="-25000" dirty="0">
                          <a:solidFill>
                            <a:schemeClr val="tx1"/>
                          </a:solidFill>
                          <a:effectLst/>
                        </a:rPr>
                        <a:t>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indent="254000" algn="just">
                        <a:lnSpc>
                          <a:spcPct val="117000"/>
                        </a:lnSpc>
                        <a:spcAft>
                          <a:spcPts val="0"/>
                        </a:spcAft>
                      </a:pPr>
                      <a:r>
                        <a:rPr lang="en-US" sz="2000" dirty="0" err="1">
                          <a:solidFill>
                            <a:schemeClr val="tx1"/>
                          </a:solidFill>
                          <a:effectLst/>
                        </a:rPr>
                        <a:t>Số</a:t>
                      </a:r>
                      <a:r>
                        <a:rPr lang="en-US" sz="2000" dirty="0">
                          <a:solidFill>
                            <a:schemeClr val="tx1"/>
                          </a:solidFill>
                          <a:effectLst/>
                        </a:rPr>
                        <a:t> </a:t>
                      </a:r>
                      <a:r>
                        <a:rPr lang="en-US" sz="2000" dirty="0" err="1">
                          <a:solidFill>
                            <a:schemeClr val="tx1"/>
                          </a:solidFill>
                          <a:effectLst/>
                        </a:rPr>
                        <a:t>phân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nước</a:t>
                      </a:r>
                      <a:r>
                        <a:rPr lang="en-US" sz="2000" dirty="0">
                          <a:solidFill>
                            <a:schemeClr val="tx1"/>
                          </a:solidFill>
                          <a:effectLst/>
                        </a:rPr>
                        <a:t> ở 2 </a:t>
                      </a:r>
                      <a:r>
                        <a:rPr lang="en-US" sz="2000" dirty="0" err="1">
                          <a:solidFill>
                            <a:schemeClr val="tx1"/>
                          </a:solidFill>
                          <a:effectLst/>
                        </a:rPr>
                        <a:t>cốc</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35425592"/>
                  </a:ext>
                </a:extLst>
              </a:tr>
              <a:tr h="442138">
                <a:tc>
                  <a:txBody>
                    <a:bodyPr/>
                    <a:lstStyle/>
                    <a:p>
                      <a:pPr indent="254000" algn="ctr">
                        <a:lnSpc>
                          <a:spcPct val="117000"/>
                        </a:lnSpc>
                        <a:spcAft>
                          <a:spcPts val="0"/>
                        </a:spcAft>
                      </a:pPr>
                      <a:r>
                        <a:rPr lang="en-US" sz="2000" dirty="0" err="1">
                          <a:solidFill>
                            <a:schemeClr val="tx1"/>
                          </a:solidFill>
                          <a:effectLst/>
                        </a:rPr>
                        <a:t>Nội</a:t>
                      </a:r>
                      <a:r>
                        <a:rPr lang="en-US" sz="2000" dirty="0">
                          <a:solidFill>
                            <a:schemeClr val="tx1"/>
                          </a:solidFill>
                          <a:effectLst/>
                        </a:rPr>
                        <a:t> </a:t>
                      </a:r>
                      <a:r>
                        <a:rPr lang="en-US" sz="2000" dirty="0" err="1">
                          <a:solidFill>
                            <a:schemeClr val="tx1"/>
                          </a:solidFill>
                          <a:effectLst/>
                        </a:rPr>
                        <a:t>năng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a:solidFill>
                            <a:schemeClr val="tx1"/>
                          </a:solidFill>
                          <a:effectLst/>
                        </a:rPr>
                        <a:t>U</a:t>
                      </a:r>
                      <a:r>
                        <a:rPr lang="en-US" sz="2000" baseline="-25000">
                          <a:solidFill>
                            <a:schemeClr val="tx1"/>
                          </a:solidFill>
                          <a:effectLst/>
                        </a:rPr>
                        <a:t>1</a:t>
                      </a:r>
                      <a:endParaRPr lang="en-US" sz="200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indent="254000" algn="ctr">
                        <a:lnSpc>
                          <a:spcPct val="117000"/>
                        </a:lnSpc>
                        <a:spcAft>
                          <a:spcPts val="0"/>
                        </a:spcAft>
                      </a:pPr>
                      <a:r>
                        <a:rPr lang="en-US" sz="2000" dirty="0">
                          <a:solidFill>
                            <a:schemeClr val="tx1"/>
                          </a:solidFill>
                          <a:effectLst/>
                        </a:rPr>
                        <a:t>U</a:t>
                      </a:r>
                      <a:r>
                        <a:rPr lang="en-US" sz="2000" baseline="-25000" dirty="0">
                          <a:solidFill>
                            <a:schemeClr val="tx1"/>
                          </a:solidFill>
                          <a:effectLst/>
                        </a:rPr>
                        <a:t>1 </a:t>
                      </a:r>
                      <a:r>
                        <a:rPr lang="en-US" sz="2000" dirty="0">
                          <a:solidFill>
                            <a:schemeClr val="tx1"/>
                          </a:solidFill>
                          <a:effectLst/>
                        </a:rPr>
                        <a:t>&gt; U</a:t>
                      </a:r>
                      <a:r>
                        <a:rPr lang="en-US" sz="2000" baseline="-25000" dirty="0">
                          <a:solidFill>
                            <a:schemeClr val="tx1"/>
                          </a:solidFill>
                          <a:effectLst/>
                        </a:rPr>
                        <a:t>2</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indent="254000" algn="just">
                        <a:lnSpc>
                          <a:spcPct val="117000"/>
                        </a:lnSpc>
                        <a:spcAft>
                          <a:spcPts val="0"/>
                        </a:spcAft>
                      </a:pPr>
                      <a:r>
                        <a:rPr lang="en-US" sz="2000" dirty="0" err="1">
                          <a:solidFill>
                            <a:schemeClr val="tx1"/>
                          </a:solidFill>
                          <a:effectLst/>
                        </a:rPr>
                        <a:t>Vì</a:t>
                      </a:r>
                      <a:r>
                        <a:rPr lang="en-US" sz="2000" dirty="0">
                          <a:solidFill>
                            <a:schemeClr val="tx1"/>
                          </a:solidFill>
                          <a:effectLst/>
                        </a:rPr>
                        <a:t> </a:t>
                      </a:r>
                      <a:r>
                        <a:rPr lang="en-US" sz="2000" dirty="0" err="1">
                          <a:solidFill>
                            <a:schemeClr val="tx1"/>
                          </a:solidFill>
                          <a:effectLst/>
                        </a:rPr>
                        <a:t>thế</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a:t>
                      </a:r>
                      <a:r>
                        <a:rPr lang="en-US" sz="2000" dirty="0" err="1">
                          <a:solidFill>
                            <a:schemeClr val="tx1"/>
                          </a:solidFill>
                          <a:effectLst/>
                        </a:rPr>
                        <a:t>phần</a:t>
                      </a:r>
                      <a:r>
                        <a:rPr lang="en-US" sz="2000" dirty="0">
                          <a:solidFill>
                            <a:schemeClr val="tx1"/>
                          </a:solidFill>
                          <a:effectLst/>
                        </a:rPr>
                        <a:t> </a:t>
                      </a:r>
                      <a:r>
                        <a:rPr lang="en-US" sz="2000" dirty="0" err="1">
                          <a:solidFill>
                            <a:schemeClr val="tx1"/>
                          </a:solidFill>
                          <a:effectLst/>
                        </a:rPr>
                        <a:t>tử</a:t>
                      </a:r>
                      <a:r>
                        <a:rPr lang="en-US" sz="2000" dirty="0">
                          <a:solidFill>
                            <a:schemeClr val="tx1"/>
                          </a:solidFill>
                          <a:effectLst/>
                        </a:rPr>
                        <a:t> </a:t>
                      </a:r>
                      <a:r>
                        <a:rPr lang="en-US" sz="2000" dirty="0" err="1">
                          <a:solidFill>
                            <a:schemeClr val="tx1"/>
                          </a:solidFill>
                          <a:effectLst/>
                        </a:rPr>
                        <a:t>bằng</a:t>
                      </a:r>
                      <a:r>
                        <a:rPr lang="en-US" sz="2000" dirty="0">
                          <a:solidFill>
                            <a:schemeClr val="tx1"/>
                          </a:solidFill>
                          <a:effectLst/>
                        </a:rPr>
                        <a:t> </a:t>
                      </a:r>
                      <a:r>
                        <a:rPr lang="en-US" sz="2000" dirty="0" err="1">
                          <a:solidFill>
                            <a:schemeClr val="tx1"/>
                          </a:solidFill>
                          <a:effectLst/>
                        </a:rPr>
                        <a:t>nhau</a:t>
                      </a:r>
                      <a:r>
                        <a:rPr lang="en-US" sz="2000" dirty="0">
                          <a:solidFill>
                            <a:schemeClr val="tx1"/>
                          </a:solidFill>
                          <a:effectLst/>
                        </a:rPr>
                        <a:t> </a:t>
                      </a:r>
                      <a:r>
                        <a:rPr lang="en-US" sz="2000" dirty="0" err="1">
                          <a:solidFill>
                            <a:schemeClr val="tx1"/>
                          </a:solidFill>
                          <a:effectLst/>
                        </a:rPr>
                        <a:t>nhưng</a:t>
                      </a:r>
                      <a:r>
                        <a:rPr lang="en-US" sz="2000" dirty="0">
                          <a:solidFill>
                            <a:schemeClr val="tx1"/>
                          </a:solidFill>
                          <a:effectLst/>
                        </a:rPr>
                        <a:t> </a:t>
                      </a:r>
                      <a:r>
                        <a:rPr lang="en-US" sz="2000" dirty="0" err="1">
                          <a:solidFill>
                            <a:schemeClr val="tx1"/>
                          </a:solidFill>
                          <a:effectLst/>
                        </a:rPr>
                        <a:t>động</a:t>
                      </a:r>
                      <a:r>
                        <a:rPr lang="en-US" sz="2000" dirty="0">
                          <a:solidFill>
                            <a:schemeClr val="tx1"/>
                          </a:solidFill>
                          <a:effectLst/>
                        </a:rPr>
                        <a:t> </a:t>
                      </a:r>
                      <a:r>
                        <a:rPr lang="en-US" sz="2000" dirty="0" err="1">
                          <a:solidFill>
                            <a:schemeClr val="tx1"/>
                          </a:solidFill>
                          <a:effectLst/>
                        </a:rPr>
                        <a:t>năng</a:t>
                      </a:r>
                      <a:r>
                        <a:rPr lang="en-US" sz="2000" dirty="0">
                          <a:solidFill>
                            <a:schemeClr val="tx1"/>
                          </a:solidFill>
                          <a:effectLst/>
                        </a:rPr>
                        <a:t> ở </a:t>
                      </a:r>
                      <a:r>
                        <a:rPr lang="en-US" sz="2000" dirty="0" err="1">
                          <a:solidFill>
                            <a:schemeClr val="tx1"/>
                          </a:solidFill>
                          <a:effectLst/>
                        </a:rPr>
                        <a:t>cốc</a:t>
                      </a:r>
                      <a:r>
                        <a:rPr lang="en-US" sz="2000" dirty="0">
                          <a:solidFill>
                            <a:schemeClr val="tx1"/>
                          </a:solidFill>
                          <a:effectLst/>
                        </a:rPr>
                        <a:t> 1 </a:t>
                      </a:r>
                      <a:r>
                        <a:rPr lang="en-US" sz="2000" dirty="0" err="1">
                          <a:solidFill>
                            <a:schemeClr val="tx1"/>
                          </a:solidFill>
                          <a:effectLst/>
                        </a:rPr>
                        <a:t>lớn</a:t>
                      </a:r>
                      <a:r>
                        <a:rPr lang="en-US" sz="2000" dirty="0">
                          <a:solidFill>
                            <a:schemeClr val="tx1"/>
                          </a:solidFill>
                          <a:effectLst/>
                        </a:rPr>
                        <a:t> </a:t>
                      </a:r>
                      <a:r>
                        <a:rPr lang="en-US" sz="2000" dirty="0" err="1">
                          <a:solidFill>
                            <a:schemeClr val="tx1"/>
                          </a:solidFill>
                          <a:effectLst/>
                        </a:rPr>
                        <a:t>hơn</a:t>
                      </a:r>
                      <a:r>
                        <a:rPr lang="en-US" sz="2000" dirty="0">
                          <a:solidFill>
                            <a:schemeClr val="tx1"/>
                          </a:solidFill>
                          <a:effectLst/>
                        </a:rPr>
                        <a: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3350" marR="3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569481525"/>
                  </a:ext>
                </a:extLst>
              </a:tr>
            </a:tbl>
          </a:graphicData>
        </a:graphic>
      </p:graphicFrame>
    </p:spTree>
    <p:extLst>
      <p:ext uri="{BB962C8B-B14F-4D97-AF65-F5344CB8AC3E}">
        <p14:creationId xmlns:p14="http://schemas.microsoft.com/office/powerpoint/2010/main" val="248254465"/>
      </p:ext>
    </p:extLst>
  </p:cSld>
  <p:clrMapOvr>
    <a:masterClrMapping/>
  </p:clrMapOvr>
  <p:transition spd="med">
    <p:pull/>
    <p:sndAc>
      <p:end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34" y="842409"/>
            <a:ext cx="5508719" cy="4101941"/>
          </a:xfrm>
          <a:prstGeom prst="rect">
            <a:avLst/>
          </a:prstGeom>
        </p:spPr>
      </p:pic>
      <p:cxnSp>
        <p:nvCxnSpPr>
          <p:cNvPr id="3" name="直接连接符 2"/>
          <p:cNvCxnSpPr/>
          <p:nvPr/>
        </p:nvCxnSpPr>
        <p:spPr>
          <a:xfrm>
            <a:off x="4862272" y="945185"/>
            <a:ext cx="0" cy="737266"/>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4" name="直接连接符 3"/>
          <p:cNvCxnSpPr/>
          <p:nvPr/>
        </p:nvCxnSpPr>
        <p:spPr>
          <a:xfrm>
            <a:off x="4862272" y="2520266"/>
            <a:ext cx="0" cy="737266"/>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5" name="直接连接符 4"/>
          <p:cNvCxnSpPr/>
          <p:nvPr/>
        </p:nvCxnSpPr>
        <p:spPr>
          <a:xfrm>
            <a:off x="4862272" y="4044226"/>
            <a:ext cx="0" cy="737266"/>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9" name="TextBox 8"/>
          <p:cNvSpPr txBox="1"/>
          <p:nvPr/>
        </p:nvSpPr>
        <p:spPr>
          <a:xfrm>
            <a:off x="4919456" y="972233"/>
            <a:ext cx="2675260" cy="707886"/>
          </a:xfrm>
          <a:prstGeom prst="rect">
            <a:avLst/>
          </a:prstGeom>
          <a:noFill/>
        </p:spPr>
        <p:txBody>
          <a:bodyPr wrap="square" rtlCol="0">
            <a:spAutoFit/>
          </a:bodyPr>
          <a:lstStyle/>
          <a:p>
            <a:pPr algn="just" fontAlgn="auto">
              <a:spcBef>
                <a:spcPts val="0"/>
              </a:spcBef>
              <a:spcAft>
                <a:spcPts val="0"/>
              </a:spcAft>
              <a:defRPr/>
            </a:pPr>
            <a:r>
              <a:rPr lang="en-US" altLang="zh-CN" sz="2000" kern="0" dirty="0" err="1">
                <a:solidFill>
                  <a:sysClr val="window" lastClr="FFFFFF"/>
                </a:solidFill>
                <a:latin typeface="+mj-lt"/>
                <a:ea typeface="微软雅黑" pitchFamily="34" charset="-122"/>
              </a:rPr>
              <a:t>Nhiệt</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cao</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động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năng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càng</a:t>
            </a:r>
            <a:r>
              <a:rPr lang="en-US" altLang="zh-CN" sz="2000" kern="0" dirty="0">
                <a:solidFill>
                  <a:sysClr val="window" lastClr="FFFFFF"/>
                </a:solidFill>
                <a:latin typeface="+mj-lt"/>
                <a:ea typeface="微软雅黑" pitchFamily="34" charset="-122"/>
              </a:rPr>
              <a:t> </a:t>
            </a:r>
            <a:r>
              <a:rPr lang="en-US" altLang="zh-CN" sz="2000" kern="0" dirty="0" err="1">
                <a:solidFill>
                  <a:sysClr val="window" lastClr="FFFFFF"/>
                </a:solidFill>
                <a:latin typeface="+mj-lt"/>
                <a:ea typeface="微软雅黑" pitchFamily="34" charset="-122"/>
              </a:rPr>
              <a:t>lớn</a:t>
            </a:r>
            <a:r>
              <a:rPr lang="en-US" altLang="zh-CN" sz="2000" kern="0" dirty="0">
                <a:solidFill>
                  <a:sysClr val="window" lastClr="FFFFFF"/>
                </a:solidFill>
                <a:latin typeface="+mj-lt"/>
                <a:ea typeface="微软雅黑" pitchFamily="34" charset="-122"/>
              </a:rPr>
              <a:t>.</a:t>
            </a:r>
          </a:p>
        </p:txBody>
      </p:sp>
      <p:sp>
        <p:nvSpPr>
          <p:cNvPr id="10" name="TextBox 9"/>
          <p:cNvSpPr txBox="1"/>
          <p:nvPr/>
        </p:nvSpPr>
        <p:spPr>
          <a:xfrm>
            <a:off x="4893508" y="2385549"/>
            <a:ext cx="3052808"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Lực tương tác các phân tử càng lớn thì thế năng phân tử càng lớn.</a:t>
            </a:r>
          </a:p>
        </p:txBody>
      </p:sp>
      <p:sp>
        <p:nvSpPr>
          <p:cNvPr id="11" name="TextBox 10"/>
          <p:cNvSpPr txBox="1"/>
          <p:nvPr/>
        </p:nvSpPr>
        <p:spPr>
          <a:xfrm>
            <a:off x="4919456" y="3928689"/>
            <a:ext cx="2895521" cy="1015663"/>
          </a:xfrm>
          <a:prstGeom prst="rect">
            <a:avLst/>
          </a:prstGeom>
          <a:noFill/>
        </p:spPr>
        <p:txBody>
          <a:bodyPr wrap="square" rtlCol="0">
            <a:spAutoFit/>
          </a:bodyPr>
          <a:lstStyle/>
          <a:p>
            <a:pPr algn="just" fontAlgn="auto">
              <a:spcBef>
                <a:spcPts val="0"/>
              </a:spcBef>
              <a:spcAft>
                <a:spcPts val="0"/>
              </a:spcAft>
              <a:defRPr/>
            </a:pPr>
            <a:r>
              <a:rPr lang="vi-VN" altLang="zh-CN" sz="2000" kern="0" dirty="0">
                <a:solidFill>
                  <a:sysClr val="window" lastClr="FFFFFF"/>
                </a:solidFill>
                <a:latin typeface="+mj-lt"/>
                <a:ea typeface="微软雅黑" pitchFamily="34" charset="-122"/>
              </a:rPr>
              <a:t>Nội năng phụ thuộc vào nhiệt độ và lực tương tác phân tử.</a:t>
            </a:r>
          </a:p>
        </p:txBody>
      </p:sp>
      <p:sp>
        <p:nvSpPr>
          <p:cNvPr id="12" name="圆角矩形 13"/>
          <p:cNvSpPr/>
          <p:nvPr/>
        </p:nvSpPr>
        <p:spPr>
          <a:xfrm rot="16200000">
            <a:off x="1585794" y="1791695"/>
            <a:ext cx="974658" cy="1772788"/>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p>
            <a:pPr algn="ctr" fontAlgn="auto">
              <a:spcBef>
                <a:spcPts val="0"/>
              </a:spcBef>
              <a:spcAft>
                <a:spcPts val="0"/>
              </a:spcAft>
              <a:defRPr/>
            </a:pPr>
            <a:endParaRPr lang="zh-CN" altLang="en-US" kern="0" dirty="0">
              <a:solidFill>
                <a:sysClr val="window" lastClr="FFFFFF"/>
              </a:solidFill>
              <a:latin typeface="Calibri"/>
              <a:ea typeface="宋体"/>
            </a:endParaRPr>
          </a:p>
        </p:txBody>
      </p:sp>
      <p:sp>
        <p:nvSpPr>
          <p:cNvPr id="13" name="TextBox 12"/>
          <p:cNvSpPr txBox="1"/>
          <p:nvPr/>
        </p:nvSpPr>
        <p:spPr>
          <a:xfrm rot="16200000">
            <a:off x="1745187" y="1869319"/>
            <a:ext cx="553998" cy="1648849"/>
          </a:xfrm>
          <a:prstGeom prst="rect">
            <a:avLst/>
          </a:prstGeom>
          <a:noFill/>
        </p:spPr>
        <p:txBody>
          <a:bodyPr vert="eaVert" wrap="none" rtlCol="0">
            <a:spAutoFit/>
          </a:bodyPr>
          <a:lstStyle/>
          <a:p>
            <a:pPr fontAlgn="auto">
              <a:spcBef>
                <a:spcPts val="0"/>
              </a:spcBef>
              <a:spcAft>
                <a:spcPts val="0"/>
              </a:spcAft>
              <a:defRPr/>
            </a:pPr>
            <a:r>
              <a:rPr lang="en-US" altLang="zh-CN" sz="2400" b="1" kern="0" dirty="0">
                <a:solidFill>
                  <a:sysClr val="window" lastClr="FFFFFF"/>
                </a:solidFill>
                <a:latin typeface="+mn-lt"/>
                <a:ea typeface="微软雅黑" pitchFamily="34" charset="-122"/>
              </a:rPr>
              <a:t>KẾT LUẬN</a:t>
            </a:r>
            <a:endParaRPr lang="zh-CN" altLang="en-US" sz="2400" b="1" kern="0" dirty="0">
              <a:solidFill>
                <a:sysClr val="window" lastClr="FFFFFF"/>
              </a:solidFill>
              <a:latin typeface="+mn-lt"/>
              <a:ea typeface="微软雅黑" pitchFamily="34" charset="-122"/>
            </a:endParaRPr>
          </a:p>
        </p:txBody>
      </p:sp>
      <p:sp>
        <p:nvSpPr>
          <p:cNvPr id="18" name="文本框 4">
            <a:extLst>
              <a:ext uri="{FF2B5EF4-FFF2-40B4-BE49-F238E27FC236}">
                <a16:creationId xmlns:a16="http://schemas.microsoft.com/office/drawing/2014/main" id="{42E76AF3-C9FD-40DE-AEA0-137D8BE69D2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19" name="Picture 18" descr="Hình ảnh Bản Gốc Vector Ai Phim Hoạt Hình, Viết Clipart, Nguyên, Vectơ  Vector và PNG với nền trong suốt để tải xuống miễn phí">
            <a:extLst>
              <a:ext uri="{FF2B5EF4-FFF2-40B4-BE49-F238E27FC236}">
                <a16:creationId xmlns:a16="http://schemas.microsoft.com/office/drawing/2014/main" id="{9058A251-025E-46D4-8729-B01007587C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2516" y="2190759"/>
            <a:ext cx="1002978" cy="100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055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3"/>
                                        </p:tgtEl>
                                        <p:attrNameLst>
                                          <p:attrName>ppt_y</p:attrName>
                                        </p:attrNameLst>
                                      </p:cBhvr>
                                      <p:tavLst>
                                        <p:tav tm="0">
                                          <p:val>
                                            <p:strVal val="#ppt_y"/>
                                          </p:val>
                                        </p:tav>
                                        <p:tav tm="100000">
                                          <p:val>
                                            <p:strVal val="#ppt_y"/>
                                          </p:val>
                                        </p:tav>
                                      </p:tavLst>
                                    </p:anim>
                                    <p:anim calcmode="lin" valueType="num">
                                      <p:cBhvr>
                                        <p:cTn id="13"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par>
                                <p:cTn id="43" presetID="2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9CB84771-D8D3-48B4-8542-D08113875763}"/>
              </a:ext>
            </a:extLst>
          </p:cNvPr>
          <p:cNvCxnSpPr>
            <a:cxnSpLocks/>
          </p:cNvCxnSpPr>
          <p:nvPr/>
        </p:nvCxnSpPr>
        <p:spPr bwMode="auto">
          <a:xfrm>
            <a:off x="3886218" y="652021"/>
            <a:ext cx="0" cy="4358065"/>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8" name="TextBox 7">
            <a:extLst>
              <a:ext uri="{FF2B5EF4-FFF2-40B4-BE49-F238E27FC236}">
                <a16:creationId xmlns:a16="http://schemas.microsoft.com/office/drawing/2014/main" id="{89327F7A-FC2A-4B2C-9012-A920ABB72F2F}"/>
              </a:ext>
            </a:extLst>
          </p:cNvPr>
          <p:cNvSpPr txBox="1"/>
          <p:nvPr/>
        </p:nvSpPr>
        <p:spPr>
          <a:xfrm>
            <a:off x="274335" y="3456945"/>
            <a:ext cx="3578133" cy="646331"/>
          </a:xfrm>
          <a:prstGeom prst="rect">
            <a:avLst/>
          </a:prstGeom>
          <a:solidFill>
            <a:schemeClr val="accent2">
              <a:lumMod val="20000"/>
              <a:lumOff val="80000"/>
            </a:schemeClr>
          </a:solidFill>
        </p:spPr>
        <p:txBody>
          <a:bodyPr wrap="square" rtlCol="0">
            <a:spAutoFit/>
          </a:bodyPr>
          <a:lstStyle/>
          <a:p>
            <a:r>
              <a:rPr lang="en-US" b="1" i="1" dirty="0"/>
              <a:t>3.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
        <p:nvSpPr>
          <p:cNvPr id="3" name="Rectangle 2">
            <a:extLst>
              <a:ext uri="{FF2B5EF4-FFF2-40B4-BE49-F238E27FC236}">
                <a16:creationId xmlns:a16="http://schemas.microsoft.com/office/drawing/2014/main" id="{3B67F77D-134C-47C5-9A51-6EFAB9DA561F}"/>
              </a:ext>
            </a:extLst>
          </p:cNvPr>
          <p:cNvSpPr/>
          <p:nvPr/>
        </p:nvSpPr>
        <p:spPr>
          <a:xfrm>
            <a:off x="4038625" y="660902"/>
            <a:ext cx="4873476" cy="369332"/>
          </a:xfrm>
          <a:prstGeom prst="rect">
            <a:avLst/>
          </a:prstGeom>
        </p:spPr>
        <p:txBody>
          <a:bodyPr wrap="square">
            <a:spAutoFit/>
          </a:bodyPr>
          <a:lstStyle/>
          <a:p>
            <a:pPr algn="ctr"/>
            <a:r>
              <a:rPr lang="en-US" b="1" dirty="0"/>
              <a:t>THÍ NGHIỆM HÌNH 26.5</a:t>
            </a:r>
          </a:p>
        </p:txBody>
      </p:sp>
      <p:pic>
        <p:nvPicPr>
          <p:cNvPr id="4" name="Picture 3">
            <a:extLst>
              <a:ext uri="{FF2B5EF4-FFF2-40B4-BE49-F238E27FC236}">
                <a16:creationId xmlns:a16="http://schemas.microsoft.com/office/drawing/2014/main" id="{601C0673-4869-4959-B5B4-F23A194EB48C}"/>
              </a:ext>
            </a:extLst>
          </p:cNvPr>
          <p:cNvPicPr>
            <a:picLocks noChangeAspect="1"/>
          </p:cNvPicPr>
          <p:nvPr/>
        </p:nvPicPr>
        <p:blipFill>
          <a:blip r:embed="rId3"/>
          <a:stretch>
            <a:fillRect/>
          </a:stretch>
        </p:blipFill>
        <p:spPr>
          <a:xfrm>
            <a:off x="4952990" y="1059403"/>
            <a:ext cx="3362325" cy="3543300"/>
          </a:xfrm>
          <a:prstGeom prst="rect">
            <a:avLst/>
          </a:prstGeom>
          <a:ln w="9525">
            <a:solidFill>
              <a:schemeClr val="tx1"/>
            </a:solidFill>
          </a:ln>
        </p:spPr>
      </p:pic>
      <p:pic>
        <p:nvPicPr>
          <p:cNvPr id="2" name="Picture 1">
            <a:extLst>
              <a:ext uri="{FF2B5EF4-FFF2-40B4-BE49-F238E27FC236}">
                <a16:creationId xmlns:a16="http://schemas.microsoft.com/office/drawing/2014/main" id="{70FFFB2A-B15A-5827-51B6-895A22FEAD9D}"/>
              </a:ext>
            </a:extLst>
          </p:cNvPr>
          <p:cNvPicPr>
            <a:picLocks noChangeAspect="1"/>
          </p:cNvPicPr>
          <p:nvPr/>
        </p:nvPicPr>
        <p:blipFill>
          <a:blip r:embed="rId4"/>
          <a:stretch>
            <a:fillRect/>
          </a:stretch>
        </p:blipFill>
        <p:spPr>
          <a:xfrm>
            <a:off x="115735" y="652021"/>
            <a:ext cx="3804234" cy="1603387"/>
          </a:xfrm>
          <a:prstGeom prst="rect">
            <a:avLst/>
          </a:prstGeom>
        </p:spPr>
      </p:pic>
      <p:sp>
        <p:nvSpPr>
          <p:cNvPr id="5" name="TextBox 4">
            <a:extLst>
              <a:ext uri="{FF2B5EF4-FFF2-40B4-BE49-F238E27FC236}">
                <a16:creationId xmlns:a16="http://schemas.microsoft.com/office/drawing/2014/main" id="{4407FD64-3B44-6C25-2AB5-67215E5547A0}"/>
              </a:ext>
            </a:extLst>
          </p:cNvPr>
          <p:cNvSpPr txBox="1"/>
          <p:nvPr/>
        </p:nvSpPr>
        <p:spPr>
          <a:xfrm>
            <a:off x="304912" y="2176724"/>
            <a:ext cx="3547556" cy="646331"/>
          </a:xfrm>
          <a:prstGeom prst="rect">
            <a:avLst/>
          </a:prstGeom>
          <a:noFill/>
        </p:spPr>
        <p:txBody>
          <a:bodyPr wrap="square" rtlCol="0">
            <a:spAutoFit/>
          </a:bodyPr>
          <a:lstStyle/>
          <a:p>
            <a:r>
              <a:rPr lang="en-US" b="1" i="1" dirty="0"/>
              <a:t>1. </a:t>
            </a:r>
            <a:r>
              <a:rPr lang="en-US" b="1" i="1" dirty="0" err="1"/>
              <a:t>Động</a:t>
            </a:r>
            <a:r>
              <a:rPr lang="en-US" b="1" i="1" dirty="0"/>
              <a:t> </a:t>
            </a:r>
            <a:r>
              <a:rPr lang="en-US" b="1" i="1" dirty="0" err="1"/>
              <a:t>năng</a:t>
            </a:r>
            <a:r>
              <a:rPr lang="en-US" b="1" i="1" dirty="0"/>
              <a:t> </a:t>
            </a:r>
            <a:r>
              <a:rPr lang="en-US" b="1" i="1" dirty="0" err="1"/>
              <a:t>và</a:t>
            </a:r>
            <a:r>
              <a:rPr lang="en-US" b="1" i="1" dirty="0"/>
              <a:t> </a:t>
            </a:r>
            <a:r>
              <a:rPr lang="en-US" b="1" i="1" dirty="0" err="1"/>
              <a:t>thế</a:t>
            </a:r>
            <a:r>
              <a:rPr lang="en-US" b="1" i="1" dirty="0"/>
              <a:t> </a:t>
            </a:r>
            <a:r>
              <a:rPr lang="en-US" b="1" i="1" dirty="0" err="1"/>
              <a:t>năng</a:t>
            </a:r>
            <a:r>
              <a:rPr lang="en-US" b="1" i="1" dirty="0"/>
              <a:t> </a:t>
            </a:r>
            <a:r>
              <a:rPr lang="en-US" b="1" i="1" dirty="0" err="1"/>
              <a:t>của</a:t>
            </a:r>
            <a:r>
              <a:rPr lang="en-US" b="1" i="1" dirty="0"/>
              <a:t> </a:t>
            </a:r>
            <a:r>
              <a:rPr lang="en-US" b="1" i="1" dirty="0" err="1"/>
              <a:t>phân</a:t>
            </a:r>
            <a:r>
              <a:rPr lang="en-US" b="1" i="1" dirty="0"/>
              <a:t> </a:t>
            </a:r>
            <a:r>
              <a:rPr lang="en-US" b="1" i="1" dirty="0" err="1"/>
              <a:t>tử</a:t>
            </a:r>
            <a:r>
              <a:rPr lang="en-US" b="1" i="1" dirty="0"/>
              <a:t>, </a:t>
            </a:r>
            <a:r>
              <a:rPr lang="en-US" b="1" i="1" dirty="0" err="1"/>
              <a:t>nguyên</a:t>
            </a:r>
            <a:r>
              <a:rPr lang="en-US" b="1" i="1" dirty="0"/>
              <a:t> </a:t>
            </a:r>
            <a:r>
              <a:rPr lang="en-US" b="1" i="1" dirty="0" err="1"/>
              <a:t>tử</a:t>
            </a:r>
            <a:endParaRPr lang="en-US" b="1" i="1" dirty="0"/>
          </a:p>
        </p:txBody>
      </p:sp>
      <p:sp>
        <p:nvSpPr>
          <p:cNvPr id="9" name="TextBox 8">
            <a:extLst>
              <a:ext uri="{FF2B5EF4-FFF2-40B4-BE49-F238E27FC236}">
                <a16:creationId xmlns:a16="http://schemas.microsoft.com/office/drawing/2014/main" id="{DF1921AF-0434-857A-510F-DEB32E085583}"/>
              </a:ext>
            </a:extLst>
          </p:cNvPr>
          <p:cNvSpPr txBox="1"/>
          <p:nvPr/>
        </p:nvSpPr>
        <p:spPr>
          <a:xfrm>
            <a:off x="244386" y="2889298"/>
            <a:ext cx="2819326" cy="380990"/>
          </a:xfrm>
          <a:prstGeom prst="rect">
            <a:avLst/>
          </a:prstGeom>
          <a:noFill/>
        </p:spPr>
        <p:txBody>
          <a:bodyPr wrap="square" rtlCol="0">
            <a:spAutoFit/>
          </a:bodyPr>
          <a:lstStyle/>
          <a:p>
            <a:r>
              <a:rPr lang="en-US" b="1" i="1" dirty="0"/>
              <a:t>2. </a:t>
            </a:r>
            <a:r>
              <a:rPr lang="en-US" b="1" i="1" dirty="0" err="1"/>
              <a:t>Nội</a:t>
            </a:r>
            <a:r>
              <a:rPr lang="en-US" b="1" i="1" dirty="0"/>
              <a:t> </a:t>
            </a:r>
            <a:r>
              <a:rPr lang="en-US" b="1" i="1" dirty="0" err="1"/>
              <a:t>năng</a:t>
            </a:r>
            <a:endParaRPr lang="en-US" b="1" i="1" dirty="0"/>
          </a:p>
        </p:txBody>
      </p:sp>
    </p:spTree>
    <p:extLst>
      <p:ext uri="{BB962C8B-B14F-4D97-AF65-F5344CB8AC3E}">
        <p14:creationId xmlns:p14="http://schemas.microsoft.com/office/powerpoint/2010/main" val="409763193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4">
            <a:extLst>
              <a:ext uri="{FF2B5EF4-FFF2-40B4-BE49-F238E27FC236}">
                <a16:creationId xmlns:a16="http://schemas.microsoft.com/office/drawing/2014/main" id="{5B243A2F-7559-46AD-A00F-7FB8F6DA3199}"/>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B67F77D-134C-47C5-9A51-6EFAB9DA561F}"/>
              </a:ext>
            </a:extLst>
          </p:cNvPr>
          <p:cNvSpPr/>
          <p:nvPr/>
        </p:nvSpPr>
        <p:spPr>
          <a:xfrm>
            <a:off x="256984" y="547606"/>
            <a:ext cx="8667517" cy="2308324"/>
          </a:xfrm>
          <a:prstGeom prst="rect">
            <a:avLst/>
          </a:prstGeom>
        </p:spPr>
        <p:txBody>
          <a:bodyPr wrap="square">
            <a:spAutoFit/>
          </a:bodyPr>
          <a:lstStyle/>
          <a:p>
            <a:pPr algn="ctr"/>
            <a:r>
              <a:rPr lang="en-US" b="1" dirty="0"/>
              <a:t>THÍ NGHIỆM HÌNH 26.5</a:t>
            </a:r>
          </a:p>
          <a:p>
            <a:r>
              <a:rPr lang="vi-VN" b="1" dirty="0"/>
              <a:t>Bước 1:</a:t>
            </a:r>
            <a:r>
              <a:rPr lang="vi-VN" dirty="0"/>
              <a:t> Bố trí thí nghiệm như hình 26.5</a:t>
            </a:r>
          </a:p>
          <a:p>
            <a:r>
              <a:rPr lang="vi-VN" b="1" dirty="0"/>
              <a:t>Bước 2:</a:t>
            </a:r>
            <a:r>
              <a:rPr lang="vi-VN" dirty="0"/>
              <a:t> Đọc nhiệt độ của nước.</a:t>
            </a:r>
          </a:p>
          <a:p>
            <a:r>
              <a:rPr lang="vi-VN" b="1" dirty="0"/>
              <a:t>Bước 3:</a:t>
            </a:r>
            <a:r>
              <a:rPr lang="vi-VN" dirty="0"/>
              <a:t> Thả quả cầu kim loại vào nước. Chờ khoảng 1 phút, đọc nhiệt độ của nước lúc này. So sánh với nhiệt độ lúc đầu và ghi nhận xét sự thay đổi nhiệt độ vào bảng.</a:t>
            </a:r>
          </a:p>
          <a:p>
            <a:r>
              <a:rPr lang="vi-VN" b="1" dirty="0"/>
              <a:t>Bước 4:</a:t>
            </a:r>
            <a:r>
              <a:rPr lang="vi-VN" dirty="0"/>
              <a:t> Lấy quả cầu kim loại và cảm nhận nhiệt độ của quả cầu so với lúc đầu và ghi nhận xét sự thay đổi nhiệt độ vào bảng.</a:t>
            </a:r>
          </a:p>
        </p:txBody>
      </p:sp>
      <p:graphicFrame>
        <p:nvGraphicFramePr>
          <p:cNvPr id="7" name="Table 6">
            <a:extLst>
              <a:ext uri="{FF2B5EF4-FFF2-40B4-BE49-F238E27FC236}">
                <a16:creationId xmlns:a16="http://schemas.microsoft.com/office/drawing/2014/main" id="{3CE28BB4-7828-4EB4-A77C-CE2A4275B599}"/>
              </a:ext>
            </a:extLst>
          </p:cNvPr>
          <p:cNvGraphicFramePr>
            <a:graphicFrameLocks noGrp="1"/>
          </p:cNvGraphicFramePr>
          <p:nvPr>
            <p:extLst>
              <p:ext uri="{D42A27DB-BD31-4B8C-83A1-F6EECF244321}">
                <p14:modId xmlns:p14="http://schemas.microsoft.com/office/powerpoint/2010/main" val="4193899570"/>
              </p:ext>
            </p:extLst>
          </p:nvPr>
        </p:nvGraphicFramePr>
        <p:xfrm>
          <a:off x="238241" y="2956450"/>
          <a:ext cx="8667517" cy="1639444"/>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9991917"/>
                  </a:ext>
                </a:extLst>
              </a:tr>
            </a:tbl>
          </a:graphicData>
        </a:graphic>
      </p:graphicFrame>
    </p:spTree>
    <p:extLst>
      <p:ext uri="{BB962C8B-B14F-4D97-AF65-F5344CB8AC3E}">
        <p14:creationId xmlns:p14="http://schemas.microsoft.com/office/powerpoint/2010/main" val="15910814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资源 134302"/>
          <p:cNvPicPr>
            <a:picLocks noChangeAspect="1"/>
          </p:cNvPicPr>
          <p:nvPr/>
        </p:nvPicPr>
        <p:blipFill>
          <a:blip r:embed="rId9"/>
          <a:stretch>
            <a:fillRect/>
          </a:stretch>
        </p:blipFill>
        <p:spPr>
          <a:xfrm>
            <a:off x="775811" y="725329"/>
            <a:ext cx="3429953" cy="3429953"/>
          </a:xfrm>
          <a:prstGeom prst="rect">
            <a:avLst/>
          </a:prstGeom>
        </p:spPr>
      </p:pic>
      <p:pic>
        <p:nvPicPr>
          <p:cNvPr id="8" name="图片 7" descr="资源 334302"/>
          <p:cNvPicPr>
            <a:picLocks noChangeAspect="1"/>
          </p:cNvPicPr>
          <p:nvPr/>
        </p:nvPicPr>
        <p:blipFill>
          <a:blip r:embed="rId10"/>
          <a:stretch>
            <a:fillRect/>
          </a:stretch>
        </p:blipFill>
        <p:spPr>
          <a:xfrm>
            <a:off x="626745" y="1455421"/>
            <a:ext cx="1009650" cy="2699861"/>
          </a:xfrm>
          <a:prstGeom prst="rect">
            <a:avLst/>
          </a:prstGeom>
        </p:spPr>
      </p:pic>
      <p:pic>
        <p:nvPicPr>
          <p:cNvPr id="9" name="图片 8" descr="资源 534302"/>
          <p:cNvPicPr>
            <a:picLocks noChangeAspect="1"/>
          </p:cNvPicPr>
          <p:nvPr/>
        </p:nvPicPr>
        <p:blipFill>
          <a:blip r:embed="rId11"/>
          <a:stretch>
            <a:fillRect/>
          </a:stretch>
        </p:blipFill>
        <p:spPr>
          <a:xfrm>
            <a:off x="3168015" y="1376839"/>
            <a:ext cx="1302544" cy="2742248"/>
          </a:xfrm>
          <a:prstGeom prst="rect">
            <a:avLst/>
          </a:prstGeom>
        </p:spPr>
      </p:pic>
      <p:sp>
        <p:nvSpPr>
          <p:cNvPr id="35" name="MH_Number_1"/>
          <p:cNvSpPr/>
          <p:nvPr>
            <p:custDataLst>
              <p:tags r:id="rId1"/>
            </p:custDataLst>
          </p:nvPr>
        </p:nvSpPr>
        <p:spPr>
          <a:xfrm>
            <a:off x="4876792" y="1622738"/>
            <a:ext cx="451107" cy="372853"/>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1</a:t>
            </a:r>
            <a:endParaRPr lang="zh-CN" altLang="en-US" sz="2400" b="1" noProof="1">
              <a:solidFill>
                <a:schemeClr val="tx1"/>
              </a:solidFill>
              <a:cs typeface="+mn-ea"/>
              <a:sym typeface="+mn-lt"/>
            </a:endParaRPr>
          </a:p>
        </p:txBody>
      </p:sp>
      <p:sp>
        <p:nvSpPr>
          <p:cNvPr id="36" name="MH_Entry_1"/>
          <p:cNvSpPr/>
          <p:nvPr>
            <p:custDataLst>
              <p:tags r:id="rId2"/>
            </p:custDataLst>
          </p:nvPr>
        </p:nvSpPr>
        <p:spPr>
          <a:xfrm>
            <a:off x="5448711" y="1651876"/>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en-US" altLang="zh-CN" sz="2400" noProof="1">
                <a:solidFill>
                  <a:schemeClr val="tx1"/>
                </a:solidFill>
                <a:cs typeface="+mn-ea"/>
                <a:sym typeface="+mn-lt"/>
              </a:rPr>
              <a:t>Nhiệt năng là gì?</a:t>
            </a:r>
            <a:endParaRPr lang="zh-CN" altLang="en-US" sz="2400" noProof="1">
              <a:solidFill>
                <a:schemeClr val="tx1"/>
              </a:solidFill>
              <a:cs typeface="+mn-ea"/>
              <a:sym typeface="+mn-lt"/>
            </a:endParaRPr>
          </a:p>
        </p:txBody>
      </p:sp>
      <p:sp>
        <p:nvSpPr>
          <p:cNvPr id="37" name="MH_Number_2"/>
          <p:cNvSpPr/>
          <p:nvPr>
            <p:custDataLst>
              <p:tags r:id="rId3"/>
            </p:custDataLst>
          </p:nvPr>
        </p:nvSpPr>
        <p:spPr>
          <a:xfrm>
            <a:off x="4876792" y="2220435"/>
            <a:ext cx="451107" cy="371299"/>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2</a:t>
            </a:r>
            <a:endParaRPr lang="zh-CN" altLang="en-US" sz="2400" b="1" noProof="1">
              <a:solidFill>
                <a:schemeClr val="tx1"/>
              </a:solidFill>
              <a:cs typeface="+mn-ea"/>
              <a:sym typeface="+mn-lt"/>
            </a:endParaRPr>
          </a:p>
        </p:txBody>
      </p:sp>
      <p:sp>
        <p:nvSpPr>
          <p:cNvPr id="39" name="MH_Entry_2"/>
          <p:cNvSpPr/>
          <p:nvPr>
            <p:custDataLst>
              <p:tags r:id="rId4"/>
            </p:custDataLst>
          </p:nvPr>
        </p:nvSpPr>
        <p:spPr>
          <a:xfrm>
            <a:off x="5448711" y="2249392"/>
            <a:ext cx="224740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Nội năng là gì?</a:t>
            </a:r>
            <a:endParaRPr lang="zh-CN" altLang="en-US" sz="2400" noProof="1">
              <a:solidFill>
                <a:schemeClr val="tx1"/>
              </a:solidFill>
              <a:cs typeface="+mn-ea"/>
              <a:sym typeface="+mn-lt"/>
            </a:endParaRPr>
          </a:p>
        </p:txBody>
      </p:sp>
      <p:sp>
        <p:nvSpPr>
          <p:cNvPr id="59" name="MH_Number_3"/>
          <p:cNvSpPr/>
          <p:nvPr>
            <p:custDataLst>
              <p:tags r:id="rId5"/>
            </p:custDataLst>
          </p:nvPr>
        </p:nvSpPr>
        <p:spPr>
          <a:xfrm>
            <a:off x="4876792" y="2821800"/>
            <a:ext cx="451107" cy="371299"/>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2400" b="1" noProof="1">
                <a:solidFill>
                  <a:schemeClr val="tx1"/>
                </a:solidFill>
                <a:cs typeface="+mn-ea"/>
                <a:sym typeface="+mn-lt"/>
              </a:rPr>
              <a:t>3</a:t>
            </a:r>
            <a:endParaRPr lang="zh-CN" altLang="en-US" sz="2400" b="1" noProof="1">
              <a:solidFill>
                <a:schemeClr val="tx1"/>
              </a:solidFill>
              <a:cs typeface="+mn-ea"/>
              <a:sym typeface="+mn-lt"/>
            </a:endParaRPr>
          </a:p>
        </p:txBody>
      </p:sp>
      <p:sp>
        <p:nvSpPr>
          <p:cNvPr id="60" name="MH_Entry_3"/>
          <p:cNvSpPr/>
          <p:nvPr>
            <p:custDataLst>
              <p:tags r:id="rId6"/>
            </p:custDataLst>
          </p:nvPr>
        </p:nvSpPr>
        <p:spPr>
          <a:xfrm>
            <a:off x="5448710" y="2850161"/>
            <a:ext cx="365623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400" noProof="1">
                <a:solidFill>
                  <a:schemeClr val="tx1"/>
                </a:solidFill>
                <a:cs typeface="+mn-ea"/>
                <a:sym typeface="+mn-lt"/>
              </a:rPr>
              <a:t>Thời gian suy nghĩ 1 phút</a:t>
            </a:r>
            <a:endParaRPr lang="zh-CN" altLang="en-US" sz="2400" noProof="1">
              <a:solidFill>
                <a:schemeClr val="tx1"/>
              </a:solidFill>
              <a:cs typeface="+mn-ea"/>
              <a:sym typeface="+mn-lt"/>
            </a:endParaRPr>
          </a:p>
        </p:txBody>
      </p:sp>
      <p:sp>
        <p:nvSpPr>
          <p:cNvPr id="2" name="文本框 1"/>
          <p:cNvSpPr txBox="1"/>
          <p:nvPr/>
        </p:nvSpPr>
        <p:spPr>
          <a:xfrm>
            <a:off x="774109" y="2017334"/>
            <a:ext cx="3333022" cy="584775"/>
          </a:xfrm>
          <a:prstGeom prst="rect">
            <a:avLst/>
          </a:prstGeom>
          <a:noFill/>
        </p:spPr>
        <p:txBody>
          <a:bodyPr wrap="square" rtlCol="0" anchor="t">
            <a:spAutoFit/>
          </a:bodyPr>
          <a:lstStyle/>
          <a:p>
            <a:pPr algn="ctr" eaLnBrk="1" hangingPunct="1">
              <a:defRPr/>
            </a:pPr>
            <a:r>
              <a:rPr lang="en-US" altLang="zh-CN" sz="3200" b="1" dirty="0">
                <a:solidFill>
                  <a:schemeClr val="bg1"/>
                </a:solidFill>
                <a:cs typeface="+mn-ea"/>
                <a:sym typeface="+mn-lt"/>
              </a:rPr>
              <a:t>KHỞI ĐỘNG</a:t>
            </a:r>
            <a:endParaRPr lang="zh-CN" altLang="en-US" sz="3200" b="1" dirty="0">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down)">
                                      <p:cBhvr>
                                        <p:cTn id="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p:bldP spid="37" grpId="0" bldLvl="0" animBg="1"/>
      <p:bldP spid="39" grpId="0" bldLvl="0"/>
      <p:bldP spid="59" grpId="0" bldLvl="0" animBg="1"/>
      <p:bldP spid="60"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文本框 4">
            <a:extLst>
              <a:ext uri="{FF2B5EF4-FFF2-40B4-BE49-F238E27FC236}">
                <a16:creationId xmlns:a16="http://schemas.microsoft.com/office/drawing/2014/main" id="{1EF441AD-85A2-4CA4-9A3A-A42212834083}"/>
              </a:ext>
            </a:extLst>
          </p:cNvPr>
          <p:cNvSpPr txBox="1"/>
          <p:nvPr/>
        </p:nvSpPr>
        <p:spPr>
          <a:xfrm>
            <a:off x="152568" y="98020"/>
            <a:ext cx="8838910"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58" name="Table 57">
            <a:extLst>
              <a:ext uri="{FF2B5EF4-FFF2-40B4-BE49-F238E27FC236}">
                <a16:creationId xmlns:a16="http://schemas.microsoft.com/office/drawing/2014/main" id="{5A0D5862-5659-457E-9EE9-E559F2704D8B}"/>
              </a:ext>
            </a:extLst>
          </p:cNvPr>
          <p:cNvGraphicFramePr>
            <a:graphicFrameLocks noGrp="1"/>
          </p:cNvGraphicFramePr>
          <p:nvPr>
            <p:extLst>
              <p:ext uri="{D42A27DB-BD31-4B8C-83A1-F6EECF244321}">
                <p14:modId xmlns:p14="http://schemas.microsoft.com/office/powerpoint/2010/main" val="2854667738"/>
              </p:ext>
            </p:extLst>
          </p:nvPr>
        </p:nvGraphicFramePr>
        <p:xfrm>
          <a:off x="188050" y="1200186"/>
          <a:ext cx="8667517" cy="1638808"/>
        </p:xfrm>
        <a:graphic>
          <a:graphicData uri="http://schemas.openxmlformats.org/drawingml/2006/table">
            <a:tbl>
              <a:tblPr firstRow="1" firstCol="1" bandRow="1">
                <a:tableStyleId>{5C22544A-7EE6-4342-B048-85BDC9FD1C3A}</a:tableStyleId>
              </a:tblPr>
              <a:tblGrid>
                <a:gridCol w="2266890">
                  <a:extLst>
                    <a:ext uri="{9D8B030D-6E8A-4147-A177-3AD203B41FA5}">
                      <a16:colId xmlns:a16="http://schemas.microsoft.com/office/drawing/2014/main" val="3353548452"/>
                    </a:ext>
                  </a:extLst>
                </a:gridCol>
                <a:gridCol w="1676356">
                  <a:extLst>
                    <a:ext uri="{9D8B030D-6E8A-4147-A177-3AD203B41FA5}">
                      <a16:colId xmlns:a16="http://schemas.microsoft.com/office/drawing/2014/main" val="2162146584"/>
                    </a:ext>
                  </a:extLst>
                </a:gridCol>
                <a:gridCol w="2971722">
                  <a:extLst>
                    <a:ext uri="{9D8B030D-6E8A-4147-A177-3AD203B41FA5}">
                      <a16:colId xmlns:a16="http://schemas.microsoft.com/office/drawing/2014/main" val="3684295560"/>
                    </a:ext>
                  </a:extLst>
                </a:gridCol>
                <a:gridCol w="1752549">
                  <a:extLst>
                    <a:ext uri="{9D8B030D-6E8A-4147-A177-3AD203B41FA5}">
                      <a16:colId xmlns:a16="http://schemas.microsoft.com/office/drawing/2014/main" val="2111665823"/>
                    </a:ext>
                  </a:extLst>
                </a:gridCol>
              </a:tblGrid>
              <a:tr h="0">
                <a:tc gridSpan="4">
                  <a:txBody>
                    <a:bodyPr/>
                    <a:lstStyle/>
                    <a:p>
                      <a:pPr algn="ctr">
                        <a:lnSpc>
                          <a:spcPct val="115000"/>
                        </a:lnSpc>
                        <a:spcAft>
                          <a:spcPts val="0"/>
                        </a:spcAft>
                      </a:pPr>
                      <a:r>
                        <a:rPr lang="en-US" sz="2000" dirty="0">
                          <a:solidFill>
                            <a:schemeClr val="tx1"/>
                          </a:solidFill>
                          <a:effectLst/>
                        </a:rPr>
                        <a:t>KẾT QUẢ PHIẾU HỌC TẬP 4</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39500235"/>
                  </a:ext>
                </a:extLst>
              </a:tr>
              <a:tr h="0">
                <a:tc>
                  <a:txBody>
                    <a:bodyPr/>
                    <a:lstStyle/>
                    <a:p>
                      <a:pPr algn="ctr">
                        <a:lnSpc>
                          <a:spcPct val="115000"/>
                        </a:lnSpc>
                        <a:spcAft>
                          <a:spcPts val="0"/>
                        </a:spcAft>
                      </a:pPr>
                      <a:r>
                        <a:rPr lang="en-US" sz="2000" dirty="0" err="1">
                          <a:solidFill>
                            <a:schemeClr val="tx1"/>
                          </a:solidFill>
                          <a:effectLst/>
                        </a:rPr>
                        <a:t>Vật</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nhiệt</a:t>
                      </a:r>
                      <a:r>
                        <a:rPr lang="en-US" sz="2000" b="1" dirty="0">
                          <a:solidFill>
                            <a:schemeClr val="tx1"/>
                          </a:solidFill>
                          <a:effectLst/>
                        </a:rPr>
                        <a:t> </a:t>
                      </a:r>
                      <a:r>
                        <a:rPr lang="en-US" sz="2000" b="1" dirty="0" err="1">
                          <a:solidFill>
                            <a:schemeClr val="tx1"/>
                          </a:solidFill>
                          <a:effectLst/>
                        </a:rPr>
                        <a:t>độ</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Chuyển</a:t>
                      </a:r>
                      <a:r>
                        <a:rPr lang="en-US" sz="2000" b="1" dirty="0">
                          <a:solidFill>
                            <a:schemeClr val="tx1"/>
                          </a:solidFill>
                          <a:effectLst/>
                        </a:rPr>
                        <a:t> </a:t>
                      </a:r>
                      <a:r>
                        <a:rPr lang="en-US" sz="2000" b="1" dirty="0" err="1">
                          <a:solidFill>
                            <a:schemeClr val="tx1"/>
                          </a:solidFill>
                          <a:effectLst/>
                        </a:rPr>
                        <a:t>động</a:t>
                      </a:r>
                      <a:r>
                        <a:rPr lang="en-US" sz="2000" b="1" dirty="0">
                          <a:solidFill>
                            <a:schemeClr val="tx1"/>
                          </a:solidFill>
                          <a:effectLst/>
                        </a:rPr>
                        <a:t> </a:t>
                      </a:r>
                      <a:r>
                        <a:rPr lang="en-US" sz="2000" b="1" dirty="0" err="1">
                          <a:solidFill>
                            <a:schemeClr val="tx1"/>
                          </a:solidFill>
                          <a:effectLst/>
                        </a:rPr>
                        <a:t>của</a:t>
                      </a:r>
                      <a:r>
                        <a:rPr lang="en-US" sz="2000" b="1" dirty="0">
                          <a:solidFill>
                            <a:schemeClr val="tx1"/>
                          </a:solidFill>
                          <a:effectLst/>
                        </a:rPr>
                        <a:t> </a:t>
                      </a:r>
                      <a:r>
                        <a:rPr lang="en-US" sz="2000" b="1" dirty="0" err="1">
                          <a:solidFill>
                            <a:schemeClr val="tx1"/>
                          </a:solidFill>
                          <a:effectLst/>
                        </a:rPr>
                        <a:t>các</a:t>
                      </a:r>
                      <a:r>
                        <a:rPr lang="en-US" sz="2000" b="1" dirty="0">
                          <a:solidFill>
                            <a:schemeClr val="tx1"/>
                          </a:solidFill>
                          <a:effectLst/>
                        </a:rPr>
                        <a:t> </a:t>
                      </a:r>
                      <a:r>
                        <a:rPr lang="en-US" sz="2000" b="1" dirty="0" err="1">
                          <a:solidFill>
                            <a:schemeClr val="tx1"/>
                          </a:solidFill>
                          <a:effectLst/>
                        </a:rPr>
                        <a:t>phân</a:t>
                      </a:r>
                      <a:r>
                        <a:rPr lang="en-US" sz="2000" b="1" dirty="0">
                          <a:solidFill>
                            <a:schemeClr val="tx1"/>
                          </a:solidFill>
                          <a:effectLst/>
                        </a:rPr>
                        <a:t> </a:t>
                      </a:r>
                      <a:r>
                        <a:rPr lang="en-US" sz="2000" b="1" dirty="0" err="1">
                          <a:solidFill>
                            <a:schemeClr val="tx1"/>
                          </a:solidFill>
                          <a:effectLst/>
                        </a:rPr>
                        <a:t>tử</a:t>
                      </a:r>
                      <a:r>
                        <a:rPr lang="en-US" sz="2000" b="1" dirty="0">
                          <a:solidFill>
                            <a:schemeClr val="tx1"/>
                          </a:solidFill>
                          <a:effectLst/>
                        </a:rPr>
                        <a:t>, </a:t>
                      </a:r>
                      <a:r>
                        <a:rPr lang="en-US" sz="2000" b="1" dirty="0" err="1">
                          <a:solidFill>
                            <a:schemeClr val="tx1"/>
                          </a:solidFill>
                          <a:effectLst/>
                        </a:rPr>
                        <a:t>nguyên</a:t>
                      </a:r>
                      <a:r>
                        <a:rPr lang="en-US" sz="2000" b="1" dirty="0">
                          <a:solidFill>
                            <a:schemeClr val="tx1"/>
                          </a:solidFill>
                          <a:effectLst/>
                        </a:rPr>
                        <a:t> </a:t>
                      </a:r>
                      <a:r>
                        <a:rPr lang="en-US" sz="2000" b="1" dirty="0" err="1">
                          <a:solidFill>
                            <a:schemeClr val="tx1"/>
                          </a:solidFill>
                          <a:effectLst/>
                        </a:rPr>
                        <a:t>tử</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b="1" dirty="0" err="1">
                          <a:solidFill>
                            <a:schemeClr val="tx1"/>
                          </a:solidFill>
                          <a:effectLst/>
                        </a:rPr>
                        <a:t>Sự</a:t>
                      </a:r>
                      <a:r>
                        <a:rPr lang="en-US" sz="2000" b="1" dirty="0">
                          <a:solidFill>
                            <a:schemeClr val="tx1"/>
                          </a:solidFill>
                          <a:effectLst/>
                        </a:rPr>
                        <a:t> </a:t>
                      </a:r>
                      <a:r>
                        <a:rPr lang="en-US" sz="2000" b="1" dirty="0" err="1">
                          <a:solidFill>
                            <a:schemeClr val="tx1"/>
                          </a:solidFill>
                          <a:effectLst/>
                        </a:rPr>
                        <a:t>thay</a:t>
                      </a:r>
                      <a:r>
                        <a:rPr lang="en-US" sz="2000" b="1" dirty="0">
                          <a:solidFill>
                            <a:schemeClr val="tx1"/>
                          </a:solidFill>
                          <a:effectLst/>
                        </a:rPr>
                        <a:t> </a:t>
                      </a:r>
                      <a:r>
                        <a:rPr lang="en-US" sz="2000" b="1" dirty="0" err="1">
                          <a:solidFill>
                            <a:schemeClr val="tx1"/>
                          </a:solidFill>
                          <a:effectLst/>
                        </a:rPr>
                        <a:t>đổi</a:t>
                      </a:r>
                      <a:r>
                        <a:rPr lang="en-US" sz="2000" b="1" dirty="0">
                          <a:solidFill>
                            <a:schemeClr val="tx1"/>
                          </a:solidFill>
                          <a:effectLst/>
                        </a:rPr>
                        <a:t> </a:t>
                      </a:r>
                      <a:r>
                        <a:rPr lang="en-US" sz="2000" b="1" dirty="0" err="1">
                          <a:solidFill>
                            <a:schemeClr val="tx1"/>
                          </a:solidFill>
                          <a:effectLst/>
                        </a:rPr>
                        <a:t>nội</a:t>
                      </a:r>
                      <a:r>
                        <a:rPr lang="en-US" sz="2000" b="1" dirty="0">
                          <a:solidFill>
                            <a:schemeClr val="tx1"/>
                          </a:solidFill>
                          <a:effectLst/>
                        </a:rPr>
                        <a:t> </a:t>
                      </a:r>
                      <a:r>
                        <a:rPr lang="en-US" sz="2000" b="1" dirty="0" err="1">
                          <a:solidFill>
                            <a:schemeClr val="tx1"/>
                          </a:solidFill>
                          <a:effectLst/>
                        </a:rPr>
                        <a:t>năng</a:t>
                      </a:r>
                      <a:endParaRPr lang="en-US" sz="20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37111274"/>
                  </a:ext>
                </a:extLst>
              </a:tr>
              <a:tr h="0">
                <a:tc>
                  <a:txBody>
                    <a:bodyPr/>
                    <a:lstStyle/>
                    <a:p>
                      <a:pPr algn="just">
                        <a:lnSpc>
                          <a:spcPct val="115000"/>
                        </a:lnSpc>
                        <a:spcAft>
                          <a:spcPts val="0"/>
                        </a:spcAft>
                      </a:pPr>
                      <a:r>
                        <a:rPr lang="en-US" sz="2000">
                          <a:solidFill>
                            <a:schemeClr val="tx1"/>
                          </a:solidFill>
                          <a:effectLst/>
                        </a:rPr>
                        <a:t>Nước</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Chậm</a:t>
                      </a:r>
                      <a:r>
                        <a:rPr lang="en-US" sz="2000" dirty="0">
                          <a:solidFill>
                            <a:schemeClr val="tx1"/>
                          </a:solidFill>
                          <a:effectLst/>
                        </a:rPr>
                        <a:t> </a:t>
                      </a:r>
                      <a:r>
                        <a:rPr lang="en-US" sz="2000" dirty="0" err="1">
                          <a:solidFill>
                            <a:schemeClr val="tx1"/>
                          </a:solidFill>
                          <a:effectLst/>
                        </a:rPr>
                        <a:t>đi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Giảm</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19764125"/>
                  </a:ext>
                </a:extLst>
              </a:tr>
              <a:tr h="0">
                <a:tc>
                  <a:txBody>
                    <a:bodyPr/>
                    <a:lstStyle/>
                    <a:p>
                      <a:pPr algn="just">
                        <a:lnSpc>
                          <a:spcPct val="115000"/>
                        </a:lnSpc>
                        <a:spcAft>
                          <a:spcPts val="0"/>
                        </a:spcAft>
                      </a:pPr>
                      <a:r>
                        <a:rPr lang="en-US" sz="2000" dirty="0" err="1">
                          <a:solidFill>
                            <a:schemeClr val="tx1"/>
                          </a:solidFill>
                          <a:effectLst/>
                        </a:rPr>
                        <a:t>Quả</a:t>
                      </a:r>
                      <a:r>
                        <a:rPr lang="en-US" sz="2000" dirty="0">
                          <a:solidFill>
                            <a:schemeClr val="tx1"/>
                          </a:solidFill>
                          <a:effectLst/>
                        </a:rPr>
                        <a:t> </a:t>
                      </a:r>
                      <a:r>
                        <a:rPr lang="en-US" sz="2000" dirty="0" err="1">
                          <a:solidFill>
                            <a:schemeClr val="tx1"/>
                          </a:solidFill>
                          <a:effectLst/>
                        </a:rPr>
                        <a:t>cầu</a:t>
                      </a:r>
                      <a:r>
                        <a:rPr lang="en-US" sz="2000" dirty="0">
                          <a:solidFill>
                            <a:schemeClr val="tx1"/>
                          </a:solidFill>
                          <a:effectLst/>
                        </a:rPr>
                        <a:t> </a:t>
                      </a:r>
                      <a:r>
                        <a:rPr lang="en-US" sz="2000" dirty="0" err="1">
                          <a:solidFill>
                            <a:schemeClr val="tx1"/>
                          </a:solidFill>
                          <a:effectLst/>
                        </a:rPr>
                        <a:t>kim</a:t>
                      </a:r>
                      <a:r>
                        <a:rPr lang="en-US" sz="2000" dirty="0">
                          <a:solidFill>
                            <a:schemeClr val="tx1"/>
                          </a:solidFill>
                          <a:effectLst/>
                        </a:rPr>
                        <a:t> </a:t>
                      </a:r>
                      <a:r>
                        <a:rPr lang="en-US" sz="2000" dirty="0" err="1">
                          <a:solidFill>
                            <a:schemeClr val="tx1"/>
                          </a:solidFill>
                          <a:effectLst/>
                        </a:rPr>
                        <a:t>loại</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000">
                          <a:solidFill>
                            <a:schemeClr val="tx1"/>
                          </a:solidFill>
                          <a:effectLst/>
                        </a:rPr>
                        <a:t>Tăng</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a:solidFill>
                            <a:schemeClr val="tx1"/>
                          </a:solidFill>
                          <a:effectLst/>
                        </a:rPr>
                        <a:t>Nhanh lên</a:t>
                      </a:r>
                      <a:endParaRPr lang="en-US" sz="20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2000" dirty="0" err="1">
                          <a:solidFill>
                            <a:schemeClr val="tx1"/>
                          </a:solidFill>
                          <a:effectLst/>
                        </a:rPr>
                        <a:t>Tăng</a:t>
                      </a:r>
                      <a:endParaRPr lang="en-US" sz="20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19991917"/>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endSnd/>
        </p:sndAc>
      </p:transition>
    </mc:Choice>
    <mc:Fallback xmlns="">
      <p:transition spd="slow">
        <p:dissolve/>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707886"/>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CH1: </a:t>
            </a:r>
            <a:r>
              <a:rPr lang="en-US" sz="2000" dirty="0">
                <a:latin typeface="Times New Roman" panose="02020603050405020304" pitchFamily="18" charset="0"/>
                <a:ea typeface="Times New Roman" panose="02020603050405020304" pitchFamily="18" charset="0"/>
              </a:rPr>
              <a:t>T</a:t>
            </a:r>
            <a:r>
              <a:rPr lang="vi-VN" sz="2000" dirty="0">
                <a:latin typeface="Times New Roman" panose="02020603050405020304" pitchFamily="18" charset="0"/>
                <a:ea typeface="Times New Roman" panose="02020603050405020304" pitchFamily="18" charset="0"/>
              </a:rPr>
              <a:t>ại sao khi bắt đầu từ khi đun nước đến khi nước sôi thì nhiệt độ bắt đầu tăng?</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5070" y="2054329"/>
            <a:ext cx="5410583" cy="707886"/>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Nước nhận nhiệt năng từ ngọn lửa truyền cho nên nhiệt độ của nước tăng dần.</a:t>
            </a:r>
            <a:endParaRPr lang="en-US" sz="2000" dirty="0">
              <a:latin typeface="Times New Roman" panose="02020603050405020304" pitchFamily="18" charset="0"/>
              <a:ea typeface="Times New Roman" panose="02020603050405020304" pitchFamily="18" charset="0"/>
            </a:endParaRPr>
          </a:p>
        </p:txBody>
      </p:sp>
      <p:pic>
        <p:nvPicPr>
          <p:cNvPr id="3074" name="Picture 2" descr="Hướng dẫn cách đun nước sôi nấu ăn, để nguội an toàn đúng cách">
            <a:extLst>
              <a:ext uri="{FF2B5EF4-FFF2-40B4-BE49-F238E27FC236}">
                <a16:creationId xmlns:a16="http://schemas.microsoft.com/office/drawing/2014/main" id="{F1810A54-F7DA-4FD6-8A1D-6EDFD99DAD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3850" y="3075042"/>
            <a:ext cx="4076688" cy="19686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661050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1500"/>
                                        <p:tgtEl>
                                          <p:spTgt spid="84"/>
                                        </p:tgtEl>
                                      </p:cBhvr>
                                    </p:animEffect>
                                  </p:childTnLst>
                                </p:cTn>
                              </p:par>
                              <p:par>
                                <p:cTn id="8" presetID="6" presetClass="entr" presetSubtype="16"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circle(in)">
                                      <p:cBhvr>
                                        <p:cTn id="10" dur="1500"/>
                                        <p:tgtEl>
                                          <p:spTgt spid="7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1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ircle(in)">
                                      <p:cBhvr>
                                        <p:cTn id="23" dur="2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53" descr="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3" y="372003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B33373-1350-4130-AB45-442440B0D30F}"/>
              </a:ext>
            </a:extLst>
          </p:cNvPr>
          <p:cNvSpPr txBox="1"/>
          <p:nvPr/>
        </p:nvSpPr>
        <p:spPr>
          <a:xfrm>
            <a:off x="2736902" y="1084152"/>
            <a:ext cx="5410584" cy="1323439"/>
          </a:xfrm>
          <a:prstGeom prst="rect">
            <a:avLst/>
          </a:prstGeom>
          <a:solidFill>
            <a:schemeClr val="tx2">
              <a:lumMod val="20000"/>
              <a:lumOff val="80000"/>
            </a:schemeClr>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CH2: Khi nước bắt đầu sôi, nhiệt độ của nước không tăng dù vẫn tiếp tục đun thì nhiệt năng của nước nhận được từ đèn cồn đã chuyển thành dạng năng lượng nào?</a:t>
            </a:r>
            <a:endParaRPr lang="en-US" sz="20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7FAE3BFE-4C23-405F-A5EE-484FED53ED0E}"/>
              </a:ext>
            </a:extLst>
          </p:cNvPr>
          <p:cNvSpPr txBox="1"/>
          <p:nvPr/>
        </p:nvSpPr>
        <p:spPr>
          <a:xfrm>
            <a:off x="2739454" y="2651430"/>
            <a:ext cx="5410583" cy="1938992"/>
          </a:xfrm>
          <a:prstGeom prst="rect">
            <a:avLst/>
          </a:prstGeom>
          <a:solidFill>
            <a:srgbClr val="FFFFCC"/>
          </a:solidFill>
        </p:spPr>
        <p:txBody>
          <a:bodyPr wrap="square" rtlCol="0">
            <a:spAutoFit/>
          </a:bodyPr>
          <a:lstStyle/>
          <a:p>
            <a:pPr algn="just"/>
            <a:r>
              <a:rPr lang="vi-VN" sz="2000" dirty="0">
                <a:latin typeface="Times New Roman" panose="02020603050405020304" pitchFamily="18" charset="0"/>
                <a:ea typeface="Times New Roman" panose="02020603050405020304" pitchFamily="18" charset="0"/>
              </a:rPr>
              <a:t>TL: Khi nước đã sôi, nhiệt độ của nước không tăng nữa dù tiếp tục đun vì khi đó nhiệt năng mà nước nhận được từ ngọn lửa đã chuyển hoá thành năng lượng được sử dụng để biến đổi trạng thái của nước từ trạng thái lỏng sang trạng thái hơi chứ không phải để làm tăng nhiệt độ của nước</a:t>
            </a:r>
            <a:endParaRPr lang="en-US" sz="2000" dirty="0">
              <a:latin typeface="Times New Roman" panose="02020603050405020304" pitchFamily="18" charset="0"/>
              <a:ea typeface="Times New Roman" panose="02020603050405020304" pitchFamily="18" charset="0"/>
            </a:endParaRPr>
          </a:p>
        </p:txBody>
      </p:sp>
      <p:grpSp>
        <p:nvGrpSpPr>
          <p:cNvPr id="33" name="Group 3">
            <a:extLst>
              <a:ext uri="{FF2B5EF4-FFF2-40B4-BE49-F238E27FC236}">
                <a16:creationId xmlns:a16="http://schemas.microsoft.com/office/drawing/2014/main" id="{4094DD8A-372E-435C-8CBD-ADEDEF140CD6}"/>
              </a:ext>
            </a:extLst>
          </p:cNvPr>
          <p:cNvGrpSpPr>
            <a:grpSpLocks/>
          </p:cNvGrpSpPr>
          <p:nvPr/>
        </p:nvGrpSpPr>
        <p:grpSpPr bwMode="auto">
          <a:xfrm>
            <a:off x="314247" y="590602"/>
            <a:ext cx="1406438" cy="1832416"/>
            <a:chOff x="0" y="0"/>
            <a:chExt cx="2971786" cy="3816506"/>
          </a:xfrm>
        </p:grpSpPr>
        <p:grpSp>
          <p:nvGrpSpPr>
            <p:cNvPr id="34" name="Group 4">
              <a:extLst>
                <a:ext uri="{FF2B5EF4-FFF2-40B4-BE49-F238E27FC236}">
                  <a16:creationId xmlns:a16="http://schemas.microsoft.com/office/drawing/2014/main" id="{B42A8E52-7561-47A3-9718-64C53F3EDD7E}"/>
                </a:ext>
              </a:extLst>
            </p:cNvPr>
            <p:cNvGrpSpPr>
              <a:grpSpLocks/>
            </p:cNvGrpSpPr>
            <p:nvPr/>
          </p:nvGrpSpPr>
          <p:grpSpPr bwMode="auto">
            <a:xfrm>
              <a:off x="97666" y="471676"/>
              <a:ext cx="1660917" cy="3523838"/>
              <a:chOff x="0" y="0"/>
              <a:chExt cx="1353312" cy="2871216"/>
            </a:xfrm>
          </p:grpSpPr>
          <p:pic>
            <p:nvPicPr>
              <p:cNvPr id="44" name="空心弧 13">
                <a:extLst>
                  <a:ext uri="{FF2B5EF4-FFF2-40B4-BE49-F238E27FC236}">
                    <a16:creationId xmlns:a16="http://schemas.microsoft.com/office/drawing/2014/main" id="{5982B299-A7CD-4169-8A8F-55504517EC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Text Box 6">
                <a:extLst>
                  <a:ext uri="{FF2B5EF4-FFF2-40B4-BE49-F238E27FC236}">
                    <a16:creationId xmlns:a16="http://schemas.microsoft.com/office/drawing/2014/main" id="{71233B51-BC41-48D1-9AE5-77A330DC7B5F}"/>
                  </a:ext>
                </a:extLst>
              </p:cNvPr>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5" name="Group 7">
              <a:extLst>
                <a:ext uri="{FF2B5EF4-FFF2-40B4-BE49-F238E27FC236}">
                  <a16:creationId xmlns:a16="http://schemas.microsoft.com/office/drawing/2014/main" id="{C938BB1E-7229-400F-9155-7D7406C092A8}"/>
                </a:ext>
              </a:extLst>
            </p:cNvPr>
            <p:cNvGrpSpPr>
              <a:grpSpLocks/>
            </p:cNvGrpSpPr>
            <p:nvPr/>
          </p:nvGrpSpPr>
          <p:grpSpPr bwMode="auto">
            <a:xfrm>
              <a:off x="-104337" y="67670"/>
              <a:ext cx="2813084" cy="3927845"/>
              <a:chOff x="0" y="0"/>
              <a:chExt cx="2292096" cy="3200400"/>
            </a:xfrm>
          </p:grpSpPr>
          <p:pic>
            <p:nvPicPr>
              <p:cNvPr id="42" name="空心弧 13">
                <a:extLst>
                  <a:ext uri="{FF2B5EF4-FFF2-40B4-BE49-F238E27FC236}">
                    <a16:creationId xmlns:a16="http://schemas.microsoft.com/office/drawing/2014/main" id="{D6F1C7D5-90BD-494D-8C8D-2564AA043AD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9">
                <a:extLst>
                  <a:ext uri="{FF2B5EF4-FFF2-40B4-BE49-F238E27FC236}">
                    <a16:creationId xmlns:a16="http://schemas.microsoft.com/office/drawing/2014/main" id="{FD6433C0-8809-43A9-B0AE-6AE5B9F4393F}"/>
                  </a:ext>
                </a:extLst>
              </p:cNvPr>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6" name="Group 10">
              <a:extLst>
                <a:ext uri="{FF2B5EF4-FFF2-40B4-BE49-F238E27FC236}">
                  <a16:creationId xmlns:a16="http://schemas.microsoft.com/office/drawing/2014/main" id="{BF724AC1-A011-4A8D-B5AD-56962F694A0B}"/>
                </a:ext>
              </a:extLst>
            </p:cNvPr>
            <p:cNvGrpSpPr>
              <a:grpSpLocks/>
            </p:cNvGrpSpPr>
            <p:nvPr/>
          </p:nvGrpSpPr>
          <p:grpSpPr bwMode="auto">
            <a:xfrm>
              <a:off x="1653840" y="90114"/>
              <a:ext cx="1324244" cy="688308"/>
              <a:chOff x="0" y="0"/>
              <a:chExt cx="1078992" cy="560832"/>
            </a:xfrm>
          </p:grpSpPr>
          <p:pic>
            <p:nvPicPr>
              <p:cNvPr id="40" name="平行四边形 9">
                <a:extLst>
                  <a:ext uri="{FF2B5EF4-FFF2-40B4-BE49-F238E27FC236}">
                    <a16:creationId xmlns:a16="http://schemas.microsoft.com/office/drawing/2014/main" id="{D547F03C-849C-4937-88EA-65D0855FC675}"/>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 name="Text Box 12">
                <a:extLst>
                  <a:ext uri="{FF2B5EF4-FFF2-40B4-BE49-F238E27FC236}">
                    <a16:creationId xmlns:a16="http://schemas.microsoft.com/office/drawing/2014/main" id="{B809998D-7378-498A-9007-2936FFEA50A8}"/>
                  </a:ext>
                </a:extLst>
              </p:cNvPr>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37" name="Group 13">
              <a:extLst>
                <a:ext uri="{FF2B5EF4-FFF2-40B4-BE49-F238E27FC236}">
                  <a16:creationId xmlns:a16="http://schemas.microsoft.com/office/drawing/2014/main" id="{85CC0781-7059-4DB5-B2F0-3EADAB130AB6}"/>
                </a:ext>
              </a:extLst>
            </p:cNvPr>
            <p:cNvGrpSpPr>
              <a:grpSpLocks/>
            </p:cNvGrpSpPr>
            <p:nvPr/>
          </p:nvGrpSpPr>
          <p:grpSpPr bwMode="auto">
            <a:xfrm>
              <a:off x="1616432" y="770941"/>
              <a:ext cx="1361652" cy="710753"/>
              <a:chOff x="0" y="0"/>
              <a:chExt cx="1109472" cy="579120"/>
            </a:xfrm>
          </p:grpSpPr>
          <p:pic>
            <p:nvPicPr>
              <p:cNvPr id="38" name="平行四边形 10">
                <a:extLst>
                  <a:ext uri="{FF2B5EF4-FFF2-40B4-BE49-F238E27FC236}">
                    <a16:creationId xmlns:a16="http://schemas.microsoft.com/office/drawing/2014/main" id="{56BFA22B-07AC-4140-B928-9C93104F9AD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Text Box 15">
                <a:extLst>
                  <a:ext uri="{FF2B5EF4-FFF2-40B4-BE49-F238E27FC236}">
                    <a16:creationId xmlns:a16="http://schemas.microsoft.com/office/drawing/2014/main" id="{3CB0209A-3B38-49AA-A335-D0B8CF76FC1F}"/>
                  </a:ext>
                </a:extLst>
              </p:cNvPr>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46" name="Group 17">
            <a:extLst>
              <a:ext uri="{FF2B5EF4-FFF2-40B4-BE49-F238E27FC236}">
                <a16:creationId xmlns:a16="http://schemas.microsoft.com/office/drawing/2014/main" id="{7ED6CE34-F644-4B78-B7FA-0F9DE9AAB247}"/>
              </a:ext>
            </a:extLst>
          </p:cNvPr>
          <p:cNvGrpSpPr>
            <a:grpSpLocks/>
          </p:cNvGrpSpPr>
          <p:nvPr/>
        </p:nvGrpSpPr>
        <p:grpSpPr bwMode="auto">
          <a:xfrm>
            <a:off x="728527" y="947684"/>
            <a:ext cx="1675199" cy="2759137"/>
            <a:chOff x="1759" y="-115437"/>
            <a:chExt cx="2883742" cy="4683701"/>
          </a:xfrm>
        </p:grpSpPr>
        <p:grpSp>
          <p:nvGrpSpPr>
            <p:cNvPr id="47" name="Group 18">
              <a:extLst>
                <a:ext uri="{FF2B5EF4-FFF2-40B4-BE49-F238E27FC236}">
                  <a16:creationId xmlns:a16="http://schemas.microsoft.com/office/drawing/2014/main" id="{161E7DF0-DB05-4A45-AD2A-0B93CEB43276}"/>
                </a:ext>
              </a:extLst>
            </p:cNvPr>
            <p:cNvGrpSpPr>
              <a:grpSpLocks/>
            </p:cNvGrpSpPr>
            <p:nvPr/>
          </p:nvGrpSpPr>
          <p:grpSpPr bwMode="auto">
            <a:xfrm>
              <a:off x="989311" y="-84957"/>
              <a:ext cx="1353312" cy="2767584"/>
              <a:chOff x="0" y="0"/>
              <a:chExt cx="1353312" cy="2767584"/>
            </a:xfrm>
          </p:grpSpPr>
          <p:pic>
            <p:nvPicPr>
              <p:cNvPr id="58" name="空心弧 13">
                <a:extLst>
                  <a:ext uri="{FF2B5EF4-FFF2-40B4-BE49-F238E27FC236}">
                    <a16:creationId xmlns:a16="http://schemas.microsoft.com/office/drawing/2014/main" id="{320DF123-8B96-4A33-B9C9-F31BBC36ED5D}"/>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 name="Text Box 20">
                <a:extLst>
                  <a:ext uri="{FF2B5EF4-FFF2-40B4-BE49-F238E27FC236}">
                    <a16:creationId xmlns:a16="http://schemas.microsoft.com/office/drawing/2014/main" id="{55E2158F-5EF1-4AA6-9C27-337C7CE59C4F}"/>
                  </a:ext>
                </a:extLst>
              </p:cNvPr>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8" name="Group 21">
              <a:extLst>
                <a:ext uri="{FF2B5EF4-FFF2-40B4-BE49-F238E27FC236}">
                  <a16:creationId xmlns:a16="http://schemas.microsoft.com/office/drawing/2014/main" id="{4EE7BCBD-7FB9-4629-80E5-54ED71EACFA3}"/>
                </a:ext>
              </a:extLst>
            </p:cNvPr>
            <p:cNvGrpSpPr>
              <a:grpSpLocks/>
            </p:cNvGrpSpPr>
            <p:nvPr/>
          </p:nvGrpSpPr>
          <p:grpSpPr bwMode="auto">
            <a:xfrm>
              <a:off x="215119" y="-115437"/>
              <a:ext cx="2670382" cy="4683701"/>
              <a:chOff x="0" y="0"/>
              <a:chExt cx="2670382" cy="4683701"/>
            </a:xfrm>
          </p:grpSpPr>
          <p:pic>
            <p:nvPicPr>
              <p:cNvPr id="55" name="空心弧 13">
                <a:extLst>
                  <a:ext uri="{FF2B5EF4-FFF2-40B4-BE49-F238E27FC236}">
                    <a16:creationId xmlns:a16="http://schemas.microsoft.com/office/drawing/2014/main" id="{44428F5F-D875-446B-ABC9-97962079D300}"/>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 name="Text Box 23">
                <a:extLst>
                  <a:ext uri="{FF2B5EF4-FFF2-40B4-BE49-F238E27FC236}">
                    <a16:creationId xmlns:a16="http://schemas.microsoft.com/office/drawing/2014/main" id="{42DA76DC-B64C-4782-9B86-4859D303F5D6}"/>
                  </a:ext>
                </a:extLst>
              </p:cNvPr>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49" name="Group 24">
              <a:extLst>
                <a:ext uri="{FF2B5EF4-FFF2-40B4-BE49-F238E27FC236}">
                  <a16:creationId xmlns:a16="http://schemas.microsoft.com/office/drawing/2014/main" id="{A1667CAA-32D0-4A78-B7E0-C03F8CB482D1}"/>
                </a:ext>
              </a:extLst>
            </p:cNvPr>
            <p:cNvGrpSpPr>
              <a:grpSpLocks/>
            </p:cNvGrpSpPr>
            <p:nvPr/>
          </p:nvGrpSpPr>
          <p:grpSpPr bwMode="auto">
            <a:xfrm>
              <a:off x="1759" y="2438787"/>
              <a:ext cx="1078992" cy="560832"/>
              <a:chOff x="0" y="0"/>
              <a:chExt cx="1078992" cy="560832"/>
            </a:xfrm>
          </p:grpSpPr>
          <p:pic>
            <p:nvPicPr>
              <p:cNvPr id="53" name="平行四边形 14">
                <a:extLst>
                  <a:ext uri="{FF2B5EF4-FFF2-40B4-BE49-F238E27FC236}">
                    <a16:creationId xmlns:a16="http://schemas.microsoft.com/office/drawing/2014/main" id="{A0DC23AD-A69F-4AAB-85D4-FF41E223D9B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Text Box 26">
                <a:extLst>
                  <a:ext uri="{FF2B5EF4-FFF2-40B4-BE49-F238E27FC236}">
                    <a16:creationId xmlns:a16="http://schemas.microsoft.com/office/drawing/2014/main" id="{FEAAB3ED-B989-4070-A9EC-8128AA8DBFB7}"/>
                  </a:ext>
                </a:extLst>
              </p:cNvPr>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50" name="Group 27">
              <a:extLst>
                <a:ext uri="{FF2B5EF4-FFF2-40B4-BE49-F238E27FC236}">
                  <a16:creationId xmlns:a16="http://schemas.microsoft.com/office/drawing/2014/main" id="{D320EB5F-98EF-4F66-903B-D39B0699944F}"/>
                </a:ext>
              </a:extLst>
            </p:cNvPr>
            <p:cNvGrpSpPr>
              <a:grpSpLocks/>
            </p:cNvGrpSpPr>
            <p:nvPr/>
          </p:nvGrpSpPr>
          <p:grpSpPr bwMode="auto">
            <a:xfrm>
              <a:off x="1759" y="1865763"/>
              <a:ext cx="1109472" cy="579120"/>
              <a:chOff x="0" y="0"/>
              <a:chExt cx="1109472" cy="579120"/>
            </a:xfrm>
          </p:grpSpPr>
          <p:pic>
            <p:nvPicPr>
              <p:cNvPr id="51" name="平行四边形 15">
                <a:extLst>
                  <a:ext uri="{FF2B5EF4-FFF2-40B4-BE49-F238E27FC236}">
                    <a16:creationId xmlns:a16="http://schemas.microsoft.com/office/drawing/2014/main" id="{94735622-7B84-44A5-8FED-81923E1A9CB9}"/>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ext Box 29">
                <a:extLst>
                  <a:ext uri="{FF2B5EF4-FFF2-40B4-BE49-F238E27FC236}">
                    <a16:creationId xmlns:a16="http://schemas.microsoft.com/office/drawing/2014/main" id="{34F1C52D-DF89-4F57-A6E5-4773734B4542}"/>
                  </a:ext>
                </a:extLst>
              </p:cNvPr>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60" name="Rectangle 59">
            <a:extLst>
              <a:ext uri="{FF2B5EF4-FFF2-40B4-BE49-F238E27FC236}">
                <a16:creationId xmlns:a16="http://schemas.microsoft.com/office/drawing/2014/main" id="{095A548C-0BA4-4254-AF1D-138198FAB796}"/>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71792697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15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1500"/>
                                        <p:tgtEl>
                                          <p:spTgt spid="3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circle(in)">
                                      <p:cBhvr>
                                        <p:cTn id="13" dur="1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8)">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57216"/>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7" name="Rectangle 6">
            <a:extLst>
              <a:ext uri="{FF2B5EF4-FFF2-40B4-BE49-F238E27FC236}">
                <a16:creationId xmlns:a16="http://schemas.microsoft.com/office/drawing/2014/main" id="{ECBB993C-848C-411B-A7A3-37BB7DC3C94B}"/>
              </a:ext>
            </a:extLst>
          </p:cNvPr>
          <p:cNvSpPr/>
          <p:nvPr/>
        </p:nvSpPr>
        <p:spPr>
          <a:xfrm>
            <a:off x="4341558" y="1377814"/>
            <a:ext cx="4648076" cy="1200329"/>
          </a:xfrm>
          <a:prstGeom prst="rect">
            <a:avLst/>
          </a:prstGeom>
        </p:spPr>
        <p:txBody>
          <a:bodyPr wrap="square">
            <a:spAutoFit/>
          </a:bodyPr>
          <a:lstStyle/>
          <a:p>
            <a:pPr>
              <a:spcAft>
                <a:spcPts val="0"/>
              </a:spcAft>
            </a:pPr>
            <a:r>
              <a:rPr lang="en-US"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KẾT LUẬN</a:t>
            </a:r>
          </a:p>
          <a:p>
            <a:pPr algn="just"/>
            <a:r>
              <a:rPr lang="en-US" dirty="0" err="1">
                <a:solidFill>
                  <a:srgbClr val="FF0000"/>
                </a:solidFill>
              </a:rPr>
              <a:t>Khi</a:t>
            </a:r>
            <a:r>
              <a:rPr lang="en-US" dirty="0">
                <a:solidFill>
                  <a:srgbClr val="FF0000"/>
                </a:solidFill>
              </a:rPr>
              <a:t> </a:t>
            </a:r>
            <a:r>
              <a:rPr lang="en-US" dirty="0" err="1">
                <a:solidFill>
                  <a:srgbClr val="FF0000"/>
                </a:solidFill>
              </a:rPr>
              <a:t>nhiệt</a:t>
            </a:r>
            <a:r>
              <a:rPr lang="en-US" dirty="0">
                <a:solidFill>
                  <a:srgbClr val="FF0000"/>
                </a:solidFill>
              </a:rPr>
              <a:t> </a:t>
            </a:r>
            <a:r>
              <a:rPr lang="en-US" dirty="0" err="1">
                <a:solidFill>
                  <a:srgbClr val="FF0000"/>
                </a:solidFill>
              </a:rPr>
              <a:t>độ</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lên</a:t>
            </a:r>
            <a:r>
              <a:rPr lang="en-US" dirty="0">
                <a:solidFill>
                  <a:srgbClr val="FF0000"/>
                </a:solidFill>
              </a:rPr>
              <a:t>, </a:t>
            </a:r>
            <a:r>
              <a:rPr lang="en-US" dirty="0" err="1">
                <a:solidFill>
                  <a:srgbClr val="FF0000"/>
                </a:solidFill>
              </a:rPr>
              <a:t>chuyển</a:t>
            </a:r>
            <a:r>
              <a:rPr lang="en-US" dirty="0">
                <a:solidFill>
                  <a:srgbClr val="FF0000"/>
                </a:solidFill>
              </a:rPr>
              <a:t> </a:t>
            </a:r>
            <a:r>
              <a:rPr lang="en-US" dirty="0" err="1">
                <a:solidFill>
                  <a:srgbClr val="FF0000"/>
                </a:solidFill>
              </a:rPr>
              <a:t>động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nguyên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phân</a:t>
            </a:r>
            <a:r>
              <a:rPr lang="en-US" dirty="0">
                <a:solidFill>
                  <a:srgbClr val="FF0000"/>
                </a:solidFill>
              </a:rPr>
              <a:t> </a:t>
            </a:r>
            <a:r>
              <a:rPr lang="en-US" dirty="0" err="1">
                <a:solidFill>
                  <a:srgbClr val="FF0000"/>
                </a:solidFill>
              </a:rPr>
              <a:t>tử</a:t>
            </a:r>
            <a:r>
              <a:rPr lang="en-US" dirty="0">
                <a:solidFill>
                  <a:srgbClr val="FF0000"/>
                </a:solidFill>
              </a:rPr>
              <a:t> </a:t>
            </a:r>
            <a:r>
              <a:rPr lang="en-US" dirty="0" err="1">
                <a:solidFill>
                  <a:srgbClr val="FF0000"/>
                </a:solidFill>
              </a:rPr>
              <a:t>tăng</a:t>
            </a:r>
            <a:r>
              <a:rPr lang="en-US" dirty="0">
                <a:solidFill>
                  <a:srgbClr val="FF0000"/>
                </a:solidFill>
              </a:rPr>
              <a:t>, </a:t>
            </a:r>
            <a:r>
              <a:rPr lang="en-US" dirty="0" err="1">
                <a:solidFill>
                  <a:srgbClr val="FF0000"/>
                </a:solidFill>
              </a:rPr>
              <a:t>nội</a:t>
            </a:r>
            <a:r>
              <a:rPr lang="en-US" dirty="0">
                <a:solidFill>
                  <a:srgbClr val="FF0000"/>
                </a:solidFill>
              </a:rPr>
              <a:t> </a:t>
            </a:r>
            <a:r>
              <a:rPr lang="en-US" dirty="0" err="1">
                <a:solidFill>
                  <a:srgbClr val="FF0000"/>
                </a:solidFill>
              </a:rPr>
              <a:t>năng</a:t>
            </a:r>
            <a:r>
              <a:rPr lang="en-US" dirty="0">
                <a:solidFill>
                  <a:srgbClr val="FF0000"/>
                </a:solidFill>
              </a:rPr>
              <a:t> </a:t>
            </a:r>
            <a:r>
              <a:rPr lang="en-US" dirty="0" err="1">
                <a:solidFill>
                  <a:srgbClr val="FF0000"/>
                </a:solidFill>
              </a:rPr>
              <a:t>của</a:t>
            </a:r>
            <a:r>
              <a:rPr lang="en-US" dirty="0">
                <a:solidFill>
                  <a:srgbClr val="FF0000"/>
                </a:solidFill>
              </a:rPr>
              <a:t> </a:t>
            </a:r>
            <a:r>
              <a:rPr lang="en-US" dirty="0" err="1">
                <a:solidFill>
                  <a:srgbClr val="FF0000"/>
                </a:solidFill>
              </a:rPr>
              <a:t>vật</a:t>
            </a:r>
            <a:r>
              <a:rPr lang="en-US" dirty="0">
                <a:solidFill>
                  <a:srgbClr val="FF0000"/>
                </a:solidFill>
              </a:rPr>
              <a:t> </a:t>
            </a:r>
            <a:r>
              <a:rPr lang="en-US" dirty="0" err="1">
                <a:solidFill>
                  <a:srgbClr val="FF0000"/>
                </a:solidFill>
              </a:rPr>
              <a:t>tăng</a:t>
            </a:r>
            <a:r>
              <a:rPr lang="en-US" dirty="0">
                <a:solidFill>
                  <a:srgbClr val="FF0000"/>
                </a:solidFill>
              </a:rPr>
              <a:t>.</a:t>
            </a:r>
          </a:p>
        </p:txBody>
      </p:sp>
      <p:pic>
        <p:nvPicPr>
          <p:cNvPr id="8" name="Picture 7" descr="Hình ảnh Bản Gốc Vector Ai Phim Hoạt Hình, Viết Clipart, Nguyên, Vectơ  Vector và PNG với nền trong suốt để tải xuống miễn phí">
            <a:extLst>
              <a:ext uri="{FF2B5EF4-FFF2-40B4-BE49-F238E27FC236}">
                <a16:creationId xmlns:a16="http://schemas.microsoft.com/office/drawing/2014/main" id="{D1C73983-C41C-4B4A-B59D-616C383AAD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950007" y="650111"/>
            <a:ext cx="1002978" cy="1002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53750C-99B1-4D31-87E7-93B2E40F1961}"/>
              </a:ext>
            </a:extLst>
          </p:cNvPr>
          <p:cNvSpPr txBox="1"/>
          <p:nvPr/>
        </p:nvSpPr>
        <p:spPr>
          <a:xfrm>
            <a:off x="228714" y="1200186"/>
            <a:ext cx="3578133" cy="646331"/>
          </a:xfrm>
          <a:prstGeom prst="rect">
            <a:avLst/>
          </a:prstGeom>
          <a:solidFill>
            <a:srgbClr val="FFFFCC"/>
          </a:solidFill>
        </p:spPr>
        <p:txBody>
          <a:bodyPr wrap="square" rtlCol="0">
            <a:spAutoFit/>
          </a:bodyPr>
          <a:lstStyle/>
          <a:p>
            <a:pPr algn="just"/>
            <a:r>
              <a:rPr lang="en-US" b="1" i="1" dirty="0"/>
              <a:t>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khái</a:t>
            </a:r>
            <a:r>
              <a:rPr lang="en-US" b="1" i="1" dirty="0"/>
              <a:t> </a:t>
            </a:r>
            <a:r>
              <a:rPr lang="en-US" b="1" i="1" dirty="0" err="1"/>
              <a:t>niệm</a:t>
            </a:r>
            <a:r>
              <a:rPr lang="en-US" b="1" i="1" dirty="0"/>
              <a:t> </a:t>
            </a:r>
            <a:r>
              <a:rPr lang="en-US" b="1" i="1" dirty="0" err="1"/>
              <a:t>nội</a:t>
            </a:r>
            <a:r>
              <a:rPr lang="en-US" b="1" i="1" dirty="0"/>
              <a:t> </a:t>
            </a:r>
            <a:r>
              <a:rPr lang="en-US" b="1" i="1" dirty="0" err="1"/>
              <a:t>năng</a:t>
            </a:r>
            <a:r>
              <a:rPr lang="en-US" b="1" i="1" dirty="0"/>
              <a:t>.</a:t>
            </a:r>
            <a:endParaRPr lang="en-US" dirty="0"/>
          </a:p>
        </p:txBody>
      </p:sp>
      <p:sp>
        <p:nvSpPr>
          <p:cNvPr id="10" name="TextBox 9">
            <a:extLst>
              <a:ext uri="{FF2B5EF4-FFF2-40B4-BE49-F238E27FC236}">
                <a16:creationId xmlns:a16="http://schemas.microsoft.com/office/drawing/2014/main" id="{256FEEFE-C3F3-4323-AB15-7110D3ECF277}"/>
              </a:ext>
            </a:extLst>
          </p:cNvPr>
          <p:cNvSpPr txBox="1"/>
          <p:nvPr/>
        </p:nvSpPr>
        <p:spPr>
          <a:xfrm>
            <a:off x="228786" y="2016469"/>
            <a:ext cx="3578133" cy="646331"/>
          </a:xfrm>
          <a:prstGeom prst="rect">
            <a:avLst/>
          </a:prstGeom>
          <a:solidFill>
            <a:schemeClr val="accent2">
              <a:lumMod val="20000"/>
              <a:lumOff val="80000"/>
            </a:schemeClr>
          </a:solidFill>
        </p:spPr>
        <p:txBody>
          <a:bodyPr wrap="square" rtlCol="0">
            <a:spAutoFit/>
          </a:bodyPr>
          <a:lstStyle/>
          <a:p>
            <a:pPr algn="just"/>
            <a:r>
              <a:rPr lang="en-US" b="1" i="1" dirty="0"/>
              <a:t>III.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sự</a:t>
            </a:r>
            <a:r>
              <a:rPr lang="en-US" b="1" i="1" dirty="0"/>
              <a:t> </a:t>
            </a:r>
            <a:r>
              <a:rPr lang="en-US" b="1" i="1" dirty="0" err="1"/>
              <a:t>tăng</a:t>
            </a:r>
            <a:r>
              <a:rPr lang="en-US" b="1" i="1" dirty="0"/>
              <a:t>, </a:t>
            </a:r>
            <a:r>
              <a:rPr lang="en-US" b="1" i="1" dirty="0" err="1"/>
              <a:t>giảm</a:t>
            </a:r>
            <a:r>
              <a:rPr lang="en-US" b="1" i="1" dirty="0"/>
              <a:t> </a:t>
            </a:r>
            <a:r>
              <a:rPr lang="en-US" b="1" i="1" dirty="0" err="1"/>
              <a:t>nội</a:t>
            </a:r>
            <a:r>
              <a:rPr lang="en-US" b="1" i="1" dirty="0"/>
              <a:t> </a:t>
            </a:r>
            <a:r>
              <a:rPr lang="en-US" b="1" i="1" dirty="0" err="1"/>
              <a:t>năng</a:t>
            </a:r>
            <a:r>
              <a:rPr lang="en-US" b="1" i="1" dirty="0"/>
              <a:t> </a:t>
            </a:r>
            <a:endParaRPr lang="en-US" dirty="0"/>
          </a:p>
        </p:txBody>
      </p:sp>
    </p:spTree>
    <p:custDataLst>
      <p:tags r:id="rId1"/>
    </p:custDataLst>
    <p:extLst>
      <p:ext uri="{BB962C8B-B14F-4D97-AF65-F5344CB8AC3E}">
        <p14:creationId xmlns:p14="http://schemas.microsoft.com/office/powerpoint/2010/main" val="285414180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3">
            <a:extLst>
              <a:ext uri="{FF2B5EF4-FFF2-40B4-BE49-F238E27FC236}">
                <a16:creationId xmlns:a16="http://schemas.microsoft.com/office/drawing/2014/main" id="{E49970C6-9AC4-1C7F-978B-9274705435E5}"/>
              </a:ext>
            </a:extLst>
          </p:cNvPr>
          <p:cNvSpPr/>
          <p:nvPr/>
        </p:nvSpPr>
        <p:spPr>
          <a:xfrm>
            <a:off x="1223010" y="1884466"/>
            <a:ext cx="6652260" cy="700192"/>
          </a:xfrm>
          <a:prstGeom prst="rect">
            <a:avLst/>
          </a:prstGeom>
          <a:noFill/>
          <a:ln>
            <a:noFill/>
          </a:ln>
        </p:spPr>
        <p:txBody>
          <a:bodyPr wrap="square" lIns="68580" tIns="34290" rIns="68580" bIns="34290" rtlCol="0" anchor="t">
            <a:spAutoFit/>
          </a:bodyPr>
          <a:lstStyle/>
          <a:p>
            <a:pPr algn="ctr" defTabSz="514350">
              <a:buClr>
                <a:srgbClr val="000000"/>
              </a:buClr>
              <a:defRPr/>
            </a:pPr>
            <a:r>
              <a:rPr lang="en-US" sz="4100" b="1" kern="0"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LUYỆN TẬP</a:t>
            </a:r>
          </a:p>
        </p:txBody>
      </p:sp>
      <p:pic>
        <p:nvPicPr>
          <p:cNvPr id="3" name="Picture 6" descr="DSTARS-P"/>
          <p:cNvPicPr>
            <a:picLocks noChangeAspect="1" noChangeArrowheads="1" noCrop="1"/>
          </p:cNvPicPr>
          <p:nvPr/>
        </p:nvPicPr>
        <p:blipFill>
          <a:blip r:embed="rId3"/>
          <a:srcRect/>
          <a:stretch>
            <a:fillRect/>
          </a:stretch>
        </p:blipFill>
        <p:spPr bwMode="auto">
          <a:xfrm>
            <a:off x="6872287" y="542926"/>
            <a:ext cx="666750" cy="442913"/>
          </a:xfrm>
          <a:prstGeom prst="rect">
            <a:avLst/>
          </a:prstGeom>
          <a:noFill/>
          <a:ln w="9525">
            <a:noFill/>
            <a:miter lim="800000"/>
            <a:headEnd/>
            <a:tailEnd/>
          </a:ln>
        </p:spPr>
      </p:pic>
      <p:pic>
        <p:nvPicPr>
          <p:cNvPr id="4" name="Picture 6" descr="DSTARS-P"/>
          <p:cNvPicPr>
            <a:picLocks noChangeAspect="1" noChangeArrowheads="1" noCrop="1"/>
          </p:cNvPicPr>
          <p:nvPr/>
        </p:nvPicPr>
        <p:blipFill>
          <a:blip r:embed="rId3"/>
          <a:srcRect/>
          <a:stretch>
            <a:fillRect/>
          </a:stretch>
        </p:blipFill>
        <p:spPr bwMode="auto">
          <a:xfrm>
            <a:off x="2286000" y="1414464"/>
            <a:ext cx="666750" cy="442913"/>
          </a:xfrm>
          <a:prstGeom prst="rect">
            <a:avLst/>
          </a:prstGeom>
          <a:noFill/>
          <a:ln w="9525">
            <a:noFill/>
            <a:miter lim="800000"/>
            <a:headEnd/>
            <a:tailEnd/>
          </a:ln>
        </p:spPr>
      </p:pic>
      <p:pic>
        <p:nvPicPr>
          <p:cNvPr id="5" name="Picture 6" descr="DSTARS-P"/>
          <p:cNvPicPr>
            <a:picLocks noChangeAspect="1" noChangeArrowheads="1" noCrop="1"/>
          </p:cNvPicPr>
          <p:nvPr/>
        </p:nvPicPr>
        <p:blipFill>
          <a:blip r:embed="rId3"/>
          <a:srcRect/>
          <a:stretch>
            <a:fillRect/>
          </a:stretch>
        </p:blipFill>
        <p:spPr bwMode="auto">
          <a:xfrm>
            <a:off x="4343400" y="2543176"/>
            <a:ext cx="666750" cy="442913"/>
          </a:xfrm>
          <a:prstGeom prst="rect">
            <a:avLst/>
          </a:prstGeom>
          <a:noFill/>
          <a:ln w="9525">
            <a:noFill/>
            <a:miter lim="800000"/>
            <a:headEnd/>
            <a:tailEnd/>
          </a:ln>
        </p:spPr>
      </p:pic>
      <p:pic>
        <p:nvPicPr>
          <p:cNvPr id="6" name="Picture 6" descr="DSTARS-P"/>
          <p:cNvPicPr>
            <a:picLocks noChangeAspect="1" noChangeArrowheads="1" noCrop="1"/>
          </p:cNvPicPr>
          <p:nvPr/>
        </p:nvPicPr>
        <p:blipFill>
          <a:blip r:embed="rId3"/>
          <a:srcRect/>
          <a:stretch>
            <a:fillRect/>
          </a:stretch>
        </p:blipFill>
        <p:spPr bwMode="auto">
          <a:xfrm>
            <a:off x="742950" y="3357564"/>
            <a:ext cx="666750" cy="442913"/>
          </a:xfrm>
          <a:prstGeom prst="rect">
            <a:avLst/>
          </a:prstGeom>
          <a:noFill/>
          <a:ln w="9525">
            <a:noFill/>
            <a:miter lim="800000"/>
            <a:headEnd/>
            <a:tailEnd/>
          </a:ln>
        </p:spPr>
      </p:pic>
      <p:pic>
        <p:nvPicPr>
          <p:cNvPr id="7" name="Picture 6" descr="DSTARS-P"/>
          <p:cNvPicPr>
            <a:picLocks noChangeAspect="1" noChangeArrowheads="1" noCrop="1"/>
          </p:cNvPicPr>
          <p:nvPr/>
        </p:nvPicPr>
        <p:blipFill>
          <a:blip r:embed="rId3"/>
          <a:srcRect/>
          <a:stretch>
            <a:fillRect/>
          </a:stretch>
        </p:blipFill>
        <p:spPr bwMode="auto">
          <a:xfrm>
            <a:off x="6886575" y="1771651"/>
            <a:ext cx="666750" cy="442913"/>
          </a:xfrm>
          <a:prstGeom prst="rect">
            <a:avLst/>
          </a:prstGeom>
          <a:noFill/>
          <a:ln w="9525">
            <a:noFill/>
            <a:miter lim="800000"/>
            <a:headEnd/>
            <a:tailEnd/>
          </a:ln>
        </p:spPr>
      </p:pic>
      <p:sp>
        <p:nvSpPr>
          <p:cNvPr id="8" name="TextBox 7"/>
          <p:cNvSpPr txBox="1"/>
          <p:nvPr/>
        </p:nvSpPr>
        <p:spPr>
          <a:xfrm>
            <a:off x="1657350" y="2743200"/>
            <a:ext cx="5886450" cy="442913"/>
          </a:xfrm>
          <a:prstGeom prst="rect">
            <a:avLst/>
          </a:prstGeom>
        </p:spPr>
        <p:style>
          <a:lnRef idx="3">
            <a:schemeClr val="lt1"/>
          </a:lnRef>
          <a:fillRef idx="1">
            <a:schemeClr val="accent2"/>
          </a:fillRef>
          <a:effectRef idx="1">
            <a:schemeClr val="accent2"/>
          </a:effectRef>
          <a:fontRef idx="minor">
            <a:schemeClr val="lt1"/>
          </a:fontRef>
        </p:style>
        <p:txBody>
          <a:bodyPr wrap="square" lIns="68580" tIns="34290" rIns="68580" bIns="34290" rtlCol="0">
            <a:spAutoFit/>
          </a:bodyPr>
          <a:lstStyle/>
          <a:p>
            <a:pPr algn="ctr"/>
            <a:r>
              <a:rPr lang="en-US" sz="2400" b="1" dirty="0">
                <a:latin typeface="Times New Roman" pitchFamily="18" charset="0"/>
                <a:cs typeface="Times New Roman" pitchFamily="18" charset="0"/>
              </a:rPr>
              <a:t>TRÒ CHƠI: AI NHANH H</a:t>
            </a:r>
            <a:r>
              <a:rPr lang="vi-VN" sz="2400" b="1" dirty="0">
                <a:latin typeface="Times New Roman" pitchFamily="18" charset="0"/>
                <a:cs typeface="Times New Roman" pitchFamily="18" charset="0"/>
              </a:rPr>
              <a:t>Ơ</a:t>
            </a:r>
            <a:r>
              <a:rPr lang="en-US" sz="2400" b="1" dirty="0">
                <a:latin typeface="Times New Roman" pitchFamily="18" charset="0"/>
                <a:cs typeface="Times New Roman" pitchFamily="18" charset="0"/>
              </a:rPr>
              <a:t>N</a:t>
            </a:r>
          </a:p>
        </p:txBody>
      </p:sp>
    </p:spTree>
    <p:extLst>
      <p:ext uri="{BB962C8B-B14F-4D97-AF65-F5344CB8AC3E}">
        <p14:creationId xmlns:p14="http://schemas.microsoft.com/office/powerpoint/2010/main" val="391583902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1</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448742" y="3052898"/>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b="1" dirty="0">
                <a:latin typeface="Times New Roman" pitchFamily="18" charset="0"/>
                <a:cs typeface="Times New Roman" pitchFamily="18" charset="0"/>
              </a:rPr>
              <a:t>B.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chuyển</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động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có</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lúc</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đứng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yên</a:t>
            </a:r>
            <a:r>
              <a:rPr lang="en-US" altLang="vi-VN" sz="2800" b="1" dirty="0">
                <a:latin typeface="Times New Roman" pitchFamily="18" charset="0"/>
                <a:cs typeface="Times New Roman" pitchFamily="18" charset="0"/>
              </a:rPr>
              <a:t>.</a:t>
            </a:r>
          </a:p>
        </p:txBody>
      </p:sp>
      <p:sp>
        <p:nvSpPr>
          <p:cNvPr id="27670" name="Text Box 22"/>
          <p:cNvSpPr txBox="1">
            <a:spLocks noChangeArrowheads="1"/>
          </p:cNvSpPr>
          <p:nvPr/>
        </p:nvSpPr>
        <p:spPr bwMode="auto">
          <a:xfrm>
            <a:off x="2807633" y="701517"/>
            <a:ext cx="5867400" cy="1915909"/>
          </a:xfrm>
          <a:prstGeom prst="rect">
            <a:avLst/>
          </a:prstGeom>
          <a:noFill/>
          <a:ln w="9525">
            <a:noFill/>
            <a:miter lim="800000"/>
            <a:headEnd/>
            <a:tailEnd/>
          </a:ln>
        </p:spPr>
        <p:txBody>
          <a:bodyPr lIns="68580" tIns="34290" rIns="68580" bIns="34290">
            <a:spAutoFit/>
          </a:bodyPr>
          <a:lstStyle/>
          <a:p>
            <a:pPr eaLnBrk="1" hangingPunct="1"/>
            <a:r>
              <a:rPr lang="en-US" altLang="vi-VN" sz="2000" b="1" dirty="0" err="1">
                <a:latin typeface="Times New Roman" pitchFamily="18" charset="0"/>
                <a:cs typeface="Times New Roman" pitchFamily="18" charset="0"/>
              </a:rPr>
              <a:t>Câu</a:t>
            </a:r>
            <a:r>
              <a:rPr lang="en-US" altLang="vi-VN" sz="2000" b="1" dirty="0">
                <a:latin typeface="Times New Roman" pitchFamily="18" charset="0"/>
                <a:cs typeface="Times New Roman" pitchFamily="18" charset="0"/>
              </a:rPr>
              <a:t> 1: </a:t>
            </a:r>
            <a:r>
              <a:rPr lang="en-US" altLang="vi-VN" sz="2000" b="1" dirty="0" err="1">
                <a:latin typeface="Times New Roman" pitchFamily="18" charset="0"/>
                <a:cs typeface="Times New Roman" pitchFamily="18" charset="0"/>
              </a:rPr>
              <a:t>Tính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chất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nào</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sau</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đây</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phải</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là</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của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A.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không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ngừng</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B.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lúc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đứng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yên</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C. </a:t>
            </a:r>
            <a:r>
              <a:rPr lang="en-US" altLang="vi-VN" sz="2000" b="1" dirty="0" err="1">
                <a:latin typeface="Times New Roman" pitchFamily="18" charset="0"/>
                <a:cs typeface="Times New Roman" pitchFamily="18" charset="0"/>
              </a:rPr>
              <a:t>giữa</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nguyên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phân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tử</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có</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khoảng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cách</a:t>
            </a:r>
            <a:r>
              <a:rPr lang="en-US" altLang="vi-VN" sz="2000" b="1" dirty="0">
                <a:latin typeface="Times New Roman" pitchFamily="18" charset="0"/>
                <a:cs typeface="Times New Roman" pitchFamily="18" charset="0"/>
              </a:rPr>
              <a:t>.</a:t>
            </a:r>
          </a:p>
          <a:p>
            <a:pPr eaLnBrk="1" hangingPunct="1"/>
            <a:r>
              <a:rPr lang="en-US" altLang="vi-VN" sz="2000" b="1" dirty="0">
                <a:latin typeface="Times New Roman" pitchFamily="18" charset="0"/>
                <a:cs typeface="Times New Roman" pitchFamily="18" charset="0"/>
              </a:rPr>
              <a:t>D. </a:t>
            </a:r>
            <a:r>
              <a:rPr lang="en-US" altLang="vi-VN" sz="2000" b="1" dirty="0" err="1">
                <a:latin typeface="Times New Roman" pitchFamily="18" charset="0"/>
                <a:cs typeface="Times New Roman" pitchFamily="18" charset="0"/>
              </a:rPr>
              <a:t>chuyển</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nhanh</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thì</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nhiệt</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độ</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càng</a:t>
            </a:r>
            <a:r>
              <a:rPr lang="en-US" altLang="vi-VN" sz="2000" b="1" dirty="0">
                <a:latin typeface="Times New Roman" pitchFamily="18" charset="0"/>
                <a:cs typeface="Times New Roman" pitchFamily="18" charset="0"/>
              </a:rPr>
              <a:t> </a:t>
            </a:r>
            <a:r>
              <a:rPr lang="en-US" altLang="vi-VN" sz="2000" b="1" dirty="0" err="1">
                <a:latin typeface="Times New Roman" pitchFamily="18" charset="0"/>
                <a:cs typeface="Times New Roman" pitchFamily="18" charset="0"/>
              </a:rPr>
              <a:t>cao</a:t>
            </a:r>
            <a:endParaRPr lang="en-US" altLang="vi-VN" sz="2000" b="1" dirty="0">
              <a:latin typeface="Times New Roman" pitchFamily="18" charset="0"/>
              <a:cs typeface="Times New Roman" pitchFamily="18" charset="0"/>
            </a:endParaRPr>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2</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3600" b="1" dirty="0">
                <a:solidFill>
                  <a:srgbClr val="FF0000"/>
                </a:solidFill>
                <a:latin typeface="Times New Roman" pitchFamily="18" charset="0"/>
                <a:cs typeface="Times New Roman" pitchFamily="18" charset="0"/>
              </a:rPr>
              <a:t>B. </a:t>
            </a:r>
            <a:r>
              <a:rPr lang="en-US" sz="3600" dirty="0" err="1"/>
              <a:t>Nhiệt</a:t>
            </a:r>
            <a:r>
              <a:rPr lang="en-US" sz="3600" dirty="0"/>
              <a:t> </a:t>
            </a:r>
            <a:r>
              <a:rPr lang="en-US" sz="3600" dirty="0" err="1"/>
              <a:t>độ</a:t>
            </a:r>
            <a:r>
              <a:rPr lang="en-US" sz="3600" dirty="0"/>
              <a:t> </a:t>
            </a:r>
            <a:r>
              <a:rPr lang="en-US" sz="3600" dirty="0" err="1"/>
              <a:t>của</a:t>
            </a:r>
            <a:r>
              <a:rPr lang="en-US" sz="3600" dirty="0"/>
              <a:t> </a:t>
            </a:r>
            <a:r>
              <a:rPr lang="en-US" sz="3600" dirty="0" err="1"/>
              <a:t>vật</a:t>
            </a:r>
            <a:endParaRPr lang="en-US" sz="3600" dirty="0"/>
          </a:p>
        </p:txBody>
      </p:sp>
      <p:sp>
        <p:nvSpPr>
          <p:cNvPr id="27670" name="Text Box 22"/>
          <p:cNvSpPr txBox="1">
            <a:spLocks noChangeArrowheads="1"/>
          </p:cNvSpPr>
          <p:nvPr/>
        </p:nvSpPr>
        <p:spPr bwMode="auto">
          <a:xfrm>
            <a:off x="2705100" y="739218"/>
            <a:ext cx="5867400" cy="1915909"/>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2:</a:t>
            </a:r>
            <a:r>
              <a:rPr lang="en-US" sz="2000" dirty="0"/>
              <a:t> </a:t>
            </a:r>
            <a:r>
              <a:rPr lang="en-US" sz="2000" dirty="0" err="1"/>
              <a:t>Tốc</a:t>
            </a:r>
            <a:r>
              <a:rPr lang="en-US" sz="2000" dirty="0"/>
              <a:t> </a:t>
            </a:r>
            <a:r>
              <a:rPr lang="en-US" sz="2000" dirty="0" err="1"/>
              <a:t>độ</a:t>
            </a:r>
            <a:r>
              <a:rPr lang="en-US" sz="2000" dirty="0"/>
              <a:t> </a:t>
            </a:r>
            <a:r>
              <a:rPr lang="en-US" sz="2000" dirty="0" err="1"/>
              <a:t>chuyển</a:t>
            </a:r>
            <a:r>
              <a:rPr lang="en-US" sz="2000" dirty="0"/>
              <a:t> </a:t>
            </a:r>
            <a:r>
              <a:rPr lang="en-US" sz="2000" dirty="0" err="1"/>
              <a:t>động</a:t>
            </a:r>
            <a:r>
              <a:rPr lang="en-US" sz="2000" dirty="0"/>
              <a:t> </a:t>
            </a:r>
            <a:r>
              <a:rPr lang="en-US" sz="2000" dirty="0" err="1"/>
              <a:t>của</a:t>
            </a:r>
            <a:r>
              <a:rPr lang="en-US" sz="2000" dirty="0"/>
              <a:t> </a:t>
            </a:r>
            <a:r>
              <a:rPr lang="en-US" sz="2000" dirty="0" err="1"/>
              <a:t>các</a:t>
            </a:r>
            <a:r>
              <a:rPr lang="en-US" sz="2000" dirty="0"/>
              <a:t> </a:t>
            </a:r>
            <a:r>
              <a:rPr lang="en-US" sz="2000" dirty="0" err="1"/>
              <a:t>phân</a:t>
            </a:r>
            <a:r>
              <a:rPr lang="en-US" sz="2000" dirty="0"/>
              <a:t> </a:t>
            </a:r>
            <a:r>
              <a:rPr lang="en-US" sz="2000" dirty="0" err="1"/>
              <a:t>tử</a:t>
            </a:r>
            <a:r>
              <a:rPr lang="en-US" sz="2000" dirty="0"/>
              <a:t> </a:t>
            </a:r>
            <a:r>
              <a:rPr lang="en-US" sz="2000" dirty="0" err="1"/>
              <a:t>có</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đại</a:t>
            </a:r>
            <a:r>
              <a:rPr lang="en-US" sz="2000" dirty="0"/>
              <a:t> </a:t>
            </a:r>
            <a:r>
              <a:rPr lang="en-US" sz="2000" dirty="0" err="1"/>
              <a:t>lượng</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a:t>
            </a:r>
          </a:p>
          <a:p>
            <a:pPr marL="457200" indent="-457200">
              <a:buAutoNum type="alphaUcPeriod"/>
            </a:pPr>
            <a:r>
              <a:rPr lang="en-US" sz="2000" dirty="0" err="1"/>
              <a:t>Khối</a:t>
            </a:r>
            <a:r>
              <a:rPr lang="en-US" sz="2000" dirty="0"/>
              <a:t> </a:t>
            </a:r>
            <a:r>
              <a:rPr lang="en-US" sz="2000" dirty="0" err="1"/>
              <a:t>lượng</a:t>
            </a:r>
            <a:r>
              <a:rPr lang="en-US" sz="2000" dirty="0"/>
              <a:t> </a:t>
            </a:r>
            <a:r>
              <a:rPr lang="en-US" sz="2000" dirty="0" err="1"/>
              <a:t>của</a:t>
            </a:r>
            <a:r>
              <a:rPr lang="en-US" sz="2000" dirty="0"/>
              <a:t> </a:t>
            </a:r>
            <a:r>
              <a:rPr lang="en-US" sz="2000" dirty="0" err="1"/>
              <a:t>vật</a:t>
            </a:r>
            <a:r>
              <a:rPr lang="en-US" sz="2000" dirty="0"/>
              <a:t>	</a:t>
            </a:r>
          </a:p>
          <a:p>
            <a:pPr marL="457200" indent="-457200">
              <a:buAutoNum type="alphaUcPeriod"/>
            </a:pPr>
            <a:r>
              <a:rPr lang="en-US" sz="2000" dirty="0" err="1"/>
              <a:t>Nhiệt</a:t>
            </a:r>
            <a:r>
              <a:rPr lang="en-US" sz="2000" dirty="0"/>
              <a:t> </a:t>
            </a:r>
            <a:r>
              <a:rPr lang="en-US" sz="2000" dirty="0" err="1"/>
              <a:t>độ</a:t>
            </a:r>
            <a:r>
              <a:rPr lang="en-US" sz="2000" dirty="0"/>
              <a:t> </a:t>
            </a:r>
            <a:r>
              <a:rPr lang="en-US" sz="2000" dirty="0" err="1"/>
              <a:t>của</a:t>
            </a:r>
            <a:r>
              <a:rPr lang="en-US" sz="2000" dirty="0"/>
              <a:t> </a:t>
            </a:r>
            <a:r>
              <a:rPr lang="en-US" sz="2000" dirty="0" err="1"/>
              <a:t>vật</a:t>
            </a:r>
            <a:endParaRPr lang="en-US" sz="2000" dirty="0"/>
          </a:p>
          <a:p>
            <a:r>
              <a:rPr lang="en-US" sz="2000" dirty="0"/>
              <a:t>C. </a:t>
            </a:r>
            <a:r>
              <a:rPr lang="en-US" sz="2000" dirty="0" err="1"/>
              <a:t>Thể</a:t>
            </a:r>
            <a:r>
              <a:rPr lang="en-US" sz="2000" dirty="0"/>
              <a:t> </a:t>
            </a:r>
            <a:r>
              <a:rPr lang="en-US" sz="2000" dirty="0" err="1"/>
              <a:t>tích</a:t>
            </a:r>
            <a:r>
              <a:rPr lang="en-US" sz="2000" dirty="0"/>
              <a:t> </a:t>
            </a:r>
            <a:r>
              <a:rPr lang="en-US" sz="2000" dirty="0" err="1"/>
              <a:t>của</a:t>
            </a:r>
            <a:r>
              <a:rPr lang="en-US" sz="2000" dirty="0"/>
              <a:t> </a:t>
            </a:r>
            <a:r>
              <a:rPr lang="en-US" sz="2000" dirty="0" err="1"/>
              <a:t>vật</a:t>
            </a:r>
            <a:r>
              <a:rPr lang="en-US" sz="2000" dirty="0"/>
              <a:t>	</a:t>
            </a:r>
          </a:p>
          <a:p>
            <a:r>
              <a:rPr lang="en-US" sz="2000" dirty="0"/>
              <a:t>D. </a:t>
            </a:r>
            <a:r>
              <a:rPr lang="en-US" sz="2000" dirty="0" err="1"/>
              <a:t>Trọng</a:t>
            </a:r>
            <a:r>
              <a:rPr lang="en-US" sz="2000" dirty="0"/>
              <a:t> </a:t>
            </a:r>
            <a:r>
              <a:rPr lang="en-US" sz="2000" dirty="0" err="1"/>
              <a:t>lượng</a:t>
            </a:r>
            <a:r>
              <a:rPr lang="en-US" sz="2000" dirty="0"/>
              <a:t> </a:t>
            </a:r>
            <a:r>
              <a:rPr lang="en-US" sz="2000" dirty="0" err="1"/>
              <a:t>riêng</a:t>
            </a:r>
            <a:r>
              <a:rPr lang="en-US" sz="2000" dirty="0"/>
              <a:t> </a:t>
            </a:r>
            <a:r>
              <a:rPr lang="en-US" sz="2000" dirty="0" err="1"/>
              <a:t>của</a:t>
            </a:r>
            <a:r>
              <a:rPr lang="en-US" sz="2000" dirty="0"/>
              <a:t> </a:t>
            </a:r>
            <a:r>
              <a:rPr lang="en-US" sz="2000" dirty="0" err="1"/>
              <a:t>vật</a:t>
            </a:r>
            <a:endParaRPr lang="en-US" sz="2000" dirty="0"/>
          </a:p>
        </p:txBody>
      </p:sp>
      <p:grpSp>
        <p:nvGrpSpPr>
          <p:cNvPr id="2" name="Group 24"/>
          <p:cNvGrpSpPr>
            <a:grpSpLocks/>
          </p:cNvGrpSpPr>
          <p:nvPr/>
        </p:nvGrpSpPr>
        <p:grpSpPr bwMode="auto">
          <a:xfrm>
            <a:off x="358776" y="3943350"/>
            <a:ext cx="1774825" cy="1028700"/>
            <a:chOff x="1762" y="1160"/>
            <a:chExt cx="1118" cy="864"/>
          </a:xfrm>
        </p:grpSpPr>
        <p:pic>
          <p:nvPicPr>
            <p:cNvPr id="2092" name="Picture 25"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3" name="AutoShape 26"/>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3" name="Group 27"/>
          <p:cNvGrpSpPr>
            <a:grpSpLocks/>
          </p:cNvGrpSpPr>
          <p:nvPr/>
        </p:nvGrpSpPr>
        <p:grpSpPr bwMode="auto">
          <a:xfrm>
            <a:off x="381001" y="3943350"/>
            <a:ext cx="1774825" cy="1028700"/>
            <a:chOff x="1762" y="1160"/>
            <a:chExt cx="1118" cy="864"/>
          </a:xfrm>
        </p:grpSpPr>
        <p:pic>
          <p:nvPicPr>
            <p:cNvPr id="2090" name="Picture 28"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91" name="AutoShape 29"/>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4" name="Group 30"/>
          <p:cNvGrpSpPr>
            <a:grpSpLocks/>
          </p:cNvGrpSpPr>
          <p:nvPr/>
        </p:nvGrpSpPr>
        <p:grpSpPr bwMode="auto">
          <a:xfrm>
            <a:off x="381001" y="3943350"/>
            <a:ext cx="1774825" cy="1028700"/>
            <a:chOff x="1762" y="1160"/>
            <a:chExt cx="1118" cy="864"/>
          </a:xfrm>
        </p:grpSpPr>
        <p:pic>
          <p:nvPicPr>
            <p:cNvPr id="2088" name="Picture 31"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9" name="AutoShape 32"/>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 name="Group 33"/>
          <p:cNvGrpSpPr>
            <a:grpSpLocks/>
          </p:cNvGrpSpPr>
          <p:nvPr/>
        </p:nvGrpSpPr>
        <p:grpSpPr bwMode="auto">
          <a:xfrm>
            <a:off x="381001" y="3943350"/>
            <a:ext cx="1774825" cy="1028700"/>
            <a:chOff x="1762" y="1160"/>
            <a:chExt cx="1118" cy="864"/>
          </a:xfrm>
        </p:grpSpPr>
        <p:pic>
          <p:nvPicPr>
            <p:cNvPr id="2086" name="Picture 34"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7" name="AutoShape 35"/>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 name="Group 36"/>
          <p:cNvGrpSpPr>
            <a:grpSpLocks/>
          </p:cNvGrpSpPr>
          <p:nvPr/>
        </p:nvGrpSpPr>
        <p:grpSpPr bwMode="auto">
          <a:xfrm>
            <a:off x="381001" y="3943350"/>
            <a:ext cx="1774825" cy="1028700"/>
            <a:chOff x="1762" y="1160"/>
            <a:chExt cx="1118" cy="864"/>
          </a:xfrm>
        </p:grpSpPr>
        <p:pic>
          <p:nvPicPr>
            <p:cNvPr id="2084" name="Picture 37"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5" name="AutoShape 38"/>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7" name="Group 39"/>
          <p:cNvGrpSpPr>
            <a:grpSpLocks/>
          </p:cNvGrpSpPr>
          <p:nvPr/>
        </p:nvGrpSpPr>
        <p:grpSpPr bwMode="auto">
          <a:xfrm>
            <a:off x="381001" y="3943350"/>
            <a:ext cx="1774825" cy="1028700"/>
            <a:chOff x="1762" y="1160"/>
            <a:chExt cx="1118" cy="864"/>
          </a:xfrm>
        </p:grpSpPr>
        <p:pic>
          <p:nvPicPr>
            <p:cNvPr id="2082" name="Picture 40"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3" name="AutoShape 41"/>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8" name="Group 42"/>
          <p:cNvGrpSpPr>
            <a:grpSpLocks/>
          </p:cNvGrpSpPr>
          <p:nvPr/>
        </p:nvGrpSpPr>
        <p:grpSpPr bwMode="auto">
          <a:xfrm>
            <a:off x="381001" y="3943350"/>
            <a:ext cx="1774825" cy="1028700"/>
            <a:chOff x="1762" y="1160"/>
            <a:chExt cx="1118" cy="864"/>
          </a:xfrm>
        </p:grpSpPr>
        <p:pic>
          <p:nvPicPr>
            <p:cNvPr id="2080" name="Picture 43"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81" name="AutoShape 44"/>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9" name="Group 45"/>
          <p:cNvGrpSpPr>
            <a:grpSpLocks/>
          </p:cNvGrpSpPr>
          <p:nvPr/>
        </p:nvGrpSpPr>
        <p:grpSpPr bwMode="auto">
          <a:xfrm>
            <a:off x="381001" y="3943350"/>
            <a:ext cx="1774825" cy="1028700"/>
            <a:chOff x="1762" y="1160"/>
            <a:chExt cx="1118" cy="864"/>
          </a:xfrm>
        </p:grpSpPr>
        <p:pic>
          <p:nvPicPr>
            <p:cNvPr id="2078" name="Picture 46"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9" name="AutoShape 47"/>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0" name="Group 48"/>
          <p:cNvGrpSpPr>
            <a:grpSpLocks/>
          </p:cNvGrpSpPr>
          <p:nvPr/>
        </p:nvGrpSpPr>
        <p:grpSpPr bwMode="auto">
          <a:xfrm>
            <a:off x="381001" y="3943350"/>
            <a:ext cx="1774825" cy="1028700"/>
            <a:chOff x="1762" y="1160"/>
            <a:chExt cx="1118" cy="864"/>
          </a:xfrm>
        </p:grpSpPr>
        <p:pic>
          <p:nvPicPr>
            <p:cNvPr id="2076" name="Picture 49"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7" name="AutoShape 50"/>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1" name="Group 51"/>
          <p:cNvGrpSpPr>
            <a:grpSpLocks/>
          </p:cNvGrpSpPr>
          <p:nvPr/>
        </p:nvGrpSpPr>
        <p:grpSpPr bwMode="auto">
          <a:xfrm>
            <a:off x="381001" y="3943350"/>
            <a:ext cx="1774825" cy="1028700"/>
            <a:chOff x="1762" y="1160"/>
            <a:chExt cx="1118" cy="864"/>
          </a:xfrm>
        </p:grpSpPr>
        <p:pic>
          <p:nvPicPr>
            <p:cNvPr id="2074" name="Picture 52" descr="CLOCK"/>
            <p:cNvPicPr>
              <a:picLocks noChangeAspect="1" noChangeArrowheads="1"/>
            </p:cNvPicPr>
            <p:nvPr/>
          </p:nvPicPr>
          <p:blipFill>
            <a:blip r:embed="rId9"/>
            <a:srcRect/>
            <a:stretch>
              <a:fillRect/>
            </a:stretch>
          </p:blipFill>
          <p:spPr bwMode="auto">
            <a:xfrm>
              <a:off x="1762" y="1160"/>
              <a:ext cx="1118" cy="864"/>
            </a:xfrm>
            <a:prstGeom prst="rect">
              <a:avLst/>
            </a:prstGeom>
            <a:noFill/>
            <a:ln w="9525">
              <a:noFill/>
              <a:miter lim="800000"/>
              <a:headEnd/>
              <a:tailEnd/>
            </a:ln>
          </p:spPr>
        </p:pic>
        <p:sp>
          <p:nvSpPr>
            <p:cNvPr id="2075" name="AutoShape 53"/>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2" name="Group 54"/>
          <p:cNvGrpSpPr>
            <a:grpSpLocks/>
          </p:cNvGrpSpPr>
          <p:nvPr/>
        </p:nvGrpSpPr>
        <p:grpSpPr bwMode="auto">
          <a:xfrm>
            <a:off x="160869" y="3829050"/>
            <a:ext cx="2348090" cy="1200150"/>
            <a:chOff x="1644" y="1920"/>
            <a:chExt cx="1248" cy="864"/>
          </a:xfrm>
        </p:grpSpPr>
        <p:pic>
          <p:nvPicPr>
            <p:cNvPr id="2072" name="Picture 55" descr="CLOCK"/>
            <p:cNvPicPr>
              <a:picLocks noChangeAspect="1" noChangeArrowheads="1"/>
            </p:cNvPicPr>
            <p:nvPr/>
          </p:nvPicPr>
          <p:blipFill>
            <a:blip r:embed="rId9"/>
            <a:srcRect/>
            <a:stretch>
              <a:fillRect/>
            </a:stretch>
          </p:blipFill>
          <p:spPr bwMode="auto">
            <a:xfrm>
              <a:off x="1680" y="1920"/>
              <a:ext cx="1118" cy="864"/>
            </a:xfrm>
            <a:prstGeom prst="rect">
              <a:avLst/>
            </a:prstGeom>
            <a:noFill/>
            <a:ln w="9525">
              <a:noFill/>
              <a:miter lim="800000"/>
              <a:headEnd/>
              <a:tailEnd/>
            </a:ln>
          </p:spPr>
        </p:pic>
        <p:sp>
          <p:nvSpPr>
            <p:cNvPr id="2073" name="Text Box 56"/>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pic>
        <p:nvPicPr>
          <p:cNvPr id="2070" name="Picture 65" descr="DSTARS-P"/>
          <p:cNvPicPr>
            <a:picLocks noChangeAspect="1" noChangeArrowheads="1" noCrop="1"/>
          </p:cNvPicPr>
          <p:nvPr/>
        </p:nvPicPr>
        <p:blipFill>
          <a:blip r:embed="rId10">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10"/>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10"/>
          <a:srcRect/>
          <a:stretch>
            <a:fillRect/>
          </a:stretch>
        </p:blipFill>
        <p:spPr bwMode="auto">
          <a:xfrm>
            <a:off x="3101340" y="480061"/>
            <a:ext cx="666750" cy="44291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nodeType="afterGroup">
                            <p:stCondLst>
                              <p:cond delay="2000"/>
                            </p:stCondLst>
                            <p:childTnLst>
                              <p:par>
                                <p:cTn id="40" presetID="2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000" fill="hold"/>
                                        <p:tgtEl>
                                          <p:spTgt spid="4"/>
                                        </p:tgtEl>
                                        <p:attrNameLst>
                                          <p:attrName>ppt_w</p:attrName>
                                        </p:attrNameLst>
                                      </p:cBhvr>
                                      <p:tavLst>
                                        <p:tav tm="0">
                                          <p:val>
                                            <p:fltVal val="0"/>
                                          </p:val>
                                        </p:tav>
                                        <p:tav tm="100000">
                                          <p:val>
                                            <p:strVal val="#ppt_w"/>
                                          </p:val>
                                        </p:tav>
                                      </p:tavLst>
                                    </p:anim>
                                    <p:anim calcmode="lin" valueType="num">
                                      <p:cBhvr>
                                        <p:cTn id="43" dur="10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nodeType="afterGroup">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1000" fill="hold"/>
                                        <p:tgtEl>
                                          <p:spTgt spid="5"/>
                                        </p:tgtEl>
                                        <p:attrNameLst>
                                          <p:attrName>ppt_w</p:attrName>
                                        </p:attrNameLst>
                                      </p:cBhvr>
                                      <p:tavLst>
                                        <p:tav tm="0">
                                          <p:val>
                                            <p:fltVal val="0"/>
                                          </p:val>
                                        </p:tav>
                                        <p:tav tm="100000">
                                          <p:val>
                                            <p:strVal val="#ppt_w"/>
                                          </p:val>
                                        </p:tav>
                                      </p:tavLst>
                                    </p:anim>
                                    <p:anim calcmode="lin" valueType="num">
                                      <p:cBhvr>
                                        <p:cTn id="48" dur="10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nodeType="afterGroup">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nodeType="afterGroup">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1000" fill="hold"/>
                                        <p:tgtEl>
                                          <p:spTgt spid="7"/>
                                        </p:tgtEl>
                                        <p:attrNameLst>
                                          <p:attrName>ppt_w</p:attrName>
                                        </p:attrNameLst>
                                      </p:cBhvr>
                                      <p:tavLst>
                                        <p:tav tm="0">
                                          <p:val>
                                            <p:fltVal val="0"/>
                                          </p:val>
                                        </p:tav>
                                        <p:tav tm="100000">
                                          <p:val>
                                            <p:strVal val="#ppt_w"/>
                                          </p:val>
                                        </p:tav>
                                      </p:tavLst>
                                    </p:anim>
                                    <p:anim calcmode="lin" valueType="num">
                                      <p:cBhvr>
                                        <p:cTn id="58" dur="1000" fill="hold"/>
                                        <p:tgtEl>
                                          <p:spTgt spid="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nodeType="afterGroup">
                            <p:stCondLst>
                              <p:cond delay="6000"/>
                            </p:stCondLst>
                            <p:childTnLst>
                              <p:par>
                                <p:cTn id="60" presetID="23" presetClass="entr" presetSubtype="16"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nodeType="afterGroup">
                            <p:stCondLst>
                              <p:cond delay="7000"/>
                            </p:stCondLst>
                            <p:childTnLst>
                              <p:par>
                                <p:cTn id="65" presetID="2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nodeType="afterGroup">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nodeType="afterGroup">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ppt_w</p:attrName>
                                        </p:attrNameLst>
                                      </p:cBhvr>
                                      <p:tavLst>
                                        <p:tav tm="0">
                                          <p:val>
                                            <p:fltVal val="0"/>
                                          </p:val>
                                        </p:tav>
                                        <p:tav tm="100000">
                                          <p:val>
                                            <p:strVal val="#ppt_w"/>
                                          </p:val>
                                        </p:tav>
                                      </p:tavLst>
                                    </p:anim>
                                    <p:anim calcmode="lin" valueType="num">
                                      <p:cBhvr>
                                        <p:cTn id="78" dur="1000" fill="hold"/>
                                        <p:tgtEl>
                                          <p:spTgt spid="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nodeType="afterGroup">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1000" fill="hold"/>
                                        <p:tgtEl>
                                          <p:spTgt spid="12"/>
                                        </p:tgtEl>
                                        <p:attrNameLst>
                                          <p:attrName>ppt_w</p:attrName>
                                        </p:attrNameLst>
                                      </p:cBhvr>
                                      <p:tavLst>
                                        <p:tav tm="0">
                                          <p:val>
                                            <p:fltVal val="0"/>
                                          </p:val>
                                        </p:tav>
                                        <p:tav tm="100000">
                                          <p:val>
                                            <p:strVal val="#ppt_w"/>
                                          </p:val>
                                        </p:tav>
                                      </p:tavLst>
                                    </p:anim>
                                    <p:anim calcmode="lin" valueType="num">
                                      <p:cBhvr>
                                        <p:cTn id="83" dur="10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3</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60699" y="302895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vi-VN" sz="3200" b="1" dirty="0">
                <a:solidFill>
                  <a:srgbClr val="FF0000"/>
                </a:solidFill>
                <a:latin typeface="Times New Roman" pitchFamily="18" charset="0"/>
                <a:cs typeface="Times New Roman" pitchFamily="18" charset="0"/>
              </a:rPr>
              <a:t>B. </a:t>
            </a:r>
            <a:r>
              <a:rPr lang="en-US" sz="3200" dirty="0" err="1"/>
              <a:t>Từ</a:t>
            </a:r>
            <a:r>
              <a:rPr lang="en-US" sz="3200" dirty="0"/>
              <a:t> </a:t>
            </a:r>
            <a:r>
              <a:rPr lang="en-US" sz="3200" dirty="0" err="1"/>
              <a:t>nhiệt</a:t>
            </a:r>
            <a:r>
              <a:rPr lang="en-US" sz="3200" dirty="0"/>
              <a:t> </a:t>
            </a:r>
            <a:r>
              <a:rPr lang="en-US" sz="3200" dirty="0" err="1"/>
              <a:t>năng</a:t>
            </a:r>
            <a:r>
              <a:rPr lang="en-US" sz="3200" dirty="0"/>
              <a:t> sang </a:t>
            </a:r>
            <a:r>
              <a:rPr lang="en-US" sz="3200" dirty="0" err="1"/>
              <a:t>nhiệt</a:t>
            </a:r>
            <a:r>
              <a:rPr lang="en-US" sz="3200" dirty="0"/>
              <a:t> </a:t>
            </a:r>
            <a:r>
              <a:rPr lang="en-US" sz="3200" dirty="0" err="1"/>
              <a:t>năng</a:t>
            </a:r>
            <a:r>
              <a:rPr lang="en-US" sz="3200" dirty="0"/>
              <a:t>.</a:t>
            </a:r>
          </a:p>
          <a:p>
            <a:pPr algn="ctr"/>
            <a:endParaRPr lang="en-US" altLang="vi-VN" sz="3200" b="1" dirty="0">
              <a:solidFill>
                <a:srgbClr val="FF0000"/>
              </a:solidFill>
              <a:latin typeface="Times New Roman" pitchFamily="18" charset="0"/>
              <a:cs typeface="Times New Roman" pitchFamily="18" charset="0"/>
            </a:endParaRPr>
          </a:p>
        </p:txBody>
      </p:sp>
      <p:sp>
        <p:nvSpPr>
          <p:cNvPr id="27670" name="Text Box 22"/>
          <p:cNvSpPr txBox="1">
            <a:spLocks noChangeArrowheads="1"/>
          </p:cNvSpPr>
          <p:nvPr/>
        </p:nvSpPr>
        <p:spPr bwMode="auto">
          <a:xfrm>
            <a:off x="2689860" y="612319"/>
            <a:ext cx="5867400" cy="2223686"/>
          </a:xfrm>
          <a:prstGeom prst="rect">
            <a:avLst/>
          </a:prstGeom>
          <a:noFill/>
          <a:ln w="9525">
            <a:noFill/>
            <a:miter lim="800000"/>
            <a:headEnd/>
            <a:tailEnd/>
          </a:ln>
        </p:spPr>
        <p:txBody>
          <a:bodyPr lIns="68580" tIns="34290" rIns="68580" bIns="34290">
            <a:spAutoFit/>
          </a:bodyPr>
          <a:lstStyle/>
          <a:p>
            <a:r>
              <a:rPr lang="en-US" sz="2000" b="1" dirty="0" err="1"/>
              <a:t>Câu</a:t>
            </a:r>
            <a:r>
              <a:rPr lang="en-US" sz="2000" b="1" dirty="0"/>
              <a:t> 3:</a:t>
            </a:r>
            <a:r>
              <a:rPr lang="en-US" sz="2000" dirty="0"/>
              <a:t> </a:t>
            </a:r>
            <a:r>
              <a:rPr lang="en-US" sz="2000" dirty="0" err="1"/>
              <a:t>Nung</a:t>
            </a:r>
            <a:r>
              <a:rPr lang="en-US" sz="2000" dirty="0"/>
              <a:t> </a:t>
            </a:r>
            <a:r>
              <a:rPr lang="en-US" sz="2000" dirty="0" err="1"/>
              <a:t>nóng</a:t>
            </a:r>
            <a:r>
              <a:rPr lang="en-US" sz="2000" dirty="0"/>
              <a:t> </a:t>
            </a:r>
            <a:r>
              <a:rPr lang="en-US" sz="2000" dirty="0" err="1"/>
              <a:t>một</a:t>
            </a:r>
            <a:r>
              <a:rPr lang="en-US" sz="2000" dirty="0"/>
              <a:t> </a:t>
            </a:r>
            <a:r>
              <a:rPr lang="en-US" sz="2000" dirty="0" err="1"/>
              <a:t>cục</a:t>
            </a:r>
            <a:r>
              <a:rPr lang="en-US" sz="2000" dirty="0"/>
              <a:t> </a:t>
            </a:r>
            <a:r>
              <a:rPr lang="en-US" sz="2000" dirty="0" err="1"/>
              <a:t>sắt</a:t>
            </a:r>
            <a:r>
              <a:rPr lang="en-US" sz="2000" dirty="0"/>
              <a:t> </a:t>
            </a:r>
            <a:r>
              <a:rPr lang="en-US" sz="2000" dirty="0" err="1"/>
              <a:t>thả</a:t>
            </a:r>
            <a:r>
              <a:rPr lang="en-US" sz="2000" dirty="0"/>
              <a:t> </a:t>
            </a:r>
            <a:r>
              <a:rPr lang="en-US" sz="2000" dirty="0" err="1"/>
              <a:t>vào</a:t>
            </a:r>
            <a:r>
              <a:rPr lang="en-US" sz="2000" dirty="0"/>
              <a:t> </a:t>
            </a:r>
            <a:r>
              <a:rPr lang="en-US" sz="2000" dirty="0" err="1"/>
              <a:t>chậu</a:t>
            </a:r>
            <a:r>
              <a:rPr lang="en-US" sz="2000" dirty="0"/>
              <a:t> </a:t>
            </a:r>
            <a:r>
              <a:rPr lang="en-US" sz="2000" dirty="0" err="1"/>
              <a:t>nước</a:t>
            </a:r>
            <a:r>
              <a:rPr lang="en-US" sz="2000" dirty="0"/>
              <a:t> </a:t>
            </a:r>
            <a:r>
              <a:rPr lang="en-US" sz="2000" dirty="0" err="1"/>
              <a:t>lạnh</a:t>
            </a:r>
            <a:r>
              <a:rPr lang="en-US" sz="2000" dirty="0"/>
              <a:t>, </a:t>
            </a:r>
            <a:r>
              <a:rPr lang="en-US" sz="2000" dirty="0" err="1"/>
              <a:t>nước</a:t>
            </a:r>
            <a:r>
              <a:rPr lang="en-US" sz="2000" dirty="0"/>
              <a:t> </a:t>
            </a:r>
            <a:r>
              <a:rPr lang="en-US" sz="2000" dirty="0" err="1"/>
              <a:t>nóng</a:t>
            </a:r>
            <a:r>
              <a:rPr lang="en-US" sz="2000" dirty="0"/>
              <a:t> </a:t>
            </a:r>
            <a:r>
              <a:rPr lang="en-US" sz="2000" dirty="0" err="1"/>
              <a:t>lên</a:t>
            </a:r>
            <a:r>
              <a:rPr lang="en-US" sz="2000" dirty="0"/>
              <a:t>, </a:t>
            </a:r>
            <a:r>
              <a:rPr lang="en-US" sz="2000" dirty="0" err="1"/>
              <a:t>cục</a:t>
            </a:r>
            <a:r>
              <a:rPr lang="en-US" sz="2000" dirty="0"/>
              <a:t> </a:t>
            </a:r>
            <a:r>
              <a:rPr lang="en-US" sz="2000" dirty="0" err="1"/>
              <a:t>sắt</a:t>
            </a:r>
            <a:r>
              <a:rPr lang="en-US" sz="2000" dirty="0"/>
              <a:t> </a:t>
            </a:r>
            <a:r>
              <a:rPr lang="en-US" sz="2000" dirty="0" err="1"/>
              <a:t>nguội</a:t>
            </a:r>
            <a:r>
              <a:rPr lang="en-US" sz="2000" dirty="0"/>
              <a:t> </a:t>
            </a:r>
            <a:r>
              <a:rPr lang="en-US" sz="2000" dirty="0" err="1"/>
              <a:t>đi</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này</a:t>
            </a:r>
            <a:r>
              <a:rPr lang="en-US" sz="2000" dirty="0"/>
              <a:t> </a:t>
            </a:r>
            <a:r>
              <a:rPr lang="en-US" sz="2000" dirty="0" err="1"/>
              <a:t>có</a:t>
            </a:r>
            <a:r>
              <a:rPr lang="en-US" sz="2000" dirty="0"/>
              <a:t> </a:t>
            </a:r>
            <a:r>
              <a:rPr lang="en-US" sz="2000" dirty="0" err="1"/>
              <a:t>sự</a:t>
            </a:r>
            <a:r>
              <a:rPr lang="en-US" sz="2000" dirty="0"/>
              <a:t> </a:t>
            </a:r>
            <a:r>
              <a:rPr lang="en-US" sz="2000" dirty="0" err="1"/>
              <a:t>chuyển</a:t>
            </a:r>
            <a:r>
              <a:rPr lang="en-US" sz="2000" dirty="0"/>
              <a:t> </a:t>
            </a:r>
            <a:r>
              <a:rPr lang="en-US" sz="2000" dirty="0" err="1"/>
              <a:t>hóa</a:t>
            </a:r>
            <a:r>
              <a:rPr lang="en-US" sz="2000" dirty="0"/>
              <a:t> </a:t>
            </a:r>
            <a:r>
              <a:rPr lang="en-US" sz="2000" dirty="0" err="1"/>
              <a:t>năng</a:t>
            </a:r>
            <a:r>
              <a:rPr lang="en-US" sz="2000" dirty="0"/>
              <a:t> </a:t>
            </a:r>
            <a:r>
              <a:rPr lang="en-US" sz="2000" dirty="0" err="1"/>
              <a:t>lượng</a:t>
            </a:r>
            <a:r>
              <a:rPr lang="en-US" sz="2000" dirty="0"/>
              <a:t>:</a:t>
            </a:r>
          </a:p>
          <a:p>
            <a:pPr marL="342900" indent="-342900">
              <a:buAutoNum type="alphaUcPeriod"/>
            </a:pP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		</a:t>
            </a:r>
          </a:p>
          <a:p>
            <a:pPr marL="342900" indent="-342900">
              <a:buAutoNum type="alphaUcPeriod"/>
            </a:pP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nhiệt</a:t>
            </a:r>
            <a:r>
              <a:rPr lang="en-US" sz="2000" dirty="0"/>
              <a:t> </a:t>
            </a:r>
            <a:r>
              <a:rPr lang="en-US" sz="2000" dirty="0" err="1"/>
              <a:t>năng</a:t>
            </a:r>
            <a:r>
              <a:rPr lang="en-US" sz="2000" dirty="0"/>
              <a:t>.</a:t>
            </a:r>
          </a:p>
          <a:p>
            <a:r>
              <a:rPr lang="en-US" sz="2000" dirty="0"/>
              <a:t>C. </a:t>
            </a:r>
            <a:r>
              <a:rPr lang="en-US" sz="2000" dirty="0" err="1"/>
              <a:t>Từ</a:t>
            </a:r>
            <a:r>
              <a:rPr lang="en-US" sz="2000" dirty="0"/>
              <a:t> </a:t>
            </a:r>
            <a:r>
              <a:rPr lang="en-US" sz="2000" dirty="0" err="1"/>
              <a:t>cơ</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		</a:t>
            </a:r>
          </a:p>
          <a:p>
            <a:r>
              <a:rPr lang="en-US" sz="2000" dirty="0"/>
              <a:t>D. </a:t>
            </a:r>
            <a:r>
              <a:rPr lang="en-US" sz="2000" dirty="0" err="1"/>
              <a:t>Từ</a:t>
            </a:r>
            <a:r>
              <a:rPr lang="en-US" sz="2000" dirty="0"/>
              <a:t> </a:t>
            </a:r>
            <a:r>
              <a:rPr lang="en-US" sz="2000" dirty="0" err="1"/>
              <a:t>nhiệt</a:t>
            </a:r>
            <a:r>
              <a:rPr lang="en-US" sz="2000" dirty="0"/>
              <a:t> </a:t>
            </a:r>
            <a:r>
              <a:rPr lang="en-US" sz="2000" dirty="0" err="1"/>
              <a:t>năng</a:t>
            </a:r>
            <a:r>
              <a:rPr lang="en-US" sz="2000" dirty="0"/>
              <a:t> sang </a:t>
            </a:r>
            <a:r>
              <a:rPr lang="en-US" sz="2000" dirty="0" err="1"/>
              <a:t>cơ</a:t>
            </a:r>
            <a:r>
              <a:rPr lang="en-US" sz="2000" dirty="0"/>
              <a:t> </a:t>
            </a:r>
            <a:r>
              <a:rPr lang="en-US" sz="2000" dirty="0" err="1"/>
              <a:t>năng</a:t>
            </a:r>
            <a:r>
              <a:rPr lang="en-US" sz="2000" dirty="0"/>
              <a:t>.</a:t>
            </a:r>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108" name="Group 24">
            <a:extLst>
              <a:ext uri="{FF2B5EF4-FFF2-40B4-BE49-F238E27FC236}">
                <a16:creationId xmlns:a16="http://schemas.microsoft.com/office/drawing/2014/main" id="{802B7E63-60AD-4303-8FD2-46DE77A41EAA}"/>
              </a:ext>
            </a:extLst>
          </p:cNvPr>
          <p:cNvGrpSpPr>
            <a:grpSpLocks/>
          </p:cNvGrpSpPr>
          <p:nvPr/>
        </p:nvGrpSpPr>
        <p:grpSpPr bwMode="auto">
          <a:xfrm>
            <a:off x="358776" y="3943350"/>
            <a:ext cx="1774825" cy="1028700"/>
            <a:chOff x="1762" y="1160"/>
            <a:chExt cx="1118" cy="864"/>
          </a:xfrm>
        </p:grpSpPr>
        <p:pic>
          <p:nvPicPr>
            <p:cNvPr id="109" name="Picture 25" descr="CLOCK">
              <a:extLst>
                <a:ext uri="{FF2B5EF4-FFF2-40B4-BE49-F238E27FC236}">
                  <a16:creationId xmlns:a16="http://schemas.microsoft.com/office/drawing/2014/main" id="{9AAE89D8-13ED-4E54-9036-D7FDF607AF2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0" name="AutoShape 26">
              <a:extLst>
                <a:ext uri="{FF2B5EF4-FFF2-40B4-BE49-F238E27FC236}">
                  <a16:creationId xmlns:a16="http://schemas.microsoft.com/office/drawing/2014/main" id="{31445742-9709-4DB0-825E-4162FA579D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111" name="Group 27">
            <a:extLst>
              <a:ext uri="{FF2B5EF4-FFF2-40B4-BE49-F238E27FC236}">
                <a16:creationId xmlns:a16="http://schemas.microsoft.com/office/drawing/2014/main" id="{90CE0337-A071-47F8-9DF4-6937C982C679}"/>
              </a:ext>
            </a:extLst>
          </p:cNvPr>
          <p:cNvGrpSpPr>
            <a:grpSpLocks/>
          </p:cNvGrpSpPr>
          <p:nvPr/>
        </p:nvGrpSpPr>
        <p:grpSpPr bwMode="auto">
          <a:xfrm>
            <a:off x="381001" y="3943350"/>
            <a:ext cx="1774825" cy="1028700"/>
            <a:chOff x="1762" y="1160"/>
            <a:chExt cx="1118" cy="864"/>
          </a:xfrm>
        </p:grpSpPr>
        <p:pic>
          <p:nvPicPr>
            <p:cNvPr id="112" name="Picture 28" descr="CLOCK">
              <a:extLst>
                <a:ext uri="{FF2B5EF4-FFF2-40B4-BE49-F238E27FC236}">
                  <a16:creationId xmlns:a16="http://schemas.microsoft.com/office/drawing/2014/main" id="{72EB1AE9-45C8-4ECE-A0E4-BD53EC2DA6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3" name="AutoShape 29">
              <a:extLst>
                <a:ext uri="{FF2B5EF4-FFF2-40B4-BE49-F238E27FC236}">
                  <a16:creationId xmlns:a16="http://schemas.microsoft.com/office/drawing/2014/main" id="{31BE0D7A-2226-480F-9AF3-6F61E4968A8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114" name="Group 30">
            <a:extLst>
              <a:ext uri="{FF2B5EF4-FFF2-40B4-BE49-F238E27FC236}">
                <a16:creationId xmlns:a16="http://schemas.microsoft.com/office/drawing/2014/main" id="{43D481BB-32AF-4D50-8D1B-582C4F70DE9D}"/>
              </a:ext>
            </a:extLst>
          </p:cNvPr>
          <p:cNvGrpSpPr>
            <a:grpSpLocks/>
          </p:cNvGrpSpPr>
          <p:nvPr/>
        </p:nvGrpSpPr>
        <p:grpSpPr bwMode="auto">
          <a:xfrm>
            <a:off x="381001" y="3943350"/>
            <a:ext cx="1774825" cy="1028700"/>
            <a:chOff x="1762" y="1160"/>
            <a:chExt cx="1118" cy="864"/>
          </a:xfrm>
        </p:grpSpPr>
        <p:pic>
          <p:nvPicPr>
            <p:cNvPr id="115" name="Picture 31" descr="CLOCK">
              <a:extLst>
                <a:ext uri="{FF2B5EF4-FFF2-40B4-BE49-F238E27FC236}">
                  <a16:creationId xmlns:a16="http://schemas.microsoft.com/office/drawing/2014/main" id="{76F6D74C-0677-4EA9-90BB-92EF3654B6A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6" name="AutoShape 32">
              <a:extLst>
                <a:ext uri="{FF2B5EF4-FFF2-40B4-BE49-F238E27FC236}">
                  <a16:creationId xmlns:a16="http://schemas.microsoft.com/office/drawing/2014/main" id="{60A7EFB2-C007-41D4-84CC-310A550A319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117" name="Group 33">
            <a:extLst>
              <a:ext uri="{FF2B5EF4-FFF2-40B4-BE49-F238E27FC236}">
                <a16:creationId xmlns:a16="http://schemas.microsoft.com/office/drawing/2014/main" id="{CEF4E6B1-EAB9-421F-87A2-7EC57E60C5B9}"/>
              </a:ext>
            </a:extLst>
          </p:cNvPr>
          <p:cNvGrpSpPr>
            <a:grpSpLocks/>
          </p:cNvGrpSpPr>
          <p:nvPr/>
        </p:nvGrpSpPr>
        <p:grpSpPr bwMode="auto">
          <a:xfrm>
            <a:off x="381001" y="3943350"/>
            <a:ext cx="1774825" cy="1028700"/>
            <a:chOff x="1762" y="1160"/>
            <a:chExt cx="1118" cy="864"/>
          </a:xfrm>
        </p:grpSpPr>
        <p:pic>
          <p:nvPicPr>
            <p:cNvPr id="118" name="Picture 34" descr="CLOCK">
              <a:extLst>
                <a:ext uri="{FF2B5EF4-FFF2-40B4-BE49-F238E27FC236}">
                  <a16:creationId xmlns:a16="http://schemas.microsoft.com/office/drawing/2014/main" id="{922B5246-3EA9-4DB2-AAF5-3C389C54D46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19" name="AutoShape 35">
              <a:extLst>
                <a:ext uri="{FF2B5EF4-FFF2-40B4-BE49-F238E27FC236}">
                  <a16:creationId xmlns:a16="http://schemas.microsoft.com/office/drawing/2014/main" id="{FD4A0158-9134-4224-A066-170CBD2615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120" name="Group 36">
            <a:extLst>
              <a:ext uri="{FF2B5EF4-FFF2-40B4-BE49-F238E27FC236}">
                <a16:creationId xmlns:a16="http://schemas.microsoft.com/office/drawing/2014/main" id="{28974B78-694A-4DE4-9A6F-A56F0FA28398}"/>
              </a:ext>
            </a:extLst>
          </p:cNvPr>
          <p:cNvGrpSpPr>
            <a:grpSpLocks/>
          </p:cNvGrpSpPr>
          <p:nvPr/>
        </p:nvGrpSpPr>
        <p:grpSpPr bwMode="auto">
          <a:xfrm>
            <a:off x="381001" y="3943350"/>
            <a:ext cx="1774825" cy="1028700"/>
            <a:chOff x="1762" y="1160"/>
            <a:chExt cx="1118" cy="864"/>
          </a:xfrm>
        </p:grpSpPr>
        <p:pic>
          <p:nvPicPr>
            <p:cNvPr id="121" name="Picture 37" descr="CLOCK">
              <a:extLst>
                <a:ext uri="{FF2B5EF4-FFF2-40B4-BE49-F238E27FC236}">
                  <a16:creationId xmlns:a16="http://schemas.microsoft.com/office/drawing/2014/main" id="{9D48B1F6-2090-49A9-84BE-51A5DDF9BAA0}"/>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2" name="AutoShape 38">
              <a:extLst>
                <a:ext uri="{FF2B5EF4-FFF2-40B4-BE49-F238E27FC236}">
                  <a16:creationId xmlns:a16="http://schemas.microsoft.com/office/drawing/2014/main" id="{7D91332C-F209-4BED-ABB1-10083FF75E7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123" name="Group 39">
            <a:extLst>
              <a:ext uri="{FF2B5EF4-FFF2-40B4-BE49-F238E27FC236}">
                <a16:creationId xmlns:a16="http://schemas.microsoft.com/office/drawing/2014/main" id="{CFC6A9EC-21D4-4185-972D-73FD3D5B4086}"/>
              </a:ext>
            </a:extLst>
          </p:cNvPr>
          <p:cNvGrpSpPr>
            <a:grpSpLocks/>
          </p:cNvGrpSpPr>
          <p:nvPr/>
        </p:nvGrpSpPr>
        <p:grpSpPr bwMode="auto">
          <a:xfrm>
            <a:off x="381001" y="3943350"/>
            <a:ext cx="1774825" cy="1028700"/>
            <a:chOff x="1762" y="1160"/>
            <a:chExt cx="1118" cy="864"/>
          </a:xfrm>
        </p:grpSpPr>
        <p:pic>
          <p:nvPicPr>
            <p:cNvPr id="124" name="Picture 40" descr="CLOCK">
              <a:extLst>
                <a:ext uri="{FF2B5EF4-FFF2-40B4-BE49-F238E27FC236}">
                  <a16:creationId xmlns:a16="http://schemas.microsoft.com/office/drawing/2014/main" id="{5143B3C7-187A-4855-87EC-45D88F325BA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5" name="AutoShape 41">
              <a:extLst>
                <a:ext uri="{FF2B5EF4-FFF2-40B4-BE49-F238E27FC236}">
                  <a16:creationId xmlns:a16="http://schemas.microsoft.com/office/drawing/2014/main" id="{6731305B-2EBB-4456-9DD6-F5258776E1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126" name="Group 42">
            <a:extLst>
              <a:ext uri="{FF2B5EF4-FFF2-40B4-BE49-F238E27FC236}">
                <a16:creationId xmlns:a16="http://schemas.microsoft.com/office/drawing/2014/main" id="{ECED304F-3B44-4699-AFCC-F141E9F9582C}"/>
              </a:ext>
            </a:extLst>
          </p:cNvPr>
          <p:cNvGrpSpPr>
            <a:grpSpLocks/>
          </p:cNvGrpSpPr>
          <p:nvPr/>
        </p:nvGrpSpPr>
        <p:grpSpPr bwMode="auto">
          <a:xfrm>
            <a:off x="381001" y="3943350"/>
            <a:ext cx="1774825" cy="1028700"/>
            <a:chOff x="1762" y="1160"/>
            <a:chExt cx="1118" cy="864"/>
          </a:xfrm>
        </p:grpSpPr>
        <p:pic>
          <p:nvPicPr>
            <p:cNvPr id="127" name="Picture 43" descr="CLOCK">
              <a:extLst>
                <a:ext uri="{FF2B5EF4-FFF2-40B4-BE49-F238E27FC236}">
                  <a16:creationId xmlns:a16="http://schemas.microsoft.com/office/drawing/2014/main" id="{7ADE7027-9194-4D4F-9F1E-099AE17C7861}"/>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28" name="AutoShape 44">
              <a:extLst>
                <a:ext uri="{FF2B5EF4-FFF2-40B4-BE49-F238E27FC236}">
                  <a16:creationId xmlns:a16="http://schemas.microsoft.com/office/drawing/2014/main" id="{CE50440A-68F7-4998-AABE-C53AC165A77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129" name="Group 45">
            <a:extLst>
              <a:ext uri="{FF2B5EF4-FFF2-40B4-BE49-F238E27FC236}">
                <a16:creationId xmlns:a16="http://schemas.microsoft.com/office/drawing/2014/main" id="{354CAEC1-7874-4A04-8C58-22A11D895575}"/>
              </a:ext>
            </a:extLst>
          </p:cNvPr>
          <p:cNvGrpSpPr>
            <a:grpSpLocks/>
          </p:cNvGrpSpPr>
          <p:nvPr/>
        </p:nvGrpSpPr>
        <p:grpSpPr bwMode="auto">
          <a:xfrm>
            <a:off x="381001" y="3943350"/>
            <a:ext cx="1774825" cy="1028700"/>
            <a:chOff x="1762" y="1160"/>
            <a:chExt cx="1118" cy="864"/>
          </a:xfrm>
        </p:grpSpPr>
        <p:pic>
          <p:nvPicPr>
            <p:cNvPr id="130" name="Picture 46" descr="CLOCK">
              <a:extLst>
                <a:ext uri="{FF2B5EF4-FFF2-40B4-BE49-F238E27FC236}">
                  <a16:creationId xmlns:a16="http://schemas.microsoft.com/office/drawing/2014/main" id="{A0BA5A16-FF6F-4ECB-B873-5436C35CCF0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1" name="AutoShape 47">
              <a:extLst>
                <a:ext uri="{FF2B5EF4-FFF2-40B4-BE49-F238E27FC236}">
                  <a16:creationId xmlns:a16="http://schemas.microsoft.com/office/drawing/2014/main" id="{B21B21B8-6706-425E-8FB7-06B2A5B84DC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132" name="Group 48">
            <a:extLst>
              <a:ext uri="{FF2B5EF4-FFF2-40B4-BE49-F238E27FC236}">
                <a16:creationId xmlns:a16="http://schemas.microsoft.com/office/drawing/2014/main" id="{CEAAC086-63C9-472B-BA0E-7E2CECA751F5}"/>
              </a:ext>
            </a:extLst>
          </p:cNvPr>
          <p:cNvGrpSpPr>
            <a:grpSpLocks/>
          </p:cNvGrpSpPr>
          <p:nvPr/>
        </p:nvGrpSpPr>
        <p:grpSpPr bwMode="auto">
          <a:xfrm>
            <a:off x="381001" y="3943350"/>
            <a:ext cx="1774825" cy="1028700"/>
            <a:chOff x="1762" y="1160"/>
            <a:chExt cx="1118" cy="864"/>
          </a:xfrm>
        </p:grpSpPr>
        <p:pic>
          <p:nvPicPr>
            <p:cNvPr id="133" name="Picture 49" descr="CLOCK">
              <a:extLst>
                <a:ext uri="{FF2B5EF4-FFF2-40B4-BE49-F238E27FC236}">
                  <a16:creationId xmlns:a16="http://schemas.microsoft.com/office/drawing/2014/main" id="{67D7AD15-4185-4BE7-BE75-1F8C23E51E09}"/>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4" name="AutoShape 50">
              <a:extLst>
                <a:ext uri="{FF2B5EF4-FFF2-40B4-BE49-F238E27FC236}">
                  <a16:creationId xmlns:a16="http://schemas.microsoft.com/office/drawing/2014/main" id="{59EE66C6-DBB2-4E71-9F64-6F4D9214C88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135" name="Group 51">
            <a:extLst>
              <a:ext uri="{FF2B5EF4-FFF2-40B4-BE49-F238E27FC236}">
                <a16:creationId xmlns:a16="http://schemas.microsoft.com/office/drawing/2014/main" id="{CE5FA6F2-1F9F-4B06-904B-7767FBC0E0D9}"/>
              </a:ext>
            </a:extLst>
          </p:cNvPr>
          <p:cNvGrpSpPr>
            <a:grpSpLocks/>
          </p:cNvGrpSpPr>
          <p:nvPr/>
        </p:nvGrpSpPr>
        <p:grpSpPr bwMode="auto">
          <a:xfrm>
            <a:off x="381001" y="3943350"/>
            <a:ext cx="1774825" cy="1028700"/>
            <a:chOff x="1762" y="1160"/>
            <a:chExt cx="1118" cy="864"/>
          </a:xfrm>
        </p:grpSpPr>
        <p:pic>
          <p:nvPicPr>
            <p:cNvPr id="136" name="Picture 52" descr="CLOCK">
              <a:extLst>
                <a:ext uri="{FF2B5EF4-FFF2-40B4-BE49-F238E27FC236}">
                  <a16:creationId xmlns:a16="http://schemas.microsoft.com/office/drawing/2014/main" id="{728A8785-9EEF-408C-A71D-E0E3DEE61997}"/>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137" name="AutoShape 53">
              <a:extLst>
                <a:ext uri="{FF2B5EF4-FFF2-40B4-BE49-F238E27FC236}">
                  <a16:creationId xmlns:a16="http://schemas.microsoft.com/office/drawing/2014/main" id="{9E1E9781-576B-4CD8-BF68-761611E549C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138" name="Group 54">
            <a:extLst>
              <a:ext uri="{FF2B5EF4-FFF2-40B4-BE49-F238E27FC236}">
                <a16:creationId xmlns:a16="http://schemas.microsoft.com/office/drawing/2014/main" id="{2CBD9ED7-C734-4561-B8A6-2972EEE302A4}"/>
              </a:ext>
            </a:extLst>
          </p:cNvPr>
          <p:cNvGrpSpPr>
            <a:grpSpLocks/>
          </p:cNvGrpSpPr>
          <p:nvPr/>
        </p:nvGrpSpPr>
        <p:grpSpPr bwMode="auto">
          <a:xfrm>
            <a:off x="160869" y="3829050"/>
            <a:ext cx="2348090" cy="1200150"/>
            <a:chOff x="1644" y="1920"/>
            <a:chExt cx="1248" cy="864"/>
          </a:xfrm>
        </p:grpSpPr>
        <p:pic>
          <p:nvPicPr>
            <p:cNvPr id="139" name="Picture 55" descr="CLOCK">
              <a:extLst>
                <a:ext uri="{FF2B5EF4-FFF2-40B4-BE49-F238E27FC236}">
                  <a16:creationId xmlns:a16="http://schemas.microsoft.com/office/drawing/2014/main" id="{2AF16DDD-0B5D-423A-843E-526D6E2569D1}"/>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140" name="Text Box 56">
              <a:extLst>
                <a:ext uri="{FF2B5EF4-FFF2-40B4-BE49-F238E27FC236}">
                  <a16:creationId xmlns:a16="http://schemas.microsoft.com/office/drawing/2014/main" id="{B37F216F-8AB7-4160-B5AB-FBCC6F77DDC9}"/>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 calcmode="lin" valueType="num">
                                      <p:cBhvr>
                                        <p:cTn id="32" dur="1000" fill="hold"/>
                                        <p:tgtEl>
                                          <p:spTgt spid="108"/>
                                        </p:tgtEl>
                                        <p:attrNameLst>
                                          <p:attrName>ppt_w</p:attrName>
                                        </p:attrNameLst>
                                      </p:cBhvr>
                                      <p:tavLst>
                                        <p:tav tm="0">
                                          <p:val>
                                            <p:fltVal val="0"/>
                                          </p:val>
                                        </p:tav>
                                        <p:tav tm="100000">
                                          <p:val>
                                            <p:strVal val="#ppt_w"/>
                                          </p:val>
                                        </p:tav>
                                      </p:tavLst>
                                    </p:anim>
                                    <p:anim calcmode="lin" valueType="num">
                                      <p:cBhvr>
                                        <p:cTn id="33" dur="1000" fill="hold"/>
                                        <p:tgtEl>
                                          <p:spTgt spid="10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111"/>
                                        </p:tgtEl>
                                        <p:attrNameLst>
                                          <p:attrName>style.visibility</p:attrName>
                                        </p:attrNameLst>
                                      </p:cBhvr>
                                      <p:to>
                                        <p:strVal val="visible"/>
                                      </p:to>
                                    </p:set>
                                    <p:anim calcmode="lin" valueType="num">
                                      <p:cBhvr>
                                        <p:cTn id="37" dur="1000" fill="hold"/>
                                        <p:tgtEl>
                                          <p:spTgt spid="111"/>
                                        </p:tgtEl>
                                        <p:attrNameLst>
                                          <p:attrName>ppt_w</p:attrName>
                                        </p:attrNameLst>
                                      </p:cBhvr>
                                      <p:tavLst>
                                        <p:tav tm="0">
                                          <p:val>
                                            <p:fltVal val="0"/>
                                          </p:val>
                                        </p:tav>
                                        <p:tav tm="100000">
                                          <p:val>
                                            <p:strVal val="#ppt_w"/>
                                          </p:val>
                                        </p:tav>
                                      </p:tavLst>
                                    </p:anim>
                                    <p:anim calcmode="lin" valueType="num">
                                      <p:cBhvr>
                                        <p:cTn id="38" dur="1000" fill="hold"/>
                                        <p:tgtEl>
                                          <p:spTgt spid="11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114"/>
                                        </p:tgtEl>
                                        <p:attrNameLst>
                                          <p:attrName>style.visibility</p:attrName>
                                        </p:attrNameLst>
                                      </p:cBhvr>
                                      <p:to>
                                        <p:strVal val="visible"/>
                                      </p:to>
                                    </p:set>
                                    <p:anim calcmode="lin" valueType="num">
                                      <p:cBhvr>
                                        <p:cTn id="42" dur="1000" fill="hold"/>
                                        <p:tgtEl>
                                          <p:spTgt spid="114"/>
                                        </p:tgtEl>
                                        <p:attrNameLst>
                                          <p:attrName>ppt_w</p:attrName>
                                        </p:attrNameLst>
                                      </p:cBhvr>
                                      <p:tavLst>
                                        <p:tav tm="0">
                                          <p:val>
                                            <p:fltVal val="0"/>
                                          </p:val>
                                        </p:tav>
                                        <p:tav tm="100000">
                                          <p:val>
                                            <p:strVal val="#ppt_w"/>
                                          </p:val>
                                        </p:tav>
                                      </p:tavLst>
                                    </p:anim>
                                    <p:anim calcmode="lin" valueType="num">
                                      <p:cBhvr>
                                        <p:cTn id="43" dur="1000" fill="hold"/>
                                        <p:tgtEl>
                                          <p:spTgt spid="1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117"/>
                                        </p:tgtEl>
                                        <p:attrNameLst>
                                          <p:attrName>style.visibility</p:attrName>
                                        </p:attrNameLst>
                                      </p:cBhvr>
                                      <p:to>
                                        <p:strVal val="visible"/>
                                      </p:to>
                                    </p:set>
                                    <p:anim calcmode="lin" valueType="num">
                                      <p:cBhvr>
                                        <p:cTn id="47" dur="1000" fill="hold"/>
                                        <p:tgtEl>
                                          <p:spTgt spid="117"/>
                                        </p:tgtEl>
                                        <p:attrNameLst>
                                          <p:attrName>ppt_w</p:attrName>
                                        </p:attrNameLst>
                                      </p:cBhvr>
                                      <p:tavLst>
                                        <p:tav tm="0">
                                          <p:val>
                                            <p:fltVal val="0"/>
                                          </p:val>
                                        </p:tav>
                                        <p:tav tm="100000">
                                          <p:val>
                                            <p:strVal val="#ppt_w"/>
                                          </p:val>
                                        </p:tav>
                                      </p:tavLst>
                                    </p:anim>
                                    <p:anim calcmode="lin" valueType="num">
                                      <p:cBhvr>
                                        <p:cTn id="48" dur="1000" fill="hold"/>
                                        <p:tgtEl>
                                          <p:spTgt spid="1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120"/>
                                        </p:tgtEl>
                                        <p:attrNameLst>
                                          <p:attrName>style.visibility</p:attrName>
                                        </p:attrNameLst>
                                      </p:cBhvr>
                                      <p:to>
                                        <p:strVal val="visible"/>
                                      </p:to>
                                    </p:set>
                                    <p:anim calcmode="lin" valueType="num">
                                      <p:cBhvr>
                                        <p:cTn id="52" dur="1000" fill="hold"/>
                                        <p:tgtEl>
                                          <p:spTgt spid="120"/>
                                        </p:tgtEl>
                                        <p:attrNameLst>
                                          <p:attrName>ppt_w</p:attrName>
                                        </p:attrNameLst>
                                      </p:cBhvr>
                                      <p:tavLst>
                                        <p:tav tm="0">
                                          <p:val>
                                            <p:fltVal val="0"/>
                                          </p:val>
                                        </p:tav>
                                        <p:tav tm="100000">
                                          <p:val>
                                            <p:strVal val="#ppt_w"/>
                                          </p:val>
                                        </p:tav>
                                      </p:tavLst>
                                    </p:anim>
                                    <p:anim calcmode="lin" valueType="num">
                                      <p:cBhvr>
                                        <p:cTn id="53" dur="1000" fill="hold"/>
                                        <p:tgtEl>
                                          <p:spTgt spid="12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123"/>
                                        </p:tgtEl>
                                        <p:attrNameLst>
                                          <p:attrName>style.visibility</p:attrName>
                                        </p:attrNameLst>
                                      </p:cBhvr>
                                      <p:to>
                                        <p:strVal val="visible"/>
                                      </p:to>
                                    </p:set>
                                    <p:anim calcmode="lin" valueType="num">
                                      <p:cBhvr>
                                        <p:cTn id="57" dur="1000" fill="hold"/>
                                        <p:tgtEl>
                                          <p:spTgt spid="123"/>
                                        </p:tgtEl>
                                        <p:attrNameLst>
                                          <p:attrName>ppt_w</p:attrName>
                                        </p:attrNameLst>
                                      </p:cBhvr>
                                      <p:tavLst>
                                        <p:tav tm="0">
                                          <p:val>
                                            <p:fltVal val="0"/>
                                          </p:val>
                                        </p:tav>
                                        <p:tav tm="100000">
                                          <p:val>
                                            <p:strVal val="#ppt_w"/>
                                          </p:val>
                                        </p:tav>
                                      </p:tavLst>
                                    </p:anim>
                                    <p:anim calcmode="lin" valueType="num">
                                      <p:cBhvr>
                                        <p:cTn id="58" dur="1000" fill="hold"/>
                                        <p:tgtEl>
                                          <p:spTgt spid="1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126"/>
                                        </p:tgtEl>
                                        <p:attrNameLst>
                                          <p:attrName>style.visibility</p:attrName>
                                        </p:attrNameLst>
                                      </p:cBhvr>
                                      <p:to>
                                        <p:strVal val="visible"/>
                                      </p:to>
                                    </p:set>
                                    <p:anim calcmode="lin" valueType="num">
                                      <p:cBhvr>
                                        <p:cTn id="62" dur="1000" fill="hold"/>
                                        <p:tgtEl>
                                          <p:spTgt spid="126"/>
                                        </p:tgtEl>
                                        <p:attrNameLst>
                                          <p:attrName>ppt_w</p:attrName>
                                        </p:attrNameLst>
                                      </p:cBhvr>
                                      <p:tavLst>
                                        <p:tav tm="0">
                                          <p:val>
                                            <p:fltVal val="0"/>
                                          </p:val>
                                        </p:tav>
                                        <p:tav tm="100000">
                                          <p:val>
                                            <p:strVal val="#ppt_w"/>
                                          </p:val>
                                        </p:tav>
                                      </p:tavLst>
                                    </p:anim>
                                    <p:anim calcmode="lin" valueType="num">
                                      <p:cBhvr>
                                        <p:cTn id="63" dur="1000" fill="hold"/>
                                        <p:tgtEl>
                                          <p:spTgt spid="12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129"/>
                                        </p:tgtEl>
                                        <p:attrNameLst>
                                          <p:attrName>style.visibility</p:attrName>
                                        </p:attrNameLst>
                                      </p:cBhvr>
                                      <p:to>
                                        <p:strVal val="visible"/>
                                      </p:to>
                                    </p:set>
                                    <p:anim calcmode="lin" valueType="num">
                                      <p:cBhvr>
                                        <p:cTn id="67" dur="1000" fill="hold"/>
                                        <p:tgtEl>
                                          <p:spTgt spid="129"/>
                                        </p:tgtEl>
                                        <p:attrNameLst>
                                          <p:attrName>ppt_w</p:attrName>
                                        </p:attrNameLst>
                                      </p:cBhvr>
                                      <p:tavLst>
                                        <p:tav tm="0">
                                          <p:val>
                                            <p:fltVal val="0"/>
                                          </p:val>
                                        </p:tav>
                                        <p:tav tm="100000">
                                          <p:val>
                                            <p:strVal val="#ppt_w"/>
                                          </p:val>
                                        </p:tav>
                                      </p:tavLst>
                                    </p:anim>
                                    <p:anim calcmode="lin" valueType="num">
                                      <p:cBhvr>
                                        <p:cTn id="68" dur="1000" fill="hold"/>
                                        <p:tgtEl>
                                          <p:spTgt spid="12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132"/>
                                        </p:tgtEl>
                                        <p:attrNameLst>
                                          <p:attrName>style.visibility</p:attrName>
                                        </p:attrNameLst>
                                      </p:cBhvr>
                                      <p:to>
                                        <p:strVal val="visible"/>
                                      </p:to>
                                    </p:set>
                                    <p:anim calcmode="lin" valueType="num">
                                      <p:cBhvr>
                                        <p:cTn id="72" dur="1000" fill="hold"/>
                                        <p:tgtEl>
                                          <p:spTgt spid="132"/>
                                        </p:tgtEl>
                                        <p:attrNameLst>
                                          <p:attrName>ppt_w</p:attrName>
                                        </p:attrNameLst>
                                      </p:cBhvr>
                                      <p:tavLst>
                                        <p:tav tm="0">
                                          <p:val>
                                            <p:fltVal val="0"/>
                                          </p:val>
                                        </p:tav>
                                        <p:tav tm="100000">
                                          <p:val>
                                            <p:strVal val="#ppt_w"/>
                                          </p:val>
                                        </p:tav>
                                      </p:tavLst>
                                    </p:anim>
                                    <p:anim calcmode="lin" valueType="num">
                                      <p:cBhvr>
                                        <p:cTn id="73" dur="1000" fill="hold"/>
                                        <p:tgtEl>
                                          <p:spTgt spid="13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135"/>
                                        </p:tgtEl>
                                        <p:attrNameLst>
                                          <p:attrName>style.visibility</p:attrName>
                                        </p:attrNameLst>
                                      </p:cBhvr>
                                      <p:to>
                                        <p:strVal val="visible"/>
                                      </p:to>
                                    </p:set>
                                    <p:anim calcmode="lin" valueType="num">
                                      <p:cBhvr>
                                        <p:cTn id="77" dur="1000" fill="hold"/>
                                        <p:tgtEl>
                                          <p:spTgt spid="135"/>
                                        </p:tgtEl>
                                        <p:attrNameLst>
                                          <p:attrName>ppt_w</p:attrName>
                                        </p:attrNameLst>
                                      </p:cBhvr>
                                      <p:tavLst>
                                        <p:tav tm="0">
                                          <p:val>
                                            <p:fltVal val="0"/>
                                          </p:val>
                                        </p:tav>
                                        <p:tav tm="100000">
                                          <p:val>
                                            <p:strVal val="#ppt_w"/>
                                          </p:val>
                                        </p:tav>
                                      </p:tavLst>
                                    </p:anim>
                                    <p:anim calcmode="lin" valueType="num">
                                      <p:cBhvr>
                                        <p:cTn id="78" dur="1000" fill="hold"/>
                                        <p:tgtEl>
                                          <p:spTgt spid="13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138"/>
                                        </p:tgtEl>
                                        <p:attrNameLst>
                                          <p:attrName>style.visibility</p:attrName>
                                        </p:attrNameLst>
                                      </p:cBhvr>
                                      <p:to>
                                        <p:strVal val="visible"/>
                                      </p:to>
                                    </p:set>
                                    <p:anim calcmode="lin" valueType="num">
                                      <p:cBhvr>
                                        <p:cTn id="82" dur="1000" fill="hold"/>
                                        <p:tgtEl>
                                          <p:spTgt spid="138"/>
                                        </p:tgtEl>
                                        <p:attrNameLst>
                                          <p:attrName>ppt_w</p:attrName>
                                        </p:attrNameLst>
                                      </p:cBhvr>
                                      <p:tavLst>
                                        <p:tav tm="0">
                                          <p:val>
                                            <p:fltVal val="0"/>
                                          </p:val>
                                        </p:tav>
                                        <p:tav tm="100000">
                                          <p:val>
                                            <p:strVal val="#ppt_w"/>
                                          </p:val>
                                        </p:tav>
                                      </p:tavLst>
                                    </p:anim>
                                    <p:anim calcmode="lin" valueType="num">
                                      <p:cBhvr>
                                        <p:cTn id="83" dur="1000" fill="hold"/>
                                        <p:tgtEl>
                                          <p:spTgt spid="13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4</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282054"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sz="2000" dirty="0"/>
              <a:t>B.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p>
          <a:p>
            <a:pPr algn="ctr">
              <a:defRPr/>
            </a:pP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6655" y="376128"/>
            <a:ext cx="6172201" cy="2531462"/>
          </a:xfrm>
          <a:prstGeom prst="rect">
            <a:avLst/>
          </a:prstGeom>
          <a:noFill/>
          <a:ln w="9525">
            <a:noFill/>
            <a:miter lim="800000"/>
            <a:headEnd/>
            <a:tailEnd/>
          </a:ln>
        </p:spPr>
        <p:txBody>
          <a:bodyPr wrap="square" lIns="68580" tIns="34290" rIns="68580" bIns="34290">
            <a:spAutoFit/>
          </a:bodyPr>
          <a:lstStyle/>
          <a:p>
            <a:r>
              <a:rPr lang="fr-FR" sz="2000" b="1" dirty="0" err="1"/>
              <a:t>Câu</a:t>
            </a:r>
            <a:r>
              <a:rPr lang="fr-FR" sz="2000" b="1" dirty="0"/>
              <a:t> 4. 	</a:t>
            </a:r>
            <a:r>
              <a:rPr lang="fr-FR" sz="2000" dirty="0" err="1"/>
              <a:t>Nội</a:t>
            </a:r>
            <a:r>
              <a:rPr lang="fr-FR" sz="2000" dirty="0"/>
              <a:t> </a:t>
            </a:r>
            <a:r>
              <a:rPr lang="fr-FR" sz="2000" dirty="0" err="1"/>
              <a:t>năng</a:t>
            </a:r>
            <a:r>
              <a:rPr lang="fr-FR" sz="2000" dirty="0"/>
              <a:t> </a:t>
            </a:r>
            <a:r>
              <a:rPr lang="fr-FR" sz="2000" dirty="0" err="1"/>
              <a:t>của</a:t>
            </a:r>
            <a:r>
              <a:rPr lang="fr-FR" sz="2000" dirty="0"/>
              <a:t> </a:t>
            </a:r>
            <a:r>
              <a:rPr lang="fr-FR" sz="2000" dirty="0" err="1"/>
              <a:t>một</a:t>
            </a:r>
            <a:r>
              <a:rPr lang="fr-FR" sz="2000" dirty="0"/>
              <a:t> </a:t>
            </a:r>
            <a:r>
              <a:rPr lang="fr-FR" sz="2000" dirty="0" err="1"/>
              <a:t>vật</a:t>
            </a:r>
            <a:r>
              <a:rPr lang="fr-FR" sz="2000" dirty="0"/>
              <a:t> là</a:t>
            </a:r>
            <a:endParaRPr lang="en-US" sz="2000" dirty="0"/>
          </a:p>
          <a:p>
            <a:r>
              <a:rPr lang="fr-FR" sz="2000" b="1" dirty="0"/>
              <a:t>A.</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vật</a:t>
            </a:r>
            <a:r>
              <a:rPr lang="fr-FR" sz="2000" dirty="0"/>
              <a:t>.</a:t>
            </a:r>
            <a:endParaRPr lang="en-US" sz="2000" dirty="0"/>
          </a:p>
          <a:p>
            <a:r>
              <a:rPr lang="fr-FR" sz="2000" b="1" dirty="0"/>
              <a:t>B.</a:t>
            </a:r>
            <a:r>
              <a:rPr lang="fr-FR" sz="2000" dirty="0"/>
              <a:t> </a:t>
            </a:r>
            <a:r>
              <a:rPr lang="fr-FR" sz="2000" dirty="0" err="1"/>
              <a:t>tổng</a:t>
            </a:r>
            <a:r>
              <a:rPr lang="fr-FR" sz="2000" dirty="0"/>
              <a:t> </a:t>
            </a:r>
            <a:r>
              <a:rPr lang="fr-FR" sz="2000" dirty="0" err="1"/>
              <a:t>động</a:t>
            </a:r>
            <a:r>
              <a:rPr lang="fr-FR" sz="2000" dirty="0"/>
              <a:t> </a:t>
            </a:r>
            <a:r>
              <a:rPr lang="fr-FR" sz="2000" dirty="0" err="1"/>
              <a:t>năng</a:t>
            </a:r>
            <a:r>
              <a:rPr lang="fr-FR" sz="2000" dirty="0"/>
              <a:t> </a:t>
            </a:r>
            <a:r>
              <a:rPr lang="fr-FR" sz="2000" dirty="0" err="1"/>
              <a:t>và</a:t>
            </a:r>
            <a:r>
              <a:rPr lang="fr-FR" sz="2000" dirty="0"/>
              <a:t> </a:t>
            </a:r>
            <a:r>
              <a:rPr lang="fr-FR" sz="2000" dirty="0" err="1"/>
              <a:t>thế</a:t>
            </a:r>
            <a:r>
              <a:rPr lang="fr-FR" sz="2000" dirty="0"/>
              <a:t> </a:t>
            </a:r>
            <a:r>
              <a:rPr lang="fr-FR" sz="2000" dirty="0" err="1"/>
              <a:t>năng</a:t>
            </a:r>
            <a:r>
              <a:rPr lang="fr-FR" sz="2000" dirty="0"/>
              <a:t> </a:t>
            </a:r>
            <a:r>
              <a:rPr lang="fr-FR" sz="2000" dirty="0" err="1"/>
              <a:t>của</a:t>
            </a:r>
            <a:r>
              <a:rPr lang="fr-FR" sz="2000" dirty="0"/>
              <a:t> </a:t>
            </a:r>
            <a:r>
              <a:rPr lang="fr-FR" sz="2000" dirty="0" err="1"/>
              <a:t>các</a:t>
            </a:r>
            <a:r>
              <a:rPr lang="fr-FR" sz="2000" dirty="0"/>
              <a:t> </a:t>
            </a:r>
            <a:r>
              <a:rPr lang="fr-FR" sz="2000" dirty="0" err="1"/>
              <a:t>phân</a:t>
            </a:r>
            <a:r>
              <a:rPr lang="fr-FR" sz="2000" dirty="0"/>
              <a:t> </a:t>
            </a:r>
            <a:r>
              <a:rPr lang="fr-FR" sz="2000" dirty="0" err="1"/>
              <a:t>tử</a:t>
            </a:r>
            <a:r>
              <a:rPr lang="fr-FR" sz="2000" dirty="0"/>
              <a:t> </a:t>
            </a:r>
            <a:r>
              <a:rPr lang="fr-FR" sz="2000" dirty="0" err="1"/>
              <a:t>cấu</a:t>
            </a:r>
            <a:r>
              <a:rPr lang="fr-FR" sz="2000" dirty="0"/>
              <a:t> </a:t>
            </a:r>
            <a:r>
              <a:rPr lang="fr-FR" sz="2000" dirty="0" err="1"/>
              <a:t>tạo</a:t>
            </a:r>
            <a:r>
              <a:rPr lang="fr-FR" sz="2000" dirty="0"/>
              <a:t> </a:t>
            </a:r>
            <a:r>
              <a:rPr lang="fr-FR" sz="2000" dirty="0" err="1"/>
              <a:t>nên</a:t>
            </a:r>
            <a:r>
              <a:rPr lang="fr-FR" sz="2000" dirty="0"/>
              <a:t> </a:t>
            </a:r>
            <a:r>
              <a:rPr lang="fr-FR" sz="2000" dirty="0" err="1"/>
              <a:t>vật</a:t>
            </a:r>
            <a:r>
              <a:rPr lang="fr-FR" sz="2000" dirty="0"/>
              <a:t>.</a:t>
            </a:r>
            <a:endParaRPr lang="en-US" sz="2000" dirty="0"/>
          </a:p>
          <a:p>
            <a:r>
              <a:rPr lang="fr-FR" sz="2000" b="1" dirty="0"/>
              <a:t>C.</a:t>
            </a:r>
            <a:r>
              <a:rPr lang="fr-FR" sz="2000" dirty="0"/>
              <a:t> </a:t>
            </a:r>
            <a:r>
              <a:rPr lang="fr-FR" sz="2000" dirty="0" err="1"/>
              <a:t>tổng</a:t>
            </a:r>
            <a:r>
              <a:rPr lang="fr-FR" sz="2000" dirty="0"/>
              <a:t> </a:t>
            </a:r>
            <a:r>
              <a:rPr lang="fr-FR" sz="2000" dirty="0" err="1"/>
              <a:t>nhiệt</a:t>
            </a:r>
            <a:r>
              <a:rPr lang="fr-FR" sz="2000" dirty="0"/>
              <a:t> </a:t>
            </a:r>
            <a:r>
              <a:rPr lang="fr-FR" sz="2000" dirty="0" err="1"/>
              <a:t>lượng</a:t>
            </a:r>
            <a:r>
              <a:rPr lang="fr-FR" sz="2000" dirty="0"/>
              <a:t> </a:t>
            </a:r>
            <a:r>
              <a:rPr lang="fr-FR" sz="2000" dirty="0" err="1"/>
              <a:t>và</a:t>
            </a:r>
            <a:r>
              <a:rPr lang="fr-FR" sz="2000" dirty="0"/>
              <a:t> </a:t>
            </a:r>
            <a:r>
              <a:rPr lang="fr-FR" sz="2000" dirty="0" err="1"/>
              <a:t>cơ</a:t>
            </a:r>
            <a:r>
              <a:rPr lang="fr-FR" sz="2000" dirty="0"/>
              <a:t> </a:t>
            </a:r>
            <a:r>
              <a:rPr lang="fr-FR" sz="2000" dirty="0" err="1"/>
              <a:t>năng</a:t>
            </a:r>
            <a:r>
              <a:rPr lang="fr-FR" sz="2000" dirty="0"/>
              <a:t> </a:t>
            </a:r>
            <a:r>
              <a:rPr lang="fr-FR" sz="2000" dirty="0" err="1"/>
              <a:t>mà</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 </a:t>
            </a:r>
            <a:r>
              <a:rPr lang="fr-FR" sz="2000" dirty="0" err="1"/>
              <a:t>và</a:t>
            </a:r>
            <a:r>
              <a:rPr lang="fr-FR" sz="2000" dirty="0"/>
              <a:t> </a:t>
            </a:r>
            <a:r>
              <a:rPr lang="fr-FR" sz="2000" dirty="0" err="1"/>
              <a:t>thực</a:t>
            </a:r>
            <a:r>
              <a:rPr lang="fr-FR" sz="2000" dirty="0"/>
              <a:t> </a:t>
            </a:r>
            <a:r>
              <a:rPr lang="fr-FR" sz="2000" dirty="0" err="1"/>
              <a:t>hiện</a:t>
            </a:r>
            <a:r>
              <a:rPr lang="fr-FR" sz="2000" dirty="0"/>
              <a:t> </a:t>
            </a:r>
            <a:r>
              <a:rPr lang="fr-FR" sz="2000" dirty="0" err="1"/>
              <a:t>công</a:t>
            </a:r>
            <a:r>
              <a:rPr lang="fr-FR" sz="2000" dirty="0"/>
              <a:t>.</a:t>
            </a:r>
            <a:endParaRPr lang="en-US" sz="2000" dirty="0"/>
          </a:p>
          <a:p>
            <a:r>
              <a:rPr lang="fr-FR" sz="2000" b="1" dirty="0"/>
              <a:t>D.</a:t>
            </a:r>
            <a:r>
              <a:rPr lang="fr-FR" sz="2000" dirty="0"/>
              <a:t> </a:t>
            </a:r>
            <a:r>
              <a:rPr lang="fr-FR" sz="2000" dirty="0" err="1"/>
              <a:t>nhiệt</a:t>
            </a:r>
            <a:r>
              <a:rPr lang="fr-FR" sz="2000" dirty="0"/>
              <a:t> </a:t>
            </a:r>
            <a:r>
              <a:rPr lang="fr-FR" sz="2000" dirty="0" err="1"/>
              <a:t>lượng</a:t>
            </a:r>
            <a:r>
              <a:rPr lang="fr-FR" sz="2000" dirty="0"/>
              <a:t> </a:t>
            </a:r>
            <a:r>
              <a:rPr lang="fr-FR" sz="2000" dirty="0" err="1"/>
              <a:t>vật</a:t>
            </a:r>
            <a:r>
              <a:rPr lang="fr-FR" sz="2000" dirty="0"/>
              <a:t> </a:t>
            </a:r>
            <a:r>
              <a:rPr lang="fr-FR" sz="2000" dirty="0" err="1"/>
              <a:t>nhận</a:t>
            </a:r>
            <a:r>
              <a:rPr lang="fr-FR" sz="2000" dirty="0"/>
              <a:t> </a:t>
            </a:r>
            <a:r>
              <a:rPr lang="fr-FR" sz="2000" dirty="0" err="1"/>
              <a:t>được</a:t>
            </a:r>
            <a:r>
              <a:rPr lang="fr-FR" sz="2000" dirty="0"/>
              <a:t> </a:t>
            </a:r>
            <a:r>
              <a:rPr lang="fr-FR" sz="2000" dirty="0" err="1"/>
              <a:t>trong</a:t>
            </a:r>
            <a:r>
              <a:rPr lang="fr-FR" sz="2000" dirty="0"/>
              <a:t> </a:t>
            </a:r>
            <a:r>
              <a:rPr lang="fr-FR" sz="2000" dirty="0" err="1"/>
              <a:t>quá</a:t>
            </a:r>
            <a:r>
              <a:rPr lang="fr-FR" sz="2000" dirty="0"/>
              <a:t> </a:t>
            </a:r>
            <a:r>
              <a:rPr lang="fr-FR" sz="2000" dirty="0" err="1"/>
              <a:t>trình</a:t>
            </a:r>
            <a:r>
              <a:rPr lang="fr-FR" sz="2000" dirty="0"/>
              <a:t> </a:t>
            </a:r>
            <a:r>
              <a:rPr lang="fr-FR" sz="2000" dirty="0" err="1"/>
              <a:t>truyền</a:t>
            </a:r>
            <a:r>
              <a:rPr lang="fr-FR" sz="2000" dirty="0"/>
              <a:t> </a:t>
            </a:r>
            <a:r>
              <a:rPr lang="fr-FR" sz="2000" dirty="0" err="1"/>
              <a:t>nhiệt</a:t>
            </a:r>
            <a:r>
              <a:rPr lang="fr-FR" sz="2000" dirty="0"/>
              <a:t>.</a:t>
            </a:r>
            <a:endParaRPr lang="en-US" sz="2000"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1B2A882C-F5B4-4D6D-AAF4-90D8FC80C384}"/>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13C7B6A9-89AD-47A5-B68E-45EB5A267BA3}"/>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9B49BC52-89DE-4442-97BA-2FAE6AC98D0F}"/>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FA774FA6-5123-4AAC-A831-1660D1DA30EB}"/>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BAB72A42-1BC4-4FA4-9821-81B65E90B522}"/>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1E28D0BA-3A27-4FE9-8E9E-28BC09A7B7A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5521DBE2-6600-4DDA-92AD-452198CF9620}"/>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7D23DF7A-F5DA-4D24-AD9B-8567CA309B4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9BDF3E1C-2E48-4962-8BB6-DAD2A181E05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124E516B-239F-4539-A95E-A63FF02828B0}"/>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D79B7702-E03E-496F-BDEF-5E1AA2CC92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98398A80-5FD1-4540-A4D5-8616FC14D65D}"/>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C936306A-D5C4-4663-AB9F-41B371493647}"/>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C2768A84-C7CE-4CC5-8C74-055A9ECE4E8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D7512A4C-3C95-47D3-A2AF-3D312E8A2DD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F4DFBE17-09C0-4134-A391-A97F9B927588}"/>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E3B19724-29F6-40B2-AD99-CD372C5FA42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95FFD8D2-604B-4F7D-9930-107D3DEAE5AB}"/>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FFF1C43D-5B77-41A3-B07C-3C593593857E}"/>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5B808924-C84F-45D0-9E11-5AE4275C5F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23E92848-FD80-4134-BF21-7BE6D17274A9}"/>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9F03AA54-3EA8-4244-BAE8-405E6548B9B4}"/>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5C798B6F-624B-427E-B1AB-E9450928F19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03CEDADA-82DA-46D6-A07F-210837DE7AD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C1D1C142-F427-489B-B8EA-BAAC7975BB9A}"/>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738C0C69-DE2C-43D1-ADBB-B115029D6578}"/>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93EF7952-5A1B-41B4-8D60-7A9E3CA41C0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86D1555E-3C4B-475C-8676-579B3039597D}"/>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B18FB0EC-A549-4C46-A381-D58E8DFF609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43AE87D5-8156-4A5A-B2EB-43C8EAA353C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B59AA657-0426-4DB4-830E-A422394A3E2A}"/>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2CA7F8E7-141A-4F2E-9F35-61D3F93E0D65}"/>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885DB033-8511-4102-8534-11715C9714D8}"/>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1800" b="1" i="0" u="none" strike="noStrike" kern="1200" cap="none" spc="0" normalizeH="0" baseline="0" noProof="0" dirty="0" err="1">
                <a:ln>
                  <a:noFill/>
                </a:ln>
                <a:solidFill>
                  <a:srgbClr val="FF0000"/>
                </a:solidFill>
                <a:effectLst/>
                <a:uLnTx/>
                <a:uFillTx/>
                <a:latin typeface="Times New Roman" pitchFamily="18" charset="0"/>
                <a:ea typeface="宋体" pitchFamily="2" charset="-122"/>
                <a:cs typeface="Times New Roman" pitchFamily="18" charset="0"/>
              </a:rPr>
              <a:t>Câu</a:t>
            </a:r>
            <a:r>
              <a:rPr kumimoji="0" lang="en-US" altLang="vi-VN" sz="1800" b="1" i="0" u="none" strike="noStrike" kern="1200" cap="none" spc="0" normalizeH="0" baseline="0" noProof="0" dirty="0">
                <a:ln>
                  <a:noFill/>
                </a:ln>
                <a:solidFill>
                  <a:srgbClr val="FF0000"/>
                </a:solidFill>
                <a:effectLst/>
                <a:uLnTx/>
                <a:uFillTx/>
                <a:latin typeface="Times New Roman" pitchFamily="18" charset="0"/>
                <a:ea typeface="宋体" pitchFamily="2" charset="-122"/>
                <a:cs typeface="Times New Roman" pitchFamily="18" charset="0"/>
              </a:rPr>
              <a:t> </a:t>
            </a:r>
            <a:r>
              <a:rPr kumimoji="0" lang="en-US" altLang="vi-VN" sz="1800" b="1" i="0" u="none" strike="noStrike" kern="1200" cap="none" spc="0" normalizeH="0" baseline="0" noProof="0" dirty="0" err="1">
                <a:ln>
                  <a:noFill/>
                </a:ln>
                <a:solidFill>
                  <a:srgbClr val="FF0000"/>
                </a:solidFill>
                <a:effectLst/>
                <a:uLnTx/>
                <a:uFillTx/>
                <a:latin typeface="Times New Roman" pitchFamily="18" charset="0"/>
                <a:ea typeface="宋体" pitchFamily="2" charset="-122"/>
                <a:cs typeface="Times New Roman" pitchFamily="18" charset="0"/>
              </a:rPr>
              <a:t>hỏi</a:t>
            </a:r>
            <a:r>
              <a:rPr kumimoji="0" lang="en-US" altLang="vi-VN" sz="1800" b="1" i="0" u="none" strike="noStrike" kern="1200" cap="none" spc="0" normalizeH="0" baseline="0" noProof="0" dirty="0">
                <a:ln>
                  <a:noFill/>
                </a:ln>
                <a:solidFill>
                  <a:srgbClr val="FF0000"/>
                </a:solidFill>
                <a:effectLst/>
                <a:uLnTx/>
                <a:uFillTx/>
                <a:latin typeface="Times New Roman" pitchFamily="18" charset="0"/>
                <a:ea typeface="宋体" pitchFamily="2" charset="-122"/>
                <a:cs typeface="Times New Roman" pitchFamily="18" charset="0"/>
              </a:rPr>
              <a:t> 5</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vi-VN" sz="24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sp>
        <p:nvSpPr>
          <p:cNvPr id="27662" name="AutoShape 14"/>
          <p:cNvSpPr>
            <a:spLocks noChangeArrowheads="1"/>
          </p:cNvSpPr>
          <p:nvPr/>
        </p:nvSpPr>
        <p:spPr bwMode="auto">
          <a:xfrm>
            <a:off x="2503170" y="3074670"/>
            <a:ext cx="6282054"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sz="2000" b="1" dirty="0">
                <a:solidFill>
                  <a:srgbClr val="FF0000"/>
                </a:solidFill>
                <a:latin typeface="Times New Roman" pitchFamily="18" charset="0"/>
                <a:cs typeface="Times New Roman" pitchFamily="18" charset="0"/>
              </a:rPr>
              <a:t>A. </a:t>
            </a:r>
            <a:r>
              <a:rPr lang="es-ES" sz="2000" dirty="0"/>
              <a:t> Búa </a:t>
            </a:r>
            <a:r>
              <a:rPr lang="es-ES" sz="2000" dirty="0" err="1"/>
              <a:t>đã</a:t>
            </a:r>
            <a:r>
              <a:rPr lang="es-ES" sz="2000" dirty="0"/>
              <a:t> </a:t>
            </a:r>
            <a:r>
              <a:rPr lang="es-ES" sz="2000" dirty="0" err="1"/>
              <a:t>thực</a:t>
            </a:r>
            <a:r>
              <a:rPr lang="es-ES" sz="2000" dirty="0"/>
              <a:t> </a:t>
            </a:r>
            <a:r>
              <a:rPr lang="es-ES" sz="2000" dirty="0" err="1"/>
              <a:t>hiện</a:t>
            </a:r>
            <a:r>
              <a:rPr lang="es-ES" sz="2000" dirty="0"/>
              <a:t> </a:t>
            </a:r>
            <a:r>
              <a:rPr lang="es-ES" sz="2000" dirty="0" err="1"/>
              <a:t>công</a:t>
            </a:r>
            <a:r>
              <a:rPr lang="es-ES" sz="2000" dirty="0"/>
              <a:t> </a:t>
            </a:r>
            <a:r>
              <a:rPr lang="es-ES" sz="2000" dirty="0" err="1"/>
              <a:t>lên</a:t>
            </a:r>
            <a:r>
              <a:rPr lang="es-ES" sz="2000" dirty="0"/>
              <a:t> </a:t>
            </a:r>
            <a:r>
              <a:rPr lang="es-ES" sz="2000" dirty="0" err="1"/>
              <a:t>thanh</a:t>
            </a:r>
            <a:r>
              <a:rPr lang="es-ES" sz="2000" dirty="0"/>
              <a:t> </a:t>
            </a:r>
            <a:r>
              <a:rPr lang="es-ES" sz="2000" dirty="0" err="1"/>
              <a:t>sắt</a:t>
            </a:r>
            <a:r>
              <a:rPr lang="es-ES" sz="2000" dirty="0"/>
              <a:t>, </a:t>
            </a:r>
            <a:r>
              <a:rPr lang="es-ES" sz="2000" dirty="0" err="1"/>
              <a:t>làm</a:t>
            </a:r>
            <a:r>
              <a:rPr lang="es-ES" sz="2000" dirty="0"/>
              <a:t> </a:t>
            </a:r>
          </a:p>
          <a:p>
            <a:pPr algn="ctr">
              <a:defRPr/>
            </a:pPr>
            <a:r>
              <a:rPr lang="es-ES" sz="2000" dirty="0" err="1"/>
              <a:t>nhiệt</a:t>
            </a:r>
            <a:r>
              <a:rPr lang="es-ES" sz="2000" dirty="0"/>
              <a:t> </a:t>
            </a:r>
            <a:r>
              <a:rPr lang="es-ES" sz="2000" dirty="0" err="1"/>
              <a:t>năng</a:t>
            </a:r>
            <a:r>
              <a:rPr lang="es-ES" sz="2000" dirty="0"/>
              <a:t> </a:t>
            </a:r>
            <a:r>
              <a:rPr lang="es-ES" sz="2000" dirty="0" err="1"/>
              <a:t>của</a:t>
            </a:r>
            <a:r>
              <a:rPr lang="es-ES" sz="2000" dirty="0"/>
              <a:t> </a:t>
            </a:r>
            <a:r>
              <a:rPr lang="es-ES" sz="2000" dirty="0" err="1"/>
              <a:t>thanh</a:t>
            </a:r>
            <a:r>
              <a:rPr lang="es-ES" sz="2000" dirty="0"/>
              <a:t> </a:t>
            </a:r>
            <a:r>
              <a:rPr lang="es-ES" sz="2000" dirty="0" err="1"/>
              <a:t>sắt</a:t>
            </a:r>
            <a:r>
              <a:rPr lang="es-ES" sz="2000" dirty="0"/>
              <a:t> </a:t>
            </a:r>
            <a:r>
              <a:rPr lang="es-ES" sz="2000" dirty="0" err="1"/>
              <a:t>tăng</a:t>
            </a:r>
            <a:r>
              <a:rPr lang="es-ES" sz="2000" dirty="0"/>
              <a:t>.</a:t>
            </a:r>
            <a:endParaRPr lang="en-US" sz="2000" dirty="0"/>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vi-VN" sz="2000" b="1" i="0" u="none" strike="noStrike" kern="1200" cap="none" spc="0" normalizeH="0" baseline="0" noProof="0" dirty="0">
              <a:ln>
                <a:noFill/>
              </a:ln>
              <a:solidFill>
                <a:srgbClr val="FF0000"/>
              </a:solidFill>
              <a:effectLst/>
              <a:uLnTx/>
              <a:uFillTx/>
              <a:latin typeface="Arial" panose="020B0604020202020204" pitchFamily="34" charset="0"/>
              <a:ea typeface="宋体" pitchFamily="2" charset="-122"/>
              <a:cs typeface="Arial" panose="020B0604020202020204" pitchFamily="34" charset="0"/>
            </a:endParaRPr>
          </a:p>
        </p:txBody>
      </p:sp>
      <p:sp>
        <p:nvSpPr>
          <p:cNvPr id="27670" name="Text Box 22"/>
          <p:cNvSpPr txBox="1">
            <a:spLocks noChangeArrowheads="1"/>
          </p:cNvSpPr>
          <p:nvPr/>
        </p:nvSpPr>
        <p:spPr bwMode="auto">
          <a:xfrm>
            <a:off x="2598421" y="236612"/>
            <a:ext cx="6282054" cy="2716128"/>
          </a:xfrm>
          <a:prstGeom prst="rect">
            <a:avLst/>
          </a:prstGeom>
          <a:noFill/>
          <a:ln w="9525">
            <a:noFill/>
            <a:miter lim="800000"/>
            <a:headEnd/>
            <a:tailEnd/>
          </a:ln>
        </p:spPr>
        <p:txBody>
          <a:bodyPr wrap="square" lIns="68580" tIns="34290" rIns="68580" bIns="34290">
            <a:spAutoFit/>
          </a:bodyPr>
          <a:lstStyle/>
          <a:p>
            <a:r>
              <a:rPr lang="es-ES" sz="1720" b="1" dirty="0" err="1">
                <a:latin typeface="Times New Roman" panose="02020603050405020304" pitchFamily="18" charset="0"/>
                <a:cs typeface="Times New Roman" panose="02020603050405020304" pitchFamily="18" charset="0"/>
              </a:rPr>
              <a:t>Câu</a:t>
            </a:r>
            <a:r>
              <a:rPr lang="es-ES" sz="1720" b="1" dirty="0">
                <a:latin typeface="Times New Roman" panose="02020603050405020304" pitchFamily="18" charset="0"/>
                <a:cs typeface="Times New Roman" panose="02020603050405020304" pitchFamily="18" charset="0"/>
              </a:rPr>
              <a:t> 5:</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Dùng</a:t>
            </a:r>
            <a:r>
              <a:rPr lang="es-ES" sz="1720" dirty="0">
                <a:latin typeface="Times New Roman" panose="02020603050405020304" pitchFamily="18" charset="0"/>
                <a:cs typeface="Times New Roman" panose="02020603050405020304" pitchFamily="18" charset="0"/>
              </a:rPr>
              <a:t> búa </a:t>
            </a:r>
            <a:r>
              <a:rPr lang="es-ES" sz="1720" dirty="0" err="1">
                <a:latin typeface="Times New Roman" panose="02020603050405020304" pitchFamily="18" charset="0"/>
                <a:cs typeface="Times New Roman" panose="02020603050405020304" pitchFamily="18" charset="0"/>
              </a:rPr>
              <a:t>đập</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vào</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Nhiệt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năng</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của</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đã</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thay</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đổi</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như</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thế</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nào</a:t>
            </a:r>
            <a:r>
              <a:rPr lang="es-ES" sz="1720" dirty="0">
                <a:latin typeface="Times New Roman" panose="02020603050405020304" pitchFamily="18" charset="0"/>
                <a:cs typeface="Times New Roman" panose="02020603050405020304" pitchFamily="18" charset="0"/>
              </a:rPr>
              <a:t>?</a:t>
            </a:r>
            <a:endParaRPr lang="en-US" sz="1720" dirty="0">
              <a:latin typeface="Times New Roman" panose="02020603050405020304" pitchFamily="18" charset="0"/>
              <a:cs typeface="Times New Roman" panose="02020603050405020304" pitchFamily="18" charset="0"/>
            </a:endParaRPr>
          </a:p>
          <a:p>
            <a:pPr lvl="0"/>
            <a:r>
              <a:rPr lang="es-ES" sz="1720" dirty="0">
                <a:latin typeface="Times New Roman" panose="02020603050405020304" pitchFamily="18" charset="0"/>
                <a:cs typeface="Times New Roman" panose="02020603050405020304" pitchFamily="18" charset="0"/>
              </a:rPr>
              <a:t>A. Búa </a:t>
            </a:r>
            <a:r>
              <a:rPr lang="es-ES" sz="1720" dirty="0" err="1">
                <a:latin typeface="Times New Roman" panose="02020603050405020304" pitchFamily="18" charset="0"/>
                <a:cs typeface="Times New Roman" panose="02020603050405020304" pitchFamily="18" charset="0"/>
              </a:rPr>
              <a:t>đã</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thực</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hiện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công</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lên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làm</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nhiệt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năng</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của</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tăng</a:t>
            </a:r>
            <a:r>
              <a:rPr lang="es-ES" sz="1720" dirty="0">
                <a:latin typeface="Times New Roman" panose="02020603050405020304" pitchFamily="18" charset="0"/>
                <a:cs typeface="Times New Roman" panose="02020603050405020304" pitchFamily="18" charset="0"/>
              </a:rPr>
              <a:t>.</a:t>
            </a:r>
            <a:endParaRPr lang="en-US" sz="1720" dirty="0">
              <a:latin typeface="Times New Roman" panose="02020603050405020304" pitchFamily="18" charset="0"/>
              <a:cs typeface="Times New Roman" panose="02020603050405020304" pitchFamily="18" charset="0"/>
            </a:endParaRPr>
          </a:p>
          <a:p>
            <a:pPr lvl="0"/>
            <a:r>
              <a:rPr lang="es-ES" sz="1720" dirty="0">
                <a:latin typeface="Times New Roman" panose="02020603050405020304" pitchFamily="18" charset="0"/>
                <a:cs typeface="Times New Roman" panose="02020603050405020304" pitchFamily="18" charset="0"/>
              </a:rPr>
              <a:t>B. Búa </a:t>
            </a:r>
            <a:r>
              <a:rPr lang="es-ES" sz="1720" dirty="0" err="1">
                <a:latin typeface="Times New Roman" panose="02020603050405020304" pitchFamily="18" charset="0"/>
                <a:cs typeface="Times New Roman" panose="02020603050405020304" pitchFamily="18" charset="0"/>
              </a:rPr>
              <a:t>đã</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truyền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nhiệt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lên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làm</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nhiệt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năng</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của</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giảm</a:t>
            </a:r>
            <a:r>
              <a:rPr lang="es-ES" sz="1720" dirty="0">
                <a:latin typeface="Times New Roman" panose="02020603050405020304" pitchFamily="18" charset="0"/>
                <a:cs typeface="Times New Roman" panose="02020603050405020304" pitchFamily="18" charset="0"/>
              </a:rPr>
              <a:t> </a:t>
            </a:r>
          </a:p>
          <a:p>
            <a:pPr lvl="0"/>
            <a:r>
              <a:rPr lang="es-ES" sz="1720" dirty="0">
                <a:latin typeface="Times New Roman" panose="02020603050405020304" pitchFamily="18" charset="0"/>
                <a:cs typeface="Times New Roman" panose="02020603050405020304" pitchFamily="18" charset="0"/>
              </a:rPr>
              <a:t>C. Búa </a:t>
            </a:r>
            <a:r>
              <a:rPr lang="es-ES" sz="1720" dirty="0" err="1">
                <a:latin typeface="Times New Roman" panose="02020603050405020304" pitchFamily="18" charset="0"/>
                <a:cs typeface="Times New Roman" panose="02020603050405020304" pitchFamily="18" charset="0"/>
              </a:rPr>
              <a:t>đã</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truyền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nhiệt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lên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làm</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nhiệt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năng</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của</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tăng</a:t>
            </a:r>
            <a:r>
              <a:rPr lang="es-ES" sz="1720" dirty="0">
                <a:latin typeface="Times New Roman" panose="02020603050405020304" pitchFamily="18" charset="0"/>
                <a:cs typeface="Times New Roman" panose="02020603050405020304" pitchFamily="18" charset="0"/>
              </a:rPr>
              <a:t>.</a:t>
            </a:r>
            <a:endParaRPr lang="en-US" sz="1720" dirty="0">
              <a:latin typeface="Times New Roman" panose="02020603050405020304" pitchFamily="18" charset="0"/>
              <a:cs typeface="Times New Roman" panose="02020603050405020304" pitchFamily="18" charset="0"/>
            </a:endParaRPr>
          </a:p>
          <a:p>
            <a:r>
              <a:rPr lang="es-ES" sz="1720" dirty="0">
                <a:latin typeface="Times New Roman" panose="02020603050405020304" pitchFamily="18" charset="0"/>
                <a:cs typeface="Times New Roman" panose="02020603050405020304" pitchFamily="18" charset="0"/>
              </a:rPr>
              <a:t>D. Búa </a:t>
            </a:r>
            <a:r>
              <a:rPr lang="es-ES" sz="1720" dirty="0" err="1">
                <a:latin typeface="Times New Roman" panose="02020603050405020304" pitchFamily="18" charset="0"/>
                <a:cs typeface="Times New Roman" panose="02020603050405020304" pitchFamily="18" charset="0"/>
              </a:rPr>
              <a:t>đã</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thực</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hiện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công</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lên</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làm</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nhiệt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năng</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của</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thanh</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sắt</a:t>
            </a:r>
            <a:r>
              <a:rPr lang="es-ES" sz="1720" dirty="0">
                <a:latin typeface="Times New Roman" panose="02020603050405020304" pitchFamily="18" charset="0"/>
                <a:cs typeface="Times New Roman" panose="02020603050405020304" pitchFamily="18" charset="0"/>
              </a:rPr>
              <a:t> </a:t>
            </a:r>
            <a:r>
              <a:rPr lang="es-ES" sz="1720" dirty="0" err="1">
                <a:latin typeface="Times New Roman" panose="02020603050405020304" pitchFamily="18" charset="0"/>
                <a:cs typeface="Times New Roman" panose="02020603050405020304" pitchFamily="18" charset="0"/>
              </a:rPr>
              <a:t>giảm</a:t>
            </a:r>
            <a:r>
              <a:rPr lang="es-ES" sz="1720" dirty="0">
                <a:latin typeface="Times New Roman" panose="02020603050405020304" pitchFamily="18" charset="0"/>
                <a:cs typeface="Times New Roman" panose="02020603050405020304" pitchFamily="18" charset="0"/>
              </a:rPr>
              <a:t>.</a:t>
            </a:r>
            <a:endParaRPr lang="en-US" sz="1720" dirty="0">
              <a:latin typeface="Times New Roman" panose="02020603050405020304" pitchFamily="18" charset="0"/>
              <a:cs typeface="Times New Roman" panose="02020603050405020304" pitchFamily="18" charset="0"/>
            </a:endParaRPr>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1B2A882C-F5B4-4D6D-AAF4-90D8FC80C384}"/>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13C7B6A9-89AD-47A5-B68E-45EB5A267BA3}"/>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9B49BC52-89DE-4442-97BA-2FAE6AC98D0F}"/>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10 </a:t>
              </a:r>
            </a:p>
          </p:txBody>
        </p:sp>
      </p:grpSp>
      <p:grpSp>
        <p:nvGrpSpPr>
          <p:cNvPr id="51" name="Group 27">
            <a:extLst>
              <a:ext uri="{FF2B5EF4-FFF2-40B4-BE49-F238E27FC236}">
                <a16:creationId xmlns:a16="http://schemas.microsoft.com/office/drawing/2014/main" id="{FA774FA6-5123-4AAC-A831-1660D1DA30EB}"/>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BAB72A42-1BC4-4FA4-9821-81B65E90B522}"/>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1E28D0BA-3A27-4FE9-8E9E-28BC09A7B7A2}"/>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9 </a:t>
              </a:r>
            </a:p>
          </p:txBody>
        </p:sp>
      </p:grpSp>
      <p:grpSp>
        <p:nvGrpSpPr>
          <p:cNvPr id="54" name="Group 30">
            <a:extLst>
              <a:ext uri="{FF2B5EF4-FFF2-40B4-BE49-F238E27FC236}">
                <a16:creationId xmlns:a16="http://schemas.microsoft.com/office/drawing/2014/main" id="{5521DBE2-6600-4DDA-92AD-452198CF9620}"/>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7D23DF7A-F5DA-4D24-AD9B-8567CA309B4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9BDF3E1C-2E48-4962-8BB6-DAD2A181E05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8 </a:t>
              </a:r>
            </a:p>
          </p:txBody>
        </p:sp>
      </p:grpSp>
      <p:grpSp>
        <p:nvGrpSpPr>
          <p:cNvPr id="57" name="Group 33">
            <a:extLst>
              <a:ext uri="{FF2B5EF4-FFF2-40B4-BE49-F238E27FC236}">
                <a16:creationId xmlns:a16="http://schemas.microsoft.com/office/drawing/2014/main" id="{124E516B-239F-4539-A95E-A63FF02828B0}"/>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D79B7702-E03E-496F-BDEF-5E1AA2CC92D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98398A80-5FD1-4540-A4D5-8616FC14D65D}"/>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7 </a:t>
              </a:r>
            </a:p>
          </p:txBody>
        </p:sp>
      </p:grpSp>
      <p:grpSp>
        <p:nvGrpSpPr>
          <p:cNvPr id="60" name="Group 36">
            <a:extLst>
              <a:ext uri="{FF2B5EF4-FFF2-40B4-BE49-F238E27FC236}">
                <a16:creationId xmlns:a16="http://schemas.microsoft.com/office/drawing/2014/main" id="{C936306A-D5C4-4663-AB9F-41B371493647}"/>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C2768A84-C7CE-4CC5-8C74-055A9ECE4E8E}"/>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D7512A4C-3C95-47D3-A2AF-3D312E8A2DD4}"/>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6 </a:t>
              </a:r>
            </a:p>
          </p:txBody>
        </p:sp>
      </p:grpSp>
      <p:grpSp>
        <p:nvGrpSpPr>
          <p:cNvPr id="63" name="Group 39">
            <a:extLst>
              <a:ext uri="{FF2B5EF4-FFF2-40B4-BE49-F238E27FC236}">
                <a16:creationId xmlns:a16="http://schemas.microsoft.com/office/drawing/2014/main" id="{F4DFBE17-09C0-4134-A391-A97F9B927588}"/>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E3B19724-29F6-40B2-AD99-CD372C5FA42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95FFD8D2-604B-4F7D-9930-107D3DEAE5AB}"/>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5 </a:t>
              </a:r>
            </a:p>
          </p:txBody>
        </p:sp>
      </p:grpSp>
      <p:grpSp>
        <p:nvGrpSpPr>
          <p:cNvPr id="66" name="Group 42">
            <a:extLst>
              <a:ext uri="{FF2B5EF4-FFF2-40B4-BE49-F238E27FC236}">
                <a16:creationId xmlns:a16="http://schemas.microsoft.com/office/drawing/2014/main" id="{FFF1C43D-5B77-41A3-B07C-3C593593857E}"/>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5B808924-C84F-45D0-9E11-5AE4275C5F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23E92848-FD80-4134-BF21-7BE6D17274A9}"/>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4 </a:t>
              </a:r>
            </a:p>
          </p:txBody>
        </p:sp>
      </p:grpSp>
      <p:grpSp>
        <p:nvGrpSpPr>
          <p:cNvPr id="69" name="Group 45">
            <a:extLst>
              <a:ext uri="{FF2B5EF4-FFF2-40B4-BE49-F238E27FC236}">
                <a16:creationId xmlns:a16="http://schemas.microsoft.com/office/drawing/2014/main" id="{9F03AA54-3EA8-4244-BAE8-405E6548B9B4}"/>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5C798B6F-624B-427E-B1AB-E9450928F19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03CEDADA-82DA-46D6-A07F-210837DE7ADA}"/>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3 </a:t>
              </a:r>
            </a:p>
          </p:txBody>
        </p:sp>
      </p:grpSp>
      <p:grpSp>
        <p:nvGrpSpPr>
          <p:cNvPr id="72" name="Group 48">
            <a:extLst>
              <a:ext uri="{FF2B5EF4-FFF2-40B4-BE49-F238E27FC236}">
                <a16:creationId xmlns:a16="http://schemas.microsoft.com/office/drawing/2014/main" id="{C1D1C142-F427-489B-B8EA-BAAC7975BB9A}"/>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738C0C69-DE2C-43D1-ADBB-B115029D6578}"/>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93EF7952-5A1B-41B4-8D60-7A9E3CA41C0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2 </a:t>
              </a:r>
            </a:p>
          </p:txBody>
        </p:sp>
      </p:grpSp>
      <p:grpSp>
        <p:nvGrpSpPr>
          <p:cNvPr id="75" name="Group 51">
            <a:extLst>
              <a:ext uri="{FF2B5EF4-FFF2-40B4-BE49-F238E27FC236}">
                <a16:creationId xmlns:a16="http://schemas.microsoft.com/office/drawing/2014/main" id="{86D1555E-3C4B-475C-8676-579B3039597D}"/>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B18FB0EC-A549-4C46-A381-D58E8DFF609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43AE87D5-8156-4A5A-B2EB-43C8EAA353C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vi-VN" sz="5000" b="1" i="0" u="none" strike="noStrike" kern="1200" cap="none" spc="0" normalizeH="0" baseline="0" noProof="0" dirty="0">
                  <a:ln>
                    <a:noFill/>
                  </a:ln>
                  <a:solidFill>
                    <a:srgbClr val="FF3300"/>
                  </a:solidFill>
                  <a:effectLst/>
                  <a:uLnTx/>
                  <a:uFillTx/>
                  <a:latin typeface="Times New Roman" pitchFamily="18" charset="0"/>
                  <a:ea typeface="宋体" pitchFamily="2" charset="-122"/>
                  <a:cs typeface="+mn-cs"/>
                </a:rPr>
                <a:t> 1 </a:t>
              </a:r>
            </a:p>
          </p:txBody>
        </p:sp>
      </p:grpSp>
      <p:grpSp>
        <p:nvGrpSpPr>
          <p:cNvPr id="78" name="Group 54">
            <a:extLst>
              <a:ext uri="{FF2B5EF4-FFF2-40B4-BE49-F238E27FC236}">
                <a16:creationId xmlns:a16="http://schemas.microsoft.com/office/drawing/2014/main" id="{B59AA657-0426-4DB4-830E-A422394A3E2A}"/>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2CA7F8E7-141A-4F2E-9F35-61D3F93E0D65}"/>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885DB033-8511-4102-8534-11715C9714D8}"/>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400" b="1" i="0" u="none" strike="noStrike" kern="1200" cap="none" spc="0" normalizeH="0" baseline="0" noProof="0" dirty="0" err="1">
                  <a:ln>
                    <a:noFill/>
                  </a:ln>
                  <a:solidFill>
                    <a:srgbClr val="FF0066"/>
                  </a:solidFill>
                  <a:effectLst/>
                  <a:uLnTx/>
                  <a:uFillTx/>
                  <a:latin typeface="VNI-Times" pitchFamily="2" charset="0"/>
                  <a:ea typeface="宋体" pitchFamily="2" charset="-122"/>
                  <a:cs typeface="+mn-cs"/>
                </a:rPr>
                <a:t>Hết</a:t>
              </a:r>
              <a:r>
                <a:rPr kumimoji="0" lang="en-US" altLang="vi-VN" sz="2400" b="1" i="0" u="none" strike="noStrike" kern="1200" cap="none" spc="0" normalizeH="0" baseline="0" noProof="0" dirty="0">
                  <a:ln>
                    <a:noFill/>
                  </a:ln>
                  <a:solidFill>
                    <a:srgbClr val="FF0066"/>
                  </a:solidFill>
                  <a:effectLst/>
                  <a:uLnTx/>
                  <a:uFillTx/>
                  <a:latin typeface="VNI-Times" pitchFamily="2" charset="0"/>
                  <a:ea typeface="宋体" pitchFamily="2" charset="-122"/>
                  <a:cs typeface="+mn-cs"/>
                </a:rPr>
                <a:t> </a:t>
              </a:r>
              <a:r>
                <a:rPr kumimoji="0" lang="en-US" altLang="vi-VN" sz="2400" b="1" i="0" u="none" strike="noStrike" kern="1200" cap="none" spc="0" normalizeH="0" baseline="0" noProof="0" dirty="0" err="1">
                  <a:ln>
                    <a:noFill/>
                  </a:ln>
                  <a:solidFill>
                    <a:srgbClr val="FF0066"/>
                  </a:solidFill>
                  <a:effectLst/>
                  <a:uLnTx/>
                  <a:uFillTx/>
                  <a:latin typeface="VNI-Times" pitchFamily="2" charset="0"/>
                  <a:ea typeface="宋体" pitchFamily="2" charset="-122"/>
                  <a:cs typeface="+mn-cs"/>
                </a:rPr>
                <a:t>giờ</a:t>
              </a:r>
              <a:endParaRPr kumimoji="0" lang="en-US" altLang="vi-VN" sz="2400" b="1" i="0" u="none" strike="noStrike" kern="1200" cap="none" spc="0" normalizeH="0" baseline="0" noProof="0" dirty="0">
                <a:ln>
                  <a:noFill/>
                </a:ln>
                <a:solidFill>
                  <a:srgbClr val="FF0066"/>
                </a:solidFill>
                <a:effectLst/>
                <a:uLnTx/>
                <a:uFillTx/>
                <a:latin typeface="VNI-Times" pitchFamily="2" charset="0"/>
                <a:ea typeface="宋体" pitchFamily="2" charset="-122"/>
                <a:cs typeface="+mn-cs"/>
              </a:endParaRPr>
            </a:p>
          </p:txBody>
        </p:sp>
      </p:grpSp>
    </p:spTree>
    <p:extLst>
      <p:ext uri="{BB962C8B-B14F-4D97-AF65-F5344CB8AC3E}">
        <p14:creationId xmlns:p14="http://schemas.microsoft.com/office/powerpoint/2010/main" val="113705688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ìm hiểu thế nào là nhiệt năng? Sự chuyển hóa nhiệt năng">
            <a:extLst>
              <a:ext uri="{FF2B5EF4-FFF2-40B4-BE49-F238E27FC236}">
                <a16:creationId xmlns:a16="http://schemas.microsoft.com/office/drawing/2014/main" id="{80C76121-3F69-466D-BBCF-7D370156D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00" y="269051"/>
            <a:ext cx="2971722" cy="22287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iệt năng là gì? Công thức tính nhiệt năng? Ứng dụng của nó?">
            <a:extLst>
              <a:ext uri="{FF2B5EF4-FFF2-40B4-BE49-F238E27FC236}">
                <a16:creationId xmlns:a16="http://schemas.microsoft.com/office/drawing/2014/main" id="{FE43C86E-6A7B-4E38-89C5-7D3315FC2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58" y="2853987"/>
            <a:ext cx="4343406" cy="204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hiệt lượng là gì? Công thức tính nhiệt lượng và bài tập áp dụng">
            <a:extLst>
              <a:ext uri="{FF2B5EF4-FFF2-40B4-BE49-F238E27FC236}">
                <a16:creationId xmlns:a16="http://schemas.microsoft.com/office/drawing/2014/main" id="{96B8F23D-1B90-4774-8883-951966F8AD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90" y="248263"/>
            <a:ext cx="3286140" cy="219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90382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500" fill="hold"/>
                                        <p:tgtEl>
                                          <p:spTgt spid="1030"/>
                                        </p:tgtEl>
                                        <p:attrNameLst>
                                          <p:attrName>ppt_w</p:attrName>
                                        </p:attrNameLst>
                                      </p:cBhvr>
                                      <p:tavLst>
                                        <p:tav tm="0">
                                          <p:val>
                                            <p:fltVal val="0"/>
                                          </p:val>
                                        </p:tav>
                                        <p:tav tm="100000">
                                          <p:val>
                                            <p:strVal val="#ppt_w"/>
                                          </p:val>
                                        </p:tav>
                                      </p:tavLst>
                                    </p:anim>
                                    <p:anim calcmode="lin" valueType="num">
                                      <p:cBhvr>
                                        <p:cTn id="13" dur="500" fill="hold"/>
                                        <p:tgtEl>
                                          <p:spTgt spid="1030"/>
                                        </p:tgtEl>
                                        <p:attrNameLst>
                                          <p:attrName>ppt_h</p:attrName>
                                        </p:attrNameLst>
                                      </p:cBhvr>
                                      <p:tavLst>
                                        <p:tav tm="0">
                                          <p:val>
                                            <p:fltVal val="0"/>
                                          </p:val>
                                        </p:tav>
                                        <p:tav tm="100000">
                                          <p:val>
                                            <p:strVal val="#ppt_h"/>
                                          </p:val>
                                        </p:tav>
                                      </p:tavLst>
                                    </p:anim>
                                    <p:animEffect transition="in" filter="fade">
                                      <p:cBhvr>
                                        <p:cTn id="14" dur="500"/>
                                        <p:tgtEl>
                                          <p:spTgt spid="1030"/>
                                        </p:tgtEl>
                                      </p:cBhvr>
                                    </p:animEffect>
                                  </p:childTnLst>
                                </p:cTn>
                              </p:par>
                              <p:par>
                                <p:cTn id="15" presetID="53" presetClass="entr" presetSubtype="16"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 calcmode="lin" valueType="num">
                                      <p:cBhvr>
                                        <p:cTn id="17" dur="500" fill="hold"/>
                                        <p:tgtEl>
                                          <p:spTgt spid="1032"/>
                                        </p:tgtEl>
                                        <p:attrNameLst>
                                          <p:attrName>ppt_w</p:attrName>
                                        </p:attrNameLst>
                                      </p:cBhvr>
                                      <p:tavLst>
                                        <p:tav tm="0">
                                          <p:val>
                                            <p:fltVal val="0"/>
                                          </p:val>
                                        </p:tav>
                                        <p:tav tm="100000">
                                          <p:val>
                                            <p:strVal val="#ppt_w"/>
                                          </p:val>
                                        </p:tav>
                                      </p:tavLst>
                                    </p:anim>
                                    <p:anim calcmode="lin" valueType="num">
                                      <p:cBhvr>
                                        <p:cTn id="18" dur="500" fill="hold"/>
                                        <p:tgtEl>
                                          <p:spTgt spid="1032"/>
                                        </p:tgtEl>
                                        <p:attrNameLst>
                                          <p:attrName>ppt_h</p:attrName>
                                        </p:attrNameLst>
                                      </p:cBhvr>
                                      <p:tavLst>
                                        <p:tav tm="0">
                                          <p:val>
                                            <p:fltVal val="0"/>
                                          </p:val>
                                        </p:tav>
                                        <p:tav tm="100000">
                                          <p:val>
                                            <p:strVal val="#ppt_h"/>
                                          </p:val>
                                        </p:tav>
                                      </p:tavLst>
                                    </p:anim>
                                    <p:animEffect transition="in" filter="fade">
                                      <p:cBhvr>
                                        <p:cTn id="1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AutoShape 8"/>
          <p:cNvSpPr>
            <a:spLocks noChangeArrowheads="1"/>
          </p:cNvSpPr>
          <p:nvPr/>
        </p:nvSpPr>
        <p:spPr bwMode="auto">
          <a:xfrm>
            <a:off x="293370" y="571500"/>
            <a:ext cx="1905000" cy="457200"/>
          </a:xfrm>
          <a:prstGeom prst="roundRect">
            <a:avLst>
              <a:gd name="adj" fmla="val 16667"/>
            </a:avLst>
          </a:prstGeom>
          <a:gradFill rotWithShape="1">
            <a:gsLst>
              <a:gs pos="0">
                <a:srgbClr val="FFFF00"/>
              </a:gs>
              <a:gs pos="50000">
                <a:schemeClr val="bg1"/>
              </a:gs>
              <a:gs pos="100000">
                <a:srgbClr val="FFFF00"/>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sp>
        <p:nvSpPr>
          <p:cNvPr id="27657" name="Text Box 9"/>
          <p:cNvSpPr txBox="1">
            <a:spLocks noChangeArrowheads="1"/>
          </p:cNvSpPr>
          <p:nvPr/>
        </p:nvSpPr>
        <p:spPr bwMode="auto">
          <a:xfrm>
            <a:off x="377190" y="617221"/>
            <a:ext cx="1676400" cy="346249"/>
          </a:xfrm>
          <a:prstGeom prst="rect">
            <a:avLst/>
          </a:prstGeom>
          <a:noFill/>
          <a:ln w="9525">
            <a:noFill/>
            <a:miter lim="800000"/>
            <a:headEnd/>
            <a:tailEnd/>
          </a:ln>
        </p:spPr>
        <p:txBody>
          <a:bodyPr lIns="68580" tIns="34290" rIns="68580" bIns="34290">
            <a:spAutoFit/>
          </a:bodyPr>
          <a:lstStyle/>
          <a:p>
            <a:pPr algn="ctr" eaLnBrk="1" hangingPunct="1">
              <a:spcBef>
                <a:spcPct val="50000"/>
              </a:spcBef>
            </a:pPr>
            <a:r>
              <a:rPr lang="en-US" altLang="vi-VN" sz="1800" b="1" dirty="0" err="1">
                <a:solidFill>
                  <a:srgbClr val="FF0000"/>
                </a:solidFill>
                <a:latin typeface="Times New Roman" pitchFamily="18" charset="0"/>
                <a:cs typeface="Times New Roman" pitchFamily="18" charset="0"/>
              </a:rPr>
              <a:t>Câu</a:t>
            </a:r>
            <a:r>
              <a:rPr lang="en-US" altLang="vi-VN" sz="1800" b="1" dirty="0">
                <a:solidFill>
                  <a:srgbClr val="FF0000"/>
                </a:solidFill>
                <a:latin typeface="Times New Roman" pitchFamily="18" charset="0"/>
                <a:cs typeface="Times New Roman" pitchFamily="18" charset="0"/>
              </a:rPr>
              <a:t> </a:t>
            </a:r>
            <a:r>
              <a:rPr lang="en-US" altLang="vi-VN" sz="1800" b="1" dirty="0" err="1">
                <a:solidFill>
                  <a:srgbClr val="FF0000"/>
                </a:solidFill>
                <a:latin typeface="Times New Roman" pitchFamily="18" charset="0"/>
                <a:cs typeface="Times New Roman" pitchFamily="18" charset="0"/>
              </a:rPr>
              <a:t>hỏi</a:t>
            </a:r>
            <a:r>
              <a:rPr lang="en-US" altLang="vi-VN" sz="1800" b="1" dirty="0">
                <a:solidFill>
                  <a:srgbClr val="FF0000"/>
                </a:solidFill>
                <a:latin typeface="Times New Roman" pitchFamily="18" charset="0"/>
                <a:cs typeface="Times New Roman" pitchFamily="18" charset="0"/>
              </a:rPr>
              <a:t> 6</a:t>
            </a:r>
          </a:p>
        </p:txBody>
      </p:sp>
      <p:sp>
        <p:nvSpPr>
          <p:cNvPr id="27658" name="AutoShape 10"/>
          <p:cNvSpPr>
            <a:spLocks noChangeArrowheads="1"/>
          </p:cNvSpPr>
          <p:nvPr/>
        </p:nvSpPr>
        <p:spPr bwMode="auto">
          <a:xfrm>
            <a:off x="270510" y="1611630"/>
            <a:ext cx="1981200" cy="1371600"/>
          </a:xfrm>
          <a:prstGeom prst="roundRect">
            <a:avLst>
              <a:gd name="adj" fmla="val 16667"/>
            </a:avLst>
          </a:prstGeom>
          <a:gradFill rotWithShape="1">
            <a:gsLst>
              <a:gs pos="0">
                <a:srgbClr val="CCFF33"/>
              </a:gs>
              <a:gs pos="50000">
                <a:schemeClr val="bg1"/>
              </a:gs>
              <a:gs pos="100000">
                <a:srgbClr val="CCFF33"/>
              </a:gs>
            </a:gsLst>
            <a:lin ang="5400000" scaled="1"/>
          </a:gradFill>
          <a:ln w="57150">
            <a:solidFill>
              <a:srgbClr val="993300"/>
            </a:solidFill>
            <a:round/>
            <a:headEnd/>
            <a:tailEnd/>
          </a:ln>
          <a:effectLst/>
        </p:spPr>
        <p:txBody>
          <a:bodyPr wrap="none" lIns="68580" tIns="34290" rIns="68580" bIns="34290" anchor="ctr"/>
          <a:lstStyle/>
          <a:p>
            <a:pPr eaLnBrk="1" hangingPunct="1">
              <a:defRPr/>
            </a:pPr>
            <a:endParaRPr lang="en-US"/>
          </a:p>
        </p:txBody>
      </p:sp>
      <p:pic>
        <p:nvPicPr>
          <p:cNvPr id="27659" name="Picture 11" descr="AG00317_"/>
          <p:cNvPicPr>
            <a:picLocks noChangeAspect="1" noChangeArrowheads="1" noCrop="1"/>
          </p:cNvPicPr>
          <p:nvPr/>
        </p:nvPicPr>
        <p:blipFill>
          <a:blip r:embed="rId7"/>
          <a:srcRect/>
          <a:stretch>
            <a:fillRect/>
          </a:stretch>
        </p:blipFill>
        <p:spPr bwMode="auto">
          <a:xfrm>
            <a:off x="499111" y="1840230"/>
            <a:ext cx="1052513" cy="971550"/>
          </a:xfrm>
          <a:prstGeom prst="rect">
            <a:avLst/>
          </a:prstGeom>
          <a:noFill/>
          <a:ln w="9525">
            <a:noFill/>
            <a:miter lim="800000"/>
            <a:headEnd/>
            <a:tailEnd/>
          </a:ln>
        </p:spPr>
      </p:pic>
      <p:pic>
        <p:nvPicPr>
          <p:cNvPr id="27660" name="Picture 12" descr="138"/>
          <p:cNvPicPr>
            <a:picLocks noChangeAspect="1" noChangeArrowheads="1" noCrop="1"/>
          </p:cNvPicPr>
          <p:nvPr/>
        </p:nvPicPr>
        <p:blipFill>
          <a:blip r:embed="rId8"/>
          <a:srcRect/>
          <a:stretch>
            <a:fillRect/>
          </a:stretch>
        </p:blipFill>
        <p:spPr bwMode="auto">
          <a:xfrm>
            <a:off x="1489711" y="1897381"/>
            <a:ext cx="577850" cy="432197"/>
          </a:xfrm>
          <a:prstGeom prst="rect">
            <a:avLst/>
          </a:prstGeom>
          <a:noFill/>
          <a:ln w="9525">
            <a:noFill/>
            <a:miter lim="800000"/>
            <a:headEnd/>
            <a:tailEnd/>
          </a:ln>
        </p:spPr>
      </p:pic>
      <p:sp>
        <p:nvSpPr>
          <p:cNvPr id="27661" name="AutoShape 13"/>
          <p:cNvSpPr>
            <a:spLocks noChangeArrowheads="1"/>
          </p:cNvSpPr>
          <p:nvPr/>
        </p:nvSpPr>
        <p:spPr bwMode="auto">
          <a:xfrm>
            <a:off x="2537460" y="354330"/>
            <a:ext cx="6172200" cy="2514600"/>
          </a:xfrm>
          <a:prstGeom prst="roundRect">
            <a:avLst>
              <a:gd name="adj" fmla="val 16667"/>
            </a:avLst>
          </a:prstGeom>
          <a:gradFill rotWithShape="1">
            <a:gsLst>
              <a:gs pos="0">
                <a:srgbClr val="FFFF00"/>
              </a:gs>
              <a:gs pos="50000">
                <a:schemeClr val="bg1"/>
              </a:gs>
              <a:gs pos="100000">
                <a:srgbClr val="FFFF00"/>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vi-VN" altLang="vi-VN" sz="2400" dirty="0"/>
          </a:p>
        </p:txBody>
      </p:sp>
      <p:sp>
        <p:nvSpPr>
          <p:cNvPr id="27662" name="AutoShape 14"/>
          <p:cNvSpPr>
            <a:spLocks noChangeArrowheads="1"/>
          </p:cNvSpPr>
          <p:nvPr/>
        </p:nvSpPr>
        <p:spPr bwMode="auto">
          <a:xfrm>
            <a:off x="2503170" y="3074670"/>
            <a:ext cx="6400800" cy="1828800"/>
          </a:xfrm>
          <a:prstGeom prst="roundRect">
            <a:avLst>
              <a:gd name="adj" fmla="val 16667"/>
            </a:avLst>
          </a:prstGeom>
          <a:gradFill rotWithShape="1">
            <a:gsLst>
              <a:gs pos="0">
                <a:srgbClr val="FFCCCC"/>
              </a:gs>
              <a:gs pos="50000">
                <a:schemeClr val="bg1"/>
              </a:gs>
              <a:gs pos="100000">
                <a:srgbClr val="FFCCCC"/>
              </a:gs>
            </a:gsLst>
            <a:lin ang="5400000" scaled="1"/>
          </a:gradFill>
          <a:ln w="38100" cmpd="dbl">
            <a:solidFill>
              <a:srgbClr val="993300"/>
            </a:solidFill>
            <a:round/>
            <a:headEnd/>
            <a:tailEnd/>
          </a:ln>
          <a:effectLst/>
        </p:spPr>
        <p:txBody>
          <a:bodyPr wrap="none"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vi-VN" sz="2000" b="1" dirty="0">
                <a:solidFill>
                  <a:srgbClr val="FF0000"/>
                </a:solidFill>
              </a:rPr>
              <a:t> </a:t>
            </a:r>
            <a:r>
              <a:rPr lang="en-US" altLang="vi-VN" sz="2000" b="1" dirty="0">
                <a:solidFill>
                  <a:srgbClr val="FF0000"/>
                </a:solidFill>
                <a:latin typeface="Times New Roman" pitchFamily="18" charset="0"/>
                <a:cs typeface="Times New Roman" pitchFamily="18" charset="0"/>
              </a:rPr>
              <a:t>A</a:t>
            </a:r>
            <a:r>
              <a:rPr lang="en-US" sz="2000" b="1" dirty="0">
                <a:solidFill>
                  <a:srgbClr val="FF0000"/>
                </a:solidFill>
                <a:latin typeface="Times New Roman" pitchFamily="18" charset="0"/>
                <a:cs typeface="Times New Roman" pitchFamily="18" charset="0"/>
              </a:rPr>
              <a:t>. </a:t>
            </a:r>
            <a:r>
              <a:rPr lang="es-ES" sz="2000" dirty="0" err="1"/>
              <a:t>Nội</a:t>
            </a:r>
            <a:r>
              <a:rPr lang="es-ES" sz="2000" dirty="0"/>
              <a:t> </a:t>
            </a:r>
            <a:r>
              <a:rPr lang="es-ES" sz="2000" dirty="0" err="1"/>
              <a:t>năng</a:t>
            </a:r>
            <a:r>
              <a:rPr lang="es-ES" sz="2000" dirty="0"/>
              <a:t> </a:t>
            </a:r>
            <a:r>
              <a:rPr lang="es-ES" sz="2000" dirty="0" err="1"/>
              <a:t>của</a:t>
            </a:r>
            <a:r>
              <a:rPr lang="es-ES" sz="2000" dirty="0"/>
              <a:t> </a:t>
            </a:r>
            <a:r>
              <a:rPr lang="es-ES" sz="2000" dirty="0" err="1"/>
              <a:t>giọt</a:t>
            </a:r>
            <a:r>
              <a:rPr lang="es-ES" sz="2000" dirty="0"/>
              <a:t> </a:t>
            </a:r>
            <a:r>
              <a:rPr lang="es-ES" sz="2000" dirty="0" err="1"/>
              <a:t>nước</a:t>
            </a:r>
            <a:r>
              <a:rPr lang="es-ES" sz="2000" dirty="0"/>
              <a:t> </a:t>
            </a:r>
            <a:r>
              <a:rPr lang="es-ES" sz="2000" dirty="0" err="1"/>
              <a:t>sôi</a:t>
            </a:r>
            <a:r>
              <a:rPr lang="es-ES" sz="2000" dirty="0"/>
              <a:t> </a:t>
            </a:r>
            <a:r>
              <a:rPr lang="es-ES" sz="2000" dirty="0" err="1"/>
              <a:t>giảm</a:t>
            </a:r>
            <a:r>
              <a:rPr lang="es-ES" sz="2000" dirty="0"/>
              <a:t>, </a:t>
            </a:r>
            <a:r>
              <a:rPr lang="es-ES" sz="2000" dirty="0" err="1"/>
              <a:t>nội</a:t>
            </a:r>
            <a:r>
              <a:rPr lang="es-ES" sz="2000" dirty="0"/>
              <a:t> </a:t>
            </a:r>
            <a:r>
              <a:rPr lang="es-ES" sz="2000" dirty="0" err="1"/>
              <a:t>năng</a:t>
            </a:r>
            <a:r>
              <a:rPr lang="es-ES" sz="2000" dirty="0"/>
              <a:t> </a:t>
            </a:r>
          </a:p>
          <a:p>
            <a:pPr algn="ctr">
              <a:defRPr/>
            </a:pPr>
            <a:r>
              <a:rPr lang="es-ES" sz="2000" dirty="0" err="1"/>
              <a:t>của</a:t>
            </a:r>
            <a:r>
              <a:rPr lang="es-ES" sz="2000" dirty="0"/>
              <a:t> </a:t>
            </a:r>
            <a:r>
              <a:rPr lang="es-ES" sz="2000" dirty="0" err="1"/>
              <a:t>cốc</a:t>
            </a:r>
            <a:r>
              <a:rPr lang="es-ES" sz="2000" dirty="0"/>
              <a:t> </a:t>
            </a:r>
            <a:r>
              <a:rPr lang="es-ES" sz="2000" dirty="0" err="1"/>
              <a:t>nước</a:t>
            </a:r>
            <a:r>
              <a:rPr lang="es-ES" sz="2000" dirty="0"/>
              <a:t> </a:t>
            </a:r>
            <a:r>
              <a:rPr lang="es-ES" sz="2000" dirty="0" err="1"/>
              <a:t>lạnh</a:t>
            </a:r>
            <a:r>
              <a:rPr lang="es-ES" sz="2000" dirty="0"/>
              <a:t> </a:t>
            </a:r>
            <a:r>
              <a:rPr lang="es-ES" sz="2000" dirty="0" err="1"/>
              <a:t>tăng</a:t>
            </a:r>
            <a:r>
              <a:rPr lang="es-ES" sz="2000" dirty="0"/>
              <a:t>.</a:t>
            </a:r>
            <a:endParaRPr lang="en-US" sz="2000" dirty="0"/>
          </a:p>
          <a:p>
            <a:pPr algn="ctr">
              <a:defRPr/>
            </a:pPr>
            <a:endParaRPr lang="vi-VN" altLang="vi-VN" sz="2000" b="1" dirty="0">
              <a:solidFill>
                <a:srgbClr val="FF0000"/>
              </a:solidFill>
            </a:endParaRPr>
          </a:p>
        </p:txBody>
      </p:sp>
      <p:sp>
        <p:nvSpPr>
          <p:cNvPr id="27670" name="Text Box 22"/>
          <p:cNvSpPr txBox="1">
            <a:spLocks noChangeArrowheads="1"/>
          </p:cNvSpPr>
          <p:nvPr/>
        </p:nvSpPr>
        <p:spPr bwMode="auto">
          <a:xfrm>
            <a:off x="2670893" y="409560"/>
            <a:ext cx="6031230" cy="2562240"/>
          </a:xfrm>
          <a:prstGeom prst="rect">
            <a:avLst/>
          </a:prstGeom>
          <a:noFill/>
          <a:ln w="9525">
            <a:noFill/>
            <a:miter lim="800000"/>
            <a:headEnd/>
            <a:tailEnd/>
          </a:ln>
        </p:spPr>
        <p:txBody>
          <a:bodyPr wrap="square" lIns="68580" tIns="34290" rIns="68580" bIns="34290">
            <a:spAutoFit/>
          </a:bodyPr>
          <a:lstStyle/>
          <a:p>
            <a:r>
              <a:rPr lang="es-ES" b="1" dirty="0" err="1"/>
              <a:t>Câu</a:t>
            </a:r>
            <a:r>
              <a:rPr lang="es-ES" b="1" dirty="0"/>
              <a:t> 6:</a:t>
            </a:r>
            <a:r>
              <a:rPr lang="es-ES" dirty="0"/>
              <a:t> </a:t>
            </a:r>
            <a:r>
              <a:rPr lang="es-ES" dirty="0" err="1"/>
              <a:t>Nhỏ</a:t>
            </a:r>
            <a:r>
              <a:rPr lang="es-ES" dirty="0"/>
              <a:t> </a:t>
            </a:r>
            <a:r>
              <a:rPr lang="es-ES" dirty="0" err="1"/>
              <a:t>một</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vào</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thì</a:t>
            </a:r>
            <a:r>
              <a:rPr lang="es-ES" dirty="0"/>
              <a:t>:</a:t>
            </a:r>
            <a:endParaRPr lang="en-US" dirty="0"/>
          </a:p>
          <a:p>
            <a:r>
              <a:rPr lang="es-ES" b="1" dirty="0"/>
              <a:t>A.</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a:p>
            <a:r>
              <a:rPr lang="es-ES" b="1" dirty="0"/>
              <a:t>B.</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cho </a:t>
            </a:r>
            <a:r>
              <a:rPr lang="es-ES" dirty="0" err="1"/>
              <a:t>giọt</a:t>
            </a:r>
            <a:r>
              <a:rPr lang="es-ES" dirty="0"/>
              <a:t> </a:t>
            </a:r>
            <a:r>
              <a:rPr lang="es-ES" dirty="0" err="1"/>
              <a:t>nước</a:t>
            </a:r>
            <a:r>
              <a:rPr lang="es-ES" dirty="0"/>
              <a:t> </a:t>
            </a:r>
            <a:r>
              <a:rPr lang="es-ES" dirty="0" err="1"/>
              <a:t>tăng</a:t>
            </a:r>
            <a:r>
              <a:rPr lang="es-ES" dirty="0"/>
              <a:t>.</a:t>
            </a:r>
            <a:endParaRPr lang="en-US" dirty="0"/>
          </a:p>
          <a:p>
            <a:r>
              <a:rPr lang="es-ES" b="1" dirty="0"/>
              <a:t>C.</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giảm</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không</a:t>
            </a:r>
            <a:r>
              <a:rPr lang="es-ES" dirty="0"/>
              <a:t> </a:t>
            </a:r>
            <a:r>
              <a:rPr lang="es-ES" dirty="0" err="1"/>
              <a:t>đổi</a:t>
            </a:r>
            <a:r>
              <a:rPr lang="es-ES" dirty="0"/>
              <a:t>.</a:t>
            </a:r>
            <a:endParaRPr lang="en-US" dirty="0"/>
          </a:p>
          <a:p>
            <a:r>
              <a:rPr lang="es-ES" b="1" dirty="0"/>
              <a:t>D.</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giọt</a:t>
            </a:r>
            <a:r>
              <a:rPr lang="es-ES" dirty="0"/>
              <a:t> </a:t>
            </a:r>
            <a:r>
              <a:rPr lang="es-ES" dirty="0" err="1"/>
              <a:t>nước</a:t>
            </a:r>
            <a:r>
              <a:rPr lang="es-ES" dirty="0"/>
              <a:t> </a:t>
            </a:r>
            <a:r>
              <a:rPr lang="es-ES" dirty="0" err="1"/>
              <a:t>sôi</a:t>
            </a:r>
            <a:r>
              <a:rPr lang="es-ES" dirty="0"/>
              <a:t> </a:t>
            </a:r>
            <a:r>
              <a:rPr lang="es-ES" dirty="0" err="1"/>
              <a:t>không</a:t>
            </a:r>
            <a:r>
              <a:rPr lang="es-ES" dirty="0"/>
              <a:t> </a:t>
            </a:r>
            <a:r>
              <a:rPr lang="es-ES" dirty="0" err="1"/>
              <a:t>đổi</a:t>
            </a:r>
            <a:r>
              <a:rPr lang="es-ES" dirty="0"/>
              <a:t>, </a:t>
            </a:r>
            <a:r>
              <a:rPr lang="es-ES" dirty="0" err="1"/>
              <a:t>nội</a:t>
            </a:r>
            <a:r>
              <a:rPr lang="es-ES" dirty="0"/>
              <a:t> </a:t>
            </a:r>
            <a:r>
              <a:rPr lang="es-ES" dirty="0" err="1"/>
              <a:t>năng</a:t>
            </a:r>
            <a:r>
              <a:rPr lang="es-ES" dirty="0"/>
              <a:t> </a:t>
            </a:r>
            <a:r>
              <a:rPr lang="es-ES" dirty="0" err="1"/>
              <a:t>của</a:t>
            </a:r>
            <a:r>
              <a:rPr lang="es-ES" dirty="0"/>
              <a:t> </a:t>
            </a:r>
            <a:r>
              <a:rPr lang="es-ES" dirty="0" err="1"/>
              <a:t>cốc</a:t>
            </a:r>
            <a:r>
              <a:rPr lang="es-ES" dirty="0"/>
              <a:t> </a:t>
            </a:r>
            <a:r>
              <a:rPr lang="es-ES" dirty="0" err="1"/>
              <a:t>nước</a:t>
            </a:r>
            <a:r>
              <a:rPr lang="es-ES" dirty="0"/>
              <a:t> </a:t>
            </a:r>
            <a:r>
              <a:rPr lang="es-ES" dirty="0" err="1"/>
              <a:t>lạnh</a:t>
            </a:r>
            <a:r>
              <a:rPr lang="es-ES" dirty="0"/>
              <a:t> </a:t>
            </a:r>
            <a:r>
              <a:rPr lang="es-ES" dirty="0" err="1"/>
              <a:t>tăng</a:t>
            </a:r>
            <a:r>
              <a:rPr lang="es-ES" dirty="0"/>
              <a:t>.</a:t>
            </a:r>
            <a:endParaRPr lang="en-US" dirty="0"/>
          </a:p>
        </p:txBody>
      </p:sp>
      <p:pic>
        <p:nvPicPr>
          <p:cNvPr id="2070" name="Picture 65" descr="DSTARS-P"/>
          <p:cNvPicPr>
            <a:picLocks noChangeAspect="1" noChangeArrowheads="1" noCrop="1"/>
          </p:cNvPicPr>
          <p:nvPr/>
        </p:nvPicPr>
        <p:blipFill>
          <a:blip r:embed="rId9">
            <a:lum contrast="-6000"/>
          </a:blip>
          <a:srcRect/>
          <a:stretch>
            <a:fillRect/>
          </a:stretch>
        </p:blipFill>
        <p:spPr bwMode="auto">
          <a:xfrm>
            <a:off x="777240" y="1017270"/>
            <a:ext cx="1314450" cy="871538"/>
          </a:xfrm>
          <a:prstGeom prst="rect">
            <a:avLst/>
          </a:prstGeom>
          <a:noFill/>
          <a:ln w="9525">
            <a:noFill/>
            <a:miter lim="800000"/>
            <a:headEnd/>
            <a:tailEnd/>
          </a:ln>
        </p:spPr>
      </p:pic>
      <p:pic>
        <p:nvPicPr>
          <p:cNvPr id="46" name="Picture 6" descr="DSTARS-P"/>
          <p:cNvPicPr>
            <a:picLocks noChangeAspect="1" noChangeArrowheads="1" noCrop="1"/>
          </p:cNvPicPr>
          <p:nvPr/>
        </p:nvPicPr>
        <p:blipFill>
          <a:blip r:embed="rId9"/>
          <a:srcRect/>
          <a:stretch>
            <a:fillRect/>
          </a:stretch>
        </p:blipFill>
        <p:spPr bwMode="auto">
          <a:xfrm>
            <a:off x="7456170" y="2320291"/>
            <a:ext cx="666750" cy="442913"/>
          </a:xfrm>
          <a:prstGeom prst="rect">
            <a:avLst/>
          </a:prstGeom>
          <a:noFill/>
          <a:ln w="9525">
            <a:noFill/>
            <a:miter lim="800000"/>
            <a:headEnd/>
            <a:tailEnd/>
          </a:ln>
        </p:spPr>
      </p:pic>
      <p:pic>
        <p:nvPicPr>
          <p:cNvPr id="47" name="Picture 6" descr="DSTARS-P"/>
          <p:cNvPicPr>
            <a:picLocks noChangeAspect="1" noChangeArrowheads="1" noCrop="1"/>
          </p:cNvPicPr>
          <p:nvPr/>
        </p:nvPicPr>
        <p:blipFill>
          <a:blip r:embed="rId9"/>
          <a:srcRect/>
          <a:stretch>
            <a:fillRect/>
          </a:stretch>
        </p:blipFill>
        <p:spPr bwMode="auto">
          <a:xfrm>
            <a:off x="3101340" y="480061"/>
            <a:ext cx="666750" cy="442913"/>
          </a:xfrm>
          <a:prstGeom prst="rect">
            <a:avLst/>
          </a:prstGeom>
          <a:noFill/>
          <a:ln w="9525">
            <a:noFill/>
            <a:miter lim="800000"/>
            <a:headEnd/>
            <a:tailEnd/>
          </a:ln>
        </p:spPr>
      </p:pic>
      <p:grpSp>
        <p:nvGrpSpPr>
          <p:cNvPr id="45" name="Group 24">
            <a:extLst>
              <a:ext uri="{FF2B5EF4-FFF2-40B4-BE49-F238E27FC236}">
                <a16:creationId xmlns:a16="http://schemas.microsoft.com/office/drawing/2014/main" id="{3D91F401-C8E6-45B4-940A-5EAC97D61B46}"/>
              </a:ext>
            </a:extLst>
          </p:cNvPr>
          <p:cNvGrpSpPr>
            <a:grpSpLocks/>
          </p:cNvGrpSpPr>
          <p:nvPr/>
        </p:nvGrpSpPr>
        <p:grpSpPr bwMode="auto">
          <a:xfrm>
            <a:off x="358776" y="3943350"/>
            <a:ext cx="1774825" cy="1028700"/>
            <a:chOff x="1762" y="1160"/>
            <a:chExt cx="1118" cy="864"/>
          </a:xfrm>
        </p:grpSpPr>
        <p:pic>
          <p:nvPicPr>
            <p:cNvPr id="49" name="Picture 25" descr="CLOCK">
              <a:extLst>
                <a:ext uri="{FF2B5EF4-FFF2-40B4-BE49-F238E27FC236}">
                  <a16:creationId xmlns:a16="http://schemas.microsoft.com/office/drawing/2014/main" id="{A66A52DF-9DDB-4386-A941-BCB625700B3D}"/>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0" name="AutoShape 26">
              <a:extLst>
                <a:ext uri="{FF2B5EF4-FFF2-40B4-BE49-F238E27FC236}">
                  <a16:creationId xmlns:a16="http://schemas.microsoft.com/office/drawing/2014/main" id="{81573737-40ED-4C9E-A12D-117DFBB6D163}"/>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10 </a:t>
              </a:r>
            </a:p>
          </p:txBody>
        </p:sp>
      </p:grpSp>
      <p:grpSp>
        <p:nvGrpSpPr>
          <p:cNvPr id="51" name="Group 27">
            <a:extLst>
              <a:ext uri="{FF2B5EF4-FFF2-40B4-BE49-F238E27FC236}">
                <a16:creationId xmlns:a16="http://schemas.microsoft.com/office/drawing/2014/main" id="{EFB3DDB6-618E-47ED-85CF-3A1A0A33D6B6}"/>
              </a:ext>
            </a:extLst>
          </p:cNvPr>
          <p:cNvGrpSpPr>
            <a:grpSpLocks/>
          </p:cNvGrpSpPr>
          <p:nvPr/>
        </p:nvGrpSpPr>
        <p:grpSpPr bwMode="auto">
          <a:xfrm>
            <a:off x="381001" y="3943350"/>
            <a:ext cx="1774825" cy="1028700"/>
            <a:chOff x="1762" y="1160"/>
            <a:chExt cx="1118" cy="864"/>
          </a:xfrm>
        </p:grpSpPr>
        <p:pic>
          <p:nvPicPr>
            <p:cNvPr id="52" name="Picture 28" descr="CLOCK">
              <a:extLst>
                <a:ext uri="{FF2B5EF4-FFF2-40B4-BE49-F238E27FC236}">
                  <a16:creationId xmlns:a16="http://schemas.microsoft.com/office/drawing/2014/main" id="{A1A20DD0-A66C-4629-AB8B-947F86171A1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3" name="AutoShape 29">
              <a:extLst>
                <a:ext uri="{FF2B5EF4-FFF2-40B4-BE49-F238E27FC236}">
                  <a16:creationId xmlns:a16="http://schemas.microsoft.com/office/drawing/2014/main" id="{3634949B-59BC-44D6-A664-4C82881EDFD5}"/>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9 </a:t>
              </a:r>
            </a:p>
          </p:txBody>
        </p:sp>
      </p:grpSp>
      <p:grpSp>
        <p:nvGrpSpPr>
          <p:cNvPr id="54" name="Group 30">
            <a:extLst>
              <a:ext uri="{FF2B5EF4-FFF2-40B4-BE49-F238E27FC236}">
                <a16:creationId xmlns:a16="http://schemas.microsoft.com/office/drawing/2014/main" id="{A4FE7FB1-D5E8-47FA-BCFA-AD7678868CB6}"/>
              </a:ext>
            </a:extLst>
          </p:cNvPr>
          <p:cNvGrpSpPr>
            <a:grpSpLocks/>
          </p:cNvGrpSpPr>
          <p:nvPr/>
        </p:nvGrpSpPr>
        <p:grpSpPr bwMode="auto">
          <a:xfrm>
            <a:off x="381001" y="3943350"/>
            <a:ext cx="1774825" cy="1028700"/>
            <a:chOff x="1762" y="1160"/>
            <a:chExt cx="1118" cy="864"/>
          </a:xfrm>
        </p:grpSpPr>
        <p:pic>
          <p:nvPicPr>
            <p:cNvPr id="55" name="Picture 31" descr="CLOCK">
              <a:extLst>
                <a:ext uri="{FF2B5EF4-FFF2-40B4-BE49-F238E27FC236}">
                  <a16:creationId xmlns:a16="http://schemas.microsoft.com/office/drawing/2014/main" id="{C8E3A404-FAEC-4D99-B07A-D1754A48752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6" name="AutoShape 32">
              <a:extLst>
                <a:ext uri="{FF2B5EF4-FFF2-40B4-BE49-F238E27FC236}">
                  <a16:creationId xmlns:a16="http://schemas.microsoft.com/office/drawing/2014/main" id="{236D9EB9-E617-4541-AC03-2A1A0A98289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8 </a:t>
              </a:r>
            </a:p>
          </p:txBody>
        </p:sp>
      </p:grpSp>
      <p:grpSp>
        <p:nvGrpSpPr>
          <p:cNvPr id="57" name="Group 33">
            <a:extLst>
              <a:ext uri="{FF2B5EF4-FFF2-40B4-BE49-F238E27FC236}">
                <a16:creationId xmlns:a16="http://schemas.microsoft.com/office/drawing/2014/main" id="{72016823-BA7F-4F54-B08E-0205A146C63A}"/>
              </a:ext>
            </a:extLst>
          </p:cNvPr>
          <p:cNvGrpSpPr>
            <a:grpSpLocks/>
          </p:cNvGrpSpPr>
          <p:nvPr/>
        </p:nvGrpSpPr>
        <p:grpSpPr bwMode="auto">
          <a:xfrm>
            <a:off x="381001" y="3943350"/>
            <a:ext cx="1774825" cy="1028700"/>
            <a:chOff x="1762" y="1160"/>
            <a:chExt cx="1118" cy="864"/>
          </a:xfrm>
        </p:grpSpPr>
        <p:pic>
          <p:nvPicPr>
            <p:cNvPr id="58" name="Picture 34" descr="CLOCK">
              <a:extLst>
                <a:ext uri="{FF2B5EF4-FFF2-40B4-BE49-F238E27FC236}">
                  <a16:creationId xmlns:a16="http://schemas.microsoft.com/office/drawing/2014/main" id="{ADD4F9B9-350D-4966-A223-B4C8C9BA3C3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59" name="AutoShape 35">
              <a:extLst>
                <a:ext uri="{FF2B5EF4-FFF2-40B4-BE49-F238E27FC236}">
                  <a16:creationId xmlns:a16="http://schemas.microsoft.com/office/drawing/2014/main" id="{BF8D10BD-6492-4546-B255-A9D699FEB43E}"/>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7 </a:t>
              </a:r>
            </a:p>
          </p:txBody>
        </p:sp>
      </p:grpSp>
      <p:grpSp>
        <p:nvGrpSpPr>
          <p:cNvPr id="60" name="Group 36">
            <a:extLst>
              <a:ext uri="{FF2B5EF4-FFF2-40B4-BE49-F238E27FC236}">
                <a16:creationId xmlns:a16="http://schemas.microsoft.com/office/drawing/2014/main" id="{A16076E8-28D2-441F-B2E0-410809D7F0E5}"/>
              </a:ext>
            </a:extLst>
          </p:cNvPr>
          <p:cNvGrpSpPr>
            <a:grpSpLocks/>
          </p:cNvGrpSpPr>
          <p:nvPr/>
        </p:nvGrpSpPr>
        <p:grpSpPr bwMode="auto">
          <a:xfrm>
            <a:off x="381001" y="3943350"/>
            <a:ext cx="1774825" cy="1028700"/>
            <a:chOff x="1762" y="1160"/>
            <a:chExt cx="1118" cy="864"/>
          </a:xfrm>
        </p:grpSpPr>
        <p:pic>
          <p:nvPicPr>
            <p:cNvPr id="61" name="Picture 37" descr="CLOCK">
              <a:extLst>
                <a:ext uri="{FF2B5EF4-FFF2-40B4-BE49-F238E27FC236}">
                  <a16:creationId xmlns:a16="http://schemas.microsoft.com/office/drawing/2014/main" id="{4A122935-9146-4CD3-A715-2F04421E464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2" name="AutoShape 38">
              <a:extLst>
                <a:ext uri="{FF2B5EF4-FFF2-40B4-BE49-F238E27FC236}">
                  <a16:creationId xmlns:a16="http://schemas.microsoft.com/office/drawing/2014/main" id="{F7B50263-40D7-4006-AFE0-501EDA0E04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6 </a:t>
              </a:r>
            </a:p>
          </p:txBody>
        </p:sp>
      </p:grpSp>
      <p:grpSp>
        <p:nvGrpSpPr>
          <p:cNvPr id="63" name="Group 39">
            <a:extLst>
              <a:ext uri="{FF2B5EF4-FFF2-40B4-BE49-F238E27FC236}">
                <a16:creationId xmlns:a16="http://schemas.microsoft.com/office/drawing/2014/main" id="{AB0C7A66-8915-4444-80DB-124E35024065}"/>
              </a:ext>
            </a:extLst>
          </p:cNvPr>
          <p:cNvGrpSpPr>
            <a:grpSpLocks/>
          </p:cNvGrpSpPr>
          <p:nvPr/>
        </p:nvGrpSpPr>
        <p:grpSpPr bwMode="auto">
          <a:xfrm>
            <a:off x="381001" y="3943350"/>
            <a:ext cx="1774825" cy="1028700"/>
            <a:chOff x="1762" y="1160"/>
            <a:chExt cx="1118" cy="864"/>
          </a:xfrm>
        </p:grpSpPr>
        <p:pic>
          <p:nvPicPr>
            <p:cNvPr id="64" name="Picture 40" descr="CLOCK">
              <a:extLst>
                <a:ext uri="{FF2B5EF4-FFF2-40B4-BE49-F238E27FC236}">
                  <a16:creationId xmlns:a16="http://schemas.microsoft.com/office/drawing/2014/main" id="{CA6427B6-A85F-4299-B4FE-05F145F0E694}"/>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5" name="AutoShape 41">
              <a:extLst>
                <a:ext uri="{FF2B5EF4-FFF2-40B4-BE49-F238E27FC236}">
                  <a16:creationId xmlns:a16="http://schemas.microsoft.com/office/drawing/2014/main" id="{593186CA-AF67-4DE5-B63B-516C1DA190D6}"/>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5 </a:t>
              </a:r>
            </a:p>
          </p:txBody>
        </p:sp>
      </p:grpSp>
      <p:grpSp>
        <p:nvGrpSpPr>
          <p:cNvPr id="66" name="Group 42">
            <a:extLst>
              <a:ext uri="{FF2B5EF4-FFF2-40B4-BE49-F238E27FC236}">
                <a16:creationId xmlns:a16="http://schemas.microsoft.com/office/drawing/2014/main" id="{D0300506-FF76-42B7-998D-41C531B09CF4}"/>
              </a:ext>
            </a:extLst>
          </p:cNvPr>
          <p:cNvGrpSpPr>
            <a:grpSpLocks/>
          </p:cNvGrpSpPr>
          <p:nvPr/>
        </p:nvGrpSpPr>
        <p:grpSpPr bwMode="auto">
          <a:xfrm>
            <a:off x="381001" y="3943350"/>
            <a:ext cx="1774825" cy="1028700"/>
            <a:chOff x="1762" y="1160"/>
            <a:chExt cx="1118" cy="864"/>
          </a:xfrm>
        </p:grpSpPr>
        <p:pic>
          <p:nvPicPr>
            <p:cNvPr id="67" name="Picture 43" descr="CLOCK">
              <a:extLst>
                <a:ext uri="{FF2B5EF4-FFF2-40B4-BE49-F238E27FC236}">
                  <a16:creationId xmlns:a16="http://schemas.microsoft.com/office/drawing/2014/main" id="{3D4A918E-2FA0-4923-89CA-66EB67AD4486}"/>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68" name="AutoShape 44">
              <a:extLst>
                <a:ext uri="{FF2B5EF4-FFF2-40B4-BE49-F238E27FC236}">
                  <a16:creationId xmlns:a16="http://schemas.microsoft.com/office/drawing/2014/main" id="{761403E3-9542-4304-96F3-E3E070A5B0D7}"/>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4 </a:t>
              </a:r>
            </a:p>
          </p:txBody>
        </p:sp>
      </p:grpSp>
      <p:grpSp>
        <p:nvGrpSpPr>
          <p:cNvPr id="69" name="Group 45">
            <a:extLst>
              <a:ext uri="{FF2B5EF4-FFF2-40B4-BE49-F238E27FC236}">
                <a16:creationId xmlns:a16="http://schemas.microsoft.com/office/drawing/2014/main" id="{CF228B10-D5AF-4FE7-92A5-020E0ABB2493}"/>
              </a:ext>
            </a:extLst>
          </p:cNvPr>
          <p:cNvGrpSpPr>
            <a:grpSpLocks/>
          </p:cNvGrpSpPr>
          <p:nvPr/>
        </p:nvGrpSpPr>
        <p:grpSpPr bwMode="auto">
          <a:xfrm>
            <a:off x="381001" y="3943350"/>
            <a:ext cx="1774825" cy="1028700"/>
            <a:chOff x="1762" y="1160"/>
            <a:chExt cx="1118" cy="864"/>
          </a:xfrm>
        </p:grpSpPr>
        <p:pic>
          <p:nvPicPr>
            <p:cNvPr id="70" name="Picture 46" descr="CLOCK">
              <a:extLst>
                <a:ext uri="{FF2B5EF4-FFF2-40B4-BE49-F238E27FC236}">
                  <a16:creationId xmlns:a16="http://schemas.microsoft.com/office/drawing/2014/main" id="{E8B554D9-A581-42AF-A7E9-5270099E582F}"/>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1" name="AutoShape 47">
              <a:extLst>
                <a:ext uri="{FF2B5EF4-FFF2-40B4-BE49-F238E27FC236}">
                  <a16:creationId xmlns:a16="http://schemas.microsoft.com/office/drawing/2014/main" id="{D20FA42D-ED97-43CA-AC96-48289FA9AF81}"/>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3 </a:t>
              </a:r>
            </a:p>
          </p:txBody>
        </p:sp>
      </p:grpSp>
      <p:grpSp>
        <p:nvGrpSpPr>
          <p:cNvPr id="72" name="Group 48">
            <a:extLst>
              <a:ext uri="{FF2B5EF4-FFF2-40B4-BE49-F238E27FC236}">
                <a16:creationId xmlns:a16="http://schemas.microsoft.com/office/drawing/2014/main" id="{98AE9C9E-9894-4D10-863F-239ED37F25F0}"/>
              </a:ext>
            </a:extLst>
          </p:cNvPr>
          <p:cNvGrpSpPr>
            <a:grpSpLocks/>
          </p:cNvGrpSpPr>
          <p:nvPr/>
        </p:nvGrpSpPr>
        <p:grpSpPr bwMode="auto">
          <a:xfrm>
            <a:off x="381001" y="3943350"/>
            <a:ext cx="1774825" cy="1028700"/>
            <a:chOff x="1762" y="1160"/>
            <a:chExt cx="1118" cy="864"/>
          </a:xfrm>
        </p:grpSpPr>
        <p:pic>
          <p:nvPicPr>
            <p:cNvPr id="73" name="Picture 49" descr="CLOCK">
              <a:extLst>
                <a:ext uri="{FF2B5EF4-FFF2-40B4-BE49-F238E27FC236}">
                  <a16:creationId xmlns:a16="http://schemas.microsoft.com/office/drawing/2014/main" id="{43E2874E-A0B8-4FA0-A4FA-CDE5DA209EB5}"/>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4" name="AutoShape 50">
              <a:extLst>
                <a:ext uri="{FF2B5EF4-FFF2-40B4-BE49-F238E27FC236}">
                  <a16:creationId xmlns:a16="http://schemas.microsoft.com/office/drawing/2014/main" id="{2D98795C-F5F7-4BDE-B2BC-190280C1BAFC}"/>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2 </a:t>
              </a:r>
            </a:p>
          </p:txBody>
        </p:sp>
      </p:grpSp>
      <p:grpSp>
        <p:nvGrpSpPr>
          <p:cNvPr id="75" name="Group 51">
            <a:extLst>
              <a:ext uri="{FF2B5EF4-FFF2-40B4-BE49-F238E27FC236}">
                <a16:creationId xmlns:a16="http://schemas.microsoft.com/office/drawing/2014/main" id="{1762598A-CCE1-4581-9B8A-E490B27E3695}"/>
              </a:ext>
            </a:extLst>
          </p:cNvPr>
          <p:cNvGrpSpPr>
            <a:grpSpLocks/>
          </p:cNvGrpSpPr>
          <p:nvPr/>
        </p:nvGrpSpPr>
        <p:grpSpPr bwMode="auto">
          <a:xfrm>
            <a:off x="381001" y="3943350"/>
            <a:ext cx="1774825" cy="1028700"/>
            <a:chOff x="1762" y="1160"/>
            <a:chExt cx="1118" cy="864"/>
          </a:xfrm>
        </p:grpSpPr>
        <p:pic>
          <p:nvPicPr>
            <p:cNvPr id="76" name="Picture 52" descr="CLOCK">
              <a:extLst>
                <a:ext uri="{FF2B5EF4-FFF2-40B4-BE49-F238E27FC236}">
                  <a16:creationId xmlns:a16="http://schemas.microsoft.com/office/drawing/2014/main" id="{8EB92201-1736-4788-8A73-059C8E3A93FB}"/>
                </a:ext>
              </a:extLst>
            </p:cNvPr>
            <p:cNvPicPr>
              <a:picLocks noChangeAspect="1" noChangeArrowheads="1"/>
            </p:cNvPicPr>
            <p:nvPr/>
          </p:nvPicPr>
          <p:blipFill>
            <a:blip r:embed="rId10"/>
            <a:srcRect/>
            <a:stretch>
              <a:fillRect/>
            </a:stretch>
          </p:blipFill>
          <p:spPr bwMode="auto">
            <a:xfrm>
              <a:off x="1762" y="1160"/>
              <a:ext cx="1118" cy="864"/>
            </a:xfrm>
            <a:prstGeom prst="rect">
              <a:avLst/>
            </a:prstGeom>
            <a:noFill/>
            <a:ln w="9525">
              <a:noFill/>
              <a:miter lim="800000"/>
              <a:headEnd/>
              <a:tailEnd/>
            </a:ln>
          </p:spPr>
        </p:pic>
        <p:sp>
          <p:nvSpPr>
            <p:cNvPr id="77" name="AutoShape 53">
              <a:extLst>
                <a:ext uri="{FF2B5EF4-FFF2-40B4-BE49-F238E27FC236}">
                  <a16:creationId xmlns:a16="http://schemas.microsoft.com/office/drawing/2014/main" id="{C386B194-811A-4708-B980-C3FE63DEC7E0}"/>
                </a:ext>
              </a:extLst>
            </p:cNvPr>
            <p:cNvSpPr>
              <a:spLocks noChangeArrowheads="1"/>
            </p:cNvSpPr>
            <p:nvPr/>
          </p:nvSpPr>
          <p:spPr bwMode="auto">
            <a:xfrm>
              <a:off x="1920" y="1296"/>
              <a:ext cx="864" cy="607"/>
            </a:xfrm>
            <a:prstGeom prst="octagon">
              <a:avLst>
                <a:gd name="adj" fmla="val 29287"/>
              </a:avLst>
            </a:prstGeom>
            <a:noFill/>
            <a:ln w="12700" cap="sq">
              <a:solidFill>
                <a:schemeClr val="tx1"/>
              </a:solidFill>
              <a:miter lim="800000"/>
              <a:headEnd type="none" w="sm" len="sm"/>
              <a:tailEnd type="none" w="sm" len="sm"/>
            </a:ln>
          </p:spPr>
          <p:txBody>
            <a:bodyPr wrap="none" anchor="ctr"/>
            <a:lstStyle/>
            <a:p>
              <a:pPr algn="ctr"/>
              <a:r>
                <a:rPr kumimoji="1" lang="en-US" altLang="vi-VN" sz="5000" b="1" dirty="0">
                  <a:solidFill>
                    <a:srgbClr val="FF3300"/>
                  </a:solidFill>
                  <a:latin typeface="Times New Roman" pitchFamily="18" charset="0"/>
                </a:rPr>
                <a:t> 1 </a:t>
              </a:r>
            </a:p>
          </p:txBody>
        </p:sp>
      </p:grpSp>
      <p:grpSp>
        <p:nvGrpSpPr>
          <p:cNvPr id="78" name="Group 54">
            <a:extLst>
              <a:ext uri="{FF2B5EF4-FFF2-40B4-BE49-F238E27FC236}">
                <a16:creationId xmlns:a16="http://schemas.microsoft.com/office/drawing/2014/main" id="{077DD132-9969-4843-9584-A13C8B3AE6D3}"/>
              </a:ext>
            </a:extLst>
          </p:cNvPr>
          <p:cNvGrpSpPr>
            <a:grpSpLocks/>
          </p:cNvGrpSpPr>
          <p:nvPr/>
        </p:nvGrpSpPr>
        <p:grpSpPr bwMode="auto">
          <a:xfrm>
            <a:off x="160869" y="3829050"/>
            <a:ext cx="2348090" cy="1200150"/>
            <a:chOff x="1644" y="1920"/>
            <a:chExt cx="1248" cy="864"/>
          </a:xfrm>
        </p:grpSpPr>
        <p:pic>
          <p:nvPicPr>
            <p:cNvPr id="79" name="Picture 55" descr="CLOCK">
              <a:extLst>
                <a:ext uri="{FF2B5EF4-FFF2-40B4-BE49-F238E27FC236}">
                  <a16:creationId xmlns:a16="http://schemas.microsoft.com/office/drawing/2014/main" id="{F3D47B95-1EFD-4801-AF32-87426E9F928E}"/>
                </a:ext>
              </a:extLst>
            </p:cNvPr>
            <p:cNvPicPr>
              <a:picLocks noChangeAspect="1" noChangeArrowheads="1"/>
            </p:cNvPicPr>
            <p:nvPr/>
          </p:nvPicPr>
          <p:blipFill>
            <a:blip r:embed="rId10"/>
            <a:srcRect/>
            <a:stretch>
              <a:fillRect/>
            </a:stretch>
          </p:blipFill>
          <p:spPr bwMode="auto">
            <a:xfrm>
              <a:off x="1680" y="1920"/>
              <a:ext cx="1118" cy="864"/>
            </a:xfrm>
            <a:prstGeom prst="rect">
              <a:avLst/>
            </a:prstGeom>
            <a:noFill/>
            <a:ln w="9525">
              <a:noFill/>
              <a:miter lim="800000"/>
              <a:headEnd/>
              <a:tailEnd/>
            </a:ln>
          </p:spPr>
        </p:pic>
        <p:sp>
          <p:nvSpPr>
            <p:cNvPr id="80" name="Text Box 56">
              <a:extLst>
                <a:ext uri="{FF2B5EF4-FFF2-40B4-BE49-F238E27FC236}">
                  <a16:creationId xmlns:a16="http://schemas.microsoft.com/office/drawing/2014/main" id="{0AB40E0B-584E-4B86-901E-32CC7CCF470B}"/>
                </a:ext>
              </a:extLst>
            </p:cNvPr>
            <p:cNvSpPr txBox="1">
              <a:spLocks noChangeArrowheads="1"/>
            </p:cNvSpPr>
            <p:nvPr/>
          </p:nvSpPr>
          <p:spPr bwMode="auto">
            <a:xfrm>
              <a:off x="1644" y="2160"/>
              <a:ext cx="1248" cy="332"/>
            </a:xfrm>
            <a:prstGeom prst="rect">
              <a:avLst/>
            </a:prstGeom>
            <a:noFill/>
            <a:ln w="9525">
              <a:noFill/>
              <a:miter lim="800000"/>
              <a:headEnd/>
              <a:tailEnd/>
            </a:ln>
          </p:spPr>
          <p:txBody>
            <a:bodyPr>
              <a:spAutoFit/>
            </a:bodyPr>
            <a:lstStyle/>
            <a:p>
              <a:pPr algn="ctr" eaLnBrk="1" hangingPunct="1">
                <a:spcBef>
                  <a:spcPct val="50000"/>
                </a:spcBef>
              </a:pPr>
              <a:r>
                <a:rPr lang="en-US" altLang="vi-VN" sz="2400" b="1" dirty="0" err="1">
                  <a:solidFill>
                    <a:srgbClr val="FF0066"/>
                  </a:solidFill>
                  <a:latin typeface="VNI-Times" pitchFamily="2" charset="0"/>
                </a:rPr>
                <a:t>Hết</a:t>
              </a:r>
              <a:r>
                <a:rPr lang="en-US" altLang="vi-VN" sz="2400" b="1" dirty="0">
                  <a:solidFill>
                    <a:srgbClr val="FF0066"/>
                  </a:solidFill>
                  <a:latin typeface="VNI-Times" pitchFamily="2" charset="0"/>
                </a:rPr>
                <a:t> </a:t>
              </a:r>
              <a:r>
                <a:rPr lang="en-US" altLang="vi-VN" sz="2400" b="1" dirty="0" err="1">
                  <a:solidFill>
                    <a:srgbClr val="FF0066"/>
                  </a:solidFill>
                  <a:latin typeface="VNI-Times" pitchFamily="2" charset="0"/>
                </a:rPr>
                <a:t>giờ</a:t>
              </a:r>
              <a:endParaRPr lang="en-US" altLang="vi-VN" sz="2400" b="1" dirty="0">
                <a:solidFill>
                  <a:srgbClr val="FF0066"/>
                </a:solidFill>
                <a:latin typeface="VNI-Times" pitchFamily="2" charset="0"/>
              </a:endParaRPr>
            </a:p>
          </p:txBody>
        </p:sp>
      </p:grpSp>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au truong 100.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p:cTn id="13" dur="1000" fill="hold"/>
                                        <p:tgtEl>
                                          <p:spTgt spid="27660"/>
                                        </p:tgtEl>
                                        <p:attrNameLst>
                                          <p:attrName>ppt_w</p:attrName>
                                        </p:attrNameLst>
                                      </p:cBhvr>
                                      <p:tavLst>
                                        <p:tav tm="0">
                                          <p:val>
                                            <p:fltVal val="0"/>
                                          </p:val>
                                        </p:tav>
                                        <p:tav tm="100000">
                                          <p:val>
                                            <p:strVal val="#ppt_w"/>
                                          </p:val>
                                        </p:tav>
                                      </p:tavLst>
                                    </p:anim>
                                    <p:anim calcmode="lin" valueType="num">
                                      <p:cBhvr>
                                        <p:cTn id="14" dur="1000" fill="hold"/>
                                        <p:tgtEl>
                                          <p:spTgt spid="27660"/>
                                        </p:tgtEl>
                                        <p:attrNameLst>
                                          <p:attrName>ppt_h</p:attrName>
                                        </p:attrNameLst>
                                      </p:cBhvr>
                                      <p:tavLst>
                                        <p:tav tm="0">
                                          <p:val>
                                            <p:fltVal val="0"/>
                                          </p:val>
                                        </p:tav>
                                        <p:tav tm="100000">
                                          <p:val>
                                            <p:strVal val="#ppt_h"/>
                                          </p:val>
                                        </p:tav>
                                      </p:tavLst>
                                    </p:anim>
                                    <p:anim calcmode="lin" valueType="num">
                                      <p:cBhvr>
                                        <p:cTn id="15" dur="1000" fill="hold"/>
                                        <p:tgtEl>
                                          <p:spTgt spid="2766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66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c1.wav"/>
                                        </p:tgtEl>
                                      </p:cMediaNode>
                                    </p:audio>
                                  </p:subTnLst>
                                </p:cTn>
                              </p:par>
                              <p:par>
                                <p:cTn id="17" presetID="15" presetClass="entr" presetSubtype="0"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 calcmode="lin" valueType="num">
                                      <p:cBhvr>
                                        <p:cTn id="19" dur="1000" fill="hold"/>
                                        <p:tgtEl>
                                          <p:spTgt spid="27659"/>
                                        </p:tgtEl>
                                        <p:attrNameLst>
                                          <p:attrName>ppt_w</p:attrName>
                                        </p:attrNameLst>
                                      </p:cBhvr>
                                      <p:tavLst>
                                        <p:tav tm="0">
                                          <p:val>
                                            <p:fltVal val="0"/>
                                          </p:val>
                                        </p:tav>
                                        <p:tav tm="100000">
                                          <p:val>
                                            <p:strVal val="#ppt_w"/>
                                          </p:val>
                                        </p:tav>
                                      </p:tavLst>
                                    </p:anim>
                                    <p:anim calcmode="lin" valueType="num">
                                      <p:cBhvr>
                                        <p:cTn id="20" dur="1000" fill="hold"/>
                                        <p:tgtEl>
                                          <p:spTgt spid="27659"/>
                                        </p:tgtEl>
                                        <p:attrNameLst>
                                          <p:attrName>ppt_h</p:attrName>
                                        </p:attrNameLst>
                                      </p:cBhvr>
                                      <p:tavLst>
                                        <p:tav tm="0">
                                          <p:val>
                                            <p:fltVal val="0"/>
                                          </p:val>
                                        </p:tav>
                                        <p:tav tm="100000">
                                          <p:val>
                                            <p:strVal val="#ppt_h"/>
                                          </p:val>
                                        </p:tav>
                                      </p:tavLst>
                                    </p:anim>
                                    <p:anim calcmode="lin" valueType="num">
                                      <p:cBhvr>
                                        <p:cTn id="21" dur="1000" fill="hold"/>
                                        <p:tgtEl>
                                          <p:spTgt spid="2765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76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7670"/>
                                        </p:tgtEl>
                                        <p:attrNameLst>
                                          <p:attrName>style.visibility</p:attrName>
                                        </p:attrNameLst>
                                      </p:cBhvr>
                                      <p:to>
                                        <p:strVal val="visible"/>
                                      </p:to>
                                    </p:set>
                                    <p:anim to="" calcmode="lin" valueType="num">
                                      <p:cBhvr>
                                        <p:cTn id="27" dur="1" fill="hold"/>
                                        <p:tgtEl>
                                          <p:spTgt spid="27670"/>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4" name="Question3.wav"/>
                                        </p:tgtEl>
                                      </p:cMediaNode>
                                    </p:audio>
                                  </p:sub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fltVal val="0"/>
                                          </p:val>
                                        </p:tav>
                                        <p:tav tm="100000">
                                          <p:val>
                                            <p:strVal val="#ppt_w"/>
                                          </p:val>
                                        </p:tav>
                                      </p:tavLst>
                                    </p:anim>
                                    <p:anim calcmode="lin" valueType="num">
                                      <p:cBhvr>
                                        <p:cTn id="33" dur="1000" fill="hold"/>
                                        <p:tgtEl>
                                          <p:spTgt spid="4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5" name="DING.WAV"/>
                                        </p:tgtEl>
                                      </p:cMediaNode>
                                    </p:audio>
                                  </p:subTnLst>
                                </p:cTn>
                              </p:par>
                            </p:childTnLst>
                          </p:cTn>
                        </p:par>
                        <p:par>
                          <p:cTn id="34" fill="hold">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5" name="DING.WAV"/>
                                        </p:tgtEl>
                                      </p:cMediaNode>
                                    </p:audio>
                                  </p:subTnLst>
                                </p:cTn>
                              </p:par>
                            </p:childTnLst>
                          </p:cTn>
                        </p:par>
                        <p:par>
                          <p:cTn id="39" fill="hold">
                            <p:stCondLst>
                              <p:cond delay="2000"/>
                            </p:stCondLst>
                            <p:childTnLst>
                              <p:par>
                                <p:cTn id="40" presetID="23" presetClass="entr" presetSubtype="16" fill="hold" nodeType="after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p:cTn id="42" dur="1000" fill="hold"/>
                                        <p:tgtEl>
                                          <p:spTgt spid="54"/>
                                        </p:tgtEl>
                                        <p:attrNameLst>
                                          <p:attrName>ppt_w</p:attrName>
                                        </p:attrNameLst>
                                      </p:cBhvr>
                                      <p:tavLst>
                                        <p:tav tm="0">
                                          <p:val>
                                            <p:fltVal val="0"/>
                                          </p:val>
                                        </p:tav>
                                        <p:tav tm="100000">
                                          <p:val>
                                            <p:strVal val="#ppt_w"/>
                                          </p:val>
                                        </p:tav>
                                      </p:tavLst>
                                    </p:anim>
                                    <p:anim calcmode="lin" valueType="num">
                                      <p:cBhvr>
                                        <p:cTn id="43" dur="1000" fill="hold"/>
                                        <p:tgtEl>
                                          <p:spTgt spid="5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5" name="DING.WAV"/>
                                        </p:tgtEl>
                                      </p:cMediaNode>
                                    </p:audio>
                                  </p:subTnLst>
                                </p:cTn>
                              </p:par>
                            </p:childTnLst>
                          </p:cTn>
                        </p:par>
                        <p:par>
                          <p:cTn id="44" fill="hold">
                            <p:stCondLst>
                              <p:cond delay="3000"/>
                            </p:stCondLst>
                            <p:childTnLst>
                              <p:par>
                                <p:cTn id="45" presetID="23" presetClass="entr" presetSubtype="16"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 calcmode="lin" valueType="num">
                                      <p:cBhvr>
                                        <p:cTn id="47" dur="1000" fill="hold"/>
                                        <p:tgtEl>
                                          <p:spTgt spid="57"/>
                                        </p:tgtEl>
                                        <p:attrNameLst>
                                          <p:attrName>ppt_w</p:attrName>
                                        </p:attrNameLst>
                                      </p:cBhvr>
                                      <p:tavLst>
                                        <p:tav tm="0">
                                          <p:val>
                                            <p:fltVal val="0"/>
                                          </p:val>
                                        </p:tav>
                                        <p:tav tm="100000">
                                          <p:val>
                                            <p:strVal val="#ppt_w"/>
                                          </p:val>
                                        </p:tav>
                                      </p:tavLst>
                                    </p:anim>
                                    <p:anim calcmode="lin" valueType="num">
                                      <p:cBhvr>
                                        <p:cTn id="48" dur="1000" fill="hold"/>
                                        <p:tgtEl>
                                          <p:spTgt spid="5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9" fill="hold">
                            <p:stCondLst>
                              <p:cond delay="4000"/>
                            </p:stCondLst>
                            <p:childTnLst>
                              <p:par>
                                <p:cTn id="50" presetID="23" presetClass="entr" presetSubtype="16" fill="hold" nodeType="after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p:cTn id="52" dur="1000" fill="hold"/>
                                        <p:tgtEl>
                                          <p:spTgt spid="60"/>
                                        </p:tgtEl>
                                        <p:attrNameLst>
                                          <p:attrName>ppt_w</p:attrName>
                                        </p:attrNameLst>
                                      </p:cBhvr>
                                      <p:tavLst>
                                        <p:tav tm="0">
                                          <p:val>
                                            <p:fltVal val="0"/>
                                          </p:val>
                                        </p:tav>
                                        <p:tav tm="100000">
                                          <p:val>
                                            <p:strVal val="#ppt_w"/>
                                          </p:val>
                                        </p:tav>
                                      </p:tavLst>
                                    </p:anim>
                                    <p:anim calcmode="lin" valueType="num">
                                      <p:cBhvr>
                                        <p:cTn id="53" dur="1000" fill="hold"/>
                                        <p:tgtEl>
                                          <p:spTgt spid="6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DING.WAV"/>
                                        </p:tgtEl>
                                      </p:cMediaNode>
                                    </p:audio>
                                  </p:sub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p:cTn id="57" dur="1000" fill="hold"/>
                                        <p:tgtEl>
                                          <p:spTgt spid="63"/>
                                        </p:tgtEl>
                                        <p:attrNameLst>
                                          <p:attrName>ppt_w</p:attrName>
                                        </p:attrNameLst>
                                      </p:cBhvr>
                                      <p:tavLst>
                                        <p:tav tm="0">
                                          <p:val>
                                            <p:fltVal val="0"/>
                                          </p:val>
                                        </p:tav>
                                        <p:tav tm="100000">
                                          <p:val>
                                            <p:strVal val="#ppt_w"/>
                                          </p:val>
                                        </p:tav>
                                      </p:tavLst>
                                    </p:anim>
                                    <p:anim calcmode="lin" valueType="num">
                                      <p:cBhvr>
                                        <p:cTn id="58" dur="1000" fill="hold"/>
                                        <p:tgtEl>
                                          <p:spTgt spid="6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DING.WAV"/>
                                        </p:tgtEl>
                                      </p:cMediaNode>
                                    </p:audio>
                                  </p:subTnLst>
                                </p:cTn>
                              </p:par>
                            </p:childTnLst>
                          </p:cTn>
                        </p:par>
                        <p:par>
                          <p:cTn id="59" fill="hold">
                            <p:stCondLst>
                              <p:cond delay="6000"/>
                            </p:stCondLst>
                            <p:childTnLst>
                              <p:par>
                                <p:cTn id="60" presetID="23" presetClass="entr" presetSubtype="16"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1000" fill="hold"/>
                                        <p:tgtEl>
                                          <p:spTgt spid="66"/>
                                        </p:tgtEl>
                                        <p:attrNameLst>
                                          <p:attrName>ppt_w</p:attrName>
                                        </p:attrNameLst>
                                      </p:cBhvr>
                                      <p:tavLst>
                                        <p:tav tm="0">
                                          <p:val>
                                            <p:fltVal val="0"/>
                                          </p:val>
                                        </p:tav>
                                        <p:tav tm="100000">
                                          <p:val>
                                            <p:strVal val="#ppt_w"/>
                                          </p:val>
                                        </p:tav>
                                      </p:tavLst>
                                    </p:anim>
                                    <p:anim calcmode="lin" valueType="num">
                                      <p:cBhvr>
                                        <p:cTn id="63" dur="1000" fill="hold"/>
                                        <p:tgtEl>
                                          <p:spTgt spid="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DING.WAV"/>
                                        </p:tgtEl>
                                      </p:cMediaNode>
                                    </p:audio>
                                  </p:subTnLst>
                                </p:cTn>
                              </p:par>
                            </p:childTnLst>
                          </p:cTn>
                        </p:par>
                        <p:par>
                          <p:cTn id="64" fill="hold">
                            <p:stCondLst>
                              <p:cond delay="7000"/>
                            </p:stCondLst>
                            <p:childTnLst>
                              <p:par>
                                <p:cTn id="65" presetID="23" presetClass="entr" presetSubtype="16" fill="hold" nodeType="afterEffect">
                                  <p:stCondLst>
                                    <p:cond delay="0"/>
                                  </p:stCondLst>
                                  <p:childTnLst>
                                    <p:set>
                                      <p:cBhvr>
                                        <p:cTn id="66" dur="1" fill="hold">
                                          <p:stCondLst>
                                            <p:cond delay="0"/>
                                          </p:stCondLst>
                                        </p:cTn>
                                        <p:tgtEl>
                                          <p:spTgt spid="69"/>
                                        </p:tgtEl>
                                        <p:attrNameLst>
                                          <p:attrName>style.visibility</p:attrName>
                                        </p:attrNameLst>
                                      </p:cBhvr>
                                      <p:to>
                                        <p:strVal val="visible"/>
                                      </p:to>
                                    </p:set>
                                    <p:anim calcmode="lin" valueType="num">
                                      <p:cBhvr>
                                        <p:cTn id="67" dur="1000" fill="hold"/>
                                        <p:tgtEl>
                                          <p:spTgt spid="69"/>
                                        </p:tgtEl>
                                        <p:attrNameLst>
                                          <p:attrName>ppt_w</p:attrName>
                                        </p:attrNameLst>
                                      </p:cBhvr>
                                      <p:tavLst>
                                        <p:tav tm="0">
                                          <p:val>
                                            <p:fltVal val="0"/>
                                          </p:val>
                                        </p:tav>
                                        <p:tav tm="100000">
                                          <p:val>
                                            <p:strVal val="#ppt_w"/>
                                          </p:val>
                                        </p:tav>
                                      </p:tavLst>
                                    </p:anim>
                                    <p:anim calcmode="lin" valueType="num">
                                      <p:cBhvr>
                                        <p:cTn id="68" dur="1000" fill="hold"/>
                                        <p:tgtEl>
                                          <p:spTgt spid="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DING.WAV"/>
                                        </p:tgtEl>
                                      </p:cMediaNode>
                                    </p:audio>
                                  </p:sub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1000" fill="hold"/>
                                        <p:tgtEl>
                                          <p:spTgt spid="72"/>
                                        </p:tgtEl>
                                        <p:attrNameLst>
                                          <p:attrName>ppt_w</p:attrName>
                                        </p:attrNameLst>
                                      </p:cBhvr>
                                      <p:tavLst>
                                        <p:tav tm="0">
                                          <p:val>
                                            <p:fltVal val="0"/>
                                          </p:val>
                                        </p:tav>
                                        <p:tav tm="100000">
                                          <p:val>
                                            <p:strVal val="#ppt_w"/>
                                          </p:val>
                                        </p:tav>
                                      </p:tavLst>
                                    </p:anim>
                                    <p:anim calcmode="lin" valueType="num">
                                      <p:cBhvr>
                                        <p:cTn id="73" dur="1000" fill="hold"/>
                                        <p:tgtEl>
                                          <p:spTgt spid="7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4" fill="hold">
                            <p:stCondLst>
                              <p:cond delay="9000"/>
                            </p:stCondLst>
                            <p:childTnLst>
                              <p:par>
                                <p:cTn id="75" presetID="23" presetClass="entr" presetSubtype="16" fill="hold" nodeType="afterEffect">
                                  <p:stCondLst>
                                    <p:cond delay="0"/>
                                  </p:stCondLst>
                                  <p:childTnLst>
                                    <p:set>
                                      <p:cBhvr>
                                        <p:cTn id="76" dur="1" fill="hold">
                                          <p:stCondLst>
                                            <p:cond delay="0"/>
                                          </p:stCondLst>
                                        </p:cTn>
                                        <p:tgtEl>
                                          <p:spTgt spid="75"/>
                                        </p:tgtEl>
                                        <p:attrNameLst>
                                          <p:attrName>style.visibility</p:attrName>
                                        </p:attrNameLst>
                                      </p:cBhvr>
                                      <p:to>
                                        <p:strVal val="visible"/>
                                      </p:to>
                                    </p:set>
                                    <p:anim calcmode="lin" valueType="num">
                                      <p:cBhvr>
                                        <p:cTn id="77" dur="1000" fill="hold"/>
                                        <p:tgtEl>
                                          <p:spTgt spid="75"/>
                                        </p:tgtEl>
                                        <p:attrNameLst>
                                          <p:attrName>ppt_w</p:attrName>
                                        </p:attrNameLst>
                                      </p:cBhvr>
                                      <p:tavLst>
                                        <p:tav tm="0">
                                          <p:val>
                                            <p:fltVal val="0"/>
                                          </p:val>
                                        </p:tav>
                                        <p:tav tm="100000">
                                          <p:val>
                                            <p:strVal val="#ppt_w"/>
                                          </p:val>
                                        </p:tav>
                                      </p:tavLst>
                                    </p:anim>
                                    <p:anim calcmode="lin" valueType="num">
                                      <p:cBhvr>
                                        <p:cTn id="78" dur="1000" fill="hold"/>
                                        <p:tgtEl>
                                          <p:spTgt spid="7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DING.WAV"/>
                                        </p:tgtEl>
                                      </p:cMediaNode>
                                    </p:audio>
                                  </p:subTnLst>
                                </p:cTn>
                              </p:par>
                            </p:childTnLst>
                          </p:cTn>
                        </p:par>
                        <p:par>
                          <p:cTn id="79" fill="hold">
                            <p:stCondLst>
                              <p:cond delay="10000"/>
                            </p:stCondLst>
                            <p:childTnLst>
                              <p:par>
                                <p:cTn id="80" presetID="23" presetClass="entr" presetSubtype="16" fill="hold" nodeType="after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1000" fill="hold"/>
                                        <p:tgtEl>
                                          <p:spTgt spid="78"/>
                                        </p:tgtEl>
                                        <p:attrNameLst>
                                          <p:attrName>ppt_w</p:attrName>
                                        </p:attrNameLst>
                                      </p:cBhvr>
                                      <p:tavLst>
                                        <p:tav tm="0">
                                          <p:val>
                                            <p:fltVal val="0"/>
                                          </p:val>
                                        </p:tav>
                                        <p:tav tm="100000">
                                          <p:val>
                                            <p:strVal val="#ppt_w"/>
                                          </p:val>
                                        </p:tav>
                                      </p:tavLst>
                                    </p:anim>
                                    <p:anim calcmode="lin" valueType="num">
                                      <p:cBhvr>
                                        <p:cTn id="83" dur="1000" fill="hold"/>
                                        <p:tgtEl>
                                          <p:spTgt spid="7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REC04.wav"/>
                                        </p:tgtEl>
                                      </p:cMediaNode>
                                    </p:audio>
                                  </p:sub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27662"/>
                                        </p:tgtEl>
                                        <p:attrNameLst>
                                          <p:attrName>style.visibility</p:attrName>
                                        </p:attrNameLst>
                                      </p:cBhvr>
                                      <p:to>
                                        <p:strVal val="visible"/>
                                      </p:to>
                                    </p:set>
                                    <p:animEffect transition="in" filter="blinds(horizontal)">
                                      <p:cBhvr>
                                        <p:cTn id="88" dur="500"/>
                                        <p:tgtEl>
                                          <p:spTgt spid="27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p:bldP spid="27662" grpId="0" animBg="1"/>
      <p:bldP spid="2767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noCrop="1"/>
          </p:cNvPicPr>
          <p:nvPr/>
        </p:nvPicPr>
        <p:blipFill>
          <a:blip r:embed="rId4"/>
          <a:srcRect/>
          <a:stretch>
            <a:fillRect/>
          </a:stretch>
        </p:blipFill>
        <p:spPr bwMode="auto">
          <a:xfrm rot="-5400000">
            <a:off x="-2323306" y="2323307"/>
            <a:ext cx="5143500" cy="496888"/>
          </a:xfrm>
          <a:prstGeom prst="rect">
            <a:avLst/>
          </a:prstGeom>
          <a:noFill/>
          <a:ln w="9525">
            <a:noFill/>
            <a:miter lim="800000"/>
            <a:headEnd/>
            <a:tailEnd/>
          </a:ln>
        </p:spPr>
      </p:pic>
      <p:pic>
        <p:nvPicPr>
          <p:cNvPr id="4099" name="Picture 5"/>
          <p:cNvPicPr>
            <a:picLocks noChangeAspect="1" noChangeArrowheads="1" noCrop="1"/>
          </p:cNvPicPr>
          <p:nvPr/>
        </p:nvPicPr>
        <p:blipFill>
          <a:blip r:embed="rId4"/>
          <a:srcRect/>
          <a:stretch>
            <a:fillRect/>
          </a:stretch>
        </p:blipFill>
        <p:spPr bwMode="auto">
          <a:xfrm rot="5400000">
            <a:off x="6323807" y="2323307"/>
            <a:ext cx="5143500" cy="496887"/>
          </a:xfrm>
          <a:prstGeom prst="rect">
            <a:avLst/>
          </a:prstGeom>
          <a:noFill/>
          <a:ln w="9525">
            <a:noFill/>
            <a:miter lim="800000"/>
            <a:headEnd/>
            <a:tailEnd/>
          </a:ln>
        </p:spPr>
      </p:pic>
      <p:sp>
        <p:nvSpPr>
          <p:cNvPr id="49154" name="AutoShape 2">
            <a:hlinkClick r:id="rId5" action="ppaction://hlinkpres?slideindex=3&amp;slidetitle=BỐC THĂM CHỌN Ô CỬA BÍ MẬT"/>
          </p:cNvPr>
          <p:cNvSpPr>
            <a:spLocks noChangeArrowheads="1"/>
          </p:cNvSpPr>
          <p:nvPr/>
        </p:nvSpPr>
        <p:spPr bwMode="auto">
          <a:xfrm>
            <a:off x="609600" y="0"/>
            <a:ext cx="7620000" cy="5143500"/>
          </a:xfrm>
          <a:prstGeom prst="irregularSeal2">
            <a:avLst/>
          </a:prstGeom>
          <a:gradFill rotWithShape="1">
            <a:gsLst>
              <a:gs pos="0">
                <a:srgbClr val="FFFFFF"/>
              </a:gs>
              <a:gs pos="100000">
                <a:srgbClr val="FF0000"/>
              </a:gs>
            </a:gsLst>
            <a:path path="shape">
              <a:fillToRect l="50000" t="50000" r="50000" b="50000"/>
            </a:path>
          </a:gradFill>
          <a:ln w="38100" cmpd="dbl">
            <a:noFill/>
            <a:miter lim="800000"/>
            <a:headEnd/>
            <a:tailEnd/>
          </a:ln>
        </p:spPr>
        <p:txBody>
          <a:bodyPr wrap="none" lIns="68580" tIns="34290" rIns="68580" bIns="34290" anchor="ctr"/>
          <a:lstStyle/>
          <a:p>
            <a:pPr eaLnBrk="1" hangingPunct="1"/>
            <a:endParaRPr lang="vi-VN" altLang="vi-VN">
              <a:latin typeface="Calibri" pitchFamily="34" charset="0"/>
            </a:endParaRPr>
          </a:p>
        </p:txBody>
      </p:sp>
      <p:sp>
        <p:nvSpPr>
          <p:cNvPr id="4101" name="Text Box 7"/>
          <p:cNvSpPr txBox="1">
            <a:spLocks noChangeArrowheads="1"/>
          </p:cNvSpPr>
          <p:nvPr/>
        </p:nvSpPr>
        <p:spPr bwMode="auto">
          <a:xfrm rot="-753720">
            <a:off x="1747839" y="1817036"/>
            <a:ext cx="5181600" cy="1177245"/>
          </a:xfrm>
          <a:prstGeom prst="rect">
            <a:avLst/>
          </a:prstGeom>
          <a:noFill/>
          <a:ln w="9525">
            <a:noFill/>
            <a:miter lim="800000"/>
            <a:headEnd/>
            <a:tailEnd/>
          </a:ln>
          <a:effectLst/>
        </p:spPr>
        <p:txBody>
          <a:bodyPr lIns="68580" tIns="34290" rIns="68580" bIns="34290">
            <a:spAutoFit/>
          </a:bodyPr>
          <a:lstStyle/>
          <a:p>
            <a:pPr algn="ctr" eaLnBrk="1" hangingPunct="1">
              <a:spcBef>
                <a:spcPct val="50000"/>
              </a:spcBef>
            </a:pPr>
            <a:r>
              <a:rPr lang="en-US" altLang="vi-VN" sz="3600" b="1" dirty="0" err="1"/>
              <a:t>Chúc</a:t>
            </a:r>
            <a:r>
              <a:rPr lang="en-US" altLang="vi-VN" sz="3600" b="1" dirty="0"/>
              <a:t> </a:t>
            </a:r>
            <a:r>
              <a:rPr lang="en-US" altLang="vi-VN" sz="3600" b="1" dirty="0" err="1"/>
              <a:t>mừng</a:t>
            </a:r>
            <a:r>
              <a:rPr lang="en-US" altLang="vi-VN" sz="3600" b="1" dirty="0"/>
              <a:t> </a:t>
            </a:r>
            <a:r>
              <a:rPr lang="en-US" altLang="vi-VN" sz="3600" b="1" dirty="0" err="1"/>
              <a:t>các</a:t>
            </a:r>
            <a:r>
              <a:rPr lang="en-US" altLang="vi-VN" sz="3600" b="1" dirty="0"/>
              <a:t> </a:t>
            </a:r>
            <a:r>
              <a:rPr lang="en-US" altLang="vi-VN" sz="3600" b="1" dirty="0" err="1"/>
              <a:t>bạn</a:t>
            </a:r>
            <a:r>
              <a:rPr lang="en-US" altLang="vi-VN" sz="3600" b="1" dirty="0"/>
              <a:t> </a:t>
            </a:r>
            <a:r>
              <a:rPr lang="en-US" altLang="vi-VN" sz="3600" b="1" dirty="0" err="1"/>
              <a:t>đã</a:t>
            </a:r>
            <a:r>
              <a:rPr lang="en-US" altLang="vi-VN" sz="3600" b="1" dirty="0"/>
              <a:t> </a:t>
            </a:r>
            <a:r>
              <a:rPr lang="en-US" altLang="vi-VN" sz="3600" b="1" dirty="0" err="1"/>
              <a:t>hoàn</a:t>
            </a:r>
            <a:r>
              <a:rPr lang="en-US" altLang="vi-VN" sz="3600" b="1" dirty="0"/>
              <a:t> </a:t>
            </a:r>
            <a:r>
              <a:rPr lang="en-US" altLang="vi-VN" sz="3600" b="1" dirty="0" err="1"/>
              <a:t>thành</a:t>
            </a:r>
            <a:r>
              <a:rPr lang="en-US" altLang="vi-VN" sz="3600" b="1" dirty="0"/>
              <a:t>!</a:t>
            </a:r>
          </a:p>
        </p:txBody>
      </p:sp>
      <p:pic>
        <p:nvPicPr>
          <p:cNvPr id="4102" name="Picture 8">
            <a:hlinkClick r:id="rId6" action="ppaction://hlinkpres?slideindex=33&amp;slidetitle=Ô CỬA BÍ MẬT"/>
          </p:cNvPr>
          <p:cNvPicPr>
            <a:picLocks noChangeAspect="1" noChangeArrowheads="1" noCrop="1"/>
          </p:cNvPicPr>
          <p:nvPr/>
        </p:nvPicPr>
        <p:blipFill>
          <a:blip r:embed="rId7"/>
          <a:srcRect/>
          <a:stretch>
            <a:fillRect/>
          </a:stretch>
        </p:blipFill>
        <p:spPr bwMode="auto">
          <a:xfrm>
            <a:off x="7080250" y="3714750"/>
            <a:ext cx="1682750" cy="1428750"/>
          </a:xfrm>
          <a:prstGeom prst="rect">
            <a:avLst/>
          </a:prstGeom>
          <a:noFill/>
          <a:ln w="9525">
            <a:noFill/>
            <a:miter lim="800000"/>
            <a:headEnd/>
            <a:tailEnd/>
          </a:ln>
        </p:spPr>
      </p:pic>
      <p:pic>
        <p:nvPicPr>
          <p:cNvPr id="7" name="Đường đến ngày vinh quang - Bức tường.mp3">
            <a:hlinkClick r:id="" action="ppaction://media"/>
          </p:cNvPr>
          <p:cNvPicPr>
            <a:picLocks noRot="1" noChangeAspect="1"/>
          </p:cNvPicPr>
          <p:nvPr>
            <a:audioFile r:link="rId1"/>
          </p:nvPr>
        </p:nvPicPr>
        <p:blipFill>
          <a:blip r:embed="rId8"/>
          <a:stretch>
            <a:fillRect/>
          </a:stretch>
        </p:blipFill>
        <p:spPr>
          <a:xfrm>
            <a:off x="8597220" y="141742"/>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ox(out)">
                                      <p:cBhvr>
                                        <p:cTn id="7" dur="500"/>
                                        <p:tgtEl>
                                          <p:spTgt spid="49154"/>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385"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4915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5012" y="-15696"/>
            <a:ext cx="1518313" cy="2730909"/>
          </a:xfrm>
          <a:prstGeom prst="rect">
            <a:avLst/>
          </a:prstGeom>
        </p:spPr>
      </p:pic>
      <p:sp>
        <p:nvSpPr>
          <p:cNvPr id="4" name="TextBox 3"/>
          <p:cNvSpPr txBox="1"/>
          <p:nvPr/>
        </p:nvSpPr>
        <p:spPr>
          <a:xfrm>
            <a:off x="4213474" y="868488"/>
            <a:ext cx="648072"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B</a:t>
            </a:r>
            <a:endParaRPr lang="zh-CN" altLang="en-US" sz="4400" dirty="0">
              <a:solidFill>
                <a:schemeClr val="bg1"/>
              </a:solidFill>
              <a:latin typeface="Adobe Gothic Std B" pitchFamily="34" charset="-128"/>
            </a:endParaRPr>
          </a:p>
        </p:txBody>
      </p:sp>
      <p:sp>
        <p:nvSpPr>
          <p:cNvPr id="5" name="TextBox 4"/>
          <p:cNvSpPr txBox="1"/>
          <p:nvPr/>
        </p:nvSpPr>
        <p:spPr>
          <a:xfrm>
            <a:off x="5782100" y="2452664"/>
            <a:ext cx="504056" cy="769441"/>
          </a:xfrm>
          <a:prstGeom prst="rect">
            <a:avLst/>
          </a:prstGeom>
          <a:noFill/>
        </p:spPr>
        <p:txBody>
          <a:bodyPr wrap="square" rtlCol="0">
            <a:spAutoFit/>
          </a:bodyPr>
          <a:lstStyle/>
          <a:p>
            <a:r>
              <a:rPr lang="en-US" altLang="zh-CN" sz="4400" dirty="0">
                <a:solidFill>
                  <a:schemeClr val="bg1"/>
                </a:solidFill>
                <a:latin typeface="Adobe Gothic Std B" pitchFamily="34" charset="-128"/>
              </a:rPr>
              <a:t>C</a:t>
            </a:r>
            <a:endParaRPr lang="zh-CN" altLang="en-US" sz="4400" dirty="0">
              <a:solidFill>
                <a:schemeClr val="bg1"/>
              </a:solidFill>
              <a:latin typeface="Adobe Gothic Std B" pitchFamily="34" charset="-128"/>
            </a:endParaRPr>
          </a:p>
        </p:txBody>
      </p:sp>
      <p:sp>
        <p:nvSpPr>
          <p:cNvPr id="13" name="Rectangle 12">
            <a:extLst>
              <a:ext uri="{FF2B5EF4-FFF2-40B4-BE49-F238E27FC236}">
                <a16:creationId xmlns:a16="http://schemas.microsoft.com/office/drawing/2014/main" id="{7F44CF81-1CCF-4723-8488-5668386755F2}"/>
              </a:ext>
            </a:extLst>
          </p:cNvPr>
          <p:cNvSpPr/>
          <p:nvPr/>
        </p:nvSpPr>
        <p:spPr>
          <a:xfrm>
            <a:off x="2811708" y="1052281"/>
            <a:ext cx="6103577" cy="1323439"/>
          </a:xfrm>
          <a:prstGeom prst="rect">
            <a:avLst/>
          </a:prstGeom>
          <a:ln w="12700">
            <a:solidFill>
              <a:schemeClr val="tx1"/>
            </a:solidFill>
          </a:ln>
        </p:spPr>
        <p:txBody>
          <a:bodyPr wrap="square">
            <a:spAutoFit/>
          </a:bodyPr>
          <a:lstStyle/>
          <a:p>
            <a:pPr algn="ctr"/>
            <a:r>
              <a:rPr lang="en-US" sz="2000" dirty="0"/>
              <a:t>M</a:t>
            </a:r>
            <a:r>
              <a:rPr lang="vi-VN" sz="2000" dirty="0"/>
              <a:t>ỗi học sinh chọn 1 vật bất kì trên bàn (VD: đồng xu, bút, thước nhựa, giấy….). Em hãy thực hiện 2 cách khác nhau để làm tăng nhiệt năng của vật đó. </a:t>
            </a:r>
            <a:endParaRPr lang="en-US" sz="2000" dirty="0"/>
          </a:p>
          <a:p>
            <a:pPr algn="ctr"/>
            <a:r>
              <a:rPr lang="vi-VN" sz="2000" dirty="0"/>
              <a:t>Giải thích cách làm?</a:t>
            </a:r>
          </a:p>
        </p:txBody>
      </p:sp>
      <p:sp>
        <p:nvSpPr>
          <p:cNvPr id="14" name="Rectangle 13">
            <a:extLst>
              <a:ext uri="{FF2B5EF4-FFF2-40B4-BE49-F238E27FC236}">
                <a16:creationId xmlns:a16="http://schemas.microsoft.com/office/drawing/2014/main" id="{5CEC2BA0-31AD-4A6D-BD4F-39C832FFA733}"/>
              </a:ext>
            </a:extLst>
          </p:cNvPr>
          <p:cNvSpPr/>
          <p:nvPr/>
        </p:nvSpPr>
        <p:spPr>
          <a:xfrm>
            <a:off x="2811709" y="2911855"/>
            <a:ext cx="6103576" cy="1015663"/>
          </a:xfrm>
          <a:prstGeom prst="rect">
            <a:avLst/>
          </a:prstGeom>
          <a:ln w="12700">
            <a:solidFill>
              <a:schemeClr val="tx1"/>
            </a:solidFill>
          </a:ln>
        </p:spPr>
        <p:txBody>
          <a:bodyPr wrap="square">
            <a:spAutoFit/>
          </a:bodyPr>
          <a:lstStyle/>
          <a:p>
            <a:r>
              <a:rPr lang="vi-VN" sz="2000" dirty="0"/>
              <a:t>Cách 1: Chà xát vật với vật khác… </a:t>
            </a:r>
          </a:p>
          <a:p>
            <a:r>
              <a:rPr lang="vi-VN" sz="2000" dirty="0"/>
              <a:t>Cách 2: Hơ vật dưới ánh nắng mặt trời, thả vật vào nước ấm…</a:t>
            </a:r>
          </a:p>
        </p:txBody>
      </p:sp>
      <p:sp>
        <p:nvSpPr>
          <p:cNvPr id="15" name="Rectangle 14">
            <a:extLst>
              <a:ext uri="{FF2B5EF4-FFF2-40B4-BE49-F238E27FC236}">
                <a16:creationId xmlns:a16="http://schemas.microsoft.com/office/drawing/2014/main" id="{4C001AFB-E5E2-420C-8FC5-E0970200B9B6}"/>
              </a:ext>
            </a:extLst>
          </p:cNvPr>
          <p:cNvSpPr/>
          <p:nvPr/>
        </p:nvSpPr>
        <p:spPr>
          <a:xfrm>
            <a:off x="389977" y="2892801"/>
            <a:ext cx="1941557" cy="400110"/>
          </a:xfrm>
          <a:prstGeom prst="rect">
            <a:avLst/>
          </a:prstGeom>
          <a:solidFill>
            <a:schemeClr val="accent1">
              <a:lumMod val="60000"/>
              <a:lumOff val="40000"/>
            </a:schemeClr>
          </a:solidFill>
          <a:ln w="12700">
            <a:solidFill>
              <a:schemeClr val="tx1"/>
            </a:solidFill>
          </a:ln>
        </p:spPr>
        <p:txBody>
          <a:bodyPr wrap="squar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Thực</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hiện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công</a:t>
            </a:r>
            <a:r>
              <a:rPr lang="en-US" sz="2000" b="1" dirty="0">
                <a:solidFill>
                  <a:srgbClr val="FF0000"/>
                </a:solidFill>
                <a:latin typeface="Times New Roman" panose="02020603050405020304" pitchFamily="18" charset="0"/>
                <a:ea typeface="Times New Roman" panose="02020603050405020304" pitchFamily="18" charset="0"/>
              </a:rPr>
              <a:t> </a:t>
            </a:r>
            <a:endParaRPr lang="en-US" sz="2000" b="1" dirty="0"/>
          </a:p>
        </p:txBody>
      </p:sp>
      <p:sp>
        <p:nvSpPr>
          <p:cNvPr id="16" name="Rectangle 15">
            <a:extLst>
              <a:ext uri="{FF2B5EF4-FFF2-40B4-BE49-F238E27FC236}">
                <a16:creationId xmlns:a16="http://schemas.microsoft.com/office/drawing/2014/main" id="{121611A6-57BE-4A4A-9134-95EE730F3E95}"/>
              </a:ext>
            </a:extLst>
          </p:cNvPr>
          <p:cNvSpPr/>
          <p:nvPr/>
        </p:nvSpPr>
        <p:spPr>
          <a:xfrm>
            <a:off x="562203" y="3390808"/>
            <a:ext cx="1597104" cy="400110"/>
          </a:xfrm>
          <a:prstGeom prst="rect">
            <a:avLst/>
          </a:prstGeom>
          <a:solidFill>
            <a:schemeClr val="accent2">
              <a:lumMod val="60000"/>
              <a:lumOff val="40000"/>
            </a:schemeClr>
          </a:solidFill>
          <a:ln w="12700">
            <a:solidFill>
              <a:schemeClr val="tx1"/>
            </a:solidFill>
          </a:ln>
        </p:spPr>
        <p:txBody>
          <a:bodyPr wrap="none">
            <a:spAutoFit/>
          </a:bodyPr>
          <a:lstStyle/>
          <a:p>
            <a:r>
              <a:rPr lang="en-US" sz="2000" b="1" dirty="0" err="1">
                <a:solidFill>
                  <a:srgbClr val="FF0000"/>
                </a:solidFill>
                <a:latin typeface="Times New Roman" panose="02020603050405020304" pitchFamily="18" charset="0"/>
                <a:ea typeface="Times New Roman" panose="02020603050405020304" pitchFamily="18" charset="0"/>
              </a:rPr>
              <a:t>Truyền</a:t>
            </a:r>
            <a:r>
              <a:rPr lang="en-US" sz="2000" b="1" dirty="0">
                <a:solidFill>
                  <a:srgbClr val="FF0000"/>
                </a:solidFill>
                <a:latin typeface="Times New Roman" panose="02020603050405020304" pitchFamily="18" charset="0"/>
                <a:ea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rPr>
              <a:t>nhiệt</a:t>
            </a:r>
            <a:endParaRPr lang="en-US" sz="2000" b="1" dirty="0"/>
          </a:p>
        </p:txBody>
      </p:sp>
      <p:sp>
        <p:nvSpPr>
          <p:cNvPr id="17" name="Arrow: Right 16">
            <a:extLst>
              <a:ext uri="{FF2B5EF4-FFF2-40B4-BE49-F238E27FC236}">
                <a16:creationId xmlns:a16="http://schemas.microsoft.com/office/drawing/2014/main" id="{5263EABA-1D2A-4534-B2E9-15D1B0FEC879}"/>
              </a:ext>
            </a:extLst>
          </p:cNvPr>
          <p:cNvSpPr/>
          <p:nvPr/>
        </p:nvSpPr>
        <p:spPr bwMode="auto">
          <a:xfrm>
            <a:off x="2362258" y="3092856"/>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8" name="Arrow: Right 17">
            <a:extLst>
              <a:ext uri="{FF2B5EF4-FFF2-40B4-BE49-F238E27FC236}">
                <a16:creationId xmlns:a16="http://schemas.microsoft.com/office/drawing/2014/main" id="{AFA48DCC-0D0C-41B1-A28A-512A0DEA7140}"/>
              </a:ext>
            </a:extLst>
          </p:cNvPr>
          <p:cNvSpPr/>
          <p:nvPr/>
        </p:nvSpPr>
        <p:spPr bwMode="auto">
          <a:xfrm>
            <a:off x="2362258" y="3552424"/>
            <a:ext cx="418726" cy="129249"/>
          </a:xfrm>
          <a:prstGeom prst="rightArrow">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9" name="Rectangle 18">
            <a:extLst>
              <a:ext uri="{FF2B5EF4-FFF2-40B4-BE49-F238E27FC236}">
                <a16:creationId xmlns:a16="http://schemas.microsoft.com/office/drawing/2014/main" id="{BEC4239C-6F30-407B-8144-6E88BDF0DB50}"/>
              </a:ext>
            </a:extLst>
          </p:cNvPr>
          <p:cNvSpPr/>
          <p:nvPr/>
        </p:nvSpPr>
        <p:spPr>
          <a:xfrm>
            <a:off x="228713" y="57216"/>
            <a:ext cx="2971723" cy="400110"/>
          </a:xfrm>
          <a:prstGeom prst="rect">
            <a:avLst/>
          </a:prstGeom>
          <a:solidFill>
            <a:srgbClr val="FFFFCC"/>
          </a:solidFill>
          <a:ln w="12700">
            <a:solidFill>
              <a:schemeClr val="tx1"/>
            </a:solidFill>
          </a:ln>
        </p:spPr>
        <p:txBody>
          <a:bodyPr wrap="square">
            <a:spAutoFit/>
          </a:bodyPr>
          <a:lstStyle/>
          <a:p>
            <a:pPr algn="ctr"/>
            <a:r>
              <a:rPr lang="vi-VN" sz="2000" b="1" dirty="0">
                <a:solidFill>
                  <a:srgbClr val="FF0000"/>
                </a:solidFill>
              </a:rPr>
              <a:t>VẬN DỤNG </a:t>
            </a:r>
          </a:p>
        </p:txBody>
      </p:sp>
    </p:spTree>
    <p:extLst>
      <p:ext uri="{BB962C8B-B14F-4D97-AF65-F5344CB8AC3E}">
        <p14:creationId xmlns:p14="http://schemas.microsoft.com/office/powerpoint/2010/main" val="402947992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out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outVertical)">
                                      <p:cBhvr>
                                        <p:cTn id="43" dur="500"/>
                                        <p:tgtEl>
                                          <p:spTgt spid="16"/>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out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 y="0"/>
            <a:ext cx="9177487" cy="5159584"/>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554">
            <a:off x="2220862" y="223010"/>
            <a:ext cx="6735524" cy="2518050"/>
          </a:xfrm>
          <a:prstGeom prst="rect">
            <a:avLst/>
          </a:prstGeom>
        </p:spPr>
      </p:pic>
      <p:sp>
        <p:nvSpPr>
          <p:cNvPr id="6" name="矩形 7"/>
          <p:cNvSpPr/>
          <p:nvPr/>
        </p:nvSpPr>
        <p:spPr bwMode="auto">
          <a:xfrm>
            <a:off x="130705" y="1342987"/>
            <a:ext cx="8882591" cy="3817566"/>
          </a:xfrm>
          <a:custGeom>
            <a:avLst/>
            <a:gdLst>
              <a:gd name="connsiteX0" fmla="*/ 0 w 5791048"/>
              <a:gd name="connsiteY0" fmla="*/ 0 h 2296826"/>
              <a:gd name="connsiteX1" fmla="*/ 5791048 w 5791048"/>
              <a:gd name="connsiteY1" fmla="*/ 0 h 2296826"/>
              <a:gd name="connsiteX2" fmla="*/ 5791048 w 5791048"/>
              <a:gd name="connsiteY2" fmla="*/ 2296826 h 2296826"/>
              <a:gd name="connsiteX3" fmla="*/ 0 w 5791048"/>
              <a:gd name="connsiteY3" fmla="*/ 2296826 h 2296826"/>
              <a:gd name="connsiteX4" fmla="*/ 0 w 5791048"/>
              <a:gd name="connsiteY4" fmla="*/ 0 h 2296826"/>
              <a:gd name="connsiteX0" fmla="*/ 72572 w 5791048"/>
              <a:gd name="connsiteY0" fmla="*/ 0 h 3008026"/>
              <a:gd name="connsiteX1" fmla="*/ 5791048 w 5791048"/>
              <a:gd name="connsiteY1" fmla="*/ 711200 h 3008026"/>
              <a:gd name="connsiteX2" fmla="*/ 5791048 w 5791048"/>
              <a:gd name="connsiteY2" fmla="*/ 3008026 h 3008026"/>
              <a:gd name="connsiteX3" fmla="*/ 0 w 5791048"/>
              <a:gd name="connsiteY3" fmla="*/ 3008026 h 3008026"/>
              <a:gd name="connsiteX4" fmla="*/ 72572 w 5791048"/>
              <a:gd name="connsiteY4" fmla="*/ 0 h 3008026"/>
              <a:gd name="connsiteX0" fmla="*/ 696686 w 6415162"/>
              <a:gd name="connsiteY0" fmla="*/ 0 h 4241740"/>
              <a:gd name="connsiteX1" fmla="*/ 6415162 w 6415162"/>
              <a:gd name="connsiteY1" fmla="*/ 711200 h 4241740"/>
              <a:gd name="connsiteX2" fmla="*/ 6415162 w 6415162"/>
              <a:gd name="connsiteY2" fmla="*/ 3008026 h 4241740"/>
              <a:gd name="connsiteX3" fmla="*/ 0 w 6415162"/>
              <a:gd name="connsiteY3" fmla="*/ 4241740 h 4241740"/>
              <a:gd name="connsiteX4" fmla="*/ 696686 w 6415162"/>
              <a:gd name="connsiteY4" fmla="*/ 0 h 4241740"/>
              <a:gd name="connsiteX0" fmla="*/ 696686 w 8360076"/>
              <a:gd name="connsiteY0" fmla="*/ 0 h 4241740"/>
              <a:gd name="connsiteX1" fmla="*/ 6415162 w 8360076"/>
              <a:gd name="connsiteY1" fmla="*/ 711200 h 4241740"/>
              <a:gd name="connsiteX2" fmla="*/ 8360076 w 8360076"/>
              <a:gd name="connsiteY2" fmla="*/ 4241740 h 4241740"/>
              <a:gd name="connsiteX3" fmla="*/ 0 w 8360076"/>
              <a:gd name="connsiteY3" fmla="*/ 4241740 h 4241740"/>
              <a:gd name="connsiteX4" fmla="*/ 696686 w 8360076"/>
              <a:gd name="connsiteY4" fmla="*/ 0 h 4241740"/>
              <a:gd name="connsiteX0" fmla="*/ 696686 w 8882591"/>
              <a:gd name="connsiteY0" fmla="*/ 0 h 4241740"/>
              <a:gd name="connsiteX1" fmla="*/ 8882591 w 8882591"/>
              <a:gd name="connsiteY1" fmla="*/ 1451428 h 4241740"/>
              <a:gd name="connsiteX2" fmla="*/ 8360076 w 8882591"/>
              <a:gd name="connsiteY2" fmla="*/ 4241740 h 4241740"/>
              <a:gd name="connsiteX3" fmla="*/ 0 w 8882591"/>
              <a:gd name="connsiteY3" fmla="*/ 4241740 h 4241740"/>
              <a:gd name="connsiteX4" fmla="*/ 696686 w 8882591"/>
              <a:gd name="connsiteY4" fmla="*/ 0 h 424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2591" h="4241740">
                <a:moveTo>
                  <a:pt x="696686" y="0"/>
                </a:moveTo>
                <a:lnTo>
                  <a:pt x="8882591" y="1451428"/>
                </a:lnTo>
                <a:lnTo>
                  <a:pt x="8360076" y="4241740"/>
                </a:lnTo>
                <a:lnTo>
                  <a:pt x="0" y="4241740"/>
                </a:lnTo>
                <a:lnTo>
                  <a:pt x="696686"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itchFamily="34" charset="0"/>
              <a:ea typeface="宋体" pitchFamily="2" charset="-122"/>
              <a:cs typeface="+mn-cs"/>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 y="2935299"/>
            <a:ext cx="2261429" cy="2238267"/>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85" y="551105"/>
            <a:ext cx="1980121" cy="1267150"/>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0576" y="3487873"/>
            <a:ext cx="2133424" cy="1667728"/>
          </a:xfrm>
          <a:prstGeom prst="rect">
            <a:avLst/>
          </a:prstGeom>
        </p:spPr>
      </p:pic>
      <p:sp>
        <p:nvSpPr>
          <p:cNvPr id="12" name="TextBox 5"/>
          <p:cNvSpPr txBox="1">
            <a:spLocks noChangeArrowheads="1"/>
          </p:cNvSpPr>
          <p:nvPr/>
        </p:nvSpPr>
        <p:spPr bwMode="auto">
          <a:xfrm>
            <a:off x="3061690" y="3773164"/>
            <a:ext cx="3134191"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汇报：</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PENG  </a:t>
            </a:r>
            <a:r>
              <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导师：</a:t>
            </a:r>
            <a:r>
              <a:rPr kumimoji="0" lang="en-US" altLang="zh-CN"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rPr>
              <a:t>BAOTU</a:t>
            </a:r>
            <a:endParaRPr kumimoji="0" lang="zh-CN" altLang="en-US" sz="2000" b="0" i="0" u="none" strike="noStrike" kern="1200" cap="none" spc="0" normalizeH="0" baseline="0" noProof="0" dirty="0">
              <a:ln>
                <a:noFill/>
              </a:ln>
              <a:solidFill>
                <a:srgbClr val="FFFFFF"/>
              </a:solidFill>
              <a:effectLst/>
              <a:uLnTx/>
              <a:uFillTx/>
              <a:latin typeface="黑体" pitchFamily="2" charset="-122"/>
              <a:ea typeface="黑体" pitchFamily="2" charset="-122"/>
              <a:cs typeface="+mn-cs"/>
            </a:endParaRPr>
          </a:p>
        </p:txBody>
      </p:sp>
      <p:sp>
        <p:nvSpPr>
          <p:cNvPr id="13" name="Rectangle 5">
            <a:extLst>
              <a:ext uri="{FF2B5EF4-FFF2-40B4-BE49-F238E27FC236}">
                <a16:creationId xmlns:a16="http://schemas.microsoft.com/office/drawing/2014/main" id="{FBB13321-F49B-4691-A96E-8BEBA8AAE455}"/>
              </a:ext>
            </a:extLst>
          </p:cNvPr>
          <p:cNvSpPr>
            <a:spLocks noChangeArrowheads="1"/>
          </p:cNvSpPr>
          <p:nvPr/>
        </p:nvSpPr>
        <p:spPr bwMode="auto">
          <a:xfrm>
            <a:off x="1409700" y="2440672"/>
            <a:ext cx="6324600"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8" tIns="45719" rIns="91438" bIns="45719" anchor="ctr"/>
          <a:lstStyle/>
          <a:p>
            <a:pPr algn="ct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XIN CHÂN THÀNH CẢM ƠN QUÝ THẦY CÔ VÀ CÁC EM HỌC SINH!</a:t>
            </a:r>
          </a:p>
          <a:p>
            <a:pPr algn="ctr">
              <a:defRPr/>
            </a:pPr>
            <a:endParaRPr lang="en-US" altLang="en-US" dirty="0">
              <a:solidFill>
                <a:srgbClr val="FF33CC"/>
              </a:solidFill>
            </a:endParaRPr>
          </a:p>
        </p:txBody>
      </p:sp>
    </p:spTree>
    <p:custDataLst>
      <p:tags r:id="rId1"/>
    </p:custDataLst>
    <p:extLst>
      <p:ext uri="{BB962C8B-B14F-4D97-AF65-F5344CB8AC3E}">
        <p14:creationId xmlns:p14="http://schemas.microsoft.com/office/powerpoint/2010/main" val="105668289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750"/>
                                        <p:tgtEl>
                                          <p:spTgt spid="6"/>
                                        </p:tgtEl>
                                      </p:cBhvr>
                                    </p:animEffect>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9"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0-#ppt_w/2"/>
                                          </p:val>
                                        </p:tav>
                                        <p:tav tm="100000">
                                          <p:val>
                                            <p:strVal val="#ppt_x"/>
                                          </p:val>
                                        </p:tav>
                                      </p:tavLst>
                                    </p:anim>
                                    <p:anim calcmode="lin" valueType="num">
                                      <p:cBhvr additive="base">
                                        <p:cTn id="33" dur="1000" fill="hold"/>
                                        <p:tgtEl>
                                          <p:spTgt spid="8"/>
                                        </p:tgtEl>
                                        <p:attrNameLst>
                                          <p:attrName>ppt_y</p:attrName>
                                        </p:attrNameLst>
                                      </p:cBhvr>
                                      <p:tavLst>
                                        <p:tav tm="0">
                                          <p:val>
                                            <p:strVal val="0-#ppt_h/2"/>
                                          </p:val>
                                        </p:tav>
                                        <p:tav tm="100000">
                                          <p:val>
                                            <p:strVal val="#ppt_y"/>
                                          </p:val>
                                        </p:tav>
                                      </p:tavLst>
                                    </p:anim>
                                  </p:childTnLst>
                                </p:cTn>
                              </p:par>
                              <p:par>
                                <p:cTn id="34" presetID="1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p:tgtEl>
                                          <p:spTgt spid="12"/>
                                        </p:tgtEl>
                                        <p:attrNameLst>
                                          <p:attrName>ppt_x</p:attrName>
                                        </p:attrNameLst>
                                      </p:cBhvr>
                                      <p:tavLst>
                                        <p:tav tm="0">
                                          <p:val>
                                            <p:strVal val="#ppt_x+#ppt_w*1.125000"/>
                                          </p:val>
                                        </p:tav>
                                        <p:tav tm="100000">
                                          <p:val>
                                            <p:strVal val="#ppt_x"/>
                                          </p:val>
                                        </p:tav>
                                      </p:tavLst>
                                    </p:anim>
                                    <p:animEffect transition="in" filter="wipe(left)">
                                      <p:cBhvr>
                                        <p:cTn id="37" dur="750"/>
                                        <p:tgtEl>
                                          <p:spTgt spid="12"/>
                                        </p:tgtEl>
                                      </p:cBhvr>
                                    </p:animEffect>
                                  </p:childTnLst>
                                </p:cTn>
                              </p:par>
                              <p:par>
                                <p:cTn id="38" presetID="41" presetClass="entr" presetSubtype="0" fill="hold" grpId="1" nodeType="withEffect">
                                  <p:stCondLst>
                                    <p:cond delay="0"/>
                                  </p:stCondLst>
                                  <p:iterate type="lt">
                                    <p:tmPct val="10000"/>
                                  </p:iterate>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gtEl>
                                        <p:attrNameLst>
                                          <p:attrName>ppt_y</p:attrName>
                                        </p:attrNameLst>
                                      </p:cBhvr>
                                      <p:tavLst>
                                        <p:tav tm="0">
                                          <p:val>
                                            <p:strVal val="#ppt_y"/>
                                          </p:val>
                                        </p:tav>
                                        <p:tav tm="100000">
                                          <p:val>
                                            <p:strVal val="#ppt_y"/>
                                          </p:val>
                                        </p:tav>
                                      </p:tavLst>
                                    </p:anim>
                                    <p:anim calcmode="lin" valueType="num">
                                      <p:cBhvr>
                                        <p:cTn id="42"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gtEl>
                                      </p:cBhvr>
                                    </p:animEffect>
                                  </p:childTnLst>
                                  <p:subTnLst>
                                    <p:cmd type="evt" cmd="onstopaudio">
                                      <p:cBhvr>
                                        <p:cTn display="0" masterRel="sameClick">
                                          <p:stCondLst>
                                            <p:cond evt="begin" delay="0">
                                              <p:tn val="38"/>
                                            </p:cond>
                                          </p:stCondLst>
                                        </p:cTn>
                                        <p:tgtEl>
                                          <p:sldTgt/>
                                        </p:tgtEl>
                                      </p:cBhvr>
                                    </p:cmd>
                                  </p:subTnLst>
                                </p:cTn>
                              </p:par>
                              <p:par>
                                <p:cTn id="45" presetID="3" presetClass="emph" presetSubtype="10" repeatCount="indefinite" fill="hold" grpId="0" nodeType="withEffect">
                                  <p:stCondLst>
                                    <p:cond delay="0"/>
                                  </p:stCondLst>
                                  <p:iterate type="lt">
                                    <p:tmPct val="10000"/>
                                  </p:iterate>
                                  <p:childTnLst>
                                    <p:animClr clrSpc="hsl" dir="ccw">
                                      <p:cBhvr override="childStyle">
                                        <p:cTn id="46" dur="1000" fill="hold"/>
                                        <p:tgtEl>
                                          <p:spTgt spid="13"/>
                                        </p:tgtEl>
                                        <p:attrNameLst>
                                          <p:attrName>style.color</p:attrName>
                                        </p:attrNameLst>
                                      </p:cBhvr>
                                      <p:to>
                                        <a:srgbClr val="FF3300"/>
                                      </p:to>
                                    </p:animClr>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Line 4"/>
          <p:cNvSpPr>
            <a:spLocks noChangeShapeType="1"/>
          </p:cNvSpPr>
          <p:nvPr/>
        </p:nvSpPr>
        <p:spPr bwMode="auto">
          <a:xfrm>
            <a:off x="2462134" y="2578143"/>
            <a:ext cx="5081588" cy="1587"/>
          </a:xfrm>
          <a:prstGeom prst="line">
            <a:avLst/>
          </a:prstGeom>
          <a:noFill/>
          <a:ln w="12700" cmpd="sng">
            <a:solidFill>
              <a:srgbClr val="FEFEFE">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TextBox 1">
            <a:extLst>
              <a:ext uri="{FF2B5EF4-FFF2-40B4-BE49-F238E27FC236}">
                <a16:creationId xmlns:a16="http://schemas.microsoft.com/office/drawing/2014/main" id="{31A05998-F806-4316-A179-7A5412A2336A}"/>
              </a:ext>
            </a:extLst>
          </p:cNvPr>
          <p:cNvSpPr txBox="1"/>
          <p:nvPr/>
        </p:nvSpPr>
        <p:spPr>
          <a:xfrm>
            <a:off x="231887" y="660902"/>
            <a:ext cx="3578133" cy="369332"/>
          </a:xfrm>
          <a:prstGeom prst="rect">
            <a:avLst/>
          </a:prstGeom>
          <a:solidFill>
            <a:srgbClr val="FFFFCC"/>
          </a:solidFill>
        </p:spPr>
        <p:txBody>
          <a:bodyPr wrap="square" rtlCol="0">
            <a:spAutoFit/>
          </a:bodyPr>
          <a:lstStyle/>
          <a:p>
            <a:r>
              <a:rPr lang="en-US" b="1" i="1" dirty="0"/>
              <a:t>I. </a:t>
            </a:r>
            <a:r>
              <a:rPr lang="en-US" b="1" i="1" dirty="0" err="1"/>
              <a:t>Tìm</a:t>
            </a:r>
            <a:r>
              <a:rPr lang="en-US" b="1" i="1" dirty="0"/>
              <a:t> </a:t>
            </a:r>
            <a:r>
              <a:rPr lang="en-US" b="1" i="1" dirty="0" err="1"/>
              <a:t>hiểu</a:t>
            </a:r>
            <a:r>
              <a:rPr lang="en-US" b="1" i="1" dirty="0"/>
              <a:t> </a:t>
            </a:r>
            <a:r>
              <a:rPr lang="en-US" b="1" i="1" dirty="0" err="1"/>
              <a:t>về</a:t>
            </a:r>
            <a:r>
              <a:rPr lang="en-US" b="1" i="1" dirty="0"/>
              <a:t> </a:t>
            </a:r>
            <a:r>
              <a:rPr lang="en-US" b="1" i="1" dirty="0" err="1"/>
              <a:t>năng</a:t>
            </a:r>
            <a:r>
              <a:rPr lang="en-US" b="1" i="1" dirty="0"/>
              <a:t> </a:t>
            </a:r>
            <a:r>
              <a:rPr lang="en-US" b="1" i="1" dirty="0" err="1"/>
              <a:t>lượng</a:t>
            </a:r>
            <a:r>
              <a:rPr lang="en-US" b="1" i="1" dirty="0"/>
              <a:t> </a:t>
            </a:r>
            <a:r>
              <a:rPr lang="en-US" b="1" i="1" dirty="0" err="1"/>
              <a:t>nhiệt</a:t>
            </a:r>
            <a:endParaRPr lang="en-US" dirty="0"/>
          </a:p>
        </p:txBody>
      </p:sp>
      <p:sp>
        <p:nvSpPr>
          <p:cNvPr id="25" name="文本框 4">
            <a:extLst>
              <a:ext uri="{FF2B5EF4-FFF2-40B4-BE49-F238E27FC236}">
                <a16:creationId xmlns:a16="http://schemas.microsoft.com/office/drawing/2014/main" id="{34151C39-710F-47FF-9107-838383C9955E}"/>
              </a:ext>
            </a:extLst>
          </p:cNvPr>
          <p:cNvSpPr txBox="1"/>
          <p:nvPr/>
        </p:nvSpPr>
        <p:spPr>
          <a:xfrm>
            <a:off x="152516" y="39868"/>
            <a:ext cx="883896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2723A72-8E84-43BD-92CE-13659B5EC107}"/>
              </a:ext>
            </a:extLst>
          </p:cNvPr>
          <p:cNvCxnSpPr/>
          <p:nvPr/>
        </p:nvCxnSpPr>
        <p:spPr bwMode="auto">
          <a:xfrm>
            <a:off x="3886218" y="662489"/>
            <a:ext cx="0" cy="4397959"/>
          </a:xfrm>
          <a:prstGeom prst="line">
            <a:avLst/>
          </a:prstGeom>
          <a:solidFill>
            <a:schemeClr val="accent1"/>
          </a:solidFill>
          <a:ln w="12700"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cxnSp>
      <p:sp>
        <p:nvSpPr>
          <p:cNvPr id="5" name="Rectangle 4">
            <a:extLst>
              <a:ext uri="{FF2B5EF4-FFF2-40B4-BE49-F238E27FC236}">
                <a16:creationId xmlns:a16="http://schemas.microsoft.com/office/drawing/2014/main" id="{31C4215F-3DD0-4C07-B9BD-20676F191B43}"/>
              </a:ext>
            </a:extLst>
          </p:cNvPr>
          <p:cNvSpPr/>
          <p:nvPr/>
        </p:nvSpPr>
        <p:spPr>
          <a:xfrm>
            <a:off x="4038613" y="864178"/>
            <a:ext cx="4873487" cy="2185919"/>
          </a:xfrm>
          <a:prstGeom prst="rect">
            <a:avLst/>
          </a:prstGeom>
          <a:solidFill>
            <a:schemeClr val="bg2">
              <a:lumMod val="20000"/>
              <a:lumOff val="80000"/>
            </a:schemeClr>
          </a:solidFill>
          <a:ln w="12700">
            <a:solidFill>
              <a:schemeClr val="tx1"/>
            </a:solidFill>
          </a:ln>
        </p:spPr>
        <p:txBody>
          <a:bodyPr wrap="square">
            <a:spAutoFit/>
          </a:bodyPr>
          <a:lstStyle/>
          <a:p>
            <a:pPr marL="457200" algn="ctr">
              <a:lnSpc>
                <a:spcPct val="115000"/>
              </a:lnSpc>
              <a:spcAft>
                <a:spcPts val="0"/>
              </a:spcAft>
            </a:pPr>
            <a:r>
              <a:rPr lang="en-US" sz="2000" b="1" dirty="0">
                <a:solidFill>
                  <a:srgbClr val="000000"/>
                </a:solidFill>
                <a:latin typeface="+mj-lt"/>
                <a:ea typeface="Times New Roman" panose="02020603050405020304" pitchFamily="18" charset="0"/>
              </a:rPr>
              <a:t>HOẠT ĐỘNG NHÓM</a:t>
            </a:r>
          </a:p>
          <a:p>
            <a:pPr marL="457200" algn="ctr">
              <a:lnSpc>
                <a:spcPct val="115000"/>
              </a:lnSpc>
              <a:spcAft>
                <a:spcPts val="0"/>
              </a:spcAft>
            </a:pPr>
            <a:r>
              <a:rPr lang="en-US" sz="2000" dirty="0" err="1">
                <a:solidFill>
                  <a:srgbClr val="000000"/>
                </a:solidFill>
                <a:latin typeface="+mj-lt"/>
                <a:ea typeface="Times New Roman" panose="02020603050405020304" pitchFamily="18" charset="0"/>
              </a:rPr>
              <a:t>Kĩ</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thuật</a:t>
            </a:r>
            <a:r>
              <a:rPr lang="en-US" sz="2000" dirty="0">
                <a:solidFill>
                  <a:srgbClr val="000000"/>
                </a:solidFill>
                <a:latin typeface="+mj-lt"/>
                <a:ea typeface="Times New Roman" panose="02020603050405020304" pitchFamily="18" charset="0"/>
              </a:rPr>
              <a:t> Chia </a:t>
            </a:r>
            <a:r>
              <a:rPr lang="en-US" sz="2000" dirty="0" err="1">
                <a:solidFill>
                  <a:srgbClr val="000000"/>
                </a:solidFill>
                <a:latin typeface="+mj-lt"/>
                <a:ea typeface="Times New Roman" panose="02020603050405020304" pitchFamily="18" charset="0"/>
              </a:rPr>
              <a:t>sẻ</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cặp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đôi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lớp</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xem</a:t>
            </a:r>
            <a:r>
              <a:rPr lang="en-US" sz="2000" dirty="0">
                <a:solidFill>
                  <a:srgbClr val="000000"/>
                </a:solidFill>
                <a:latin typeface="+mj-lt"/>
                <a:ea typeface="Times New Roman" panose="02020603050405020304" pitchFamily="18" charset="0"/>
              </a:rPr>
              <a:t> video </a:t>
            </a:r>
            <a:r>
              <a:rPr lang="en-US" sz="2000" dirty="0" err="1">
                <a:solidFill>
                  <a:srgbClr val="000000"/>
                </a:solidFill>
                <a:latin typeface="+mj-lt"/>
                <a:ea typeface="Times New Roman" panose="02020603050405020304" pitchFamily="18" charset="0"/>
              </a:rPr>
              <a:t>Thí</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nghiệm</a:t>
            </a:r>
            <a:r>
              <a:rPr lang="en-US" sz="2000" dirty="0">
                <a:solidFill>
                  <a:srgbClr val="000000"/>
                </a:solidFill>
                <a:latin typeface="+mj-lt"/>
                <a:ea typeface="Times New Roman" panose="02020603050405020304" pitchFamily="18" charset="0"/>
              </a:rPr>
              <a:t> Brown</a:t>
            </a: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Cá</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nhân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đọc</a:t>
            </a:r>
            <a:r>
              <a:rPr lang="en-US" sz="2000" dirty="0">
                <a:solidFill>
                  <a:srgbClr val="000000"/>
                </a:solidFill>
                <a:latin typeface="+mj-lt"/>
                <a:ea typeface="Times New Roman" panose="02020603050405020304" pitchFamily="18" charset="0"/>
              </a:rPr>
              <a:t> SGK </a:t>
            </a:r>
            <a:r>
              <a:rPr lang="en-US" sz="2000" dirty="0" err="1">
                <a:solidFill>
                  <a:srgbClr val="000000"/>
                </a:solidFill>
                <a:latin typeface="+mj-lt"/>
                <a:ea typeface="Times New Roman" panose="02020603050405020304" pitchFamily="18" charset="0"/>
              </a:rPr>
              <a:t>mục</a:t>
            </a:r>
            <a:r>
              <a:rPr lang="en-US" sz="2000" dirty="0">
                <a:solidFill>
                  <a:srgbClr val="000000"/>
                </a:solidFill>
                <a:latin typeface="+mj-lt"/>
                <a:ea typeface="Times New Roman" panose="02020603050405020304" pitchFamily="18" charset="0"/>
              </a:rPr>
              <a:t> I, II.</a:t>
            </a:r>
            <a:endParaRPr lang="en-US" sz="2000" dirty="0">
              <a:latin typeface="+mj-lt"/>
              <a:ea typeface="Times New Roman" panose="02020603050405020304" pitchFamily="18" charset="0"/>
            </a:endParaRPr>
          </a:p>
          <a:p>
            <a:pPr marL="342900" lvl="0" indent="-342900" algn="just">
              <a:lnSpc>
                <a:spcPct val="115000"/>
              </a:lnSpc>
              <a:spcAft>
                <a:spcPts val="0"/>
              </a:spcAft>
              <a:buFont typeface="+mj-lt"/>
              <a:buAutoNum type="arabicPeriod"/>
            </a:pPr>
            <a:r>
              <a:rPr lang="en-US" sz="2000" dirty="0" err="1">
                <a:solidFill>
                  <a:srgbClr val="000000"/>
                </a:solidFill>
                <a:latin typeface="+mj-lt"/>
                <a:ea typeface="Times New Roman" panose="02020603050405020304" pitchFamily="18" charset="0"/>
              </a:rPr>
              <a:t>Thảo</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luận</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nhóm</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trả</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lời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câu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hỏi</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phiếu</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học</a:t>
            </a:r>
            <a:r>
              <a:rPr lang="en-US" sz="2000" dirty="0">
                <a:solidFill>
                  <a:srgbClr val="000000"/>
                </a:solidFill>
                <a:latin typeface="+mj-lt"/>
                <a:ea typeface="Times New Roman" panose="02020603050405020304" pitchFamily="18" charset="0"/>
              </a:rPr>
              <a:t> </a:t>
            </a:r>
            <a:r>
              <a:rPr lang="en-US" sz="2000" dirty="0" err="1">
                <a:solidFill>
                  <a:srgbClr val="000000"/>
                </a:solidFill>
                <a:latin typeface="+mj-lt"/>
                <a:ea typeface="Times New Roman" panose="02020603050405020304" pitchFamily="18" charset="0"/>
              </a:rPr>
              <a:t>tập</a:t>
            </a:r>
            <a:r>
              <a:rPr lang="en-US" sz="2000" dirty="0">
                <a:solidFill>
                  <a:srgbClr val="000000"/>
                </a:solidFill>
                <a:latin typeface="+mj-lt"/>
                <a:ea typeface="Times New Roman" panose="02020603050405020304" pitchFamily="18" charset="0"/>
              </a:rPr>
              <a:t> 1.</a:t>
            </a:r>
            <a:endParaRPr lang="en-US" sz="2000" dirty="0">
              <a:latin typeface="+mj-lt"/>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22087" y="96354"/>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2341504498"/>
              </p:ext>
            </p:extLst>
          </p:nvPr>
        </p:nvGraphicFramePr>
        <p:xfrm>
          <a:off x="152516" y="861370"/>
          <a:ext cx="8838968" cy="3241040"/>
        </p:xfrm>
        <a:graphic>
          <a:graphicData uri="http://schemas.openxmlformats.org/drawingml/2006/table">
            <a:tbl>
              <a:tblPr firstRow="1" firstCol="1" bandRow="1">
                <a:tableStyleId>{5C22544A-7EE6-4342-B048-85BDC9FD1C3A}</a:tableStyleId>
              </a:tblPr>
              <a:tblGrid>
                <a:gridCol w="8838968">
                  <a:extLst>
                    <a:ext uri="{9D8B030D-6E8A-4147-A177-3AD203B41FA5}">
                      <a16:colId xmlns:a16="http://schemas.microsoft.com/office/drawing/2014/main" val="3499334438"/>
                    </a:ext>
                  </a:extLst>
                </a:gridCol>
              </a:tblGrid>
              <a:tr h="0">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kern="1200" dirty="0">
                          <a:solidFill>
                            <a:srgbClr val="FF0000"/>
                          </a:solidFill>
                          <a:effectLst/>
                          <a:latin typeface="+mn-lt"/>
                          <a:ea typeface="+mn-ea"/>
                          <a:cs typeface="+mn-cs"/>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265394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endSnd/>
        </p:sndAc>
      </p:transition>
    </mc:Choice>
    <mc:Fallback xmlns="">
      <p:transition spd="slow">
        <p:fade/>
        <p:sndAc>
          <p:end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00543" y="1897115"/>
            <a:ext cx="2444289" cy="2455159"/>
          </a:xfrm>
          <a:prstGeom prst="rect">
            <a:avLst/>
          </a:prstGeom>
        </p:spPr>
      </p:pic>
      <p:sp>
        <p:nvSpPr>
          <p:cNvPr id="22" name="文本框 4">
            <a:extLst>
              <a:ext uri="{FF2B5EF4-FFF2-40B4-BE49-F238E27FC236}">
                <a16:creationId xmlns:a16="http://schemas.microsoft.com/office/drawing/2014/main" id="{0906313D-6940-42ED-AC73-78C055EFB574}"/>
              </a:ext>
            </a:extLst>
          </p:cNvPr>
          <p:cNvSpPr txBox="1"/>
          <p:nvPr/>
        </p:nvSpPr>
        <p:spPr>
          <a:xfrm>
            <a:off x="143298" y="101725"/>
            <a:ext cx="8857404"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24" name="Thi nghiem Brown">
            <a:hlinkClick r:id="" action="ppaction://media"/>
            <a:extLst>
              <a:ext uri="{FF2B5EF4-FFF2-40B4-BE49-F238E27FC236}">
                <a16:creationId xmlns:a16="http://schemas.microsoft.com/office/drawing/2014/main" id="{F5E2959C-811C-494D-8EC3-32CF466516BC}"/>
              </a:ext>
            </a:extLst>
          </p:cNvPr>
          <p:cNvPicPr>
            <a:picLocks noChangeAspect="1"/>
          </p:cNvPicPr>
          <p:nvPr>
            <a:videoFile r:link="rId1"/>
            <p:extLst>
              <p:ext uri="{DAA4B4D4-6D71-4841-9C94-3DE7FCFB9230}">
                <p14:media xmlns:p14="http://schemas.microsoft.com/office/powerpoint/2010/main" r:embed="rId2">
                  <p14:trim end="130869.6462"/>
                </p14:media>
              </p:ext>
            </p:extLst>
          </p:nvPr>
        </p:nvPicPr>
        <p:blipFill>
          <a:blip r:embed="rId6"/>
          <a:stretch>
            <a:fillRect/>
          </a:stretch>
        </p:blipFill>
        <p:spPr>
          <a:xfrm>
            <a:off x="207107" y="590602"/>
            <a:ext cx="6346041" cy="3581306"/>
          </a:xfrm>
          <a:prstGeom prst="rect">
            <a:avLst/>
          </a:prstGeom>
        </p:spPr>
      </p:pic>
      <p:sp>
        <p:nvSpPr>
          <p:cNvPr id="25" name="Rectangle 24">
            <a:extLst>
              <a:ext uri="{FF2B5EF4-FFF2-40B4-BE49-F238E27FC236}">
                <a16:creationId xmlns:a16="http://schemas.microsoft.com/office/drawing/2014/main" id="{5195F480-F704-4F01-AB62-ED5B36604FAE}"/>
              </a:ext>
            </a:extLst>
          </p:cNvPr>
          <p:cNvSpPr/>
          <p:nvPr/>
        </p:nvSpPr>
        <p:spPr>
          <a:xfrm>
            <a:off x="1932926" y="4441610"/>
            <a:ext cx="2766783" cy="369332"/>
          </a:xfrm>
          <a:prstGeom prst="rect">
            <a:avLst/>
          </a:prstGeom>
        </p:spPr>
        <p:txBody>
          <a:bodyPr wrap="none">
            <a:spAutoFit/>
          </a:bodyPr>
          <a:lstStyle/>
          <a:p>
            <a:r>
              <a:rPr lang="en-US" i="1" dirty="0">
                <a:solidFill>
                  <a:srgbClr val="000000"/>
                </a:solidFill>
                <a:ea typeface="Times New Roman" panose="02020603050405020304" pitchFamily="18" charset="0"/>
              </a:rPr>
              <a:t>Video </a:t>
            </a:r>
            <a:r>
              <a:rPr lang="en-US" i="1" dirty="0" err="1">
                <a:solidFill>
                  <a:srgbClr val="000000"/>
                </a:solidFill>
                <a:ea typeface="Times New Roman" panose="02020603050405020304" pitchFamily="18" charset="0"/>
              </a:rPr>
              <a:t>Thí</a:t>
            </a:r>
            <a:r>
              <a:rPr lang="en-US" i="1" dirty="0">
                <a:solidFill>
                  <a:srgbClr val="000000"/>
                </a:solidFill>
                <a:ea typeface="Times New Roman" panose="02020603050405020304" pitchFamily="18" charset="0"/>
              </a:rPr>
              <a:t> </a:t>
            </a:r>
            <a:r>
              <a:rPr lang="en-US" i="1" dirty="0" err="1">
                <a:solidFill>
                  <a:srgbClr val="000000"/>
                </a:solidFill>
                <a:ea typeface="Times New Roman" panose="02020603050405020304" pitchFamily="18" charset="0"/>
              </a:rPr>
              <a:t>nghiệm</a:t>
            </a:r>
            <a:r>
              <a:rPr lang="en-US" i="1" dirty="0">
                <a:solidFill>
                  <a:srgbClr val="000000"/>
                </a:solidFill>
                <a:ea typeface="Times New Roman" panose="02020603050405020304" pitchFamily="18" charset="0"/>
              </a:rPr>
              <a:t> Brown </a:t>
            </a:r>
            <a:endParaRPr lang="en-US" i="1" dirty="0"/>
          </a:p>
        </p:txBody>
      </p:sp>
    </p:spTree>
    <p:extLst>
      <p:ext uri="{BB962C8B-B14F-4D97-AF65-F5344CB8AC3E}">
        <p14:creationId xmlns:p14="http://schemas.microsoft.com/office/powerpoint/2010/main" val="220774093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16736" y="1897742"/>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01</a:t>
            </a:r>
            <a:endParaRPr lang="zh-CN" altLang="en-US" sz="3200" dirty="0">
              <a:solidFill>
                <a:schemeClr val="bg1"/>
              </a:solidFill>
              <a:latin typeface="Adobe Gothic Std B" pitchFamily="34" charset="-128"/>
            </a:endParaRPr>
          </a:p>
        </p:txBody>
      </p:sp>
      <p:sp>
        <p:nvSpPr>
          <p:cNvPr id="4" name="TextBox 3"/>
          <p:cNvSpPr txBox="1"/>
          <p:nvPr/>
        </p:nvSpPr>
        <p:spPr>
          <a:xfrm>
            <a:off x="286109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02</a:t>
            </a:r>
            <a:endParaRPr lang="zh-CN" altLang="en-US" sz="3200" dirty="0">
              <a:solidFill>
                <a:schemeClr val="bg1"/>
              </a:solidFill>
              <a:latin typeface="Adobe Gothic Std B" pitchFamily="34" charset="-128"/>
            </a:endParaRPr>
          </a:p>
        </p:txBody>
      </p:sp>
      <p:sp>
        <p:nvSpPr>
          <p:cNvPr id="5" name="TextBox 4"/>
          <p:cNvSpPr txBox="1"/>
          <p:nvPr/>
        </p:nvSpPr>
        <p:spPr>
          <a:xfrm>
            <a:off x="4205455" y="1897115"/>
            <a:ext cx="672180" cy="584775"/>
          </a:xfrm>
          <a:prstGeom prst="rect">
            <a:avLst/>
          </a:prstGeom>
          <a:noFill/>
        </p:spPr>
        <p:txBody>
          <a:bodyPr wrap="square" rtlCol="0">
            <a:spAutoFit/>
          </a:bodyPr>
          <a:lstStyle/>
          <a:p>
            <a:r>
              <a:rPr lang="en-US" altLang="zh-CN" sz="3200" dirty="0">
                <a:solidFill>
                  <a:schemeClr val="bg1"/>
                </a:solidFill>
                <a:latin typeface="Adobe Gothic Std B" pitchFamily="34" charset="-128"/>
                <a:ea typeface="Adobe Gothic Std B" pitchFamily="34" charset="-128"/>
              </a:rPr>
              <a:t>03</a:t>
            </a:r>
            <a:endParaRPr lang="zh-CN" altLang="en-US" sz="3200" dirty="0">
              <a:solidFill>
                <a:schemeClr val="bg1"/>
              </a:solidFill>
              <a:latin typeface="Adobe Gothic Std B" pitchFamily="34" charset="-128"/>
            </a:endParaRPr>
          </a:p>
        </p:txBody>
      </p:sp>
      <p:sp>
        <p:nvSpPr>
          <p:cNvPr id="22" name="文本框 4">
            <a:extLst>
              <a:ext uri="{FF2B5EF4-FFF2-40B4-BE49-F238E27FC236}">
                <a16:creationId xmlns:a16="http://schemas.microsoft.com/office/drawing/2014/main" id="{0906313D-6940-42ED-AC73-78C055EFB574}"/>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1B3EB0-853D-4080-B9A5-ED3659BE320C}"/>
              </a:ext>
            </a:extLst>
          </p:cNvPr>
          <p:cNvGraphicFramePr>
            <a:graphicFrameLocks noGrp="1"/>
          </p:cNvGraphicFramePr>
          <p:nvPr>
            <p:extLst>
              <p:ext uri="{D42A27DB-BD31-4B8C-83A1-F6EECF244321}">
                <p14:modId xmlns:p14="http://schemas.microsoft.com/office/powerpoint/2010/main" val="1450321613"/>
              </p:ext>
            </p:extLst>
          </p:nvPr>
        </p:nvGraphicFramePr>
        <p:xfrm>
          <a:off x="76318" y="565966"/>
          <a:ext cx="8991364" cy="4577534"/>
        </p:xfrm>
        <a:graphic>
          <a:graphicData uri="http://schemas.openxmlformats.org/drawingml/2006/table">
            <a:tbl>
              <a:tblPr firstRow="1" firstCol="1" bandRow="1">
                <a:tableStyleId>{5C22544A-7EE6-4342-B048-85BDC9FD1C3A}</a:tableStyleId>
              </a:tblPr>
              <a:tblGrid>
                <a:gridCol w="8991364">
                  <a:extLst>
                    <a:ext uri="{9D8B030D-6E8A-4147-A177-3AD203B41FA5}">
                      <a16:colId xmlns:a16="http://schemas.microsoft.com/office/drawing/2014/main" val="3499334438"/>
                    </a:ext>
                  </a:extLst>
                </a:gridCol>
              </a:tblGrid>
              <a:tr h="4577534">
                <a:tc>
                  <a:txBody>
                    <a:bodyPr/>
                    <a:lstStyle/>
                    <a:p>
                      <a:pPr marL="457200" algn="ctr">
                        <a:lnSpc>
                          <a:spcPct val="150000"/>
                        </a:lnSpc>
                        <a:spcAft>
                          <a:spcPts val="0"/>
                        </a:spcAft>
                      </a:pPr>
                      <a:r>
                        <a:rPr lang="en-US" sz="1800" b="1" dirty="0">
                          <a:solidFill>
                            <a:schemeClr val="tx1"/>
                          </a:solidFill>
                          <a:effectLst/>
                          <a:latin typeface="+mj-lt"/>
                        </a:rPr>
                        <a:t>PHIẾU HỌC TẬP 1</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1: </a:t>
                      </a:r>
                      <a:r>
                        <a:rPr lang="en-US" sz="1800" b="0" dirty="0" err="1">
                          <a:solidFill>
                            <a:schemeClr val="tx1"/>
                          </a:solidFill>
                          <a:effectLst/>
                          <a:latin typeface="+mj-lt"/>
                        </a:rPr>
                        <a:t>Ông</a:t>
                      </a:r>
                      <a:r>
                        <a:rPr lang="en-US" sz="1800" b="0" dirty="0">
                          <a:solidFill>
                            <a:schemeClr val="tx1"/>
                          </a:solidFill>
                          <a:effectLst/>
                          <a:latin typeface="+mj-lt"/>
                        </a:rPr>
                        <a:t> Brown </a:t>
                      </a:r>
                      <a:r>
                        <a:rPr lang="en-US" sz="1800" b="0" dirty="0" err="1">
                          <a:solidFill>
                            <a:schemeClr val="tx1"/>
                          </a:solidFill>
                          <a:effectLst/>
                          <a:latin typeface="+mj-lt"/>
                        </a:rPr>
                        <a:t>đã</a:t>
                      </a:r>
                      <a:r>
                        <a:rPr lang="en-US" sz="1800" b="0" dirty="0">
                          <a:solidFill>
                            <a:schemeClr val="tx1"/>
                          </a:solidFill>
                          <a:effectLst/>
                          <a:latin typeface="+mj-lt"/>
                        </a:rPr>
                        <a:t> </a:t>
                      </a:r>
                      <a:r>
                        <a:rPr lang="en-US" sz="1800" b="0" dirty="0" err="1">
                          <a:solidFill>
                            <a:schemeClr val="tx1"/>
                          </a:solidFill>
                          <a:effectLst/>
                          <a:latin typeface="+mj-lt"/>
                        </a:rPr>
                        <a:t>quan</a:t>
                      </a:r>
                      <a:r>
                        <a:rPr lang="en-US" sz="1800" b="0" dirty="0">
                          <a:solidFill>
                            <a:schemeClr val="tx1"/>
                          </a:solidFill>
                          <a:effectLst/>
                          <a:latin typeface="+mj-lt"/>
                        </a:rPr>
                        <a:t> </a:t>
                      </a:r>
                      <a:r>
                        <a:rPr lang="en-US" sz="1800" b="0" dirty="0" err="1">
                          <a:solidFill>
                            <a:schemeClr val="tx1"/>
                          </a:solidFill>
                          <a:effectLst/>
                          <a:latin typeface="+mj-lt"/>
                        </a:rPr>
                        <a:t>sát</a:t>
                      </a:r>
                      <a:r>
                        <a:rPr lang="en-US" sz="1800" b="0" dirty="0">
                          <a:solidFill>
                            <a:schemeClr val="tx1"/>
                          </a:solidFill>
                          <a:effectLst/>
                          <a:latin typeface="+mj-lt"/>
                        </a:rPr>
                        <a:t> </a:t>
                      </a:r>
                      <a:r>
                        <a:rPr lang="en-US" sz="1800" b="0" dirty="0" err="1">
                          <a:solidFill>
                            <a:schemeClr val="tx1"/>
                          </a:solidFill>
                          <a:effectLst/>
                          <a:latin typeface="+mj-lt"/>
                        </a:rPr>
                        <a:t>được</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không</a:t>
                      </a:r>
                      <a:r>
                        <a:rPr lang="en-US" sz="1800" b="0" dirty="0">
                          <a:solidFill>
                            <a:srgbClr val="FF0000"/>
                          </a:solidFill>
                          <a:effectLst/>
                          <a:latin typeface="+mj-lt"/>
                        </a:rPr>
                        <a:t> </a:t>
                      </a:r>
                      <a:r>
                        <a:rPr lang="en-US" sz="1800" b="0" dirty="0" err="1">
                          <a:solidFill>
                            <a:srgbClr val="FF0000"/>
                          </a:solidFill>
                          <a:effectLst/>
                          <a:latin typeface="+mj-lt"/>
                        </a:rPr>
                        <a:t>ngừng</a:t>
                      </a:r>
                      <a:r>
                        <a:rPr lang="en-US" sz="1800" b="0" dirty="0">
                          <a:solidFill>
                            <a:srgbClr val="FF0000"/>
                          </a:solidFill>
                          <a:effectLst/>
                          <a:latin typeface="+mj-lt"/>
                        </a:rPr>
                        <a:t> </a:t>
                      </a:r>
                      <a:r>
                        <a:rPr lang="en-US" sz="1800" b="0" dirty="0" err="1">
                          <a:solidFill>
                            <a:srgbClr val="FF0000"/>
                          </a:solidFill>
                          <a:effectLst/>
                          <a:latin typeface="+mj-lt"/>
                        </a:rPr>
                        <a:t>về</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2: </a:t>
                      </a:r>
                      <a:r>
                        <a:rPr lang="en-US" sz="1800" b="0" dirty="0" err="1">
                          <a:solidFill>
                            <a:schemeClr val="tx1"/>
                          </a:solidFill>
                          <a:effectLst/>
                          <a:latin typeface="+mj-lt"/>
                        </a:rPr>
                        <a:t>Tại</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lại</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vậy</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hỗn</a:t>
                      </a:r>
                      <a:r>
                        <a:rPr lang="en-US" sz="1800" b="0" dirty="0">
                          <a:solidFill>
                            <a:srgbClr val="FF0000"/>
                          </a:solidFill>
                          <a:effectLst/>
                          <a:latin typeface="+mj-lt"/>
                        </a:rPr>
                        <a:t> </a:t>
                      </a:r>
                      <a:r>
                        <a:rPr lang="en-US" sz="1800" b="0" dirty="0" err="1">
                          <a:solidFill>
                            <a:srgbClr val="FF0000"/>
                          </a:solidFill>
                          <a:effectLst/>
                          <a:latin typeface="+mj-lt"/>
                        </a:rPr>
                        <a:t>độn</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vào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nó</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theo</a:t>
                      </a:r>
                      <a:r>
                        <a:rPr lang="en-US" sz="1800" b="0" dirty="0">
                          <a:solidFill>
                            <a:srgbClr val="FF0000"/>
                          </a:solidFill>
                          <a:effectLst/>
                          <a:latin typeface="+mj-lt"/>
                        </a:rPr>
                        <a:t> </a:t>
                      </a:r>
                      <a:r>
                        <a:rPr lang="en-US" sz="1800" b="0" dirty="0" err="1">
                          <a:solidFill>
                            <a:srgbClr val="FF0000"/>
                          </a:solidFill>
                          <a:effectLst/>
                          <a:latin typeface="+mj-lt"/>
                        </a:rPr>
                        <a:t>mọi</a:t>
                      </a:r>
                      <a:r>
                        <a:rPr lang="en-US" sz="1800" b="0" dirty="0">
                          <a:solidFill>
                            <a:srgbClr val="FF0000"/>
                          </a:solidFill>
                          <a:effectLst/>
                          <a:latin typeface="+mj-lt"/>
                        </a:rPr>
                        <a:t> </a:t>
                      </a:r>
                      <a:r>
                        <a:rPr lang="en-US" sz="1800" b="0" dirty="0" err="1">
                          <a:solidFill>
                            <a:srgbClr val="FF0000"/>
                          </a:solidFill>
                          <a:effectLst/>
                          <a:latin typeface="+mj-lt"/>
                        </a:rPr>
                        <a:t>phía</a:t>
                      </a:r>
                      <a:r>
                        <a:rPr lang="en-US" sz="1800" b="0" dirty="0">
                          <a:solidFill>
                            <a:srgbClr val="FF0000"/>
                          </a:solidFill>
                          <a:effectLst/>
                          <a:latin typeface="+mj-lt"/>
                        </a:rPr>
                        <a:t>.</a:t>
                      </a:r>
                    </a:p>
                    <a:p>
                      <a:pPr algn="just">
                        <a:lnSpc>
                          <a:spcPct val="150000"/>
                        </a:lnSpc>
                        <a:spcAft>
                          <a:spcPts val="0"/>
                        </a:spcAft>
                      </a:pPr>
                      <a:r>
                        <a:rPr lang="en-US" sz="1800" b="0" dirty="0" err="1">
                          <a:solidFill>
                            <a:schemeClr val="tx1"/>
                          </a:solidFill>
                          <a:effectLst/>
                          <a:latin typeface="+mj-lt"/>
                        </a:rPr>
                        <a:t>Câu</a:t>
                      </a:r>
                      <a:r>
                        <a:rPr lang="en-US" sz="1800" b="0" dirty="0">
                          <a:solidFill>
                            <a:schemeClr val="tx1"/>
                          </a:solidFill>
                          <a:effectLst/>
                          <a:latin typeface="+mj-lt"/>
                        </a:rPr>
                        <a:t> 3: </a:t>
                      </a:r>
                      <a:r>
                        <a:rPr lang="en-US" sz="1800" b="0" dirty="0" err="1">
                          <a:solidFill>
                            <a:schemeClr val="tx1"/>
                          </a:solidFill>
                          <a:effectLst/>
                          <a:latin typeface="+mj-lt"/>
                        </a:rPr>
                        <a:t>Nhiệt</a:t>
                      </a:r>
                      <a:r>
                        <a:rPr lang="en-US" sz="1800" b="0" dirty="0">
                          <a:solidFill>
                            <a:schemeClr val="tx1"/>
                          </a:solidFill>
                          <a:effectLst/>
                          <a:latin typeface="+mj-lt"/>
                        </a:rPr>
                        <a:t> </a:t>
                      </a:r>
                      <a:r>
                        <a:rPr lang="en-US" sz="1800" b="0" dirty="0" err="1">
                          <a:solidFill>
                            <a:schemeClr val="tx1"/>
                          </a:solidFill>
                          <a:effectLst/>
                          <a:latin typeface="+mj-lt"/>
                        </a:rPr>
                        <a:t>độ</a:t>
                      </a:r>
                      <a:r>
                        <a:rPr lang="en-US" sz="1800" b="0" dirty="0">
                          <a:solidFill>
                            <a:schemeClr val="tx1"/>
                          </a:solidFill>
                          <a:effectLst/>
                          <a:latin typeface="+mj-lt"/>
                        </a:rPr>
                        <a:t> </a:t>
                      </a:r>
                      <a:r>
                        <a:rPr lang="en-US" sz="1800" b="0" dirty="0" err="1">
                          <a:solidFill>
                            <a:schemeClr val="tx1"/>
                          </a:solidFill>
                          <a:effectLst/>
                          <a:latin typeface="+mj-lt"/>
                        </a:rPr>
                        <a:t>càng</a:t>
                      </a:r>
                      <a:r>
                        <a:rPr lang="en-US" sz="1800" b="0" dirty="0">
                          <a:solidFill>
                            <a:schemeClr val="tx1"/>
                          </a:solidFill>
                          <a:effectLst/>
                          <a:latin typeface="+mj-lt"/>
                        </a:rPr>
                        <a:t> </a:t>
                      </a:r>
                      <a:r>
                        <a:rPr lang="en-US" sz="1800" b="0" dirty="0" err="1">
                          <a:solidFill>
                            <a:schemeClr val="tx1"/>
                          </a:solidFill>
                          <a:effectLst/>
                          <a:latin typeface="+mj-lt"/>
                        </a:rPr>
                        <a:t>cao</a:t>
                      </a:r>
                      <a:r>
                        <a:rPr lang="en-US" sz="1800" b="0" dirty="0">
                          <a:solidFill>
                            <a:schemeClr val="tx1"/>
                          </a:solidFill>
                          <a:effectLst/>
                          <a:latin typeface="+mj-lt"/>
                        </a:rPr>
                        <a:t> </a:t>
                      </a:r>
                      <a:r>
                        <a:rPr lang="en-US" sz="1800" b="0" dirty="0" err="1">
                          <a:solidFill>
                            <a:schemeClr val="tx1"/>
                          </a:solidFill>
                          <a:effectLst/>
                          <a:latin typeface="+mj-lt"/>
                        </a:rPr>
                        <a:t>thì</a:t>
                      </a:r>
                      <a:r>
                        <a:rPr lang="en-US" sz="1800" b="0" dirty="0">
                          <a:solidFill>
                            <a:schemeClr val="tx1"/>
                          </a:solidFill>
                          <a:effectLst/>
                          <a:latin typeface="+mj-lt"/>
                        </a:rPr>
                        <a:t> </a:t>
                      </a:r>
                      <a:r>
                        <a:rPr lang="en-US" sz="1800" b="0" dirty="0" err="1">
                          <a:solidFill>
                            <a:schemeClr val="tx1"/>
                          </a:solidFill>
                          <a:effectLst/>
                          <a:latin typeface="+mj-lt"/>
                        </a:rPr>
                        <a:t>chuyển</a:t>
                      </a:r>
                      <a:r>
                        <a:rPr lang="en-US" sz="1800" b="0" dirty="0">
                          <a:solidFill>
                            <a:schemeClr val="tx1"/>
                          </a:solidFill>
                          <a:effectLst/>
                          <a:latin typeface="+mj-lt"/>
                        </a:rPr>
                        <a:t> </a:t>
                      </a:r>
                      <a:r>
                        <a:rPr lang="en-US" sz="1800" b="0" dirty="0" err="1">
                          <a:solidFill>
                            <a:schemeClr val="tx1"/>
                          </a:solidFill>
                          <a:effectLst/>
                          <a:latin typeface="+mj-lt"/>
                        </a:rPr>
                        <a:t>động</a:t>
                      </a:r>
                      <a:r>
                        <a:rPr lang="en-US" sz="1800" b="0" dirty="0">
                          <a:solidFill>
                            <a:schemeClr val="tx1"/>
                          </a:solidFill>
                          <a:effectLst/>
                          <a:latin typeface="+mj-lt"/>
                        </a:rPr>
                        <a:t> </a:t>
                      </a:r>
                      <a:r>
                        <a:rPr lang="en-US" sz="1800" b="0" dirty="0" err="1">
                          <a:solidFill>
                            <a:schemeClr val="tx1"/>
                          </a:solidFill>
                          <a:effectLst/>
                          <a:latin typeface="+mj-lt"/>
                        </a:rPr>
                        <a:t>của</a:t>
                      </a:r>
                      <a:r>
                        <a:rPr lang="en-US" sz="1800" b="0" dirty="0">
                          <a:solidFill>
                            <a:schemeClr val="tx1"/>
                          </a:solidFill>
                          <a:effectLst/>
                          <a:latin typeface="+mj-lt"/>
                        </a:rPr>
                        <a:t> </a:t>
                      </a:r>
                      <a:r>
                        <a:rPr lang="en-US" sz="1800" b="0" dirty="0" err="1">
                          <a:solidFill>
                            <a:schemeClr val="tx1"/>
                          </a:solidFill>
                          <a:effectLst/>
                          <a:latin typeface="+mj-lt"/>
                        </a:rPr>
                        <a:t>các</a:t>
                      </a:r>
                      <a:r>
                        <a:rPr lang="en-US" sz="1800" b="0" dirty="0">
                          <a:solidFill>
                            <a:schemeClr val="tx1"/>
                          </a:solidFill>
                          <a:effectLst/>
                          <a:latin typeface="+mj-lt"/>
                        </a:rPr>
                        <a:t> </a:t>
                      </a:r>
                      <a:r>
                        <a:rPr lang="en-US" sz="1800" b="0" dirty="0" err="1">
                          <a:solidFill>
                            <a:schemeClr val="tx1"/>
                          </a:solidFill>
                          <a:effectLst/>
                          <a:latin typeface="+mj-lt"/>
                        </a:rPr>
                        <a:t>hạt</a:t>
                      </a:r>
                      <a:r>
                        <a:rPr lang="en-US" sz="1800" b="0" dirty="0">
                          <a:solidFill>
                            <a:schemeClr val="tx1"/>
                          </a:solidFill>
                          <a:effectLst/>
                          <a:latin typeface="+mj-lt"/>
                        </a:rPr>
                        <a:t> </a:t>
                      </a:r>
                      <a:r>
                        <a:rPr lang="en-US" sz="1800" b="0" dirty="0" err="1">
                          <a:solidFill>
                            <a:schemeClr val="tx1"/>
                          </a:solidFill>
                          <a:effectLst/>
                          <a:latin typeface="+mj-lt"/>
                        </a:rPr>
                        <a:t>phấn</a:t>
                      </a:r>
                      <a:r>
                        <a:rPr lang="en-US" sz="1800" b="0" dirty="0">
                          <a:solidFill>
                            <a:schemeClr val="tx1"/>
                          </a:solidFill>
                          <a:effectLst/>
                          <a:latin typeface="+mj-lt"/>
                        </a:rPr>
                        <a:t> </a:t>
                      </a:r>
                      <a:r>
                        <a:rPr lang="en-US" sz="1800" b="0" dirty="0" err="1">
                          <a:solidFill>
                            <a:schemeClr val="tx1"/>
                          </a:solidFill>
                          <a:effectLst/>
                          <a:latin typeface="+mj-lt"/>
                        </a:rPr>
                        <a:t>hoa</a:t>
                      </a:r>
                      <a:r>
                        <a:rPr lang="en-US" sz="1800" b="0" dirty="0">
                          <a:solidFill>
                            <a:schemeClr val="tx1"/>
                          </a:solidFill>
                          <a:effectLst/>
                          <a:latin typeface="+mj-lt"/>
                        </a:rPr>
                        <a:t> </a:t>
                      </a:r>
                      <a:r>
                        <a:rPr lang="en-US" sz="1800" b="0" dirty="0" err="1">
                          <a:solidFill>
                            <a:schemeClr val="tx1"/>
                          </a:solidFill>
                          <a:effectLst/>
                          <a:latin typeface="+mj-lt"/>
                        </a:rPr>
                        <a:t>sẽ</a:t>
                      </a:r>
                      <a:r>
                        <a:rPr lang="en-US" sz="1800" b="0" dirty="0">
                          <a:solidFill>
                            <a:schemeClr val="tx1"/>
                          </a:solidFill>
                          <a:effectLst/>
                          <a:latin typeface="+mj-lt"/>
                        </a:rPr>
                        <a:t> </a:t>
                      </a:r>
                      <a:r>
                        <a:rPr lang="en-US" sz="1800" b="0" dirty="0" err="1">
                          <a:solidFill>
                            <a:schemeClr val="tx1"/>
                          </a:solidFill>
                          <a:effectLst/>
                          <a:latin typeface="+mj-lt"/>
                        </a:rPr>
                        <a:t>xảy</a:t>
                      </a:r>
                      <a:r>
                        <a:rPr lang="en-US" sz="1800" b="0" dirty="0">
                          <a:solidFill>
                            <a:schemeClr val="tx1"/>
                          </a:solidFill>
                          <a:effectLst/>
                          <a:latin typeface="+mj-lt"/>
                        </a:rPr>
                        <a:t> ra </a:t>
                      </a:r>
                      <a:r>
                        <a:rPr lang="en-US" sz="1800" b="0" dirty="0" err="1">
                          <a:solidFill>
                            <a:schemeClr val="tx1"/>
                          </a:solidFill>
                          <a:effectLst/>
                          <a:latin typeface="+mj-lt"/>
                        </a:rPr>
                        <a:t>như</a:t>
                      </a:r>
                      <a:r>
                        <a:rPr lang="en-US" sz="1800" b="0" dirty="0">
                          <a:solidFill>
                            <a:schemeClr val="tx1"/>
                          </a:solidFill>
                          <a:effectLst/>
                          <a:latin typeface="+mj-lt"/>
                        </a:rPr>
                        <a:t> </a:t>
                      </a:r>
                      <a:r>
                        <a:rPr lang="en-US" sz="1800" b="0" dirty="0" err="1">
                          <a:solidFill>
                            <a:schemeClr val="tx1"/>
                          </a:solidFill>
                          <a:effectLst/>
                          <a:latin typeface="+mj-lt"/>
                        </a:rPr>
                        <a:t>thế</a:t>
                      </a:r>
                      <a:r>
                        <a:rPr lang="en-US" sz="1800" b="0" dirty="0">
                          <a:solidFill>
                            <a:schemeClr val="tx1"/>
                          </a:solidFill>
                          <a:effectLst/>
                          <a:latin typeface="+mj-lt"/>
                        </a:rPr>
                        <a:t> </a:t>
                      </a:r>
                      <a:r>
                        <a:rPr lang="en-US" sz="1800" b="0" dirty="0" err="1">
                          <a:solidFill>
                            <a:schemeClr val="tx1"/>
                          </a:solidFill>
                          <a:effectLst/>
                          <a:latin typeface="+mj-lt"/>
                        </a:rPr>
                        <a:t>nào</a:t>
                      </a:r>
                      <a:r>
                        <a:rPr lang="en-US" sz="1800" b="0" dirty="0">
                          <a:solidFill>
                            <a:schemeClr val="tx1"/>
                          </a:solidFill>
                          <a:effectLst/>
                          <a:latin typeface="+mj-lt"/>
                        </a:rPr>
                        <a:t>? </a:t>
                      </a:r>
                      <a:r>
                        <a:rPr lang="en-US" sz="1800" b="0" dirty="0" err="1">
                          <a:solidFill>
                            <a:schemeClr val="tx1"/>
                          </a:solidFill>
                          <a:effectLst/>
                          <a:latin typeface="+mj-lt"/>
                        </a:rPr>
                        <a:t>Vì</a:t>
                      </a:r>
                      <a:r>
                        <a:rPr lang="en-US" sz="1800" b="0" dirty="0">
                          <a:solidFill>
                            <a:schemeClr val="tx1"/>
                          </a:solidFill>
                          <a:effectLst/>
                          <a:latin typeface="+mj-lt"/>
                        </a:rPr>
                        <a:t> </a:t>
                      </a:r>
                      <a:r>
                        <a:rPr lang="en-US" sz="1800" b="0" dirty="0" err="1">
                          <a:solidFill>
                            <a:schemeClr val="tx1"/>
                          </a:solidFill>
                          <a:effectLst/>
                          <a:latin typeface="+mj-lt"/>
                        </a:rPr>
                        <a:t>sao</a:t>
                      </a:r>
                      <a:r>
                        <a:rPr lang="en-US" sz="1800" b="0" dirty="0">
                          <a:solidFill>
                            <a:schemeClr val="tx1"/>
                          </a:solidFill>
                          <a:effectLst/>
                          <a:latin typeface="+mj-lt"/>
                        </a:rPr>
                        <a:t>?</a:t>
                      </a:r>
                    </a:p>
                    <a:p>
                      <a:pPr algn="just">
                        <a:lnSpc>
                          <a:spcPct val="150000"/>
                        </a:lnSpc>
                        <a:spcAft>
                          <a:spcPts val="0"/>
                        </a:spcAft>
                      </a:pPr>
                      <a:r>
                        <a:rPr lang="en-US" sz="1800" b="0" dirty="0">
                          <a:solidFill>
                            <a:srgbClr val="FF0000"/>
                          </a:solidFill>
                          <a:effectLst/>
                          <a:latin typeface="+mj-lt"/>
                        </a:rPr>
                        <a:t>TL: </a:t>
                      </a:r>
                      <a:r>
                        <a:rPr lang="en-US" sz="1800" b="0" dirty="0" err="1">
                          <a:solidFill>
                            <a:srgbClr val="FF0000"/>
                          </a:solidFill>
                          <a:effectLst/>
                          <a:latin typeface="+mj-lt"/>
                        </a:rPr>
                        <a:t>Nhiệt</a:t>
                      </a:r>
                      <a:r>
                        <a:rPr lang="en-US" sz="1800" b="0" dirty="0">
                          <a:solidFill>
                            <a:srgbClr val="FF0000"/>
                          </a:solidFill>
                          <a:effectLst/>
                          <a:latin typeface="+mj-lt"/>
                        </a:rPr>
                        <a:t> </a:t>
                      </a:r>
                      <a:r>
                        <a:rPr lang="en-US" sz="1800" b="0" dirty="0" err="1">
                          <a:solidFill>
                            <a:srgbClr val="FF0000"/>
                          </a:solidFill>
                          <a:effectLst/>
                          <a:latin typeface="+mj-lt"/>
                        </a:rPr>
                        <a:t>độ</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cao</a:t>
                      </a:r>
                      <a:r>
                        <a:rPr lang="en-US" sz="1800" b="0" dirty="0">
                          <a:solidFill>
                            <a:srgbClr val="FF0000"/>
                          </a:solidFill>
                          <a:effectLst/>
                          <a:latin typeface="+mj-lt"/>
                        </a:rPr>
                        <a:t> </a:t>
                      </a:r>
                      <a:r>
                        <a:rPr lang="en-US" sz="1800" b="0" dirty="0" err="1">
                          <a:solidFill>
                            <a:srgbClr val="FF0000"/>
                          </a:solidFill>
                          <a:effectLst/>
                          <a:latin typeface="+mj-lt"/>
                        </a:rPr>
                        <a:t>thì</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của</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sẽ</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Do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phân</a:t>
                      </a:r>
                      <a:r>
                        <a:rPr lang="en-US" sz="1800" b="0" dirty="0">
                          <a:solidFill>
                            <a:srgbClr val="FF0000"/>
                          </a:solidFill>
                          <a:effectLst/>
                          <a:latin typeface="+mj-lt"/>
                        </a:rPr>
                        <a:t> </a:t>
                      </a:r>
                      <a:r>
                        <a:rPr lang="en-US" sz="1800" b="0" dirty="0" err="1">
                          <a:solidFill>
                            <a:srgbClr val="FF0000"/>
                          </a:solidFill>
                          <a:effectLst/>
                          <a:latin typeface="+mj-lt"/>
                        </a:rPr>
                        <a:t>tử</a:t>
                      </a:r>
                      <a:r>
                        <a:rPr lang="en-US" sz="1800" b="0" dirty="0">
                          <a:solidFill>
                            <a:srgbClr val="FF0000"/>
                          </a:solidFill>
                          <a:effectLst/>
                          <a:latin typeface="+mj-lt"/>
                        </a:rPr>
                        <a:t> </a:t>
                      </a:r>
                      <a:r>
                        <a:rPr lang="en-US" sz="1800" b="0" dirty="0" err="1">
                          <a:solidFill>
                            <a:srgbClr val="FF0000"/>
                          </a:solidFill>
                          <a:effectLst/>
                          <a:latin typeface="+mj-lt"/>
                        </a:rPr>
                        <a:t>nước</a:t>
                      </a:r>
                      <a:r>
                        <a:rPr lang="en-US" sz="1800" b="0" dirty="0">
                          <a:solidFill>
                            <a:srgbClr val="FF0000"/>
                          </a:solidFill>
                          <a:effectLst/>
                          <a:latin typeface="+mj-lt"/>
                        </a:rPr>
                        <a:t> </a:t>
                      </a:r>
                      <a:r>
                        <a:rPr lang="en-US" sz="1800" b="0" dirty="0" err="1">
                          <a:solidFill>
                            <a:srgbClr val="FF0000"/>
                          </a:solidFill>
                          <a:effectLst/>
                          <a:latin typeface="+mj-lt"/>
                        </a:rPr>
                        <a:t>chuyển</a:t>
                      </a:r>
                      <a:r>
                        <a:rPr lang="en-US" sz="1800" b="0" dirty="0">
                          <a:solidFill>
                            <a:srgbClr val="FF0000"/>
                          </a:solidFill>
                          <a:effectLst/>
                          <a:latin typeface="+mj-lt"/>
                        </a:rPr>
                        <a:t> </a:t>
                      </a:r>
                      <a:r>
                        <a:rPr lang="en-US" sz="1800" b="0" dirty="0" err="1">
                          <a:solidFill>
                            <a:srgbClr val="FF0000"/>
                          </a:solidFill>
                          <a:effectLst/>
                          <a:latin typeface="+mj-lt"/>
                        </a:rPr>
                        <a:t>động</a:t>
                      </a:r>
                      <a:r>
                        <a:rPr lang="en-US" sz="1800" b="0" dirty="0">
                          <a:solidFill>
                            <a:srgbClr val="FF0000"/>
                          </a:solidFill>
                          <a:effectLst/>
                          <a:latin typeface="+mj-lt"/>
                        </a:rPr>
                        <a:t> </a:t>
                      </a:r>
                      <a:r>
                        <a:rPr lang="en-US" sz="1800" b="0" dirty="0" err="1">
                          <a:solidFill>
                            <a:srgbClr val="FF0000"/>
                          </a:solidFill>
                          <a:effectLst/>
                          <a:latin typeface="+mj-lt"/>
                        </a:rPr>
                        <a:t>nhanh</a:t>
                      </a:r>
                      <a:r>
                        <a:rPr lang="en-US" sz="1800" b="0" dirty="0">
                          <a:solidFill>
                            <a:srgbClr val="FF0000"/>
                          </a:solidFill>
                          <a:effectLst/>
                          <a:latin typeface="+mj-lt"/>
                        </a:rPr>
                        <a:t> </a:t>
                      </a:r>
                      <a:r>
                        <a:rPr lang="en-US" sz="1800" b="0" dirty="0" err="1">
                          <a:solidFill>
                            <a:srgbClr val="FF0000"/>
                          </a:solidFill>
                          <a:effectLst/>
                          <a:latin typeface="+mj-lt"/>
                        </a:rPr>
                        <a:t>hơn</a:t>
                      </a:r>
                      <a:r>
                        <a:rPr lang="en-US" sz="1800" b="0" dirty="0">
                          <a:solidFill>
                            <a:srgbClr val="FF0000"/>
                          </a:solidFill>
                          <a:effectLst/>
                          <a:latin typeface="+mj-lt"/>
                        </a:rPr>
                        <a:t> </a:t>
                      </a:r>
                      <a:r>
                        <a:rPr lang="en-US" sz="1800" b="0" dirty="0" err="1">
                          <a:solidFill>
                            <a:srgbClr val="FF0000"/>
                          </a:solidFill>
                          <a:effectLst/>
                          <a:latin typeface="+mj-lt"/>
                        </a:rPr>
                        <a:t>làm</a:t>
                      </a:r>
                      <a:r>
                        <a:rPr lang="en-US" sz="1800" b="0" dirty="0">
                          <a:solidFill>
                            <a:srgbClr val="FF0000"/>
                          </a:solidFill>
                          <a:effectLst/>
                          <a:latin typeface="+mj-lt"/>
                        </a:rPr>
                        <a:t> </a:t>
                      </a:r>
                      <a:r>
                        <a:rPr lang="en-US" sz="1800" b="0" dirty="0" err="1">
                          <a:solidFill>
                            <a:srgbClr val="FF0000"/>
                          </a:solidFill>
                          <a:effectLst/>
                          <a:latin typeface="+mj-lt"/>
                        </a:rPr>
                        <a:t>cho</a:t>
                      </a:r>
                      <a:r>
                        <a:rPr lang="en-US" sz="1800" b="0" dirty="0">
                          <a:solidFill>
                            <a:srgbClr val="FF0000"/>
                          </a:solidFill>
                          <a:effectLst/>
                          <a:latin typeface="+mj-lt"/>
                        </a:rPr>
                        <a:t> </a:t>
                      </a:r>
                      <a:r>
                        <a:rPr lang="en-US" sz="1800" b="0" dirty="0" err="1">
                          <a:solidFill>
                            <a:srgbClr val="FF0000"/>
                          </a:solidFill>
                          <a:effectLst/>
                          <a:latin typeface="+mj-lt"/>
                        </a:rPr>
                        <a:t>các</a:t>
                      </a:r>
                      <a:r>
                        <a:rPr lang="en-US" sz="1800" b="0" dirty="0">
                          <a:solidFill>
                            <a:srgbClr val="FF0000"/>
                          </a:solidFill>
                          <a:effectLst/>
                          <a:latin typeface="+mj-lt"/>
                        </a:rPr>
                        <a:t> </a:t>
                      </a:r>
                      <a:r>
                        <a:rPr lang="en-US" sz="1800" b="0" dirty="0" err="1">
                          <a:solidFill>
                            <a:srgbClr val="FF0000"/>
                          </a:solidFill>
                          <a:effectLst/>
                          <a:latin typeface="+mj-lt"/>
                        </a:rPr>
                        <a:t>hạt</a:t>
                      </a:r>
                      <a:r>
                        <a:rPr lang="en-US" sz="1800" b="0" dirty="0">
                          <a:solidFill>
                            <a:srgbClr val="FF0000"/>
                          </a:solidFill>
                          <a:effectLst/>
                          <a:latin typeface="+mj-lt"/>
                        </a:rPr>
                        <a:t> </a:t>
                      </a:r>
                      <a:r>
                        <a:rPr lang="en-US" sz="1800" b="0" dirty="0" err="1">
                          <a:solidFill>
                            <a:srgbClr val="FF0000"/>
                          </a:solidFill>
                          <a:effectLst/>
                          <a:latin typeface="+mj-lt"/>
                        </a:rPr>
                        <a:t>phấn</a:t>
                      </a:r>
                      <a:r>
                        <a:rPr lang="en-US" sz="1800" b="0" dirty="0">
                          <a:solidFill>
                            <a:srgbClr val="FF0000"/>
                          </a:solidFill>
                          <a:effectLst/>
                          <a:latin typeface="+mj-lt"/>
                        </a:rPr>
                        <a:t> </a:t>
                      </a:r>
                      <a:r>
                        <a:rPr lang="en-US" sz="1800" b="0" dirty="0" err="1">
                          <a:solidFill>
                            <a:srgbClr val="FF0000"/>
                          </a:solidFill>
                          <a:effectLst/>
                          <a:latin typeface="+mj-lt"/>
                        </a:rPr>
                        <a:t>hoa</a:t>
                      </a:r>
                      <a:r>
                        <a:rPr lang="en-US" sz="1800" b="0" dirty="0">
                          <a:solidFill>
                            <a:srgbClr val="FF0000"/>
                          </a:solidFill>
                          <a:effectLst/>
                          <a:latin typeface="+mj-lt"/>
                        </a:rPr>
                        <a:t> </a:t>
                      </a:r>
                      <a:r>
                        <a:rPr lang="en-US" sz="1800" b="0" dirty="0" err="1">
                          <a:solidFill>
                            <a:srgbClr val="FF0000"/>
                          </a:solidFill>
                          <a:effectLst/>
                          <a:latin typeface="+mj-lt"/>
                        </a:rPr>
                        <a:t>va</a:t>
                      </a:r>
                      <a:r>
                        <a:rPr lang="en-US" sz="1800" b="0" dirty="0">
                          <a:solidFill>
                            <a:srgbClr val="FF0000"/>
                          </a:solidFill>
                          <a:effectLst/>
                          <a:latin typeface="+mj-lt"/>
                        </a:rPr>
                        <a:t> </a:t>
                      </a:r>
                      <a:r>
                        <a:rPr lang="en-US" sz="1800" b="0" dirty="0" err="1">
                          <a:solidFill>
                            <a:srgbClr val="FF0000"/>
                          </a:solidFill>
                          <a:effectLst/>
                          <a:latin typeface="+mj-lt"/>
                        </a:rPr>
                        <a:t>chạm</a:t>
                      </a:r>
                      <a:r>
                        <a:rPr lang="en-US" sz="1800" b="0" dirty="0">
                          <a:solidFill>
                            <a:srgbClr val="FF0000"/>
                          </a:solidFill>
                          <a:effectLst/>
                          <a:latin typeface="+mj-lt"/>
                        </a:rPr>
                        <a:t> </a:t>
                      </a:r>
                      <a:r>
                        <a:rPr lang="en-US" sz="1800" b="0" dirty="0" err="1">
                          <a:solidFill>
                            <a:srgbClr val="FF0000"/>
                          </a:solidFill>
                          <a:effectLst/>
                          <a:latin typeface="+mj-lt"/>
                        </a:rPr>
                        <a:t>càng</a:t>
                      </a:r>
                      <a:r>
                        <a:rPr lang="en-US" sz="1800" b="0" dirty="0">
                          <a:solidFill>
                            <a:srgbClr val="FF0000"/>
                          </a:solidFill>
                          <a:effectLst/>
                          <a:latin typeface="+mj-lt"/>
                        </a:rPr>
                        <a:t> </a:t>
                      </a:r>
                      <a:r>
                        <a:rPr lang="en-US" sz="1800" b="0" dirty="0" err="1">
                          <a:solidFill>
                            <a:srgbClr val="FF0000"/>
                          </a:solidFill>
                          <a:effectLst/>
                          <a:latin typeface="+mj-lt"/>
                        </a:rPr>
                        <a:t>mạnh</a:t>
                      </a:r>
                      <a:r>
                        <a:rPr lang="en-US" sz="1800" b="0" dirty="0">
                          <a:solidFill>
                            <a:srgbClr val="FF0000"/>
                          </a:solidFill>
                          <a:effectLst/>
                          <a:latin typeface="+mj-lt"/>
                        </a:rPr>
                        <a:t>.</a:t>
                      </a:r>
                      <a:endParaRPr lang="en-US" sz="1800" b="0" dirty="0">
                        <a:solidFill>
                          <a:srgbClr val="FF0000"/>
                        </a:solidFill>
                        <a:effectLst/>
                        <a:latin typeface="+mj-lt"/>
                        <a:ea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extLst>
                  <a:ext uri="{0D108BD9-81ED-4DB2-BD59-A6C34878D82A}">
                    <a16:rowId xmlns:a16="http://schemas.microsoft.com/office/drawing/2014/main" val="2145340392"/>
                  </a:ext>
                </a:extLst>
              </a:tr>
            </a:tbl>
          </a:graphicData>
        </a:graphic>
      </p:graphicFrame>
    </p:spTree>
    <p:extLst>
      <p:ext uri="{BB962C8B-B14F-4D97-AF65-F5344CB8AC3E}">
        <p14:creationId xmlns:p14="http://schemas.microsoft.com/office/powerpoint/2010/main" val="180047044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1377F9D-02D4-4CDA-8EC1-2CC884A761B1}"/>
              </a:ext>
            </a:extLst>
          </p:cNvPr>
          <p:cNvSpPr txBox="1"/>
          <p:nvPr/>
        </p:nvSpPr>
        <p:spPr>
          <a:xfrm>
            <a:off x="2554208" y="1733572"/>
            <a:ext cx="5675296" cy="1323439"/>
          </a:xfrm>
          <a:prstGeom prst="rect">
            <a:avLst/>
          </a:prstGeom>
          <a:solidFill>
            <a:schemeClr val="tx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Do </a:t>
            </a:r>
            <a:r>
              <a:rPr lang="en-US" sz="2000" dirty="0" err="1">
                <a:latin typeface="Times New Roman" panose="02020603050405020304" pitchFamily="18" charset="0"/>
                <a:ea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hút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đẩy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gọi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ra </a:t>
            </a:r>
            <a:r>
              <a:rPr lang="en-US" sz="2000" dirty="0" err="1">
                <a:latin typeface="Times New Roman" panose="02020603050405020304" pitchFamily="18" charset="0"/>
                <a:ea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hỗn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7895ED05-39F0-454E-BA0F-E6EB1EA0F143}"/>
              </a:ext>
            </a:extLst>
          </p:cNvPr>
          <p:cNvSpPr txBox="1"/>
          <p:nvPr/>
        </p:nvSpPr>
        <p:spPr>
          <a:xfrm>
            <a:off x="2527138" y="819196"/>
            <a:ext cx="5675296" cy="707886"/>
          </a:xfrm>
          <a:prstGeom prst="rect">
            <a:avLst/>
          </a:prstGeom>
          <a:solidFill>
            <a:schemeClr val="accent2">
              <a:lumMod val="20000"/>
              <a:lumOff val="80000"/>
            </a:schemeClr>
          </a:solidFill>
        </p:spPr>
        <p:txBody>
          <a:bodyPr wrap="square" rtlCol="0">
            <a:spAutoFit/>
          </a:bodyPr>
          <a:lstStyle/>
          <a:p>
            <a:pPr algn="just"/>
            <a:r>
              <a:rPr lang="en-US" sz="2000" dirty="0">
                <a:latin typeface="Times New Roman" panose="02020603050405020304" pitchFamily="18" charset="0"/>
                <a:ea typeface="Times New Roman" panose="02020603050405020304" pitchFamily="18" charset="0"/>
              </a:rPr>
              <a:t>CH 1: </a:t>
            </a:r>
            <a:r>
              <a:rPr lang="en-US" sz="2000" dirty="0" err="1">
                <a:latin typeface="Times New Roman" panose="02020603050405020304" pitchFamily="18" charset="0"/>
                <a:ea typeface="Times New Roman" panose="02020603050405020304" pitchFamily="18" charset="0"/>
              </a:rPr>
              <a:t>Tại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chuyển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rPr>
              <a:t>?</a:t>
            </a:r>
          </a:p>
        </p:txBody>
      </p:sp>
      <p:sp>
        <p:nvSpPr>
          <p:cNvPr id="2" name="AutoShape 2" descr="What is an Atom? | Rolls-Royce UTC">
            <a:extLst>
              <a:ext uri="{FF2B5EF4-FFF2-40B4-BE49-F238E27FC236}">
                <a16:creationId xmlns:a16="http://schemas.microsoft.com/office/drawing/2014/main" id="{DDAB66FD-ACE3-4DA1-9A13-C7A1BC0D51D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952C130-5AE4-4758-B64A-F09D9964EC1F}"/>
              </a:ext>
            </a:extLst>
          </p:cNvPr>
          <p:cNvPicPr>
            <a:picLocks noChangeAspect="1"/>
          </p:cNvPicPr>
          <p:nvPr/>
        </p:nvPicPr>
        <p:blipFill>
          <a:blip r:embed="rId12"/>
          <a:stretch>
            <a:fillRect/>
          </a:stretch>
        </p:blipFill>
        <p:spPr>
          <a:xfrm>
            <a:off x="2496017" y="3028938"/>
            <a:ext cx="5791168" cy="1826583"/>
          </a:xfrm>
          <a:prstGeom prst="rect">
            <a:avLst/>
          </a:prstGeom>
        </p:spPr>
      </p:pic>
      <p:sp>
        <p:nvSpPr>
          <p:cNvPr id="7" name="TextBox 6">
            <a:extLst>
              <a:ext uri="{FF2B5EF4-FFF2-40B4-BE49-F238E27FC236}">
                <a16:creationId xmlns:a16="http://schemas.microsoft.com/office/drawing/2014/main" id="{F8BD0844-8780-4933-8012-64DE1E5BB67A}"/>
              </a:ext>
            </a:extLst>
          </p:cNvPr>
          <p:cNvSpPr txBox="1"/>
          <p:nvPr/>
        </p:nvSpPr>
        <p:spPr>
          <a:xfrm>
            <a:off x="3242164" y="3648311"/>
            <a:ext cx="595035" cy="369332"/>
          </a:xfrm>
          <a:prstGeom prst="rect">
            <a:avLst/>
          </a:prstGeom>
          <a:solidFill>
            <a:schemeClr val="tx2">
              <a:lumMod val="20000"/>
              <a:lumOff val="80000"/>
            </a:schemeClr>
          </a:solidFill>
        </p:spPr>
        <p:txBody>
          <a:bodyPr wrap="none" rtlCol="0">
            <a:spAutoFit/>
          </a:bodyPr>
          <a:lstStyle/>
          <a:p>
            <a:r>
              <a:rPr lang="en-US" dirty="0" err="1"/>
              <a:t>Khí</a:t>
            </a:r>
            <a:r>
              <a:rPr lang="en-US" dirty="0"/>
              <a:t> </a:t>
            </a:r>
          </a:p>
        </p:txBody>
      </p:sp>
      <p:sp>
        <p:nvSpPr>
          <p:cNvPr id="35" name="TextBox 34">
            <a:extLst>
              <a:ext uri="{FF2B5EF4-FFF2-40B4-BE49-F238E27FC236}">
                <a16:creationId xmlns:a16="http://schemas.microsoft.com/office/drawing/2014/main" id="{5CF63289-576A-478E-9BB8-0212B03E2450}"/>
              </a:ext>
            </a:extLst>
          </p:cNvPr>
          <p:cNvSpPr txBox="1"/>
          <p:nvPr/>
        </p:nvSpPr>
        <p:spPr>
          <a:xfrm>
            <a:off x="5128208" y="3648311"/>
            <a:ext cx="761747" cy="369332"/>
          </a:xfrm>
          <a:prstGeom prst="rect">
            <a:avLst/>
          </a:prstGeom>
          <a:solidFill>
            <a:schemeClr val="tx2">
              <a:lumMod val="20000"/>
              <a:lumOff val="80000"/>
            </a:schemeClr>
          </a:solidFill>
        </p:spPr>
        <p:txBody>
          <a:bodyPr wrap="none" rtlCol="0">
            <a:spAutoFit/>
          </a:bodyPr>
          <a:lstStyle/>
          <a:p>
            <a:r>
              <a:rPr lang="en-US" dirty="0" err="1"/>
              <a:t>Lỏng</a:t>
            </a:r>
            <a:r>
              <a:rPr lang="en-US" dirty="0"/>
              <a:t> </a:t>
            </a:r>
          </a:p>
        </p:txBody>
      </p:sp>
      <p:sp>
        <p:nvSpPr>
          <p:cNvPr id="36" name="TextBox 35">
            <a:extLst>
              <a:ext uri="{FF2B5EF4-FFF2-40B4-BE49-F238E27FC236}">
                <a16:creationId xmlns:a16="http://schemas.microsoft.com/office/drawing/2014/main" id="{08140A2D-FE0E-4058-85A5-C6C7BA40F388}"/>
              </a:ext>
            </a:extLst>
          </p:cNvPr>
          <p:cNvSpPr txBox="1"/>
          <p:nvPr/>
        </p:nvSpPr>
        <p:spPr>
          <a:xfrm>
            <a:off x="7086534" y="3653199"/>
            <a:ext cx="607859" cy="369332"/>
          </a:xfrm>
          <a:prstGeom prst="rect">
            <a:avLst/>
          </a:prstGeom>
          <a:solidFill>
            <a:schemeClr val="tx2">
              <a:lumMod val="20000"/>
              <a:lumOff val="80000"/>
            </a:schemeClr>
          </a:solidFill>
        </p:spPr>
        <p:txBody>
          <a:bodyPr wrap="none" rtlCol="0">
            <a:spAutoFit/>
          </a:bodyPr>
          <a:lstStyle/>
          <a:p>
            <a:r>
              <a:rPr lang="en-US" dirty="0" err="1"/>
              <a:t>Rắn</a:t>
            </a:r>
            <a:endParaRPr lang="en-US" dirty="0"/>
          </a:p>
        </p:txBody>
      </p:sp>
    </p:spTree>
    <p:custDataLst>
      <p:tags r:id="rId1"/>
    </p:custDataLst>
    <p:extLst>
      <p:ext uri="{BB962C8B-B14F-4D97-AF65-F5344CB8AC3E}">
        <p14:creationId xmlns:p14="http://schemas.microsoft.com/office/powerpoint/2010/main" val="36093025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heel(1)">
                                      <p:cBhvr>
                                        <p:cTn id="7" dur="1500"/>
                                        <p:tgtEl>
                                          <p:spTgt spid="8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heel(1)">
                                      <p:cBhvr>
                                        <p:cTn id="13" dur="1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circle(in)">
                                      <p:cBhvr>
                                        <p:cTn id="4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3"/>
          <p:cNvGrpSpPr>
            <a:grpSpLocks/>
          </p:cNvGrpSpPr>
          <p:nvPr/>
        </p:nvGrpSpPr>
        <p:grpSpPr bwMode="auto">
          <a:xfrm>
            <a:off x="314247" y="590602"/>
            <a:ext cx="1406438" cy="1832416"/>
            <a:chOff x="0" y="0"/>
            <a:chExt cx="2971786" cy="3816506"/>
          </a:xfrm>
        </p:grpSpPr>
        <p:grpSp>
          <p:nvGrpSpPr>
            <p:cNvPr id="72" name="Group 4"/>
            <p:cNvGrpSpPr>
              <a:grpSpLocks/>
            </p:cNvGrpSpPr>
            <p:nvPr/>
          </p:nvGrpSpPr>
          <p:grpSpPr bwMode="auto">
            <a:xfrm>
              <a:off x="97666" y="471676"/>
              <a:ext cx="1660917" cy="3523838"/>
              <a:chOff x="0" y="0"/>
              <a:chExt cx="1353312" cy="2871216"/>
            </a:xfrm>
          </p:grpSpPr>
          <p:pic>
            <p:nvPicPr>
              <p:cNvPr id="82" name="空心弧 1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353312" cy="287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 name="Text Box 6"/>
              <p:cNvSpPr txBox="1">
                <a:spLocks noChangeArrowheads="1"/>
              </p:cNvSpPr>
              <p:nvPr/>
            </p:nvSpPr>
            <p:spPr bwMode="auto">
              <a:xfrm rot="17578575">
                <a:off x="-544848" y="475373"/>
                <a:ext cx="2803622" cy="1696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3" name="Group 7"/>
            <p:cNvGrpSpPr>
              <a:grpSpLocks/>
            </p:cNvGrpSpPr>
            <p:nvPr/>
          </p:nvGrpSpPr>
          <p:grpSpPr bwMode="auto">
            <a:xfrm>
              <a:off x="-104337" y="67670"/>
              <a:ext cx="2813084" cy="3927845"/>
              <a:chOff x="0" y="0"/>
              <a:chExt cx="2292096" cy="3200400"/>
            </a:xfrm>
          </p:grpSpPr>
          <p:pic>
            <p:nvPicPr>
              <p:cNvPr id="80" name="空心弧 13"/>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292096"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 name="Text Box 9"/>
              <p:cNvSpPr txBox="1">
                <a:spLocks noChangeArrowheads="1"/>
              </p:cNvSpPr>
              <p:nvPr/>
            </p:nvSpPr>
            <p:spPr bwMode="auto">
              <a:xfrm rot="17578575">
                <a:off x="-577812" y="607689"/>
                <a:ext cx="3070916" cy="1745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4" name="Group 10"/>
            <p:cNvGrpSpPr>
              <a:grpSpLocks/>
            </p:cNvGrpSpPr>
            <p:nvPr/>
          </p:nvGrpSpPr>
          <p:grpSpPr bwMode="auto">
            <a:xfrm>
              <a:off x="1653840" y="90114"/>
              <a:ext cx="1324244" cy="688308"/>
              <a:chOff x="0" y="0"/>
              <a:chExt cx="1078992" cy="560832"/>
            </a:xfrm>
          </p:grpSpPr>
          <p:pic>
            <p:nvPicPr>
              <p:cNvPr id="78" name="平行四边形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 name="Text Box 12"/>
              <p:cNvSpPr txBox="1">
                <a:spLocks noChangeArrowheads="1"/>
              </p:cNvSpPr>
              <p:nvPr/>
            </p:nvSpPr>
            <p:spPr bwMode="auto">
              <a:xfrm>
                <a:off x="430631" y="222953"/>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75" name="Group 13"/>
            <p:cNvGrpSpPr>
              <a:grpSpLocks/>
            </p:cNvGrpSpPr>
            <p:nvPr/>
          </p:nvGrpSpPr>
          <p:grpSpPr bwMode="auto">
            <a:xfrm>
              <a:off x="1616432" y="770941"/>
              <a:ext cx="1361652" cy="710753"/>
              <a:chOff x="0" y="0"/>
              <a:chExt cx="1109472" cy="579120"/>
            </a:xfrm>
          </p:grpSpPr>
          <p:pic>
            <p:nvPicPr>
              <p:cNvPr id="76" name="平行四边形 10"/>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15"/>
              <p:cNvSpPr txBox="1">
                <a:spLocks noChangeArrowheads="1"/>
              </p:cNvSpPr>
              <p:nvPr/>
            </p:nvSpPr>
            <p:spPr bwMode="auto">
              <a:xfrm>
                <a:off x="447821" y="233435"/>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grpSp>
        <p:nvGrpSpPr>
          <p:cNvPr id="84" name="Group 17"/>
          <p:cNvGrpSpPr>
            <a:grpSpLocks/>
          </p:cNvGrpSpPr>
          <p:nvPr/>
        </p:nvGrpSpPr>
        <p:grpSpPr bwMode="auto">
          <a:xfrm>
            <a:off x="728527" y="947684"/>
            <a:ext cx="1675199" cy="2759137"/>
            <a:chOff x="1759" y="-115437"/>
            <a:chExt cx="2883742" cy="4683701"/>
          </a:xfrm>
        </p:grpSpPr>
        <p:grpSp>
          <p:nvGrpSpPr>
            <p:cNvPr id="85" name="Group 18"/>
            <p:cNvGrpSpPr>
              <a:grpSpLocks/>
            </p:cNvGrpSpPr>
            <p:nvPr/>
          </p:nvGrpSpPr>
          <p:grpSpPr bwMode="auto">
            <a:xfrm>
              <a:off x="989311" y="-84957"/>
              <a:ext cx="1353312" cy="2767584"/>
              <a:chOff x="0" y="0"/>
              <a:chExt cx="1353312" cy="2767584"/>
            </a:xfrm>
          </p:grpSpPr>
          <p:pic>
            <p:nvPicPr>
              <p:cNvPr id="96" name="空心弧 1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353312" cy="2767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 name="Text Box 20"/>
              <p:cNvSpPr txBox="1">
                <a:spLocks noChangeArrowheads="1"/>
              </p:cNvSpPr>
              <p:nvPr/>
            </p:nvSpPr>
            <p:spPr bwMode="auto">
              <a:xfrm rot="6778575">
                <a:off x="-727037" y="868925"/>
                <a:ext cx="2788517" cy="1316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6" name="Group 21"/>
            <p:cNvGrpSpPr>
              <a:grpSpLocks/>
            </p:cNvGrpSpPr>
            <p:nvPr/>
          </p:nvGrpSpPr>
          <p:grpSpPr bwMode="auto">
            <a:xfrm>
              <a:off x="215119" y="-115437"/>
              <a:ext cx="2670382" cy="4683701"/>
              <a:chOff x="0" y="0"/>
              <a:chExt cx="2670382" cy="4683701"/>
            </a:xfrm>
          </p:grpSpPr>
          <p:pic>
            <p:nvPicPr>
              <p:cNvPr id="94" name="空心弧 13"/>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2292096" cy="312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 name="Text Box 23"/>
              <p:cNvSpPr txBox="1">
                <a:spLocks noChangeArrowheads="1"/>
              </p:cNvSpPr>
              <p:nvPr/>
            </p:nvSpPr>
            <p:spPr bwMode="auto">
              <a:xfrm rot="6778575">
                <a:off x="263107" y="2276426"/>
                <a:ext cx="3069288" cy="174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7" name="Group 24"/>
            <p:cNvGrpSpPr>
              <a:grpSpLocks/>
            </p:cNvGrpSpPr>
            <p:nvPr/>
          </p:nvGrpSpPr>
          <p:grpSpPr bwMode="auto">
            <a:xfrm>
              <a:off x="1759" y="2438787"/>
              <a:ext cx="1078992" cy="560832"/>
              <a:chOff x="0" y="0"/>
              <a:chExt cx="1078992" cy="560832"/>
            </a:xfrm>
          </p:grpSpPr>
          <p:pic>
            <p:nvPicPr>
              <p:cNvPr id="92" name="平行四边形 14"/>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078992" cy="56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Text Box 26"/>
              <p:cNvSpPr txBox="1">
                <a:spLocks noChangeArrowheads="1"/>
              </p:cNvSpPr>
              <p:nvPr/>
            </p:nvSpPr>
            <p:spPr bwMode="auto">
              <a:xfrm rot="10800000">
                <a:off x="430864" y="225501"/>
                <a:ext cx="210606" cy="1086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nvGrpSpPr>
            <p:cNvPr id="88" name="Group 27"/>
            <p:cNvGrpSpPr>
              <a:grpSpLocks/>
            </p:cNvGrpSpPr>
            <p:nvPr/>
          </p:nvGrpSpPr>
          <p:grpSpPr bwMode="auto">
            <a:xfrm>
              <a:off x="1759" y="1865763"/>
              <a:ext cx="1109472" cy="579120"/>
              <a:chOff x="0" y="0"/>
              <a:chExt cx="1109472" cy="579120"/>
            </a:xfrm>
          </p:grpSpPr>
          <p:pic>
            <p:nvPicPr>
              <p:cNvPr id="90" name="平行四边形 15"/>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109472" cy="579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Text Box 29"/>
              <p:cNvSpPr txBox="1">
                <a:spLocks noChangeArrowheads="1"/>
              </p:cNvSpPr>
              <p:nvPr/>
            </p:nvSpPr>
            <p:spPr bwMode="auto">
              <a:xfrm rot="10800000">
                <a:off x="446766" y="233466"/>
                <a:ext cx="207995" cy="10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zh-CN" altLang="en-US">
                  <a:solidFill>
                    <a:srgbClr val="FFFFFF"/>
                  </a:solidFill>
                </a:endParaRPr>
              </a:p>
            </p:txBody>
          </p:sp>
        </p:grpSp>
      </p:grpSp>
      <p:pic>
        <p:nvPicPr>
          <p:cNvPr id="120" name="Picture 53" descr="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0533" y="3600256"/>
            <a:ext cx="1796938" cy="1576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86A8633C-6E5F-460D-AD11-2FE7E7AA0F73}"/>
              </a:ext>
            </a:extLst>
          </p:cNvPr>
          <p:cNvSpPr/>
          <p:nvPr/>
        </p:nvSpPr>
        <p:spPr>
          <a:xfrm rot="19648514">
            <a:off x="-131936" y="1529799"/>
            <a:ext cx="2258952" cy="417871"/>
          </a:xfrm>
          <a:prstGeom prst="rect">
            <a:avLst/>
          </a:prstGeom>
        </p:spPr>
        <p:txBody>
          <a:bodyPr wrap="none">
            <a:spAutoFit/>
          </a:bodyPr>
          <a:lstStyle/>
          <a:p>
            <a:pPr indent="457200" algn="just">
              <a:lnSpc>
                <a:spcPct val="115000"/>
              </a:lnSpc>
              <a:spcAft>
                <a:spcPts val="0"/>
              </a:spcAft>
            </a:pPr>
            <a:r>
              <a:rPr lang="en-US" sz="2000" b="1" dirty="0">
                <a:solidFill>
                  <a:srgbClr val="000000"/>
                </a:solidFill>
                <a:latin typeface="Times New Roman" panose="02020603050405020304" pitchFamily="18" charset="0"/>
                <a:ea typeface="Times New Roman" panose="02020603050405020304" pitchFamily="18" charset="0"/>
              </a:rPr>
              <a:t>THẢO LUẬN </a:t>
            </a:r>
            <a:endParaRPr lang="en-US" sz="2000" b="1" dirty="0">
              <a:latin typeface="Times New Roman" panose="02020603050405020304" pitchFamily="18" charset="0"/>
              <a:ea typeface="Times New Roman" panose="02020603050405020304" pitchFamily="18" charset="0"/>
            </a:endParaRPr>
          </a:p>
        </p:txBody>
      </p:sp>
      <p:sp>
        <p:nvSpPr>
          <p:cNvPr id="56" name="文本框 4">
            <a:extLst>
              <a:ext uri="{FF2B5EF4-FFF2-40B4-BE49-F238E27FC236}">
                <a16:creationId xmlns:a16="http://schemas.microsoft.com/office/drawing/2014/main" id="{DD2043D9-BC53-4C9C-88B5-83231C474862}"/>
              </a:ext>
            </a:extLst>
          </p:cNvPr>
          <p:cNvSpPr txBox="1"/>
          <p:nvPr/>
        </p:nvSpPr>
        <p:spPr>
          <a:xfrm>
            <a:off x="152568" y="98020"/>
            <a:ext cx="8838916" cy="461665"/>
          </a:xfrm>
          <a:prstGeom prst="rect">
            <a:avLst/>
          </a:prstGeom>
          <a:solidFill>
            <a:srgbClr val="FFFFCC"/>
          </a:solidFill>
          <a:ln w="12700">
            <a:solidFill>
              <a:schemeClr val="tx1"/>
            </a:solidFill>
          </a:ln>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BÀI 26. NĂNG LƯỢNG NHIỆT VÀ NỘI NĂNG</a:t>
            </a:r>
            <a:endParaRPr lang="en-US" sz="2400" dirty="0">
              <a:solidFill>
                <a:srgbClr val="FF0000"/>
              </a:solidFill>
              <a:latin typeface="Arial" panose="020B0604020202020204" pitchFamily="34" charset="0"/>
              <a:cs typeface="Arial" panose="020B0604020202020204" pitchFamily="34" charset="0"/>
            </a:endParaRPr>
          </a:p>
        </p:txBody>
      </p:sp>
      <p:pic>
        <p:nvPicPr>
          <p:cNvPr id="4" name="Thi nghiem Brown">
            <a:hlinkClick r:id="" action="ppaction://media"/>
            <a:extLst>
              <a:ext uri="{FF2B5EF4-FFF2-40B4-BE49-F238E27FC236}">
                <a16:creationId xmlns:a16="http://schemas.microsoft.com/office/drawing/2014/main" id="{9B944CD0-7A58-4CD3-95D7-2D6729D6680F}"/>
              </a:ext>
            </a:extLst>
          </p:cNvPr>
          <p:cNvPicPr>
            <a:picLocks noChangeAspect="1"/>
          </p:cNvPicPr>
          <p:nvPr>
            <a:videoFile r:link="rId2"/>
            <p:extLst>
              <p:ext uri="{DAA4B4D4-6D71-4841-9C94-3DE7FCFB9230}">
                <p14:media xmlns:p14="http://schemas.microsoft.com/office/powerpoint/2010/main" r:embed="rId3">
                  <p14:trim st="59000" end="19985.6462"/>
                </p14:media>
              </p:ext>
            </p:extLst>
          </p:nvPr>
        </p:nvPicPr>
        <p:blipFill>
          <a:blip r:embed="rId15"/>
          <a:stretch>
            <a:fillRect/>
          </a:stretch>
        </p:blipFill>
        <p:spPr>
          <a:xfrm>
            <a:off x="2142145" y="635883"/>
            <a:ext cx="6535848" cy="3688421"/>
          </a:xfrm>
          <a:prstGeom prst="rect">
            <a:avLst/>
          </a:prstGeom>
        </p:spPr>
      </p:pic>
      <p:sp>
        <p:nvSpPr>
          <p:cNvPr id="2" name="TextBox 1">
            <a:extLst>
              <a:ext uri="{FF2B5EF4-FFF2-40B4-BE49-F238E27FC236}">
                <a16:creationId xmlns:a16="http://schemas.microsoft.com/office/drawing/2014/main" id="{04F4F9C0-2EB1-4811-9F19-6F9BADD69975}"/>
              </a:ext>
            </a:extLst>
          </p:cNvPr>
          <p:cNvSpPr txBox="1"/>
          <p:nvPr/>
        </p:nvSpPr>
        <p:spPr>
          <a:xfrm>
            <a:off x="3079661" y="4565773"/>
            <a:ext cx="4660815" cy="369332"/>
          </a:xfrm>
          <a:prstGeom prst="rect">
            <a:avLst/>
          </a:prstGeom>
          <a:noFill/>
        </p:spPr>
        <p:txBody>
          <a:bodyPr wrap="square" rtlCol="0">
            <a:spAutoFit/>
          </a:bodyPr>
          <a:lstStyle/>
          <a:p>
            <a:r>
              <a:rPr lang="en-US" i="1" dirty="0"/>
              <a:t>Video </a:t>
            </a:r>
            <a:r>
              <a:rPr lang="en-US" i="1" dirty="0" err="1"/>
              <a:t>mô</a:t>
            </a:r>
            <a:r>
              <a:rPr lang="en-US" i="1" dirty="0"/>
              <a:t> </a:t>
            </a:r>
            <a:r>
              <a:rPr lang="en-US" i="1" dirty="0" err="1"/>
              <a:t>tả</a:t>
            </a:r>
            <a:r>
              <a:rPr lang="en-US" i="1" dirty="0"/>
              <a:t> </a:t>
            </a:r>
            <a:r>
              <a:rPr lang="en-US" i="1" dirty="0" err="1"/>
              <a:t>sự</a:t>
            </a:r>
            <a:r>
              <a:rPr lang="en-US" i="1" dirty="0"/>
              <a:t> t</a:t>
            </a:r>
            <a:r>
              <a:rPr lang="vi-VN" i="1" dirty="0"/>
              <a:t>ư</a:t>
            </a:r>
            <a:r>
              <a:rPr lang="en-US" i="1" dirty="0" err="1"/>
              <a:t>ơng</a:t>
            </a:r>
            <a:r>
              <a:rPr lang="en-US" i="1" dirty="0"/>
              <a:t> </a:t>
            </a:r>
            <a:r>
              <a:rPr lang="en-US" i="1" dirty="0" err="1"/>
              <a:t>tác</a:t>
            </a:r>
            <a:r>
              <a:rPr lang="en-US" i="1" dirty="0"/>
              <a:t> </a:t>
            </a:r>
            <a:r>
              <a:rPr lang="en-US" i="1" dirty="0" err="1"/>
              <a:t>giữa</a:t>
            </a:r>
            <a:r>
              <a:rPr lang="en-US" i="1" dirty="0"/>
              <a:t> </a:t>
            </a:r>
            <a:r>
              <a:rPr lang="en-US" i="1" dirty="0" err="1"/>
              <a:t>các</a:t>
            </a:r>
            <a:r>
              <a:rPr lang="en-US" i="1" dirty="0"/>
              <a:t> </a:t>
            </a:r>
            <a:r>
              <a:rPr lang="en-US" i="1" dirty="0" err="1"/>
              <a:t>phân</a:t>
            </a:r>
            <a:r>
              <a:rPr lang="en-US" i="1" dirty="0"/>
              <a:t> </a:t>
            </a:r>
            <a:r>
              <a:rPr lang="en-US" i="1" dirty="0" err="1"/>
              <a:t>tử</a:t>
            </a:r>
            <a:endParaRPr lang="en-US" i="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创意儿童成长教育家长会教学课件PPT"/>
</p:tagLst>
</file>

<file path=ppt/tags/tag10.xml><?xml version="1.0" encoding="utf-8"?>
<p:tagLst xmlns:a="http://schemas.openxmlformats.org/drawingml/2006/main" xmlns:r="http://schemas.openxmlformats.org/officeDocument/2006/relationships" xmlns:p="http://schemas.openxmlformats.org/presentationml/2006/main">
  <p:tag name="TIMING" val="|0.3"/>
</p:tagLst>
</file>

<file path=ppt/tags/tag11.xml><?xml version="1.0" encoding="utf-8"?>
<p:tagLst xmlns:a="http://schemas.openxmlformats.org/drawingml/2006/main" xmlns:r="http://schemas.openxmlformats.org/officeDocument/2006/relationships" xmlns:p="http://schemas.openxmlformats.org/presentationml/2006/main">
  <p:tag name="TIMING" val="|0.3"/>
</p:tagLst>
</file>

<file path=ppt/tags/tag12.xml><?xml version="1.0" encoding="utf-8"?>
<p:tagLst xmlns:a="http://schemas.openxmlformats.org/drawingml/2006/main" xmlns:r="http://schemas.openxmlformats.org/officeDocument/2006/relationships" xmlns:p="http://schemas.openxmlformats.org/presentationml/2006/main">
  <p:tag name="TIMING" val="|0.3"/>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18.xml><?xml version="1.0" encoding="utf-8"?>
<p:tagLst xmlns:a="http://schemas.openxmlformats.org/drawingml/2006/main" xmlns:r="http://schemas.openxmlformats.org/officeDocument/2006/relationships" xmlns:p="http://schemas.openxmlformats.org/presentationml/2006/main">
  <p:tag name="TIMING" val="|0.6|1.3"/>
</p:tagLst>
</file>

<file path=ppt/tags/tag2.xml><?xml version="1.0" encoding="utf-8"?>
<p:tagLst xmlns:a="http://schemas.openxmlformats.org/drawingml/2006/main" xmlns:r="http://schemas.openxmlformats.org/officeDocument/2006/relationships" xmlns:p="http://schemas.openxmlformats.org/presentationml/2006/main">
  <p:tag name="TIMING" val="|0.6|1.3"/>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1063</TotalTime>
  <Pages>0</Pages>
  <Words>2446</Words>
  <Characters>0</Characters>
  <Application>Microsoft Office PowerPoint</Application>
  <DocSecurity>0</DocSecurity>
  <PresentationFormat>On-screen Show (16:9)</PresentationFormat>
  <Lines>0</Lines>
  <Paragraphs>359</Paragraphs>
  <Slides>33</Slides>
  <Notes>26</Notes>
  <HiddenSlides>0</HiddenSlides>
  <MMClips>3</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33</vt:i4>
      </vt:variant>
      <vt:variant>
        <vt:lpstr>Custom Shows</vt:lpstr>
      </vt:variant>
      <vt:variant>
        <vt:i4>1</vt:i4>
      </vt:variant>
    </vt:vector>
  </HeadingPairs>
  <TitlesOfParts>
    <vt:vector size="42" baseType="lpstr">
      <vt:lpstr>黑体</vt:lpstr>
      <vt:lpstr>Adobe Gothic Std B</vt:lpstr>
      <vt:lpstr>Arial</vt:lpstr>
      <vt:lpstr>Calibri</vt:lpstr>
      <vt:lpstr>Times New Roman</vt:lpstr>
      <vt:lpstr>Verdana</vt:lpstr>
      <vt:lpstr>VNI-Times</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自定义放映 1</vt:lpstr>
    </vt:vector>
  </TitlesOfParts>
  <Company>Guild Design Inc.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卡通创意儿童成长教育家长会教学课件PPT</dc:title>
  <dc:creator>www.themegallery.com</dc:creator>
  <cp:lastModifiedBy>Tạ Thị Tuyết Sơn</cp:lastModifiedBy>
  <cp:revision>293</cp:revision>
  <cp:lastPrinted>1899-12-30T00:00:00Z</cp:lastPrinted>
  <dcterms:created xsi:type="dcterms:W3CDTF">2008-02-28T09:07:44Z</dcterms:created>
  <dcterms:modified xsi:type="dcterms:W3CDTF">2024-02-02T03:08:58Z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