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3" r:id="rId4"/>
    <p:sldId id="394" r:id="rId5"/>
    <p:sldId id="395" r:id="rId6"/>
    <p:sldId id="389" r:id="rId7"/>
    <p:sldId id="396" r:id="rId8"/>
    <p:sldId id="397" r:id="rId9"/>
    <p:sldId id="398" r:id="rId10"/>
    <p:sldId id="399" r:id="rId11"/>
    <p:sldId id="401" r:id="rId12"/>
    <p:sldId id="335" r:id="rId13"/>
    <p:sldId id="400" r:id="rId14"/>
    <p:sldId id="390" r:id="rId15"/>
    <p:sldId id="402" r:id="rId16"/>
    <p:sldId id="276" r:id="rId17"/>
    <p:sldId id="40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814" y="82726"/>
            <a:ext cx="68228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15. CẢM BIẾN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22376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vai trò của các mô đun cảm biến có ở hình dưới đây</a:t>
            </a: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vai trò của các mô đun cảm biến có ở hình dưới đây</a:t>
            </a: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dirty="0">
                <a:solidFill>
                  <a:srgbClr val="0000FF"/>
                </a:solidFill>
                <a:latin typeface="Times New Roman" panose="02020603050405020304" pitchFamily="18" charset="0"/>
                <a:cs typeface="Times New Roman" panose="02020603050405020304" pitchFamily="18" charset="0"/>
              </a:rPr>
              <a:t>Bài </a:t>
            </a:r>
            <a:r>
              <a:rPr lang="en-US" sz="2800">
                <a:solidFill>
                  <a:srgbClr val="0000FF"/>
                </a:solidFill>
                <a:latin typeface="Times New Roman" panose="02020603050405020304" pitchFamily="18" charset="0"/>
                <a:cs typeface="Times New Roman" panose="02020603050405020304" pitchFamily="18" charset="0"/>
              </a:rPr>
              <a:t>2</a:t>
            </a:r>
            <a:r>
              <a:rPr lang="vi-VN" sz="2800">
                <a:solidFill>
                  <a:srgbClr val="0000FF"/>
                </a:solidFill>
                <a:latin typeface="Times New Roman" panose="02020603050405020304" pitchFamily="18" charset="0"/>
                <a:cs typeface="Times New Roman" panose="02020603050405020304" pitchFamily="18" charset="0"/>
              </a:rPr>
              <a:t>.</a:t>
            </a:r>
          </a:p>
          <a:p>
            <a:r>
              <a:rPr lang="vi-VN" sz="2800" dirty="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dirty="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dirty="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dirty="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
        <p:nvSpPr>
          <p:cNvPr id="2" name="Rectangle 1"/>
          <p:cNvSpPr/>
          <p:nvPr/>
        </p:nvSpPr>
        <p:spPr>
          <a:xfrm>
            <a:off x="3048000" y="3105835"/>
            <a:ext cx="6096000" cy="1384995"/>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3. Loại mô đun cảm biến cho một mạch điện báo cháy tự động là mô đun cảm biến nhiệt độ</a:t>
            </a:r>
          </a:p>
        </p:txBody>
      </p:sp>
    </p:spTree>
    <p:extLst>
      <p:ext uri="{BB962C8B-B14F-4D97-AF65-F5344CB8AC3E}">
        <p14:creationId xmlns:p14="http://schemas.microsoft.com/office/powerpoint/2010/main" val="7677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836644" y="3807978"/>
            <a:ext cx="9958873"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HS tự đề xuất ý tưởng thiết kế</a:t>
            </a:r>
          </a:p>
          <a:p>
            <a:r>
              <a:rPr lang="vi-VN" sz="2400">
                <a:solidFill>
                  <a:srgbClr val="0000FF"/>
                </a:solidFill>
                <a:latin typeface="Times New Roman" panose="02020603050405020304" pitchFamily="18" charset="0"/>
                <a:cs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vi-VN" sz="2400">
                <a:solidFill>
                  <a:srgbClr val="0000FF"/>
                </a:solidFill>
                <a:latin typeface="Times New Roman" panose="02020603050405020304" pitchFamily="18" charset="0"/>
                <a:cs typeface="Times New Roman" panose="02020603050405020304" pitchFamily="18" charset="0"/>
              </a:rPr>
              <a:t>Mô đun cảm biến ánh sáng có trong đèn tự động ... có vai trò đóng/ cắt nguồn điện tùy thuộc vào cảm biến ánh sáng.</a:t>
            </a:r>
          </a:p>
          <a:p>
            <a:r>
              <a:rPr lang="vi-VN" sz="2400">
                <a:solidFill>
                  <a:srgbClr val="0000FF"/>
                </a:solidFill>
                <a:latin typeface="Times New Roman" panose="02020603050405020304" pitchFamily="18" charset="0"/>
                <a:cs typeface="Times New Roman" panose="02020603050405020304" pitchFamily="18" charset="0"/>
              </a:rPr>
              <a:t>Mô đun cảm biến hồng ngoại có trong đèn ... có vai trò đóng/ cắt nguồn điện tùy thuộc vào cảm biến hồng ngoại khi có người đi lại.</a:t>
            </a:r>
          </a:p>
        </p:txBody>
      </p:sp>
    </p:spTree>
    <p:extLst>
      <p:ext uri="{BB962C8B-B14F-4D97-AF65-F5344CB8AC3E}">
        <p14:creationId xmlns:p14="http://schemas.microsoft.com/office/powerpoint/2010/main" val="32690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quan sát và mô tả sự vận hành của hệ thống cửa đóng mở tự động ở Hình 15.1.</a:t>
            </a:r>
          </a:p>
        </p:txBody>
      </p:sp>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15.1. Hệ thống cửa đóng mở tự động ở siêu thị</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15.1. Hệ thống cửa đóng mở tự động ở siêu thị</a:t>
            </a:r>
          </a:p>
        </p:txBody>
      </p:sp>
      <p:sp>
        <p:nvSpPr>
          <p:cNvPr id="4" name="Rectangle 3"/>
          <p:cNvSpPr/>
          <p:nvPr/>
        </p:nvSpPr>
        <p:spPr>
          <a:xfrm>
            <a:off x="7557795" y="664134"/>
            <a:ext cx="4301413"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Cánh cửa mở ra khi có người đến gần</a:t>
            </a:r>
          </a:p>
          <a:p>
            <a:r>
              <a:rPr lang="vi-VN" sz="2800" b="1">
                <a:solidFill>
                  <a:srgbClr val="FF0000"/>
                </a:solidFill>
                <a:latin typeface="Times New Roman" panose="02020603050405020304" pitchFamily="18" charset="0"/>
                <a:cs typeface="Times New Roman" panose="02020603050405020304" pitchFamily="18" charset="0"/>
              </a:rPr>
              <a:t>Điều đó cho thấy cánh cửa tự động này có hệ thống cảm ứng, nó tự động mở/kéo ra hai bên khi cảm nhận được có người đứng/tiến đến gần</a:t>
            </a:r>
          </a:p>
        </p:txBody>
      </p:sp>
    </p:spTree>
    <p:extLst>
      <p:ext uri="{BB962C8B-B14F-4D97-AF65-F5344CB8AC3E}">
        <p14:creationId xmlns:p14="http://schemas.microsoft.com/office/powerpoint/2010/main" val="12245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a)</a:t>
            </a: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c)</a:t>
            </a: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15.2. Một số cảm biến thông dụng</a:t>
            </a: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a)</a:t>
            </a: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c)</a:t>
            </a: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15.2. Một số cảm biến thông dụng</a:t>
            </a:r>
          </a:p>
        </p:txBody>
      </p:sp>
      <p:sp>
        <p:nvSpPr>
          <p:cNvPr id="2" name="Rectangle 1"/>
          <p:cNvSpPr/>
          <p:nvPr/>
        </p:nvSpPr>
        <p:spPr>
          <a:xfrm>
            <a:off x="8556170" y="1896093"/>
            <a:ext cx="3635829" cy="4708981"/>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Cảm biến ánh sáng</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Cảm biến nhiệt độ</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Cảm biến độ ẩm</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độ ẩm có thể được sử dụng như một biện pháp giám sát và phòng ngừa trong nhà cho những người bị bệnh mà bị ảnh hưởng bởi độ ẩm.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áp suất có thể hữu ích trong máy bay, ô tô, thiết bị thời tiết và bất kỳ máy móc nào khác có chức năng áp lực được thực hiện. </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độ ẩm…..</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7299352" cy="6176866"/>
          </a:xfrm>
          <a:prstGeom prst="rect">
            <a:avLst/>
          </a:prstGeom>
        </p:spPr>
      </p:pic>
      <p:sp>
        <p:nvSpPr>
          <p:cNvPr id="5" name="Rectangle 4"/>
          <p:cNvSpPr/>
          <p:nvPr/>
        </p:nvSpPr>
        <p:spPr>
          <a:xfrm>
            <a:off x="8098971" y="466730"/>
            <a:ext cx="391885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Tree>
    <p:extLst>
      <p:ext uri="{BB962C8B-B14F-4D97-AF65-F5344CB8AC3E}">
        <p14:creationId xmlns:p14="http://schemas.microsoft.com/office/powerpoint/2010/main" val="35154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5433230" cy="6176866"/>
          </a:xfrm>
          <a:prstGeom prst="rect">
            <a:avLst/>
          </a:prstGeom>
        </p:spPr>
      </p:pic>
      <p:sp>
        <p:nvSpPr>
          <p:cNvPr id="5" name="Rectangle 4"/>
          <p:cNvSpPr/>
          <p:nvPr/>
        </p:nvSpPr>
        <p:spPr>
          <a:xfrm>
            <a:off x="6018245" y="466730"/>
            <a:ext cx="5999584"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
        <p:nvSpPr>
          <p:cNvPr id="2" name="Rectangle 1"/>
          <p:cNvSpPr/>
          <p:nvPr/>
        </p:nvSpPr>
        <p:spPr>
          <a:xfrm>
            <a:off x="6102219" y="2878409"/>
            <a:ext cx="5421087"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Cảm biến sử dụng trong mỗi mô đun là loại:</a:t>
            </a:r>
          </a:p>
          <a:p>
            <a:r>
              <a:rPr lang="vi-VN" sz="2800">
                <a:solidFill>
                  <a:srgbClr val="FF0000"/>
                </a:solidFill>
                <a:latin typeface="Times New Roman" panose="02020603050405020304" pitchFamily="18" charset="0"/>
                <a:cs typeface="Times New Roman" panose="02020603050405020304" pitchFamily="18" charset="0"/>
              </a:rPr>
              <a:t>a. Cảm biến ánh sáng</a:t>
            </a:r>
          </a:p>
          <a:p>
            <a:r>
              <a:rPr lang="vi-VN" sz="2800">
                <a:solidFill>
                  <a:srgbClr val="FF0000"/>
                </a:solidFill>
                <a:latin typeface="Times New Roman" panose="02020603050405020304" pitchFamily="18" charset="0"/>
                <a:cs typeface="Times New Roman" panose="02020603050405020304" pitchFamily="18" charset="0"/>
              </a:rPr>
              <a:t>b. Cảm biến ánh sáng quang trở</a:t>
            </a:r>
          </a:p>
          <a:p>
            <a:r>
              <a:rPr lang="vi-VN" sz="2800">
                <a:solidFill>
                  <a:srgbClr val="FF0000"/>
                </a:solidFill>
                <a:latin typeface="Times New Roman" panose="02020603050405020304" pitchFamily="18" charset="0"/>
                <a:cs typeface="Times New Roman" panose="02020603050405020304" pitchFamily="18" charset="0"/>
              </a:rPr>
              <a:t>c. Cảm biến nhiệt độ</a:t>
            </a:r>
          </a:p>
          <a:p>
            <a:r>
              <a:rPr lang="vi-VN" sz="2800">
                <a:solidFill>
                  <a:srgbClr val="FF0000"/>
                </a:solidFill>
                <a:latin typeface="Times New Roman" panose="02020603050405020304" pitchFamily="18" charset="0"/>
                <a:cs typeface="Times New Roman" panose="02020603050405020304" pitchFamily="18" charset="0"/>
              </a:rPr>
              <a:t>d. Cảm biến độ ẩm</a:t>
            </a:r>
          </a:p>
          <a:p>
            <a:r>
              <a:rPr lang="vi-VN" sz="2800">
                <a:solidFill>
                  <a:srgbClr val="FF0000"/>
                </a:solidFill>
                <a:latin typeface="Times New Roman" panose="02020603050405020304" pitchFamily="18" charset="0"/>
                <a:cs typeface="Times New Roman" panose="02020603050405020304" pitchFamily="18" charset="0"/>
              </a:rPr>
              <a:t>2. Mô đun cảm biến ánh sáng có sử dụng rơ le.</a:t>
            </a:r>
          </a:p>
        </p:txBody>
      </p:sp>
    </p:spTree>
    <p:extLst>
      <p:ext uri="{BB962C8B-B14F-4D97-AF65-F5344CB8AC3E}">
        <p14:creationId xmlns:p14="http://schemas.microsoft.com/office/powerpoint/2010/main" val="30408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II.Mô đun cảm biến</a:t>
            </a:r>
          </a:p>
          <a:p>
            <a:r>
              <a:rPr lang="en-US" sz="2800">
                <a:latin typeface="Times New Roman" panose="02020603050405020304" pitchFamily="18" charset="0"/>
                <a:cs typeface="Times New Roman" panose="02020603050405020304" pitchFamily="18" charset="0"/>
              </a:rPr>
              <a:t>- Mô đun cảm biến là mạch điện bao gồm cảm biến và linh kiện phụ trợ giúp người dùng dễ dàng kết nối và sử dụng cảm biến trong các mạch điện điều khiển.</a:t>
            </a:r>
          </a:p>
          <a:p>
            <a:r>
              <a:rPr lang="en-US" sz="2800">
                <a:latin typeface="Times New Roman" panose="02020603050405020304" pitchFamily="18" charset="0"/>
                <a:cs typeface="Times New Roman" panose="02020603050405020304" pitchFamily="18" charset="0"/>
              </a:rPr>
              <a:t>- Một số loại mô đun cảm biến</a:t>
            </a:r>
          </a:p>
          <a:p>
            <a:r>
              <a:rPr lang="en-US" sz="2800">
                <a:latin typeface="Times New Roman" panose="02020603050405020304" pitchFamily="18" charset="0"/>
                <a:cs typeface="Times New Roman" panose="02020603050405020304" pitchFamily="18" charset="0"/>
              </a:rPr>
              <a:t>+ Mô đun cảm biến ánh sáng: là mạch điện được dùng để biến đổi ánh sáng thành tín hiệu điều khiển. Thường được sử dụng thiết kế các hệ thống chiếu sáng tự động</a:t>
            </a:r>
          </a:p>
          <a:p>
            <a:r>
              <a:rPr lang="en-US" sz="2800">
                <a:latin typeface="Times New Roman" panose="02020603050405020304" pitchFamily="18" charset="0"/>
                <a:cs typeface="Times New Roman" panose="02020603050405020304" pitchFamily="18" charset="0"/>
              </a:rPr>
              <a:t>+ Mô đun cảm biến độ ẩm: là mạch điện được dùng để biến đổi độ ẩm của môi trường thành tín hiệu điều khiển.</a:t>
            </a:r>
          </a:p>
          <a:p>
            <a:r>
              <a:rPr lang="en-US" sz="2800">
                <a:latin typeface="Times New Roman" panose="02020603050405020304" pitchFamily="18" charset="0"/>
                <a:cs typeface="Times New Roman" panose="02020603050405020304" pitchFamily="18" charset="0"/>
              </a:rPr>
              <a:t>+ Mô đun cảm biến nhiệt độ:  là mạch điện được dùng để biến đổi nhiệt độ của môi trường thành tín hiệu điều khiển.</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973</TotalTime>
  <Words>1366</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117</cp:revision>
  <dcterms:created xsi:type="dcterms:W3CDTF">2023-06-21T22:05:51Z</dcterms:created>
  <dcterms:modified xsi:type="dcterms:W3CDTF">2024-01-06T03:03:26Z</dcterms:modified>
</cp:coreProperties>
</file>