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59" r:id="rId5"/>
    <p:sldId id="262" r:id="rId6"/>
    <p:sldId id="260" r:id="rId7"/>
    <p:sldId id="264" r:id="rId8"/>
    <p:sldId id="261" r:id="rId9"/>
    <p:sldId id="263" r:id="rId10"/>
    <p:sldId id="265" r:id="rId11"/>
    <p:sldId id="266" r:id="rId12"/>
    <p:sldId id="267" r:id="rId13"/>
    <p:sldId id="274" r:id="rId14"/>
    <p:sldId id="271" r:id="rId15"/>
    <p:sldId id="272" r:id="rId16"/>
    <p:sldId id="268" r:id="rId17"/>
    <p:sldId id="269" r:id="rId18"/>
    <p:sldId id="270" r:id="rId19"/>
    <p:sldId id="273"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0" d="100"/>
          <a:sy n="70" d="100"/>
        </p:scale>
        <p:origin x="73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0A31D1-F347-4C41-9BF5-F8A40EFF75B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96D1008-45B0-4BD1-9B13-FFC5D178CA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F6E31E8-D837-4D4B-81EE-874D327EFE99}"/>
              </a:ext>
            </a:extLst>
          </p:cNvPr>
          <p:cNvSpPr>
            <a:spLocks noGrp="1"/>
          </p:cNvSpPr>
          <p:nvPr>
            <p:ph type="dt" sz="half" idx="10"/>
          </p:nvPr>
        </p:nvSpPr>
        <p:spPr/>
        <p:txBody>
          <a:bodyPr/>
          <a:lstStyle/>
          <a:p>
            <a:fld id="{04E9C9B2-BDC1-4A71-98BF-E7BAE707FDCD}" type="datetimeFigureOut">
              <a:rPr lang="en-US" smtClean="0"/>
              <a:t>8/30/2024</a:t>
            </a:fld>
            <a:endParaRPr lang="en-US"/>
          </a:p>
        </p:txBody>
      </p:sp>
      <p:sp>
        <p:nvSpPr>
          <p:cNvPr id="5" name="Footer Placeholder 4">
            <a:extLst>
              <a:ext uri="{FF2B5EF4-FFF2-40B4-BE49-F238E27FC236}">
                <a16:creationId xmlns:a16="http://schemas.microsoft.com/office/drawing/2014/main" id="{F524539F-D232-4AAD-A749-E0246105CEC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A8A3E1F-0331-4F16-BBC9-7B5B53B0B556}"/>
              </a:ext>
            </a:extLst>
          </p:cNvPr>
          <p:cNvSpPr>
            <a:spLocks noGrp="1"/>
          </p:cNvSpPr>
          <p:nvPr>
            <p:ph type="sldNum" sz="quarter" idx="12"/>
          </p:nvPr>
        </p:nvSpPr>
        <p:spPr/>
        <p:txBody>
          <a:bodyPr/>
          <a:lstStyle/>
          <a:p>
            <a:fld id="{9AE620AF-3BF4-4628-AA19-3BFA3B33EE06}" type="slidenum">
              <a:rPr lang="en-US" smtClean="0"/>
              <a:t>‹#›</a:t>
            </a:fld>
            <a:endParaRPr lang="en-US"/>
          </a:p>
        </p:txBody>
      </p:sp>
    </p:spTree>
    <p:extLst>
      <p:ext uri="{BB962C8B-B14F-4D97-AF65-F5344CB8AC3E}">
        <p14:creationId xmlns:p14="http://schemas.microsoft.com/office/powerpoint/2010/main" val="10547401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9B6893-49CF-4BF3-AEA7-7903DC4DFB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78BD7C7-7E0C-4F45-A678-3ED704D412C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6F0CD0-5FE2-413B-952D-B327077E077F}"/>
              </a:ext>
            </a:extLst>
          </p:cNvPr>
          <p:cNvSpPr>
            <a:spLocks noGrp="1"/>
          </p:cNvSpPr>
          <p:nvPr>
            <p:ph type="dt" sz="half" idx="10"/>
          </p:nvPr>
        </p:nvSpPr>
        <p:spPr/>
        <p:txBody>
          <a:bodyPr/>
          <a:lstStyle/>
          <a:p>
            <a:fld id="{04E9C9B2-BDC1-4A71-98BF-E7BAE707FDCD}" type="datetimeFigureOut">
              <a:rPr lang="en-US" smtClean="0"/>
              <a:t>8/30/2024</a:t>
            </a:fld>
            <a:endParaRPr lang="en-US"/>
          </a:p>
        </p:txBody>
      </p:sp>
      <p:sp>
        <p:nvSpPr>
          <p:cNvPr id="5" name="Footer Placeholder 4">
            <a:extLst>
              <a:ext uri="{FF2B5EF4-FFF2-40B4-BE49-F238E27FC236}">
                <a16:creationId xmlns:a16="http://schemas.microsoft.com/office/drawing/2014/main" id="{8B2EAD94-D792-44C6-B922-AC0C868125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3DEF4C-9DDA-4DF8-8AA1-1EA47245B103}"/>
              </a:ext>
            </a:extLst>
          </p:cNvPr>
          <p:cNvSpPr>
            <a:spLocks noGrp="1"/>
          </p:cNvSpPr>
          <p:nvPr>
            <p:ph type="sldNum" sz="quarter" idx="12"/>
          </p:nvPr>
        </p:nvSpPr>
        <p:spPr/>
        <p:txBody>
          <a:bodyPr/>
          <a:lstStyle/>
          <a:p>
            <a:fld id="{9AE620AF-3BF4-4628-AA19-3BFA3B33EE06}" type="slidenum">
              <a:rPr lang="en-US" smtClean="0"/>
              <a:t>‹#›</a:t>
            </a:fld>
            <a:endParaRPr lang="en-US"/>
          </a:p>
        </p:txBody>
      </p:sp>
    </p:spTree>
    <p:extLst>
      <p:ext uri="{BB962C8B-B14F-4D97-AF65-F5344CB8AC3E}">
        <p14:creationId xmlns:p14="http://schemas.microsoft.com/office/powerpoint/2010/main" val="3912476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46E4072-025B-4487-BA69-448207EC4DE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F4CF002-D389-4AAC-980B-AF410D552CAB}"/>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7D1F12E-F1FF-42EB-8D49-4BE019CB2EE2}"/>
              </a:ext>
            </a:extLst>
          </p:cNvPr>
          <p:cNvSpPr>
            <a:spLocks noGrp="1"/>
          </p:cNvSpPr>
          <p:nvPr>
            <p:ph type="dt" sz="half" idx="10"/>
          </p:nvPr>
        </p:nvSpPr>
        <p:spPr/>
        <p:txBody>
          <a:bodyPr/>
          <a:lstStyle/>
          <a:p>
            <a:fld id="{04E9C9B2-BDC1-4A71-98BF-E7BAE707FDCD}" type="datetimeFigureOut">
              <a:rPr lang="en-US" smtClean="0"/>
              <a:t>8/30/2024</a:t>
            </a:fld>
            <a:endParaRPr lang="en-US"/>
          </a:p>
        </p:txBody>
      </p:sp>
      <p:sp>
        <p:nvSpPr>
          <p:cNvPr id="5" name="Footer Placeholder 4">
            <a:extLst>
              <a:ext uri="{FF2B5EF4-FFF2-40B4-BE49-F238E27FC236}">
                <a16:creationId xmlns:a16="http://schemas.microsoft.com/office/drawing/2014/main" id="{31EE9EC5-E53C-4C57-9D51-8F07488FCA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715B49-066D-4535-B4E3-DAD4DA194646}"/>
              </a:ext>
            </a:extLst>
          </p:cNvPr>
          <p:cNvSpPr>
            <a:spLocks noGrp="1"/>
          </p:cNvSpPr>
          <p:nvPr>
            <p:ph type="sldNum" sz="quarter" idx="12"/>
          </p:nvPr>
        </p:nvSpPr>
        <p:spPr/>
        <p:txBody>
          <a:bodyPr/>
          <a:lstStyle/>
          <a:p>
            <a:fld id="{9AE620AF-3BF4-4628-AA19-3BFA3B33EE06}" type="slidenum">
              <a:rPr lang="en-US" smtClean="0"/>
              <a:t>‹#›</a:t>
            </a:fld>
            <a:endParaRPr lang="en-US"/>
          </a:p>
        </p:txBody>
      </p:sp>
    </p:spTree>
    <p:extLst>
      <p:ext uri="{BB962C8B-B14F-4D97-AF65-F5344CB8AC3E}">
        <p14:creationId xmlns:p14="http://schemas.microsoft.com/office/powerpoint/2010/main" val="8279146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C282FB-6A95-4E08-91E6-8A6D643CA6E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15AE943-DCCC-4BEE-868B-7F5E7F5A02C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FF0BD9-167C-4642-8012-D3A6C726D386}"/>
              </a:ext>
            </a:extLst>
          </p:cNvPr>
          <p:cNvSpPr>
            <a:spLocks noGrp="1"/>
          </p:cNvSpPr>
          <p:nvPr>
            <p:ph type="dt" sz="half" idx="10"/>
          </p:nvPr>
        </p:nvSpPr>
        <p:spPr/>
        <p:txBody>
          <a:bodyPr/>
          <a:lstStyle/>
          <a:p>
            <a:fld id="{04E9C9B2-BDC1-4A71-98BF-E7BAE707FDCD}" type="datetimeFigureOut">
              <a:rPr lang="en-US" smtClean="0"/>
              <a:t>8/30/2024</a:t>
            </a:fld>
            <a:endParaRPr lang="en-US"/>
          </a:p>
        </p:txBody>
      </p:sp>
      <p:sp>
        <p:nvSpPr>
          <p:cNvPr id="5" name="Footer Placeholder 4">
            <a:extLst>
              <a:ext uri="{FF2B5EF4-FFF2-40B4-BE49-F238E27FC236}">
                <a16:creationId xmlns:a16="http://schemas.microsoft.com/office/drawing/2014/main" id="{2E1B09C5-4EE5-44F0-9918-28A683987E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4D3E94-90CB-4A3C-B25A-694DBA5E139E}"/>
              </a:ext>
            </a:extLst>
          </p:cNvPr>
          <p:cNvSpPr>
            <a:spLocks noGrp="1"/>
          </p:cNvSpPr>
          <p:nvPr>
            <p:ph type="sldNum" sz="quarter" idx="12"/>
          </p:nvPr>
        </p:nvSpPr>
        <p:spPr/>
        <p:txBody>
          <a:bodyPr/>
          <a:lstStyle/>
          <a:p>
            <a:fld id="{9AE620AF-3BF4-4628-AA19-3BFA3B33EE06}" type="slidenum">
              <a:rPr lang="en-US" smtClean="0"/>
              <a:t>‹#›</a:t>
            </a:fld>
            <a:endParaRPr lang="en-US"/>
          </a:p>
        </p:txBody>
      </p:sp>
    </p:spTree>
    <p:extLst>
      <p:ext uri="{BB962C8B-B14F-4D97-AF65-F5344CB8AC3E}">
        <p14:creationId xmlns:p14="http://schemas.microsoft.com/office/powerpoint/2010/main" val="7756822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9DAD36-61CF-45B3-9A6F-0A5746A07E1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0637EFB-5348-4A58-8D7F-B8AFC429E41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5B10F7A2-8341-4A53-9F3B-88F581FB8AF4}"/>
              </a:ext>
            </a:extLst>
          </p:cNvPr>
          <p:cNvSpPr>
            <a:spLocks noGrp="1"/>
          </p:cNvSpPr>
          <p:nvPr>
            <p:ph type="dt" sz="half" idx="10"/>
          </p:nvPr>
        </p:nvSpPr>
        <p:spPr/>
        <p:txBody>
          <a:bodyPr/>
          <a:lstStyle/>
          <a:p>
            <a:fld id="{04E9C9B2-BDC1-4A71-98BF-E7BAE707FDCD}" type="datetimeFigureOut">
              <a:rPr lang="en-US" smtClean="0"/>
              <a:t>8/30/2024</a:t>
            </a:fld>
            <a:endParaRPr lang="en-US"/>
          </a:p>
        </p:txBody>
      </p:sp>
      <p:sp>
        <p:nvSpPr>
          <p:cNvPr id="5" name="Footer Placeholder 4">
            <a:extLst>
              <a:ext uri="{FF2B5EF4-FFF2-40B4-BE49-F238E27FC236}">
                <a16:creationId xmlns:a16="http://schemas.microsoft.com/office/drawing/2014/main" id="{4D00BF75-7035-4B81-98A3-F6D45452B79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C71033C-DE61-44D2-A5A5-D184880D96EB}"/>
              </a:ext>
            </a:extLst>
          </p:cNvPr>
          <p:cNvSpPr>
            <a:spLocks noGrp="1"/>
          </p:cNvSpPr>
          <p:nvPr>
            <p:ph type="sldNum" sz="quarter" idx="12"/>
          </p:nvPr>
        </p:nvSpPr>
        <p:spPr/>
        <p:txBody>
          <a:bodyPr/>
          <a:lstStyle/>
          <a:p>
            <a:fld id="{9AE620AF-3BF4-4628-AA19-3BFA3B33EE06}" type="slidenum">
              <a:rPr lang="en-US" smtClean="0"/>
              <a:t>‹#›</a:t>
            </a:fld>
            <a:endParaRPr lang="en-US"/>
          </a:p>
        </p:txBody>
      </p:sp>
    </p:spTree>
    <p:extLst>
      <p:ext uri="{BB962C8B-B14F-4D97-AF65-F5344CB8AC3E}">
        <p14:creationId xmlns:p14="http://schemas.microsoft.com/office/powerpoint/2010/main" val="34855345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B25673-9383-4A8C-9021-45E309DB8F6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7FE6914-931C-4E96-A5D2-F30BCC5B7E6C}"/>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1169928-50A0-41F9-9B5C-8E1A9367B130}"/>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8D6F007-28F7-4AF2-B054-5E60ECA5B742}"/>
              </a:ext>
            </a:extLst>
          </p:cNvPr>
          <p:cNvSpPr>
            <a:spLocks noGrp="1"/>
          </p:cNvSpPr>
          <p:nvPr>
            <p:ph type="dt" sz="half" idx="10"/>
          </p:nvPr>
        </p:nvSpPr>
        <p:spPr/>
        <p:txBody>
          <a:bodyPr/>
          <a:lstStyle/>
          <a:p>
            <a:fld id="{04E9C9B2-BDC1-4A71-98BF-E7BAE707FDCD}" type="datetimeFigureOut">
              <a:rPr lang="en-US" smtClean="0"/>
              <a:t>8/30/2024</a:t>
            </a:fld>
            <a:endParaRPr lang="en-US"/>
          </a:p>
        </p:txBody>
      </p:sp>
      <p:sp>
        <p:nvSpPr>
          <p:cNvPr id="6" name="Footer Placeholder 5">
            <a:extLst>
              <a:ext uri="{FF2B5EF4-FFF2-40B4-BE49-F238E27FC236}">
                <a16:creationId xmlns:a16="http://schemas.microsoft.com/office/drawing/2014/main" id="{5E09A46B-083D-48A9-99E7-E302E1C2B2A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7887549-4CDA-456A-B40F-38729C8D1421}"/>
              </a:ext>
            </a:extLst>
          </p:cNvPr>
          <p:cNvSpPr>
            <a:spLocks noGrp="1"/>
          </p:cNvSpPr>
          <p:nvPr>
            <p:ph type="sldNum" sz="quarter" idx="12"/>
          </p:nvPr>
        </p:nvSpPr>
        <p:spPr/>
        <p:txBody>
          <a:bodyPr/>
          <a:lstStyle/>
          <a:p>
            <a:fld id="{9AE620AF-3BF4-4628-AA19-3BFA3B33EE06}" type="slidenum">
              <a:rPr lang="en-US" smtClean="0"/>
              <a:t>‹#›</a:t>
            </a:fld>
            <a:endParaRPr lang="en-US"/>
          </a:p>
        </p:txBody>
      </p:sp>
    </p:spTree>
    <p:extLst>
      <p:ext uri="{BB962C8B-B14F-4D97-AF65-F5344CB8AC3E}">
        <p14:creationId xmlns:p14="http://schemas.microsoft.com/office/powerpoint/2010/main" val="16101866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EEFD6B-58F7-44A1-B869-03B263EF707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59D9FAE-75E7-40CA-B347-5E06E70B418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2CF736CC-C1CD-4D8D-8613-8A92CEF5D874}"/>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649BE5C-967C-430A-B73E-7404CE14CA6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24AAC3EB-E629-43D7-A8B4-F0F8B1B7F836}"/>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AEC7AA8-78FA-4A8E-A409-02747334FEC0}"/>
              </a:ext>
            </a:extLst>
          </p:cNvPr>
          <p:cNvSpPr>
            <a:spLocks noGrp="1"/>
          </p:cNvSpPr>
          <p:nvPr>
            <p:ph type="dt" sz="half" idx="10"/>
          </p:nvPr>
        </p:nvSpPr>
        <p:spPr/>
        <p:txBody>
          <a:bodyPr/>
          <a:lstStyle/>
          <a:p>
            <a:fld id="{04E9C9B2-BDC1-4A71-98BF-E7BAE707FDCD}" type="datetimeFigureOut">
              <a:rPr lang="en-US" smtClean="0"/>
              <a:t>8/30/2024</a:t>
            </a:fld>
            <a:endParaRPr lang="en-US"/>
          </a:p>
        </p:txBody>
      </p:sp>
      <p:sp>
        <p:nvSpPr>
          <p:cNvPr id="8" name="Footer Placeholder 7">
            <a:extLst>
              <a:ext uri="{FF2B5EF4-FFF2-40B4-BE49-F238E27FC236}">
                <a16:creationId xmlns:a16="http://schemas.microsoft.com/office/drawing/2014/main" id="{F11267B6-2808-44E6-88E9-C126D6E8743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EAEB84A-DA09-4B77-A93E-6E881FF0F47B}"/>
              </a:ext>
            </a:extLst>
          </p:cNvPr>
          <p:cNvSpPr>
            <a:spLocks noGrp="1"/>
          </p:cNvSpPr>
          <p:nvPr>
            <p:ph type="sldNum" sz="quarter" idx="12"/>
          </p:nvPr>
        </p:nvSpPr>
        <p:spPr/>
        <p:txBody>
          <a:bodyPr/>
          <a:lstStyle/>
          <a:p>
            <a:fld id="{9AE620AF-3BF4-4628-AA19-3BFA3B33EE06}" type="slidenum">
              <a:rPr lang="en-US" smtClean="0"/>
              <a:t>‹#›</a:t>
            </a:fld>
            <a:endParaRPr lang="en-US"/>
          </a:p>
        </p:txBody>
      </p:sp>
    </p:spTree>
    <p:extLst>
      <p:ext uri="{BB962C8B-B14F-4D97-AF65-F5344CB8AC3E}">
        <p14:creationId xmlns:p14="http://schemas.microsoft.com/office/powerpoint/2010/main" val="10752060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E20D72-5552-450F-A6E2-E04A1F0E1B6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C56B751-0FD6-4322-9409-88CAA78129C1}"/>
              </a:ext>
            </a:extLst>
          </p:cNvPr>
          <p:cNvSpPr>
            <a:spLocks noGrp="1"/>
          </p:cNvSpPr>
          <p:nvPr>
            <p:ph type="dt" sz="half" idx="10"/>
          </p:nvPr>
        </p:nvSpPr>
        <p:spPr/>
        <p:txBody>
          <a:bodyPr/>
          <a:lstStyle/>
          <a:p>
            <a:fld id="{04E9C9B2-BDC1-4A71-98BF-E7BAE707FDCD}" type="datetimeFigureOut">
              <a:rPr lang="en-US" smtClean="0"/>
              <a:t>8/30/2024</a:t>
            </a:fld>
            <a:endParaRPr lang="en-US"/>
          </a:p>
        </p:txBody>
      </p:sp>
      <p:sp>
        <p:nvSpPr>
          <p:cNvPr id="4" name="Footer Placeholder 3">
            <a:extLst>
              <a:ext uri="{FF2B5EF4-FFF2-40B4-BE49-F238E27FC236}">
                <a16:creationId xmlns:a16="http://schemas.microsoft.com/office/drawing/2014/main" id="{933F1751-4C68-44A9-98E5-2B9E8C16D89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031759B-3B15-40D1-A409-6560CA2DE6F3}"/>
              </a:ext>
            </a:extLst>
          </p:cNvPr>
          <p:cNvSpPr>
            <a:spLocks noGrp="1"/>
          </p:cNvSpPr>
          <p:nvPr>
            <p:ph type="sldNum" sz="quarter" idx="12"/>
          </p:nvPr>
        </p:nvSpPr>
        <p:spPr/>
        <p:txBody>
          <a:bodyPr/>
          <a:lstStyle/>
          <a:p>
            <a:fld id="{9AE620AF-3BF4-4628-AA19-3BFA3B33EE06}" type="slidenum">
              <a:rPr lang="en-US" smtClean="0"/>
              <a:t>‹#›</a:t>
            </a:fld>
            <a:endParaRPr lang="en-US"/>
          </a:p>
        </p:txBody>
      </p:sp>
    </p:spTree>
    <p:extLst>
      <p:ext uri="{BB962C8B-B14F-4D97-AF65-F5344CB8AC3E}">
        <p14:creationId xmlns:p14="http://schemas.microsoft.com/office/powerpoint/2010/main" val="4005595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5416A6C-0FF0-4670-9DB4-328B69A3B273}"/>
              </a:ext>
            </a:extLst>
          </p:cNvPr>
          <p:cNvSpPr>
            <a:spLocks noGrp="1"/>
          </p:cNvSpPr>
          <p:nvPr>
            <p:ph type="dt" sz="half" idx="10"/>
          </p:nvPr>
        </p:nvSpPr>
        <p:spPr/>
        <p:txBody>
          <a:bodyPr/>
          <a:lstStyle/>
          <a:p>
            <a:fld id="{04E9C9B2-BDC1-4A71-98BF-E7BAE707FDCD}" type="datetimeFigureOut">
              <a:rPr lang="en-US" smtClean="0"/>
              <a:t>8/30/2024</a:t>
            </a:fld>
            <a:endParaRPr lang="en-US"/>
          </a:p>
        </p:txBody>
      </p:sp>
      <p:sp>
        <p:nvSpPr>
          <p:cNvPr id="3" name="Footer Placeholder 2">
            <a:extLst>
              <a:ext uri="{FF2B5EF4-FFF2-40B4-BE49-F238E27FC236}">
                <a16:creationId xmlns:a16="http://schemas.microsoft.com/office/drawing/2014/main" id="{0FDE509F-0D0E-4900-B5D0-CBED4D04209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E4DBBC1-C0B8-41D3-8F3C-04948EE3A2F3}"/>
              </a:ext>
            </a:extLst>
          </p:cNvPr>
          <p:cNvSpPr>
            <a:spLocks noGrp="1"/>
          </p:cNvSpPr>
          <p:nvPr>
            <p:ph type="sldNum" sz="quarter" idx="12"/>
          </p:nvPr>
        </p:nvSpPr>
        <p:spPr/>
        <p:txBody>
          <a:bodyPr/>
          <a:lstStyle/>
          <a:p>
            <a:fld id="{9AE620AF-3BF4-4628-AA19-3BFA3B33EE06}" type="slidenum">
              <a:rPr lang="en-US" smtClean="0"/>
              <a:t>‹#›</a:t>
            </a:fld>
            <a:endParaRPr lang="en-US"/>
          </a:p>
        </p:txBody>
      </p:sp>
    </p:spTree>
    <p:extLst>
      <p:ext uri="{BB962C8B-B14F-4D97-AF65-F5344CB8AC3E}">
        <p14:creationId xmlns:p14="http://schemas.microsoft.com/office/powerpoint/2010/main" val="31174718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5CF258-1E86-41E6-AF6B-82692FD0A4E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DC16351-DBCD-4E6B-A0BA-A97E5F343D6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077B9D2-7D26-4890-B3B8-75CE001D23E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0C58D99-0DA3-4512-9FE2-82A51FDC5C0B}"/>
              </a:ext>
            </a:extLst>
          </p:cNvPr>
          <p:cNvSpPr>
            <a:spLocks noGrp="1"/>
          </p:cNvSpPr>
          <p:nvPr>
            <p:ph type="dt" sz="half" idx="10"/>
          </p:nvPr>
        </p:nvSpPr>
        <p:spPr/>
        <p:txBody>
          <a:bodyPr/>
          <a:lstStyle/>
          <a:p>
            <a:fld id="{04E9C9B2-BDC1-4A71-98BF-E7BAE707FDCD}" type="datetimeFigureOut">
              <a:rPr lang="en-US" smtClean="0"/>
              <a:t>8/30/2024</a:t>
            </a:fld>
            <a:endParaRPr lang="en-US"/>
          </a:p>
        </p:txBody>
      </p:sp>
      <p:sp>
        <p:nvSpPr>
          <p:cNvPr id="6" name="Footer Placeholder 5">
            <a:extLst>
              <a:ext uri="{FF2B5EF4-FFF2-40B4-BE49-F238E27FC236}">
                <a16:creationId xmlns:a16="http://schemas.microsoft.com/office/drawing/2014/main" id="{CEE3753D-02A1-442B-A546-2CA5BA9F50E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76BBA16-9F22-4A06-9344-B25C89D511B8}"/>
              </a:ext>
            </a:extLst>
          </p:cNvPr>
          <p:cNvSpPr>
            <a:spLocks noGrp="1"/>
          </p:cNvSpPr>
          <p:nvPr>
            <p:ph type="sldNum" sz="quarter" idx="12"/>
          </p:nvPr>
        </p:nvSpPr>
        <p:spPr/>
        <p:txBody>
          <a:bodyPr/>
          <a:lstStyle/>
          <a:p>
            <a:fld id="{9AE620AF-3BF4-4628-AA19-3BFA3B33EE06}" type="slidenum">
              <a:rPr lang="en-US" smtClean="0"/>
              <a:t>‹#›</a:t>
            </a:fld>
            <a:endParaRPr lang="en-US"/>
          </a:p>
        </p:txBody>
      </p:sp>
    </p:spTree>
    <p:extLst>
      <p:ext uri="{BB962C8B-B14F-4D97-AF65-F5344CB8AC3E}">
        <p14:creationId xmlns:p14="http://schemas.microsoft.com/office/powerpoint/2010/main" val="32696783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72776-7B51-4781-87F0-1B0AA75D7D6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281A29D-5711-4367-B916-B7B23259020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548565F-9475-4B56-BAED-99FCA8C212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1420DE9-7D57-47AE-88C0-264BBC8F8DF8}"/>
              </a:ext>
            </a:extLst>
          </p:cNvPr>
          <p:cNvSpPr>
            <a:spLocks noGrp="1"/>
          </p:cNvSpPr>
          <p:nvPr>
            <p:ph type="dt" sz="half" idx="10"/>
          </p:nvPr>
        </p:nvSpPr>
        <p:spPr/>
        <p:txBody>
          <a:bodyPr/>
          <a:lstStyle/>
          <a:p>
            <a:fld id="{04E9C9B2-BDC1-4A71-98BF-E7BAE707FDCD}" type="datetimeFigureOut">
              <a:rPr lang="en-US" smtClean="0"/>
              <a:t>8/30/2024</a:t>
            </a:fld>
            <a:endParaRPr lang="en-US"/>
          </a:p>
        </p:txBody>
      </p:sp>
      <p:sp>
        <p:nvSpPr>
          <p:cNvPr id="6" name="Footer Placeholder 5">
            <a:extLst>
              <a:ext uri="{FF2B5EF4-FFF2-40B4-BE49-F238E27FC236}">
                <a16:creationId xmlns:a16="http://schemas.microsoft.com/office/drawing/2014/main" id="{A66F8780-4CBD-4C75-8A84-2C252A19ACB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1960EA4-516C-4CE4-B139-C52EAA790649}"/>
              </a:ext>
            </a:extLst>
          </p:cNvPr>
          <p:cNvSpPr>
            <a:spLocks noGrp="1"/>
          </p:cNvSpPr>
          <p:nvPr>
            <p:ph type="sldNum" sz="quarter" idx="12"/>
          </p:nvPr>
        </p:nvSpPr>
        <p:spPr/>
        <p:txBody>
          <a:bodyPr/>
          <a:lstStyle/>
          <a:p>
            <a:fld id="{9AE620AF-3BF4-4628-AA19-3BFA3B33EE06}" type="slidenum">
              <a:rPr lang="en-US" smtClean="0"/>
              <a:t>‹#›</a:t>
            </a:fld>
            <a:endParaRPr lang="en-US"/>
          </a:p>
        </p:txBody>
      </p:sp>
    </p:spTree>
    <p:extLst>
      <p:ext uri="{BB962C8B-B14F-4D97-AF65-F5344CB8AC3E}">
        <p14:creationId xmlns:p14="http://schemas.microsoft.com/office/powerpoint/2010/main" val="2418123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2D5C3D2-7A92-469F-B87D-CA9BF8395C1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BF1FACB-3332-4061-881C-13001C11B6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3B76C2F-FDC8-4C62-BD3A-F8146063476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E9C9B2-BDC1-4A71-98BF-E7BAE707FDCD}" type="datetimeFigureOut">
              <a:rPr lang="en-US" smtClean="0"/>
              <a:t>8/30/2024</a:t>
            </a:fld>
            <a:endParaRPr lang="en-US"/>
          </a:p>
        </p:txBody>
      </p:sp>
      <p:sp>
        <p:nvSpPr>
          <p:cNvPr id="5" name="Footer Placeholder 4">
            <a:extLst>
              <a:ext uri="{FF2B5EF4-FFF2-40B4-BE49-F238E27FC236}">
                <a16:creationId xmlns:a16="http://schemas.microsoft.com/office/drawing/2014/main" id="{3EAB1A25-34CC-4CAB-A922-3CF1D36FABC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F495CE6-1FAB-4820-8E4F-90521133F3D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E620AF-3BF4-4628-AA19-3BFA3B33EE06}" type="slidenum">
              <a:rPr lang="en-US" smtClean="0"/>
              <a:t>‹#›</a:t>
            </a:fld>
            <a:endParaRPr lang="en-US"/>
          </a:p>
        </p:txBody>
      </p:sp>
    </p:spTree>
    <p:extLst>
      <p:ext uri="{BB962C8B-B14F-4D97-AF65-F5344CB8AC3E}">
        <p14:creationId xmlns:p14="http://schemas.microsoft.com/office/powerpoint/2010/main" val="1033317831"/>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3D889B-893A-46F2-B99F-5884A0A9777F}"/>
              </a:ext>
            </a:extLst>
          </p:cNvPr>
          <p:cNvSpPr>
            <a:spLocks noGrp="1"/>
          </p:cNvSpPr>
          <p:nvPr>
            <p:ph type="ctrTitle"/>
          </p:nvPr>
        </p:nvSpPr>
        <p:spPr>
          <a:xfrm>
            <a:off x="1524000" y="286328"/>
            <a:ext cx="9144000" cy="2115128"/>
          </a:xfrm>
        </p:spPr>
        <p:txBody>
          <a:bodyPr>
            <a:normAutofit/>
          </a:bodyPr>
          <a:lstStyle/>
          <a:p>
            <a:r>
              <a:rPr lang="en-US" sz="4400">
                <a:solidFill>
                  <a:srgbClr val="FF0000"/>
                </a:solidFill>
                <a:latin typeface="Times New Roman" panose="02020603050405020304" pitchFamily="18" charset="0"/>
                <a:cs typeface="Times New Roman" panose="02020603050405020304" pitchFamily="18" charset="0"/>
              </a:rPr>
              <a:t>T</a:t>
            </a:r>
            <a:r>
              <a:rPr lang="vi-VN" sz="4400">
                <a:solidFill>
                  <a:srgbClr val="FF0000"/>
                </a:solidFill>
                <a:latin typeface="Times New Roman" panose="02020603050405020304" pitchFamily="18" charset="0"/>
                <a:cs typeface="Times New Roman" panose="02020603050405020304" pitchFamily="18" charset="0"/>
              </a:rPr>
              <a:t>rò chơi</a:t>
            </a:r>
            <a:r>
              <a:rPr lang="en-US" sz="4400">
                <a:solidFill>
                  <a:srgbClr val="FF0000"/>
                </a:solidFill>
                <a:latin typeface="Times New Roman" panose="02020603050405020304" pitchFamily="18" charset="0"/>
                <a:cs typeface="Times New Roman" panose="02020603050405020304" pitchFamily="18" charset="0"/>
              </a:rPr>
              <a:t>: </a:t>
            </a:r>
            <a:r>
              <a:rPr lang="en-US" sz="3600" b="1">
                <a:latin typeface="Times New Roman" panose="02020603050405020304" pitchFamily="18" charset="0"/>
                <a:cs typeface="Times New Roman" panose="02020603050405020304" pitchFamily="18" charset="0"/>
              </a:rPr>
              <a:t>DỰA VÀO TÍNH CÁCH, CHỌN MÔI TRƯỜNG LÀM VIỆC</a:t>
            </a:r>
            <a:br>
              <a:rPr lang="en-US" sz="3600">
                <a:latin typeface="Times New Roman" panose="02020603050405020304" pitchFamily="18" charset="0"/>
                <a:cs typeface="Times New Roman" panose="02020603050405020304" pitchFamily="18" charset="0"/>
              </a:rPr>
            </a:br>
            <a:endParaRPr lang="en-US" sz="360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23FDB79A-E012-4FE3-977C-380BEFC23593}"/>
              </a:ext>
            </a:extLst>
          </p:cNvPr>
          <p:cNvSpPr>
            <a:spLocks noGrp="1"/>
          </p:cNvSpPr>
          <p:nvPr>
            <p:ph type="subTitle" idx="1"/>
          </p:nvPr>
        </p:nvSpPr>
        <p:spPr>
          <a:xfrm>
            <a:off x="1524000" y="2576945"/>
            <a:ext cx="9144000" cy="2680855"/>
          </a:xfrm>
        </p:spPr>
        <p:txBody>
          <a:bodyPr/>
          <a:lstStyle/>
          <a:p>
            <a:pPr algn="l"/>
            <a:r>
              <a:rPr lang="en-US" b="1">
                <a:latin typeface="Times New Roman" panose="02020603050405020304" pitchFamily="18" charset="0"/>
                <a:cs typeface="Times New Roman" panose="02020603050405020304" pitchFamily="18" charset="0"/>
              </a:rPr>
              <a:t>* Cách ch</a:t>
            </a:r>
            <a:r>
              <a:rPr lang="vi-VN" b="1">
                <a:latin typeface="Times New Roman" panose="02020603050405020304" pitchFamily="18" charset="0"/>
                <a:cs typeface="Times New Roman" panose="02020603050405020304" pitchFamily="18" charset="0"/>
              </a:rPr>
              <a:t>ơ</a:t>
            </a:r>
            <a:r>
              <a:rPr lang="en-US" b="1">
                <a:latin typeface="Times New Roman" panose="02020603050405020304" pitchFamily="18" charset="0"/>
                <a:cs typeface="Times New Roman" panose="02020603050405020304" pitchFamily="18" charset="0"/>
              </a:rPr>
              <a:t>i:</a:t>
            </a:r>
          </a:p>
          <a:p>
            <a:pPr algn="l"/>
            <a:r>
              <a:rPr lang="en-US">
                <a:latin typeface="Times New Roman" panose="02020603050405020304" pitchFamily="18" charset="0"/>
                <a:cs typeface="Times New Roman" panose="02020603050405020304" pitchFamily="18" charset="0"/>
              </a:rPr>
              <a:t>- Lớp chia thành 4 nhóm. </a:t>
            </a:r>
          </a:p>
          <a:p>
            <a:pPr algn="l"/>
            <a:r>
              <a:rPr lang="en-US">
                <a:latin typeface="Times New Roman" panose="02020603050405020304" pitchFamily="18" charset="0"/>
                <a:cs typeface="Times New Roman" panose="02020603050405020304" pitchFamily="18" charset="0"/>
              </a:rPr>
              <a:t>- Giáo viên phát cho mỗi nhóm một phiếu học tập.</a:t>
            </a:r>
          </a:p>
          <a:p>
            <a:pPr algn="l"/>
            <a:r>
              <a:rPr lang="en-US">
                <a:latin typeface="Times New Roman" panose="02020603050405020304" pitchFamily="18" charset="0"/>
                <a:cs typeface="Times New Roman" panose="02020603050405020304" pitchFamily="18" charset="0"/>
              </a:rPr>
              <a:t>- Nhóm nào điền đúng đáp án và nhanh nhất thì nhóm đó sẽ chiến thắng.</a:t>
            </a:r>
          </a:p>
          <a:p>
            <a:pPr algn="l"/>
            <a:r>
              <a:rPr lang="en-US">
                <a:latin typeface="Times New Roman" panose="02020603050405020304" pitchFamily="18" charset="0"/>
                <a:cs typeface="Times New Roman" panose="02020603050405020304" pitchFamily="18" charset="0"/>
              </a:rPr>
              <a:t>- Giáo viên cử ra 4 bạn thuộc 4 nhóm để làm trọng tài.</a:t>
            </a:r>
          </a:p>
          <a:p>
            <a:endParaRPr lang="en-US"/>
          </a:p>
        </p:txBody>
      </p:sp>
    </p:spTree>
    <p:extLst>
      <p:ext uri="{BB962C8B-B14F-4D97-AF65-F5344CB8AC3E}">
        <p14:creationId xmlns:p14="http://schemas.microsoft.com/office/powerpoint/2010/main" val="9655516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B89A68-484E-4543-B4E7-B9EAB81706FE}"/>
              </a:ext>
            </a:extLst>
          </p:cNvPr>
          <p:cNvSpPr>
            <a:spLocks noGrp="1"/>
          </p:cNvSpPr>
          <p:nvPr>
            <p:ph type="title"/>
          </p:nvPr>
        </p:nvSpPr>
        <p:spPr>
          <a:xfrm>
            <a:off x="0" y="1"/>
            <a:ext cx="12192000" cy="1394690"/>
          </a:xfrm>
        </p:spPr>
        <p:txBody>
          <a:bodyPr>
            <a:noAutofit/>
          </a:bodyPr>
          <a:lstStyle/>
          <a:p>
            <a:r>
              <a:rPr lang="en-US" sz="2400" b="1">
                <a:latin typeface="Times New Roman" panose="02020603050405020304" pitchFamily="18" charset="0"/>
                <a:cs typeface="Times New Roman" panose="02020603050405020304" pitchFamily="18" charset="0"/>
              </a:rPr>
              <a:t>Về nhà thực hiện Bước 3 lập bảng đánh giá mức độ phù hợp nghề (trang 32 SGK) để tiết sau lên thuyết trình?</a:t>
            </a:r>
            <a:br>
              <a:rPr lang="en-US" sz="2400" b="1">
                <a:latin typeface="Times New Roman" panose="02020603050405020304" pitchFamily="18" charset="0"/>
                <a:cs typeface="Times New Roman" panose="02020603050405020304" pitchFamily="18" charset="0"/>
              </a:rPr>
            </a:br>
            <a:endParaRPr lang="en-US" sz="2400" b="1">
              <a:latin typeface="Times New Roman" panose="02020603050405020304" pitchFamily="18" charset="0"/>
              <a:cs typeface="Times New Roman" panose="02020603050405020304" pitchFamily="18" charset="0"/>
            </a:endParaRPr>
          </a:p>
        </p:txBody>
      </p:sp>
      <p:sp>
        <p:nvSpPr>
          <p:cNvPr id="7" name="Content Placeholder 6">
            <a:extLst>
              <a:ext uri="{FF2B5EF4-FFF2-40B4-BE49-F238E27FC236}">
                <a16:creationId xmlns:a16="http://schemas.microsoft.com/office/drawing/2014/main" id="{3B64BE84-3F59-454B-8077-3CCDED80903E}"/>
              </a:ext>
            </a:extLst>
          </p:cNvPr>
          <p:cNvSpPr>
            <a:spLocks noGrp="1"/>
          </p:cNvSpPr>
          <p:nvPr>
            <p:ph idx="1"/>
          </p:nvPr>
        </p:nvSpPr>
        <p:spPr>
          <a:xfrm>
            <a:off x="-83127" y="1311564"/>
            <a:ext cx="12275127" cy="4865399"/>
          </a:xfrm>
        </p:spPr>
        <p:txBody>
          <a:bodyPr/>
          <a:lstStyle/>
          <a:p>
            <a:pPr marL="0" lvl="0" indent="342900" eaLnBrk="0" fontAlgn="base" hangingPunct="0">
              <a:lnSpc>
                <a:spcPct val="100000"/>
              </a:lnSpc>
              <a:spcBef>
                <a:spcPct val="0"/>
              </a:spcBef>
              <a:spcAft>
                <a:spcPct val="0"/>
              </a:spcAft>
              <a:buNone/>
              <a:tabLst>
                <a:tab pos="109538" algn="l"/>
              </a:tabLst>
            </a:pPr>
            <a:r>
              <a:rPr lang="vi-VN" altLang="en-US" b="1" i="1">
                <a:solidFill>
                  <a:srgbClr val="202121"/>
                </a:solidFill>
                <a:latin typeface="Times New Roman" panose="02020603050405020304" pitchFamily="18" charset="0"/>
                <a:ea typeface="Arial" panose="020B0604020202020204" pitchFamily="34" charset="0"/>
                <a:cs typeface="Times New Roman" panose="02020603050405020304" pitchFamily="18" charset="0"/>
              </a:rPr>
              <a:t>Bảng đánh giá mức độ phù hợp ng</a:t>
            </a:r>
            <a:r>
              <a:rPr lang="en-US" altLang="en-US" b="1" i="1">
                <a:solidFill>
                  <a:srgbClr val="202121"/>
                </a:solidFill>
                <a:latin typeface="Times New Roman" panose="02020603050405020304" pitchFamily="18" charset="0"/>
                <a:ea typeface="Arial" panose="020B0604020202020204" pitchFamily="34" charset="0"/>
                <a:cs typeface="Times New Roman" panose="02020603050405020304" pitchFamily="18" charset="0"/>
              </a:rPr>
              <a:t>hề</a:t>
            </a:r>
            <a:r>
              <a:rPr lang="vi-VN" altLang="en-US" b="1" i="1">
                <a:solidFill>
                  <a:srgbClr val="202121"/>
                </a:solidFill>
                <a:latin typeface="Times New Roman" panose="02020603050405020304" pitchFamily="18" charset="0"/>
                <a:ea typeface="Arial" panose="020B0604020202020204" pitchFamily="34" charset="0"/>
                <a:cs typeface="Times New Roman" panose="02020603050405020304" pitchFamily="18" charset="0"/>
              </a:rPr>
              <a:t> nghiệp</a:t>
            </a:r>
            <a:endParaRPr lang="en-US" altLang="en-US">
              <a:latin typeface="Times New Roman" panose="02020603050405020304" pitchFamily="18" charset="0"/>
              <a:cs typeface="Times New Roman" panose="02020603050405020304" pitchFamily="18" charset="0"/>
            </a:endParaRPr>
          </a:p>
          <a:p>
            <a:pPr marL="0" lvl="0" indent="342900" eaLnBrk="0" fontAlgn="base" hangingPunct="0">
              <a:lnSpc>
                <a:spcPct val="100000"/>
              </a:lnSpc>
              <a:spcBef>
                <a:spcPct val="0"/>
              </a:spcBef>
              <a:spcAft>
                <a:spcPct val="0"/>
              </a:spcAft>
              <a:buNone/>
              <a:tabLst>
                <a:tab pos="109538" algn="l"/>
              </a:tabLst>
            </a:pPr>
            <a:r>
              <a:rPr lang="vi-VN" altLang="en-US">
                <a:solidFill>
                  <a:srgbClr val="202121"/>
                </a:solidFill>
                <a:latin typeface="Times New Roman" panose="02020603050405020304" pitchFamily="18" charset="0"/>
                <a:ea typeface="Arial" panose="020B0604020202020204" pitchFamily="34" charset="0"/>
                <a:cs typeface="Times New Roman" panose="02020603050405020304" pitchFamily="18" charset="0"/>
              </a:rPr>
              <a:t>Họ và tên học sinh:</a:t>
            </a:r>
            <a:r>
              <a:rPr lang="en-US" altLang="en-US">
                <a:solidFill>
                  <a:srgbClr val="202121"/>
                </a:solidFill>
                <a:latin typeface="Times New Roman" panose="02020603050405020304" pitchFamily="18" charset="0"/>
                <a:ea typeface="Arial" panose="020B0604020202020204" pitchFamily="34" charset="0"/>
                <a:cs typeface="Times New Roman" panose="02020603050405020304" pitchFamily="18" charset="0"/>
              </a:rPr>
              <a:t>……………………………</a:t>
            </a:r>
            <a:r>
              <a:rPr lang="vi-VN" altLang="en-US">
                <a:solidFill>
                  <a:srgbClr val="202121"/>
                </a:solidFill>
                <a:latin typeface="Times New Roman" panose="02020603050405020304" pitchFamily="18" charset="0"/>
                <a:ea typeface="Arial" panose="020B0604020202020204" pitchFamily="34" charset="0"/>
                <a:cs typeface="Times New Roman" panose="02020603050405020304" pitchFamily="18" charset="0"/>
              </a:rPr>
              <a:t>	 </a:t>
            </a:r>
            <a:r>
              <a:rPr lang="en-US" altLang="en-US">
                <a:solidFill>
                  <a:srgbClr val="202121"/>
                </a:solidFill>
                <a:latin typeface="Times New Roman" panose="02020603050405020304" pitchFamily="18" charset="0"/>
                <a:ea typeface="Arial" panose="020B0604020202020204" pitchFamily="34" charset="0"/>
                <a:cs typeface="Times New Roman" panose="02020603050405020304" pitchFamily="18" charset="0"/>
              </a:rPr>
              <a:t> </a:t>
            </a:r>
            <a:r>
              <a:rPr lang="vi-VN" altLang="en-US">
                <a:solidFill>
                  <a:srgbClr val="202121"/>
                </a:solidFill>
                <a:latin typeface="Times New Roman" panose="02020603050405020304" pitchFamily="18" charset="0"/>
                <a:ea typeface="Arial" panose="020B0604020202020204" pitchFamily="34" charset="0"/>
                <a:cs typeface="Times New Roman" panose="02020603050405020304" pitchFamily="18" charset="0"/>
              </a:rPr>
              <a:t>Giới</a:t>
            </a:r>
            <a:r>
              <a:rPr lang="en-US" altLang="en-US">
                <a:solidFill>
                  <a:srgbClr val="202121"/>
                </a:solidFill>
                <a:latin typeface="Times New Roman" panose="02020603050405020304" pitchFamily="18" charset="0"/>
                <a:ea typeface="Arial" panose="020B0604020202020204" pitchFamily="34" charset="0"/>
                <a:cs typeface="Times New Roman" panose="02020603050405020304" pitchFamily="18" charset="0"/>
              </a:rPr>
              <a:t> </a:t>
            </a:r>
            <a:r>
              <a:rPr lang="vi-VN" altLang="en-US">
                <a:solidFill>
                  <a:srgbClr val="202121"/>
                </a:solidFill>
                <a:latin typeface="Times New Roman" panose="02020603050405020304" pitchFamily="18" charset="0"/>
                <a:ea typeface="Arial" panose="020B0604020202020204" pitchFamily="34" charset="0"/>
                <a:cs typeface="Times New Roman" panose="02020603050405020304" pitchFamily="18" charset="0"/>
              </a:rPr>
              <a:t>tính:</a:t>
            </a:r>
            <a:r>
              <a:rPr lang="en-US" altLang="en-US">
                <a:solidFill>
                  <a:srgbClr val="202121"/>
                </a:solidFill>
                <a:latin typeface="Times New Roman" panose="02020603050405020304" pitchFamily="18" charset="0"/>
                <a:ea typeface="Arial" panose="020B0604020202020204" pitchFamily="34" charset="0"/>
                <a:cs typeface="Times New Roman" panose="02020603050405020304" pitchFamily="18" charset="0"/>
              </a:rPr>
              <a:t>………..</a:t>
            </a:r>
            <a:r>
              <a:rPr lang="vi-VN" altLang="en-US">
                <a:solidFill>
                  <a:srgbClr val="202121"/>
                </a:solidFill>
                <a:latin typeface="Times New Roman" panose="02020603050405020304" pitchFamily="18" charset="0"/>
                <a:ea typeface="Arial" panose="020B0604020202020204" pitchFamily="34" charset="0"/>
                <a:cs typeface="Times New Roman" panose="02020603050405020304" pitchFamily="18" charset="0"/>
              </a:rPr>
              <a:t>	</a:t>
            </a:r>
            <a:endParaRPr lang="en-US" altLang="en-US">
              <a:latin typeface="Times New Roman" panose="02020603050405020304" pitchFamily="18" charset="0"/>
              <a:cs typeface="Times New Roman" panose="02020603050405020304" pitchFamily="18" charset="0"/>
            </a:endParaRPr>
          </a:p>
          <a:p>
            <a:pPr marL="0" lvl="0" indent="342900" eaLnBrk="0" fontAlgn="base" hangingPunct="0">
              <a:lnSpc>
                <a:spcPct val="100000"/>
              </a:lnSpc>
              <a:spcBef>
                <a:spcPct val="0"/>
              </a:spcBef>
              <a:spcAft>
                <a:spcPct val="0"/>
              </a:spcAft>
              <a:buNone/>
              <a:tabLst>
                <a:tab pos="109538" algn="l"/>
              </a:tabLst>
            </a:pPr>
            <a:r>
              <a:rPr lang="vi-VN" altLang="en-US">
                <a:solidFill>
                  <a:srgbClr val="202121"/>
                </a:solidFill>
                <a:latin typeface="Times New Roman" panose="02020603050405020304" pitchFamily="18" charset="0"/>
                <a:ea typeface="Arial" panose="020B0604020202020204" pitchFamily="34" charset="0"/>
                <a:cs typeface="Times New Roman" panose="02020603050405020304" pitchFamily="18" charset="0"/>
              </a:rPr>
              <a:t>Trường:</a:t>
            </a:r>
            <a:r>
              <a:rPr lang="en-US" altLang="en-US">
                <a:solidFill>
                  <a:srgbClr val="202121"/>
                </a:solidFill>
                <a:latin typeface="Times New Roman" panose="02020603050405020304" pitchFamily="18" charset="0"/>
                <a:ea typeface="Arial" panose="020B0604020202020204" pitchFamily="34" charset="0"/>
                <a:cs typeface="Times New Roman" panose="02020603050405020304" pitchFamily="18" charset="0"/>
              </a:rPr>
              <a:t>………………………………………..</a:t>
            </a:r>
            <a:r>
              <a:rPr lang="vi-VN" altLang="en-US">
                <a:solidFill>
                  <a:srgbClr val="202121"/>
                </a:solidFill>
                <a:latin typeface="Times New Roman" panose="02020603050405020304" pitchFamily="18" charset="0"/>
                <a:ea typeface="Arial" panose="020B0604020202020204" pitchFamily="34" charset="0"/>
                <a:cs typeface="Times New Roman" panose="02020603050405020304" pitchFamily="18" charset="0"/>
              </a:rPr>
              <a:t>	</a:t>
            </a:r>
            <a:r>
              <a:rPr lang="en-US" altLang="en-US">
                <a:solidFill>
                  <a:srgbClr val="202121"/>
                </a:solidFill>
                <a:latin typeface="Times New Roman" panose="02020603050405020304" pitchFamily="18" charset="0"/>
                <a:ea typeface="Arial" panose="020B0604020202020204" pitchFamily="34" charset="0"/>
                <a:cs typeface="Times New Roman" panose="02020603050405020304" pitchFamily="18" charset="0"/>
              </a:rPr>
              <a:t>  </a:t>
            </a:r>
            <a:r>
              <a:rPr lang="vi-VN" altLang="en-US">
                <a:solidFill>
                  <a:srgbClr val="202121"/>
                </a:solidFill>
                <a:latin typeface="Times New Roman" panose="02020603050405020304" pitchFamily="18" charset="0"/>
                <a:ea typeface="Arial" panose="020B0604020202020204" pitchFamily="34" charset="0"/>
                <a:cs typeface="Times New Roman" panose="02020603050405020304" pitchFamily="18" charset="0"/>
              </a:rPr>
              <a:t>Lớp:</a:t>
            </a:r>
            <a:r>
              <a:rPr lang="en-US" altLang="en-US">
                <a:solidFill>
                  <a:srgbClr val="202121"/>
                </a:solidFill>
                <a:latin typeface="Times New Roman" panose="02020603050405020304" pitchFamily="18" charset="0"/>
                <a:ea typeface="Arial" panose="020B0604020202020204" pitchFamily="34" charset="0"/>
                <a:cs typeface="Times New Roman" panose="02020603050405020304" pitchFamily="18" charset="0"/>
              </a:rPr>
              <a:t>……..………</a:t>
            </a:r>
            <a:endParaRPr lang="en-US" altLang="en-US">
              <a:latin typeface="Times New Roman" panose="02020603050405020304" pitchFamily="18" charset="0"/>
              <a:cs typeface="Times New Roman" panose="02020603050405020304" pitchFamily="18" charset="0"/>
            </a:endParaRPr>
          </a:p>
          <a:p>
            <a:pPr marL="0" lvl="0" indent="342900" eaLnBrk="0" fontAlgn="base" hangingPunct="0">
              <a:lnSpc>
                <a:spcPct val="100000"/>
              </a:lnSpc>
              <a:spcBef>
                <a:spcPct val="0"/>
              </a:spcBef>
              <a:spcAft>
                <a:spcPct val="0"/>
              </a:spcAft>
              <a:buNone/>
              <a:tabLst>
                <a:tab pos="109538" algn="l"/>
              </a:tabLst>
            </a:pPr>
            <a:r>
              <a:rPr lang="vi-VN" altLang="en-US">
                <a:solidFill>
                  <a:srgbClr val="202121"/>
                </a:solidFill>
                <a:latin typeface="Times New Roman" panose="02020603050405020304" pitchFamily="18" charset="0"/>
                <a:ea typeface="Arial" panose="020B0604020202020204" pitchFamily="34" charset="0"/>
                <a:cs typeface="Times New Roman" panose="02020603050405020304" pitchFamily="18" charset="0"/>
              </a:rPr>
              <a:t>Thời gian thực hiện từ	đến</a:t>
            </a:r>
            <a:r>
              <a:rPr lang="en-US" altLang="en-US">
                <a:solidFill>
                  <a:srgbClr val="202121"/>
                </a:solidFill>
                <a:latin typeface="Times New Roman" panose="02020603050405020304" pitchFamily="18" charset="0"/>
                <a:ea typeface="Arial" panose="020B0604020202020204" pitchFamily="34" charset="0"/>
                <a:cs typeface="Times New Roman" panose="02020603050405020304" pitchFamily="18" charset="0"/>
              </a:rPr>
              <a:t>: ...................................đến ………………</a:t>
            </a:r>
            <a:endParaRPr lang="en-US" altLang="en-US">
              <a:latin typeface="Times New Roman" panose="02020603050405020304" pitchFamily="18" charset="0"/>
              <a:cs typeface="Times New Roman" panose="02020603050405020304" pitchFamily="18" charset="0"/>
            </a:endParaRPr>
          </a:p>
          <a:p>
            <a:pPr marL="0" lvl="0" indent="342900" eaLnBrk="0" fontAlgn="base" hangingPunct="0">
              <a:lnSpc>
                <a:spcPct val="100000"/>
              </a:lnSpc>
              <a:spcBef>
                <a:spcPct val="0"/>
              </a:spcBef>
              <a:spcAft>
                <a:spcPct val="0"/>
              </a:spcAft>
              <a:buNone/>
              <a:tabLst>
                <a:tab pos="109538" algn="l"/>
              </a:tabLst>
            </a:pPr>
            <a:r>
              <a:rPr lang="vi-VN" altLang="en-US" b="1">
                <a:solidFill>
                  <a:srgbClr val="202121"/>
                </a:solidFill>
                <a:latin typeface="Times New Roman" panose="02020603050405020304" pitchFamily="18" charset="0"/>
                <a:ea typeface="Arial" panose="020B0604020202020204" pitchFamily="34" charset="0"/>
                <a:cs typeface="Times New Roman" panose="02020603050405020304" pitchFamily="18" charset="0"/>
              </a:rPr>
              <a:t>Kết luận: </a:t>
            </a:r>
            <a:r>
              <a:rPr lang="vi-VN" altLang="en-US">
                <a:solidFill>
                  <a:srgbClr val="202121"/>
                </a:solidFill>
                <a:latin typeface="Times New Roman" panose="02020603050405020304" pitchFamily="18" charset="0"/>
                <a:ea typeface="Arial" panose="020B0604020202020204" pitchFamily="34" charset="0"/>
                <a:cs typeface="Times New Roman" panose="02020603050405020304" pitchFamily="18" charset="0"/>
              </a:rPr>
              <a:t>Mức độ phù hợp: ?</a:t>
            </a:r>
            <a:endParaRPr lang="en-US"/>
          </a:p>
        </p:txBody>
      </p:sp>
    </p:spTree>
    <p:extLst>
      <p:ext uri="{BB962C8B-B14F-4D97-AF65-F5344CB8AC3E}">
        <p14:creationId xmlns:p14="http://schemas.microsoft.com/office/powerpoint/2010/main" val="40722783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7264FDE8-4F03-4577-8A82-02F119AFD68B}"/>
              </a:ext>
            </a:extLst>
          </p:cNvPr>
          <p:cNvGraphicFramePr>
            <a:graphicFrameLocks noGrp="1"/>
          </p:cNvGraphicFramePr>
          <p:nvPr>
            <p:extLst>
              <p:ext uri="{D42A27DB-BD31-4B8C-83A1-F6EECF244321}">
                <p14:modId xmlns:p14="http://schemas.microsoft.com/office/powerpoint/2010/main" val="3820162479"/>
              </p:ext>
            </p:extLst>
          </p:nvPr>
        </p:nvGraphicFramePr>
        <p:xfrm>
          <a:off x="0" y="101600"/>
          <a:ext cx="12192001" cy="7349154"/>
        </p:xfrm>
        <a:graphic>
          <a:graphicData uri="http://schemas.openxmlformats.org/drawingml/2006/table">
            <a:tbl>
              <a:tblPr firstRow="1" firstCol="1" bandRow="1">
                <a:tableStyleId>{5C22544A-7EE6-4342-B048-85BDC9FD1C3A}</a:tableStyleId>
              </a:tblPr>
              <a:tblGrid>
                <a:gridCol w="912519">
                  <a:extLst>
                    <a:ext uri="{9D8B030D-6E8A-4147-A177-3AD203B41FA5}">
                      <a16:colId xmlns:a16="http://schemas.microsoft.com/office/drawing/2014/main" val="2185101639"/>
                    </a:ext>
                  </a:extLst>
                </a:gridCol>
                <a:gridCol w="3776714">
                  <a:extLst>
                    <a:ext uri="{9D8B030D-6E8A-4147-A177-3AD203B41FA5}">
                      <a16:colId xmlns:a16="http://schemas.microsoft.com/office/drawing/2014/main" val="4293499889"/>
                    </a:ext>
                  </a:extLst>
                </a:gridCol>
                <a:gridCol w="5720149">
                  <a:extLst>
                    <a:ext uri="{9D8B030D-6E8A-4147-A177-3AD203B41FA5}">
                      <a16:colId xmlns:a16="http://schemas.microsoft.com/office/drawing/2014/main" val="4175300717"/>
                    </a:ext>
                  </a:extLst>
                </a:gridCol>
                <a:gridCol w="803563">
                  <a:extLst>
                    <a:ext uri="{9D8B030D-6E8A-4147-A177-3AD203B41FA5}">
                      <a16:colId xmlns:a16="http://schemas.microsoft.com/office/drawing/2014/main" val="3804779191"/>
                    </a:ext>
                  </a:extLst>
                </a:gridCol>
                <a:gridCol w="979056">
                  <a:extLst>
                    <a:ext uri="{9D8B030D-6E8A-4147-A177-3AD203B41FA5}">
                      <a16:colId xmlns:a16="http://schemas.microsoft.com/office/drawing/2014/main" val="2300495864"/>
                    </a:ext>
                  </a:extLst>
                </a:gridCol>
              </a:tblGrid>
              <a:tr h="757382">
                <a:tc rowSpan="2" gridSpan="2">
                  <a:txBody>
                    <a:bodyPr/>
                    <a:lstStyle/>
                    <a:p>
                      <a:pPr algn="ctr">
                        <a:lnSpc>
                          <a:spcPct val="122000"/>
                        </a:lnSpc>
                        <a:spcAft>
                          <a:spcPts val="0"/>
                        </a:spcAft>
                      </a:pPr>
                      <a:r>
                        <a:rPr lang="vi-VN" sz="1600">
                          <a:effectLst/>
                          <a:latin typeface="+mj-lt"/>
                          <a:cs typeface="Times New Roman" panose="02020603050405020304" pitchFamily="18" charset="0"/>
                        </a:rPr>
                        <a:t>Đặc đi</a:t>
                      </a:r>
                      <a:r>
                        <a:rPr lang="en-US" sz="1600">
                          <a:effectLst/>
                          <a:latin typeface="+mj-lt"/>
                          <a:cs typeface="Times New Roman" panose="02020603050405020304" pitchFamily="18" charset="0"/>
                        </a:rPr>
                        <a:t>ể</a:t>
                      </a:r>
                      <a:r>
                        <a:rPr lang="vi-VN" sz="1600">
                          <a:effectLst/>
                          <a:latin typeface="+mj-lt"/>
                          <a:cs typeface="Times New Roman" panose="02020603050405020304" pitchFamily="18" charset="0"/>
                        </a:rPr>
                        <a:t>m</a:t>
                      </a:r>
                      <a:r>
                        <a:rPr lang="en-US" sz="1600">
                          <a:effectLst/>
                          <a:latin typeface="+mj-lt"/>
                          <a:cs typeface="Times New Roman" panose="02020603050405020304" pitchFamily="18" charset="0"/>
                        </a:rPr>
                        <a:t> </a:t>
                      </a:r>
                      <a:r>
                        <a:rPr lang="vi-VN" sz="1600">
                          <a:effectLst/>
                          <a:latin typeface="+mj-lt"/>
                          <a:cs typeface="Times New Roman" panose="02020603050405020304" pitchFamily="18" charset="0"/>
                        </a:rPr>
                        <a:t>của b</a:t>
                      </a:r>
                      <a:r>
                        <a:rPr lang="en-US" sz="1600">
                          <a:effectLst/>
                          <a:latin typeface="+mj-lt"/>
                          <a:cs typeface="Times New Roman" panose="02020603050405020304" pitchFamily="18" charset="0"/>
                        </a:rPr>
                        <a:t>ả</a:t>
                      </a:r>
                      <a:r>
                        <a:rPr lang="vi-VN" sz="1600">
                          <a:effectLst/>
                          <a:latin typeface="+mj-lt"/>
                          <a:cs typeface="Times New Roman" panose="02020603050405020304" pitchFamily="18" charset="0"/>
                        </a:rPr>
                        <a:t>n thân</a:t>
                      </a:r>
                      <a:endParaRPr lang="en-US" sz="1600">
                        <a:effectLst/>
                        <a:latin typeface="+mj-lt"/>
                        <a:cs typeface="Times New Roman" panose="02020603050405020304" pitchFamily="18" charset="0"/>
                      </a:endParaRPr>
                    </a:p>
                    <a:p>
                      <a:pPr algn="ctr">
                        <a:lnSpc>
                          <a:spcPct val="122000"/>
                        </a:lnSpc>
                        <a:spcAft>
                          <a:spcPts val="0"/>
                        </a:spcAft>
                      </a:pPr>
                      <a:r>
                        <a:rPr lang="vi-VN" sz="1400">
                          <a:effectLst/>
                          <a:latin typeface="+mj-lt"/>
                          <a:cs typeface="Times New Roman" panose="02020603050405020304" pitchFamily="18" charset="0"/>
                        </a:rPr>
                        <a:t>(1)</a:t>
                      </a:r>
                      <a:endParaRPr lang="en-US" sz="1400">
                        <a:effectLst/>
                        <a:latin typeface="+mj-lt"/>
                        <a:ea typeface="Calibri" panose="020F0502020204030204" pitchFamily="34" charset="0"/>
                        <a:cs typeface="Times New Roman" panose="02020603050405020304" pitchFamily="18" charset="0"/>
                      </a:endParaRPr>
                    </a:p>
                  </a:txBody>
                  <a:tcPr marL="2421" marR="2421" marT="0" marB="0" anchor="ctr">
                    <a:solidFill>
                      <a:schemeClr val="accent6">
                        <a:lumMod val="75000"/>
                      </a:schemeClr>
                    </a:solidFill>
                  </a:tcPr>
                </a:tc>
                <a:tc rowSpan="2" hMerge="1">
                  <a:txBody>
                    <a:bodyPr/>
                    <a:lstStyle/>
                    <a:p>
                      <a:endParaRPr lang="en-US"/>
                    </a:p>
                  </a:txBody>
                  <a:tcPr/>
                </a:tc>
                <a:tc rowSpan="2">
                  <a:txBody>
                    <a:bodyPr/>
                    <a:lstStyle/>
                    <a:p>
                      <a:pPr algn="ctr">
                        <a:lnSpc>
                          <a:spcPct val="129000"/>
                        </a:lnSpc>
                        <a:spcAft>
                          <a:spcPts val="0"/>
                        </a:spcAft>
                      </a:pPr>
                      <a:r>
                        <a:rPr lang="vi-VN" sz="1600">
                          <a:effectLst/>
                          <a:latin typeface="+mj-lt"/>
                          <a:cs typeface="Times New Roman" panose="02020603050405020304" pitchFamily="18" charset="0"/>
                        </a:rPr>
                        <a:t>Đặc điểm và yêu cầu nghề</a:t>
                      </a:r>
                      <a:r>
                        <a:rPr lang="en-US" sz="1600">
                          <a:effectLst/>
                          <a:latin typeface="+mj-lt"/>
                          <a:cs typeface="Times New Roman" panose="02020603050405020304" pitchFamily="18" charset="0"/>
                        </a:rPr>
                        <a:t> </a:t>
                      </a:r>
                      <a:r>
                        <a:rPr lang="vi-VN" sz="1600">
                          <a:effectLst/>
                          <a:latin typeface="+mj-lt"/>
                          <a:cs typeface="Times New Roman" panose="02020603050405020304" pitchFamily="18" charset="0"/>
                        </a:rPr>
                        <a:t>nghiệp lĩnh vực</a:t>
                      </a:r>
                      <a:r>
                        <a:rPr lang="en-US" sz="1600">
                          <a:effectLst/>
                          <a:latin typeface="+mj-lt"/>
                          <a:cs typeface="Times New Roman" panose="02020603050405020304" pitchFamily="18" charset="0"/>
                        </a:rPr>
                        <a:t> </a:t>
                      </a:r>
                      <a:r>
                        <a:rPr lang="vi-VN" sz="1600">
                          <a:effectLst/>
                          <a:latin typeface="+mj-lt"/>
                          <a:cs typeface="Times New Roman" panose="02020603050405020304" pitchFamily="18" charset="0"/>
                        </a:rPr>
                        <a:t>kĩ thuật, công nghệ</a:t>
                      </a:r>
                      <a:br>
                        <a:rPr lang="vi-VN" sz="1600">
                          <a:effectLst/>
                          <a:latin typeface="+mj-lt"/>
                          <a:cs typeface="Times New Roman" panose="02020603050405020304" pitchFamily="18" charset="0"/>
                        </a:rPr>
                      </a:br>
                      <a:r>
                        <a:rPr lang="vi-VN" sz="1600">
                          <a:effectLst/>
                          <a:latin typeface="+mj-lt"/>
                          <a:cs typeface="Times New Roman" panose="02020603050405020304" pitchFamily="18" charset="0"/>
                        </a:rPr>
                        <a:t>(2) '</a:t>
                      </a:r>
                      <a:endParaRPr lang="en-US" sz="1600">
                        <a:effectLst/>
                        <a:latin typeface="+mj-lt"/>
                        <a:ea typeface="Calibri" panose="020F0502020204030204" pitchFamily="34" charset="0"/>
                        <a:cs typeface="Times New Roman" panose="02020603050405020304" pitchFamily="18" charset="0"/>
                      </a:endParaRPr>
                    </a:p>
                  </a:txBody>
                  <a:tcPr marL="2421" marR="2421" marT="0" marB="0" anchor="ctr">
                    <a:solidFill>
                      <a:schemeClr val="accent6">
                        <a:lumMod val="75000"/>
                      </a:schemeClr>
                    </a:solidFill>
                  </a:tcPr>
                </a:tc>
                <a:tc gridSpan="2">
                  <a:txBody>
                    <a:bodyPr/>
                    <a:lstStyle/>
                    <a:p>
                      <a:pPr algn="ctr"/>
                      <a:r>
                        <a:rPr lang="en-US" sz="1400">
                          <a:latin typeface="Times New Roman" panose="02020603050405020304" pitchFamily="18" charset="0"/>
                          <a:cs typeface="Times New Roman" panose="02020603050405020304" pitchFamily="18" charset="0"/>
                        </a:rPr>
                        <a:t>Mức độ phù hợp</a:t>
                      </a:r>
                    </a:p>
                  </a:txBody>
                  <a:tcPr marL="2421" marR="2421" marT="0" marB="0" anchor="b">
                    <a:solidFill>
                      <a:schemeClr val="accent6">
                        <a:lumMod val="75000"/>
                      </a:schemeClr>
                    </a:solidFill>
                  </a:tcPr>
                </a:tc>
                <a:tc hMerge="1">
                  <a:txBody>
                    <a:bodyPr/>
                    <a:lstStyle/>
                    <a:p>
                      <a:endParaRPr lang="en-US"/>
                    </a:p>
                  </a:txBody>
                  <a:tcPr/>
                </a:tc>
                <a:extLst>
                  <a:ext uri="{0D108BD9-81ED-4DB2-BD59-A6C34878D82A}">
                    <a16:rowId xmlns:a16="http://schemas.microsoft.com/office/drawing/2014/main" val="4129597397"/>
                  </a:ext>
                </a:extLst>
              </a:tr>
              <a:tr h="748145">
                <a:tc gridSpan="2" vMerge="1">
                  <a:txBody>
                    <a:bodyPr/>
                    <a:lstStyle/>
                    <a:p>
                      <a:endParaRPr lang="en-US"/>
                    </a:p>
                  </a:txBody>
                  <a:tcPr/>
                </a:tc>
                <a:tc hMerge="1" vMerge="1">
                  <a:txBody>
                    <a:bodyPr/>
                    <a:lstStyle/>
                    <a:p>
                      <a:endParaRPr lang="en-US"/>
                    </a:p>
                  </a:txBody>
                  <a:tcPr/>
                </a:tc>
                <a:tc vMerge="1">
                  <a:txBody>
                    <a:bodyPr/>
                    <a:lstStyle/>
                    <a:p>
                      <a:endParaRPr lang="en-US"/>
                    </a:p>
                  </a:txBody>
                  <a:tcPr/>
                </a:tc>
                <a:tc>
                  <a:txBody>
                    <a:bodyPr/>
                    <a:lstStyle/>
                    <a:p>
                      <a:pPr algn="ctr">
                        <a:lnSpc>
                          <a:spcPct val="142000"/>
                        </a:lnSpc>
                        <a:spcAft>
                          <a:spcPts val="0"/>
                        </a:spcAft>
                      </a:pPr>
                      <a:r>
                        <a:rPr lang="vi-VN" sz="1200">
                          <a:solidFill>
                            <a:schemeClr val="tx1"/>
                          </a:solidFill>
                          <a:effectLst/>
                          <a:latin typeface="+mj-lt"/>
                          <a:cs typeface="Times New Roman" panose="02020603050405020304" pitchFamily="18" charset="0"/>
                        </a:rPr>
                        <a:t>Thùng khớp</a:t>
                      </a:r>
                      <a:br>
                        <a:rPr lang="vi-VN" sz="1200">
                          <a:solidFill>
                            <a:schemeClr val="tx1"/>
                          </a:solidFill>
                          <a:effectLst/>
                          <a:latin typeface="+mj-lt"/>
                          <a:cs typeface="Times New Roman" panose="02020603050405020304" pitchFamily="18" charset="0"/>
                        </a:rPr>
                      </a:br>
                      <a:r>
                        <a:rPr lang="vi-VN" sz="1200">
                          <a:solidFill>
                            <a:schemeClr val="tx1"/>
                          </a:solidFill>
                          <a:effectLst/>
                          <a:latin typeface="+mj-lt"/>
                          <a:cs typeface="Times New Roman" panose="02020603050405020304" pitchFamily="18" charset="0"/>
                        </a:rPr>
                        <a:t>(3)</a:t>
                      </a:r>
                      <a:endParaRPr lang="en-US" sz="1200">
                        <a:solidFill>
                          <a:schemeClr val="tx1"/>
                        </a:solidFill>
                        <a:effectLst/>
                        <a:latin typeface="+mj-lt"/>
                        <a:ea typeface="Calibri" panose="020F0502020204030204" pitchFamily="34" charset="0"/>
                        <a:cs typeface="Times New Roman" panose="02020603050405020304" pitchFamily="18" charset="0"/>
                      </a:endParaRPr>
                    </a:p>
                  </a:txBody>
                  <a:tcPr marL="2421" marR="2421" marT="0" marB="0" anchor="ctr">
                    <a:solidFill>
                      <a:schemeClr val="accent6"/>
                    </a:solidFill>
                  </a:tcPr>
                </a:tc>
                <a:tc>
                  <a:txBody>
                    <a:bodyPr/>
                    <a:lstStyle/>
                    <a:p>
                      <a:pPr algn="ctr">
                        <a:lnSpc>
                          <a:spcPct val="130000"/>
                        </a:lnSpc>
                        <a:spcAft>
                          <a:spcPts val="0"/>
                        </a:spcAft>
                      </a:pPr>
                      <a:r>
                        <a:rPr lang="vi-VN" sz="1200">
                          <a:solidFill>
                            <a:schemeClr val="tx1"/>
                          </a:solidFill>
                          <a:effectLst/>
                          <a:latin typeface="+mj-lt"/>
                          <a:cs typeface="Times New Roman" panose="02020603050405020304" pitchFamily="18" charset="0"/>
                        </a:rPr>
                        <a:t>Không trùng</a:t>
                      </a:r>
                      <a:br>
                        <a:rPr lang="vi-VN" sz="1200">
                          <a:solidFill>
                            <a:schemeClr val="tx1"/>
                          </a:solidFill>
                          <a:effectLst/>
                          <a:latin typeface="+mj-lt"/>
                          <a:cs typeface="Times New Roman" panose="02020603050405020304" pitchFamily="18" charset="0"/>
                        </a:rPr>
                      </a:br>
                      <a:r>
                        <a:rPr lang="vi-VN" sz="1200">
                          <a:solidFill>
                            <a:schemeClr val="tx1"/>
                          </a:solidFill>
                          <a:effectLst/>
                          <a:latin typeface="+mj-lt"/>
                          <a:cs typeface="Times New Roman" panose="02020603050405020304" pitchFamily="18" charset="0"/>
                        </a:rPr>
                        <a:t>khớp</a:t>
                      </a:r>
                      <a:br>
                        <a:rPr lang="vi-VN" sz="1200">
                          <a:solidFill>
                            <a:schemeClr val="tx1"/>
                          </a:solidFill>
                          <a:effectLst/>
                          <a:latin typeface="+mj-lt"/>
                          <a:cs typeface="Times New Roman" panose="02020603050405020304" pitchFamily="18" charset="0"/>
                        </a:rPr>
                      </a:br>
                      <a:r>
                        <a:rPr lang="vi-VN" sz="1200">
                          <a:solidFill>
                            <a:schemeClr val="tx1"/>
                          </a:solidFill>
                          <a:effectLst/>
                          <a:latin typeface="+mj-lt"/>
                          <a:cs typeface="Times New Roman" panose="02020603050405020304" pitchFamily="18" charset="0"/>
                        </a:rPr>
                        <a:t>(4)</a:t>
                      </a:r>
                      <a:endParaRPr lang="en-US" sz="1200">
                        <a:solidFill>
                          <a:schemeClr val="tx1"/>
                        </a:solidFill>
                        <a:effectLst/>
                        <a:latin typeface="+mj-lt"/>
                        <a:ea typeface="Calibri" panose="020F0502020204030204" pitchFamily="34" charset="0"/>
                        <a:cs typeface="Times New Roman" panose="02020603050405020304" pitchFamily="18" charset="0"/>
                      </a:endParaRPr>
                    </a:p>
                  </a:txBody>
                  <a:tcPr marL="2421" marR="2421" marT="0" marB="0" anchor="b">
                    <a:solidFill>
                      <a:schemeClr val="accent6"/>
                    </a:solidFill>
                  </a:tcPr>
                </a:tc>
                <a:extLst>
                  <a:ext uri="{0D108BD9-81ED-4DB2-BD59-A6C34878D82A}">
                    <a16:rowId xmlns:a16="http://schemas.microsoft.com/office/drawing/2014/main" val="1606871115"/>
                  </a:ext>
                </a:extLst>
              </a:tr>
              <a:tr h="427208">
                <a:tc rowSpan="5">
                  <a:txBody>
                    <a:bodyPr/>
                    <a:lstStyle/>
                    <a:p>
                      <a:pPr algn="ctr">
                        <a:lnSpc>
                          <a:spcPct val="107000"/>
                        </a:lnSpc>
                        <a:spcAft>
                          <a:spcPts val="0"/>
                        </a:spcAft>
                      </a:pPr>
                      <a:r>
                        <a:rPr lang="vi-VN" sz="1200">
                          <a:effectLst/>
                          <a:latin typeface="+mj-lt"/>
                        </a:rPr>
                        <a:t>N</a:t>
                      </a:r>
                      <a:r>
                        <a:rPr lang="en-US" sz="1200">
                          <a:effectLst/>
                          <a:latin typeface="+mj-lt"/>
                        </a:rPr>
                        <a:t>ă</a:t>
                      </a:r>
                      <a:r>
                        <a:rPr lang="vi-VN" sz="1200">
                          <a:effectLst/>
                          <a:latin typeface="+mj-lt"/>
                        </a:rPr>
                        <a:t>ng l</a:t>
                      </a:r>
                      <a:r>
                        <a:rPr lang="en-US" sz="1200">
                          <a:effectLst/>
                          <a:latin typeface="+mj-lt"/>
                        </a:rPr>
                        <a:t>ự</a:t>
                      </a:r>
                      <a:r>
                        <a:rPr lang="vi-VN" sz="1200">
                          <a:effectLst/>
                          <a:latin typeface="+mj-lt"/>
                        </a:rPr>
                        <a:t>c</a:t>
                      </a:r>
                      <a:endParaRPr lang="en-US" sz="1200">
                        <a:effectLst/>
                        <a:latin typeface="+mj-lt"/>
                        <a:ea typeface="Calibri" panose="020F0502020204030204" pitchFamily="34" charset="0"/>
                        <a:cs typeface="Times New Roman" panose="02020603050405020304" pitchFamily="18" charset="0"/>
                      </a:endParaRPr>
                    </a:p>
                  </a:txBody>
                  <a:tcPr marL="2421" marR="2421" marT="0" marB="0" anchor="ctr">
                    <a:solidFill>
                      <a:schemeClr val="accent6">
                        <a:lumMod val="75000"/>
                      </a:schemeClr>
                    </a:solidFill>
                  </a:tcPr>
                </a:tc>
                <a:tc>
                  <a:txBody>
                    <a:bodyPr/>
                    <a:lstStyle/>
                    <a:p>
                      <a:pPr algn="ctr">
                        <a:lnSpc>
                          <a:spcPct val="107000"/>
                        </a:lnSpc>
                        <a:spcAft>
                          <a:spcPts val="0"/>
                        </a:spcAft>
                      </a:pPr>
                      <a:r>
                        <a:rPr lang="vi-VN" sz="1200">
                          <a:effectLst/>
                          <a:latin typeface="+mj-lt"/>
                          <a:cs typeface="Times New Roman" panose="02020603050405020304" pitchFamily="18" charset="0"/>
                        </a:rPr>
                        <a:t>Có hiểu biết về l</a:t>
                      </a:r>
                      <a:r>
                        <a:rPr lang="en-US" sz="1200">
                          <a:effectLst/>
                          <a:latin typeface="+mj-lt"/>
                          <a:cs typeface="Times New Roman" panose="02020603050405020304" pitchFamily="18" charset="0"/>
                        </a:rPr>
                        <a:t>ĩ</a:t>
                      </a:r>
                      <a:r>
                        <a:rPr lang="vi-VN" sz="1200">
                          <a:effectLst/>
                          <a:latin typeface="+mj-lt"/>
                          <a:cs typeface="Times New Roman" panose="02020603050405020304" pitchFamily="18" charset="0"/>
                        </a:rPr>
                        <a:t>nh vực</a:t>
                      </a:r>
                      <a:r>
                        <a:rPr lang="en-US" sz="1200">
                          <a:effectLst/>
                          <a:latin typeface="+mj-lt"/>
                          <a:cs typeface="Times New Roman" panose="02020603050405020304" pitchFamily="18" charset="0"/>
                        </a:rPr>
                        <a:t>: </a:t>
                      </a:r>
                      <a:r>
                        <a:rPr lang="vi-VN" sz="1200">
                          <a:effectLst/>
                          <a:latin typeface="+mj-lt"/>
                          <a:cs typeface="Times New Roman" panose="02020603050405020304" pitchFamily="18" charset="0"/>
                        </a:rPr>
                        <a:t>?</a:t>
                      </a:r>
                      <a:endParaRPr lang="en-US" sz="1200">
                        <a:effectLst/>
                        <a:latin typeface="+mj-lt"/>
                        <a:ea typeface="Calibri" panose="020F0502020204030204" pitchFamily="34" charset="0"/>
                        <a:cs typeface="Times New Roman" panose="02020603050405020304" pitchFamily="18" charset="0"/>
                      </a:endParaRPr>
                    </a:p>
                  </a:txBody>
                  <a:tcPr marL="2421" marR="2421" marT="0" marB="0" anchor="ctr">
                    <a:solidFill>
                      <a:srgbClr val="92D050"/>
                    </a:solidFill>
                  </a:tcPr>
                </a:tc>
                <a:tc>
                  <a:txBody>
                    <a:bodyPr/>
                    <a:lstStyle/>
                    <a:p>
                      <a:pPr algn="ctr">
                        <a:lnSpc>
                          <a:spcPct val="107000"/>
                        </a:lnSpc>
                        <a:spcAft>
                          <a:spcPts val="0"/>
                        </a:spcAft>
                      </a:pPr>
                      <a:r>
                        <a:rPr lang="vi-VN" sz="1200">
                          <a:effectLst/>
                          <a:latin typeface="+mj-lt"/>
                          <a:cs typeface="Times New Roman" panose="02020603050405020304" pitchFamily="18" charset="0"/>
                        </a:rPr>
                        <a:t>Có hiểu biết các nguyên lí cơ bản</a:t>
                      </a:r>
                      <a:r>
                        <a:rPr lang="en-US" sz="1200">
                          <a:effectLst/>
                          <a:latin typeface="+mj-lt"/>
                          <a:cs typeface="Times New Roman" panose="02020603050405020304" pitchFamily="18" charset="0"/>
                        </a:rPr>
                        <a:t> </a:t>
                      </a:r>
                      <a:r>
                        <a:rPr lang="vi-VN" sz="1200">
                          <a:effectLst/>
                          <a:latin typeface="+mj-lt"/>
                          <a:cs typeface="Times New Roman" panose="02020603050405020304" pitchFamily="18" charset="0"/>
                        </a:rPr>
                        <a:t>của kĩ thuật, công nghệ:</a:t>
                      </a:r>
                      <a:r>
                        <a:rPr lang="en-US" sz="1200">
                          <a:effectLst/>
                          <a:latin typeface="+mj-lt"/>
                          <a:cs typeface="Times New Roman" panose="02020603050405020304" pitchFamily="18" charset="0"/>
                        </a:rPr>
                        <a:t> </a:t>
                      </a:r>
                      <a:r>
                        <a:rPr lang="vi-VN" sz="1200">
                          <a:effectLst/>
                          <a:latin typeface="+mj-lt"/>
                          <a:cs typeface="Times New Roman" panose="02020603050405020304" pitchFamily="18" charset="0"/>
                        </a:rPr>
                        <a:t>?</a:t>
                      </a:r>
                      <a:endParaRPr lang="en-US" sz="1200">
                        <a:effectLst/>
                        <a:latin typeface="+mj-lt"/>
                        <a:ea typeface="Calibri" panose="020F0502020204030204" pitchFamily="34" charset="0"/>
                        <a:cs typeface="Times New Roman" panose="02020603050405020304" pitchFamily="18" charset="0"/>
                      </a:endParaRPr>
                    </a:p>
                  </a:txBody>
                  <a:tcPr marL="2421" marR="2421" marT="0" marB="0" anchor="ctr">
                    <a:solidFill>
                      <a:srgbClr val="92D050"/>
                    </a:solidFill>
                  </a:tcPr>
                </a:tc>
                <a:tc>
                  <a:txBody>
                    <a:bodyPr/>
                    <a:lstStyle/>
                    <a:p>
                      <a:pPr algn="ctr">
                        <a:lnSpc>
                          <a:spcPct val="107000"/>
                        </a:lnSpc>
                        <a:spcAft>
                          <a:spcPts val="0"/>
                        </a:spcAft>
                      </a:pPr>
                      <a:r>
                        <a:rPr lang="vi-VN" sz="1000">
                          <a:effectLst/>
                          <a:latin typeface="+mj-lt"/>
                          <a:cs typeface="Times New Roman" panose="02020603050405020304" pitchFamily="18" charset="0"/>
                        </a:rPr>
                        <a:t>?</a:t>
                      </a:r>
                      <a:endParaRPr lang="en-US" sz="1000">
                        <a:effectLst/>
                        <a:latin typeface="+mj-lt"/>
                        <a:ea typeface="Calibri" panose="020F0502020204030204" pitchFamily="34" charset="0"/>
                        <a:cs typeface="Times New Roman" panose="02020603050405020304" pitchFamily="18" charset="0"/>
                      </a:endParaRPr>
                    </a:p>
                  </a:txBody>
                  <a:tcPr marL="2421" marR="2421" marT="0" marB="0" anchor="ctr">
                    <a:solidFill>
                      <a:schemeClr val="accent6">
                        <a:lumMod val="60000"/>
                        <a:lumOff val="40000"/>
                      </a:schemeClr>
                    </a:solidFill>
                  </a:tcPr>
                </a:tc>
                <a:tc>
                  <a:txBody>
                    <a:bodyPr/>
                    <a:lstStyle/>
                    <a:p>
                      <a:pPr algn="ctr">
                        <a:lnSpc>
                          <a:spcPct val="107000"/>
                        </a:lnSpc>
                        <a:spcAft>
                          <a:spcPts val="0"/>
                        </a:spcAft>
                      </a:pPr>
                      <a:r>
                        <a:rPr lang="vi-VN" sz="1000">
                          <a:effectLst/>
                          <a:latin typeface="+mj-lt"/>
                          <a:cs typeface="Times New Roman" panose="02020603050405020304" pitchFamily="18" charset="0"/>
                        </a:rPr>
                        <a:t>?</a:t>
                      </a:r>
                      <a:endParaRPr lang="en-US" sz="1000">
                        <a:effectLst/>
                        <a:latin typeface="+mj-lt"/>
                        <a:ea typeface="Calibri" panose="020F0502020204030204" pitchFamily="34" charset="0"/>
                        <a:cs typeface="Times New Roman" panose="02020603050405020304" pitchFamily="18" charset="0"/>
                      </a:endParaRPr>
                    </a:p>
                  </a:txBody>
                  <a:tcPr marL="2421" marR="2421" marT="0" marB="0" anchor="ctr">
                    <a:solidFill>
                      <a:schemeClr val="accent6">
                        <a:lumMod val="60000"/>
                        <a:lumOff val="40000"/>
                      </a:schemeClr>
                    </a:solidFill>
                  </a:tcPr>
                </a:tc>
                <a:extLst>
                  <a:ext uri="{0D108BD9-81ED-4DB2-BD59-A6C34878D82A}">
                    <a16:rowId xmlns:a16="http://schemas.microsoft.com/office/drawing/2014/main" val="599208668"/>
                  </a:ext>
                </a:extLst>
              </a:tr>
              <a:tr h="430871">
                <a:tc vMerge="1">
                  <a:txBody>
                    <a:bodyPr/>
                    <a:lstStyle/>
                    <a:p>
                      <a:endParaRPr lang="en-US"/>
                    </a:p>
                  </a:txBody>
                  <a:tcPr/>
                </a:tc>
                <a:tc>
                  <a:txBody>
                    <a:bodyPr/>
                    <a:lstStyle/>
                    <a:p>
                      <a:pPr algn="ctr">
                        <a:lnSpc>
                          <a:spcPct val="107000"/>
                        </a:lnSpc>
                        <a:spcAft>
                          <a:spcPts val="0"/>
                        </a:spcAft>
                      </a:pPr>
                      <a:r>
                        <a:rPr lang="vi-VN" sz="1200">
                          <a:effectLst/>
                          <a:latin typeface="+mj-lt"/>
                          <a:cs typeface="Times New Roman" panose="02020603050405020304" pitchFamily="18" charset="0"/>
                        </a:rPr>
                        <a:t>Kỉ năng nổi trội</a:t>
                      </a:r>
                      <a:r>
                        <a:rPr lang="en-US" sz="1200">
                          <a:effectLst/>
                          <a:latin typeface="+mj-lt"/>
                          <a:cs typeface="Times New Roman" panose="02020603050405020304" pitchFamily="18" charset="0"/>
                        </a:rPr>
                        <a:t>: </a:t>
                      </a:r>
                      <a:r>
                        <a:rPr lang="vi-VN" sz="1200">
                          <a:effectLst/>
                          <a:latin typeface="+mj-lt"/>
                          <a:cs typeface="Times New Roman" panose="02020603050405020304" pitchFamily="18" charset="0"/>
                        </a:rPr>
                        <a:t>?</a:t>
                      </a:r>
                      <a:endParaRPr lang="en-US" sz="1200">
                        <a:effectLst/>
                        <a:latin typeface="+mj-lt"/>
                        <a:ea typeface="Calibri" panose="020F0502020204030204" pitchFamily="34" charset="0"/>
                        <a:cs typeface="Times New Roman" panose="02020603050405020304" pitchFamily="18" charset="0"/>
                      </a:endParaRPr>
                    </a:p>
                  </a:txBody>
                  <a:tcPr marL="2421" marR="2421" marT="0" marB="0" anchor="ctr">
                    <a:solidFill>
                      <a:srgbClr val="92D050"/>
                    </a:solidFill>
                  </a:tcPr>
                </a:tc>
                <a:tc>
                  <a:txBody>
                    <a:bodyPr/>
                    <a:lstStyle/>
                    <a:p>
                      <a:pPr algn="ctr">
                        <a:lnSpc>
                          <a:spcPct val="107000"/>
                        </a:lnSpc>
                        <a:spcAft>
                          <a:spcPts val="0"/>
                        </a:spcAft>
                      </a:pPr>
                      <a:r>
                        <a:rPr lang="vi-VN" sz="1200">
                          <a:effectLst/>
                          <a:latin typeface="+mj-lt"/>
                          <a:cs typeface="Times New Roman" panose="02020603050405020304" pitchFamily="18" charset="0"/>
                        </a:rPr>
                        <a:t>Biết cách sử dụng các phươngtiện, thiêt bị kĩ thuật, công nghệ:</a:t>
                      </a:r>
                      <a:r>
                        <a:rPr lang="en-US" sz="1200">
                          <a:effectLst/>
                          <a:latin typeface="+mj-lt"/>
                          <a:cs typeface="Times New Roman" panose="02020603050405020304" pitchFamily="18" charset="0"/>
                        </a:rPr>
                        <a:t> </a:t>
                      </a:r>
                      <a:r>
                        <a:rPr lang="vi-VN" sz="1200">
                          <a:effectLst/>
                          <a:latin typeface="+mj-lt"/>
                          <a:cs typeface="Times New Roman" panose="02020603050405020304" pitchFamily="18" charset="0"/>
                        </a:rPr>
                        <a:t>?</a:t>
                      </a:r>
                      <a:endParaRPr lang="en-US" sz="1200">
                        <a:effectLst/>
                        <a:latin typeface="+mj-lt"/>
                        <a:ea typeface="Calibri" panose="020F0502020204030204" pitchFamily="34" charset="0"/>
                        <a:cs typeface="Times New Roman" panose="02020603050405020304" pitchFamily="18" charset="0"/>
                      </a:endParaRPr>
                    </a:p>
                  </a:txBody>
                  <a:tcPr marL="2421" marR="2421" marT="0" marB="0" anchor="ctr">
                    <a:solidFill>
                      <a:srgbClr val="92D050"/>
                    </a:solidFill>
                  </a:tcPr>
                </a:tc>
                <a:tc>
                  <a:txBody>
                    <a:bodyPr/>
                    <a:lstStyle/>
                    <a:p>
                      <a:pPr algn="ctr">
                        <a:lnSpc>
                          <a:spcPct val="107000"/>
                        </a:lnSpc>
                        <a:spcAft>
                          <a:spcPts val="0"/>
                        </a:spcAft>
                      </a:pPr>
                      <a:r>
                        <a:rPr lang="vi-VN" sz="1000">
                          <a:effectLst/>
                          <a:latin typeface="+mj-lt"/>
                          <a:cs typeface="Times New Roman" panose="02020603050405020304" pitchFamily="18" charset="0"/>
                        </a:rPr>
                        <a:t>?</a:t>
                      </a:r>
                      <a:endParaRPr lang="en-US" sz="1000">
                        <a:effectLst/>
                        <a:latin typeface="+mj-lt"/>
                        <a:ea typeface="Calibri" panose="020F0502020204030204" pitchFamily="34" charset="0"/>
                        <a:cs typeface="Times New Roman" panose="02020603050405020304" pitchFamily="18" charset="0"/>
                      </a:endParaRPr>
                    </a:p>
                  </a:txBody>
                  <a:tcPr marL="2421" marR="2421" marT="0" marB="0" anchor="ctr">
                    <a:solidFill>
                      <a:schemeClr val="accent6">
                        <a:lumMod val="60000"/>
                        <a:lumOff val="40000"/>
                      </a:schemeClr>
                    </a:solidFill>
                  </a:tcPr>
                </a:tc>
                <a:tc>
                  <a:txBody>
                    <a:bodyPr/>
                    <a:lstStyle/>
                    <a:p>
                      <a:pPr algn="ctr">
                        <a:lnSpc>
                          <a:spcPct val="107000"/>
                        </a:lnSpc>
                        <a:spcAft>
                          <a:spcPts val="0"/>
                        </a:spcAft>
                      </a:pPr>
                      <a:r>
                        <a:rPr lang="vi-VN" sz="1000">
                          <a:effectLst/>
                          <a:latin typeface="+mj-lt"/>
                          <a:cs typeface="Times New Roman" panose="02020603050405020304" pitchFamily="18" charset="0"/>
                        </a:rPr>
                        <a:t>?</a:t>
                      </a:r>
                      <a:endParaRPr lang="en-US" sz="1000">
                        <a:effectLst/>
                        <a:latin typeface="+mj-lt"/>
                        <a:ea typeface="Calibri" panose="020F0502020204030204" pitchFamily="34" charset="0"/>
                        <a:cs typeface="Times New Roman" panose="02020603050405020304" pitchFamily="18" charset="0"/>
                      </a:endParaRPr>
                    </a:p>
                  </a:txBody>
                  <a:tcPr marL="2421" marR="2421" marT="0" marB="0" anchor="ctr">
                    <a:solidFill>
                      <a:schemeClr val="accent6">
                        <a:lumMod val="60000"/>
                        <a:lumOff val="40000"/>
                      </a:schemeClr>
                    </a:solidFill>
                  </a:tcPr>
                </a:tc>
                <a:extLst>
                  <a:ext uri="{0D108BD9-81ED-4DB2-BD59-A6C34878D82A}">
                    <a16:rowId xmlns:a16="http://schemas.microsoft.com/office/drawing/2014/main" val="2431244254"/>
                  </a:ext>
                </a:extLst>
              </a:tr>
              <a:tr h="434536">
                <a:tc vMerge="1">
                  <a:txBody>
                    <a:bodyPr/>
                    <a:lstStyle/>
                    <a:p>
                      <a:endParaRPr lang="en-US"/>
                    </a:p>
                  </a:txBody>
                  <a:tcPr/>
                </a:tc>
                <a:tc>
                  <a:txBody>
                    <a:bodyPr/>
                    <a:lstStyle/>
                    <a:p>
                      <a:pPr algn="ctr">
                        <a:lnSpc>
                          <a:spcPct val="107000"/>
                        </a:lnSpc>
                        <a:spcAft>
                          <a:spcPts val="0"/>
                        </a:spcAft>
                      </a:pPr>
                      <a:r>
                        <a:rPr lang="vi-VN" sz="1200">
                          <a:effectLst/>
                          <a:latin typeface="+mj-lt"/>
                          <a:cs typeface="Times New Roman" panose="02020603050405020304" pitchFamily="18" charset="0"/>
                        </a:rPr>
                        <a:t>Khả năng làm việc trong</a:t>
                      </a:r>
                      <a:r>
                        <a:rPr lang="en-US" sz="1200">
                          <a:effectLst/>
                          <a:latin typeface="+mj-lt"/>
                          <a:cs typeface="Times New Roman" panose="02020603050405020304" pitchFamily="18" charset="0"/>
                        </a:rPr>
                        <a:t> </a:t>
                      </a:r>
                      <a:r>
                        <a:rPr lang="vi-VN" sz="1200">
                          <a:effectLst/>
                          <a:latin typeface="+mj-lt"/>
                          <a:cs typeface="Times New Roman" panose="02020603050405020304" pitchFamily="18" charset="0"/>
                        </a:rPr>
                        <a:t>tập thể</a:t>
                      </a:r>
                      <a:r>
                        <a:rPr lang="en-US" sz="1200">
                          <a:effectLst/>
                          <a:latin typeface="+mj-lt"/>
                          <a:cs typeface="Times New Roman" panose="02020603050405020304" pitchFamily="18" charset="0"/>
                        </a:rPr>
                        <a:t>: </a:t>
                      </a:r>
                      <a:r>
                        <a:rPr lang="vi-VN" sz="1200">
                          <a:effectLst/>
                          <a:latin typeface="+mj-lt"/>
                          <a:cs typeface="Times New Roman" panose="02020603050405020304" pitchFamily="18" charset="0"/>
                        </a:rPr>
                        <a:t>?</a:t>
                      </a:r>
                      <a:endParaRPr lang="en-US" sz="1200">
                        <a:effectLst/>
                        <a:latin typeface="+mj-lt"/>
                        <a:ea typeface="Calibri" panose="020F0502020204030204" pitchFamily="34" charset="0"/>
                        <a:cs typeface="Times New Roman" panose="02020603050405020304" pitchFamily="18" charset="0"/>
                      </a:endParaRPr>
                    </a:p>
                  </a:txBody>
                  <a:tcPr marL="2421" marR="2421" marT="0" marB="0" anchor="ctr">
                    <a:solidFill>
                      <a:srgbClr val="92D050"/>
                    </a:solidFill>
                  </a:tcPr>
                </a:tc>
                <a:tc>
                  <a:txBody>
                    <a:bodyPr/>
                    <a:lstStyle/>
                    <a:p>
                      <a:pPr algn="ctr">
                        <a:lnSpc>
                          <a:spcPct val="107000"/>
                        </a:lnSpc>
                        <a:spcAft>
                          <a:spcPts val="0"/>
                        </a:spcAft>
                      </a:pPr>
                      <a:r>
                        <a:rPr lang="vi-VN" sz="1200">
                          <a:effectLst/>
                          <a:latin typeface="+mj-lt"/>
                          <a:cs typeface="Times New Roman" panose="02020603050405020304" pitchFamily="18" charset="0"/>
                        </a:rPr>
                        <a:t>Có khả năng làm việc độc lập,</a:t>
                      </a:r>
                      <a:r>
                        <a:rPr lang="en-US" sz="1200">
                          <a:effectLst/>
                          <a:latin typeface="+mj-lt"/>
                          <a:cs typeface="Times New Roman" panose="02020603050405020304" pitchFamily="18" charset="0"/>
                        </a:rPr>
                        <a:t> </a:t>
                      </a:r>
                      <a:r>
                        <a:rPr lang="vi-VN" sz="1200">
                          <a:effectLst/>
                          <a:latin typeface="+mj-lt"/>
                          <a:cs typeface="Times New Roman" panose="02020603050405020304" pitchFamily="18" charset="0"/>
                        </a:rPr>
                        <a:t>làm việc theo nhóm:</a:t>
                      </a:r>
                      <a:r>
                        <a:rPr lang="en-US" sz="1200">
                          <a:effectLst/>
                          <a:latin typeface="+mj-lt"/>
                          <a:cs typeface="Times New Roman" panose="02020603050405020304" pitchFamily="18" charset="0"/>
                        </a:rPr>
                        <a:t> </a:t>
                      </a:r>
                      <a:r>
                        <a:rPr lang="vi-VN" sz="1200">
                          <a:effectLst/>
                          <a:latin typeface="+mj-lt"/>
                          <a:cs typeface="Times New Roman" panose="02020603050405020304" pitchFamily="18" charset="0"/>
                        </a:rPr>
                        <a:t>?</a:t>
                      </a:r>
                      <a:endParaRPr lang="en-US" sz="1200">
                        <a:effectLst/>
                        <a:latin typeface="+mj-lt"/>
                        <a:ea typeface="Calibri" panose="020F0502020204030204" pitchFamily="34" charset="0"/>
                        <a:cs typeface="Times New Roman" panose="02020603050405020304" pitchFamily="18" charset="0"/>
                      </a:endParaRPr>
                    </a:p>
                  </a:txBody>
                  <a:tcPr marL="2421" marR="2421" marT="0" marB="0" anchor="ctr">
                    <a:solidFill>
                      <a:srgbClr val="92D050"/>
                    </a:solidFill>
                  </a:tcPr>
                </a:tc>
                <a:tc>
                  <a:txBody>
                    <a:bodyPr/>
                    <a:lstStyle/>
                    <a:p>
                      <a:pPr algn="ctr">
                        <a:lnSpc>
                          <a:spcPct val="107000"/>
                        </a:lnSpc>
                        <a:spcAft>
                          <a:spcPts val="0"/>
                        </a:spcAft>
                      </a:pPr>
                      <a:r>
                        <a:rPr lang="vi-VN" sz="1000">
                          <a:effectLst/>
                          <a:latin typeface="+mj-lt"/>
                          <a:cs typeface="Times New Roman" panose="02020603050405020304" pitchFamily="18" charset="0"/>
                        </a:rPr>
                        <a:t>?</a:t>
                      </a:r>
                      <a:endParaRPr lang="en-US" sz="1000">
                        <a:effectLst/>
                        <a:latin typeface="+mj-lt"/>
                        <a:ea typeface="Calibri" panose="020F0502020204030204" pitchFamily="34" charset="0"/>
                        <a:cs typeface="Times New Roman" panose="02020603050405020304" pitchFamily="18" charset="0"/>
                      </a:endParaRPr>
                    </a:p>
                  </a:txBody>
                  <a:tcPr marL="2421" marR="2421" marT="0" marB="0" anchor="ctr">
                    <a:solidFill>
                      <a:schemeClr val="accent6">
                        <a:lumMod val="60000"/>
                        <a:lumOff val="40000"/>
                      </a:schemeClr>
                    </a:solidFill>
                  </a:tcPr>
                </a:tc>
                <a:tc>
                  <a:txBody>
                    <a:bodyPr/>
                    <a:lstStyle/>
                    <a:p>
                      <a:pPr algn="ctr">
                        <a:lnSpc>
                          <a:spcPct val="107000"/>
                        </a:lnSpc>
                        <a:spcAft>
                          <a:spcPts val="0"/>
                        </a:spcAft>
                      </a:pPr>
                      <a:r>
                        <a:rPr lang="vi-VN" sz="1000">
                          <a:effectLst/>
                          <a:latin typeface="+mj-lt"/>
                          <a:cs typeface="Times New Roman" panose="02020603050405020304" pitchFamily="18" charset="0"/>
                        </a:rPr>
                        <a:t>?</a:t>
                      </a:r>
                      <a:endParaRPr lang="en-US" sz="1000">
                        <a:effectLst/>
                        <a:latin typeface="+mj-lt"/>
                        <a:ea typeface="Calibri" panose="020F0502020204030204" pitchFamily="34" charset="0"/>
                        <a:cs typeface="Times New Roman" panose="02020603050405020304" pitchFamily="18" charset="0"/>
                      </a:endParaRPr>
                    </a:p>
                  </a:txBody>
                  <a:tcPr marL="2421" marR="2421" marT="0" marB="0" anchor="ctr">
                    <a:solidFill>
                      <a:schemeClr val="accent6">
                        <a:lumMod val="60000"/>
                        <a:lumOff val="40000"/>
                      </a:schemeClr>
                    </a:solidFill>
                  </a:tcPr>
                </a:tc>
                <a:extLst>
                  <a:ext uri="{0D108BD9-81ED-4DB2-BD59-A6C34878D82A}">
                    <a16:rowId xmlns:a16="http://schemas.microsoft.com/office/drawing/2014/main" val="3970751063"/>
                  </a:ext>
                </a:extLst>
              </a:tr>
              <a:tr h="482446">
                <a:tc vMerge="1">
                  <a:txBody>
                    <a:bodyPr/>
                    <a:lstStyle/>
                    <a:p>
                      <a:endParaRPr lang="en-US"/>
                    </a:p>
                  </a:txBody>
                  <a:tcPr/>
                </a:tc>
                <a:tc>
                  <a:txBody>
                    <a:bodyPr/>
                    <a:lstStyle/>
                    <a:p>
                      <a:pPr algn="ctr">
                        <a:lnSpc>
                          <a:spcPct val="107000"/>
                        </a:lnSpc>
                        <a:spcAft>
                          <a:spcPts val="0"/>
                        </a:spcAft>
                      </a:pPr>
                      <a:r>
                        <a:rPr lang="vi-VN" sz="1200">
                          <a:effectLst/>
                          <a:latin typeface="+mj-lt"/>
                          <a:cs typeface="Times New Roman" panose="02020603050405020304" pitchFamily="18" charset="0"/>
                        </a:rPr>
                        <a:t>Năng lực học các môn</a:t>
                      </a:r>
                      <a:r>
                        <a:rPr lang="en-US" sz="1200">
                          <a:effectLst/>
                          <a:latin typeface="+mj-lt"/>
                          <a:cs typeface="Times New Roman" panose="02020603050405020304" pitchFamily="18" charset="0"/>
                        </a:rPr>
                        <a:t>: </a:t>
                      </a:r>
                      <a:r>
                        <a:rPr lang="vi-VN" sz="1200">
                          <a:effectLst/>
                          <a:latin typeface="+mj-lt"/>
                          <a:cs typeface="Times New Roman" panose="02020603050405020304" pitchFamily="18" charset="0"/>
                        </a:rPr>
                        <a:t>?</a:t>
                      </a:r>
                      <a:endParaRPr lang="en-US" sz="1200">
                        <a:effectLst/>
                        <a:latin typeface="+mj-lt"/>
                        <a:ea typeface="Calibri" panose="020F0502020204030204" pitchFamily="34" charset="0"/>
                        <a:cs typeface="Times New Roman" panose="02020603050405020304" pitchFamily="18" charset="0"/>
                      </a:endParaRPr>
                    </a:p>
                  </a:txBody>
                  <a:tcPr marL="2421" marR="2421" marT="0" marB="0" anchor="ctr">
                    <a:solidFill>
                      <a:srgbClr val="92D050"/>
                    </a:solidFill>
                  </a:tcPr>
                </a:tc>
                <a:tc>
                  <a:txBody>
                    <a:bodyPr/>
                    <a:lstStyle/>
                    <a:p>
                      <a:pPr algn="ctr">
                        <a:lnSpc>
                          <a:spcPct val="105000"/>
                        </a:lnSpc>
                        <a:spcAft>
                          <a:spcPts val="0"/>
                        </a:spcAft>
                      </a:pPr>
                      <a:r>
                        <a:rPr lang="vi-VN" sz="1200">
                          <a:effectLst/>
                          <a:latin typeface="+mj-lt"/>
                          <a:cs typeface="Times New Roman" panose="02020603050405020304" pitchFamily="18" charset="0"/>
                        </a:rPr>
                        <a:t>Có khả năng học tập ngoại ngữ,</a:t>
                      </a:r>
                      <a:r>
                        <a:rPr lang="en-US" sz="1200">
                          <a:effectLst/>
                          <a:latin typeface="+mj-lt"/>
                          <a:cs typeface="Times New Roman" panose="02020603050405020304" pitchFamily="18" charset="0"/>
                        </a:rPr>
                        <a:t> </a:t>
                      </a:r>
                      <a:r>
                        <a:rPr lang="vi-VN" sz="1200">
                          <a:effectLst/>
                          <a:latin typeface="+mj-lt"/>
                          <a:cs typeface="Times New Roman" panose="02020603050405020304" pitchFamily="18" charset="0"/>
                        </a:rPr>
                        <a:t>tin học và các môn học thuộc l</a:t>
                      </a:r>
                      <a:r>
                        <a:rPr lang="en-US" sz="1200">
                          <a:effectLst/>
                          <a:latin typeface="+mj-lt"/>
                          <a:cs typeface="Times New Roman" panose="02020603050405020304" pitchFamily="18" charset="0"/>
                        </a:rPr>
                        <a:t>ĩ</a:t>
                      </a:r>
                      <a:r>
                        <a:rPr lang="vi-VN" sz="1200">
                          <a:effectLst/>
                          <a:latin typeface="+mj-lt"/>
                          <a:cs typeface="Times New Roman" panose="02020603050405020304" pitchFamily="18" charset="0"/>
                        </a:rPr>
                        <a:t>nhvực khoa học tự nhiên:</a:t>
                      </a:r>
                      <a:r>
                        <a:rPr lang="en-US" sz="1200">
                          <a:effectLst/>
                          <a:latin typeface="+mj-lt"/>
                          <a:cs typeface="Times New Roman" panose="02020603050405020304" pitchFamily="18" charset="0"/>
                        </a:rPr>
                        <a:t> </a:t>
                      </a:r>
                      <a:r>
                        <a:rPr lang="vi-VN" sz="1200">
                          <a:effectLst/>
                          <a:latin typeface="+mj-lt"/>
                          <a:cs typeface="Times New Roman" panose="02020603050405020304" pitchFamily="18" charset="0"/>
                        </a:rPr>
                        <a:t>?</a:t>
                      </a:r>
                      <a:endParaRPr lang="en-US" sz="1200">
                        <a:effectLst/>
                        <a:latin typeface="+mj-lt"/>
                        <a:ea typeface="Calibri" panose="020F0502020204030204" pitchFamily="34" charset="0"/>
                        <a:cs typeface="Times New Roman" panose="02020603050405020304" pitchFamily="18" charset="0"/>
                      </a:endParaRPr>
                    </a:p>
                  </a:txBody>
                  <a:tcPr marL="2421" marR="2421" marT="0" marB="0" anchor="ctr">
                    <a:solidFill>
                      <a:srgbClr val="92D050"/>
                    </a:solidFill>
                  </a:tcPr>
                </a:tc>
                <a:tc>
                  <a:txBody>
                    <a:bodyPr/>
                    <a:lstStyle/>
                    <a:p>
                      <a:pPr algn="ctr">
                        <a:lnSpc>
                          <a:spcPct val="107000"/>
                        </a:lnSpc>
                        <a:spcAft>
                          <a:spcPts val="0"/>
                        </a:spcAft>
                      </a:pPr>
                      <a:r>
                        <a:rPr lang="vi-VN" sz="1000">
                          <a:effectLst/>
                          <a:latin typeface="+mj-lt"/>
                          <a:cs typeface="Times New Roman" panose="02020603050405020304" pitchFamily="18" charset="0"/>
                        </a:rPr>
                        <a:t>?</a:t>
                      </a:r>
                      <a:endParaRPr lang="en-US" sz="1000">
                        <a:effectLst/>
                        <a:latin typeface="+mj-lt"/>
                        <a:ea typeface="Calibri" panose="020F0502020204030204" pitchFamily="34" charset="0"/>
                        <a:cs typeface="Times New Roman" panose="02020603050405020304" pitchFamily="18" charset="0"/>
                      </a:endParaRPr>
                    </a:p>
                  </a:txBody>
                  <a:tcPr marL="2421" marR="2421" marT="0" marB="0" anchor="ctr">
                    <a:solidFill>
                      <a:schemeClr val="accent6">
                        <a:lumMod val="60000"/>
                        <a:lumOff val="40000"/>
                      </a:schemeClr>
                    </a:solidFill>
                  </a:tcPr>
                </a:tc>
                <a:tc>
                  <a:txBody>
                    <a:bodyPr/>
                    <a:lstStyle/>
                    <a:p>
                      <a:pPr algn="ctr">
                        <a:lnSpc>
                          <a:spcPct val="107000"/>
                        </a:lnSpc>
                        <a:spcAft>
                          <a:spcPts val="0"/>
                        </a:spcAft>
                      </a:pPr>
                      <a:r>
                        <a:rPr lang="vi-VN" sz="1000">
                          <a:effectLst/>
                          <a:latin typeface="+mj-lt"/>
                          <a:cs typeface="Times New Roman" panose="02020603050405020304" pitchFamily="18" charset="0"/>
                        </a:rPr>
                        <a:t>?</a:t>
                      </a:r>
                      <a:endParaRPr lang="en-US" sz="1000">
                        <a:effectLst/>
                        <a:latin typeface="+mj-lt"/>
                        <a:ea typeface="Calibri" panose="020F0502020204030204" pitchFamily="34" charset="0"/>
                        <a:cs typeface="Times New Roman" panose="02020603050405020304" pitchFamily="18" charset="0"/>
                      </a:endParaRPr>
                    </a:p>
                  </a:txBody>
                  <a:tcPr marL="2421" marR="2421" marT="0" marB="0" anchor="ctr">
                    <a:solidFill>
                      <a:schemeClr val="accent6">
                        <a:lumMod val="60000"/>
                        <a:lumOff val="40000"/>
                      </a:schemeClr>
                    </a:solidFill>
                  </a:tcPr>
                </a:tc>
                <a:extLst>
                  <a:ext uri="{0D108BD9-81ED-4DB2-BD59-A6C34878D82A}">
                    <a16:rowId xmlns:a16="http://schemas.microsoft.com/office/drawing/2014/main" val="2611627767"/>
                  </a:ext>
                </a:extLst>
              </a:tr>
              <a:tr h="358528">
                <a:tc vMerge="1">
                  <a:txBody>
                    <a:bodyPr/>
                    <a:lstStyle/>
                    <a:p>
                      <a:endParaRPr lang="en-US"/>
                    </a:p>
                  </a:txBody>
                  <a:tcPr/>
                </a:tc>
                <a:tc>
                  <a:txBody>
                    <a:bodyPr/>
                    <a:lstStyle/>
                    <a:p>
                      <a:pPr algn="ctr">
                        <a:lnSpc>
                          <a:spcPct val="107000"/>
                        </a:lnSpc>
                        <a:spcAft>
                          <a:spcPts val="0"/>
                        </a:spcAft>
                      </a:pPr>
                      <a:r>
                        <a:rPr lang="vi-VN" sz="1200">
                          <a:effectLst/>
                          <a:latin typeface="+mj-lt"/>
                          <a:cs typeface="Times New Roman" panose="02020603050405020304" pitchFamily="18" charset="0"/>
                        </a:rPr>
                        <a:t>Khà năng trong học tập,</a:t>
                      </a:r>
                      <a:r>
                        <a:rPr lang="en-US" sz="1200">
                          <a:effectLst/>
                          <a:latin typeface="+mj-lt"/>
                          <a:cs typeface="Times New Roman" panose="02020603050405020304" pitchFamily="18" charset="0"/>
                        </a:rPr>
                        <a:t> </a:t>
                      </a:r>
                      <a:r>
                        <a:rPr lang="vi-VN" sz="1200">
                          <a:effectLst/>
                          <a:latin typeface="+mj-lt"/>
                          <a:cs typeface="Times New Roman" panose="02020603050405020304" pitchFamily="18" charset="0"/>
                        </a:rPr>
                        <a:t>nghiên cứu</a:t>
                      </a:r>
                      <a:r>
                        <a:rPr lang="en-US" sz="1200">
                          <a:effectLst/>
                          <a:latin typeface="+mj-lt"/>
                          <a:cs typeface="Times New Roman" panose="02020603050405020304" pitchFamily="18" charset="0"/>
                        </a:rPr>
                        <a:t>: </a:t>
                      </a:r>
                      <a:r>
                        <a:rPr lang="vi-VN" sz="1200">
                          <a:effectLst/>
                          <a:latin typeface="+mj-lt"/>
                          <a:cs typeface="Times New Roman" panose="02020603050405020304" pitchFamily="18" charset="0"/>
                        </a:rPr>
                        <a:t>?</a:t>
                      </a:r>
                      <a:endParaRPr lang="en-US" sz="1200">
                        <a:effectLst/>
                        <a:latin typeface="+mj-lt"/>
                        <a:ea typeface="Calibri" panose="020F0502020204030204" pitchFamily="34" charset="0"/>
                        <a:cs typeface="Times New Roman" panose="02020603050405020304" pitchFamily="18" charset="0"/>
                      </a:endParaRPr>
                    </a:p>
                  </a:txBody>
                  <a:tcPr marL="2421" marR="2421" marT="0" marB="0" anchor="ctr">
                    <a:solidFill>
                      <a:srgbClr val="92D050"/>
                    </a:solidFill>
                  </a:tcPr>
                </a:tc>
                <a:tc>
                  <a:txBody>
                    <a:bodyPr/>
                    <a:lstStyle/>
                    <a:p>
                      <a:pPr algn="ctr">
                        <a:lnSpc>
                          <a:spcPct val="107000"/>
                        </a:lnSpc>
                        <a:spcAft>
                          <a:spcPts val="0"/>
                        </a:spcAft>
                      </a:pPr>
                      <a:r>
                        <a:rPr lang="vi-VN" sz="1200">
                          <a:effectLst/>
                          <a:latin typeface="+mj-lt"/>
                          <a:cs typeface="Times New Roman" panose="02020603050405020304" pitchFamily="18" charset="0"/>
                        </a:rPr>
                        <a:t>Có năng lực tự học,tự nghiên cứu:</a:t>
                      </a:r>
                      <a:r>
                        <a:rPr lang="en-US" sz="1200">
                          <a:effectLst/>
                          <a:latin typeface="+mj-lt"/>
                          <a:cs typeface="Times New Roman" panose="02020603050405020304" pitchFamily="18" charset="0"/>
                        </a:rPr>
                        <a:t> </a:t>
                      </a:r>
                      <a:r>
                        <a:rPr lang="vi-VN" sz="1200">
                          <a:effectLst/>
                          <a:latin typeface="+mj-lt"/>
                          <a:cs typeface="Times New Roman" panose="02020603050405020304" pitchFamily="18" charset="0"/>
                        </a:rPr>
                        <a:t>?</a:t>
                      </a:r>
                      <a:endParaRPr lang="en-US" sz="1200">
                        <a:effectLst/>
                        <a:latin typeface="+mj-lt"/>
                        <a:ea typeface="Calibri" panose="020F0502020204030204" pitchFamily="34" charset="0"/>
                        <a:cs typeface="Times New Roman" panose="02020603050405020304" pitchFamily="18" charset="0"/>
                      </a:endParaRPr>
                    </a:p>
                  </a:txBody>
                  <a:tcPr marL="2421" marR="2421" marT="0" marB="0" anchor="ctr">
                    <a:solidFill>
                      <a:srgbClr val="92D050"/>
                    </a:solidFill>
                  </a:tcPr>
                </a:tc>
                <a:tc>
                  <a:txBody>
                    <a:bodyPr/>
                    <a:lstStyle/>
                    <a:p>
                      <a:pPr algn="ctr">
                        <a:lnSpc>
                          <a:spcPct val="107000"/>
                        </a:lnSpc>
                        <a:spcAft>
                          <a:spcPts val="0"/>
                        </a:spcAft>
                      </a:pPr>
                      <a:r>
                        <a:rPr lang="vi-VN" sz="1000">
                          <a:effectLst/>
                          <a:latin typeface="+mj-lt"/>
                          <a:cs typeface="Times New Roman" panose="02020603050405020304" pitchFamily="18" charset="0"/>
                        </a:rPr>
                        <a:t>?</a:t>
                      </a:r>
                      <a:endParaRPr lang="en-US" sz="1000">
                        <a:effectLst/>
                        <a:latin typeface="+mj-lt"/>
                        <a:ea typeface="Calibri" panose="020F0502020204030204" pitchFamily="34" charset="0"/>
                        <a:cs typeface="Times New Roman" panose="02020603050405020304" pitchFamily="18" charset="0"/>
                      </a:endParaRPr>
                    </a:p>
                  </a:txBody>
                  <a:tcPr marL="2421" marR="2421" marT="0" marB="0" anchor="ctr">
                    <a:solidFill>
                      <a:schemeClr val="accent6">
                        <a:lumMod val="60000"/>
                        <a:lumOff val="40000"/>
                      </a:schemeClr>
                    </a:solidFill>
                  </a:tcPr>
                </a:tc>
                <a:tc>
                  <a:txBody>
                    <a:bodyPr/>
                    <a:lstStyle/>
                    <a:p>
                      <a:pPr algn="ctr">
                        <a:lnSpc>
                          <a:spcPct val="107000"/>
                        </a:lnSpc>
                        <a:spcAft>
                          <a:spcPts val="0"/>
                        </a:spcAft>
                      </a:pPr>
                      <a:r>
                        <a:rPr lang="vi-VN" sz="1000">
                          <a:effectLst/>
                          <a:latin typeface="+mj-lt"/>
                          <a:cs typeface="Times New Roman" panose="02020603050405020304" pitchFamily="18" charset="0"/>
                        </a:rPr>
                        <a:t>?</a:t>
                      </a:r>
                      <a:endParaRPr lang="en-US" sz="1000">
                        <a:effectLst/>
                        <a:latin typeface="+mj-lt"/>
                        <a:ea typeface="Calibri" panose="020F0502020204030204" pitchFamily="34" charset="0"/>
                        <a:cs typeface="Times New Roman" panose="02020603050405020304" pitchFamily="18" charset="0"/>
                      </a:endParaRPr>
                    </a:p>
                  </a:txBody>
                  <a:tcPr marL="2421" marR="2421" marT="0" marB="0" anchor="ctr">
                    <a:solidFill>
                      <a:schemeClr val="accent6">
                        <a:lumMod val="60000"/>
                        <a:lumOff val="40000"/>
                      </a:schemeClr>
                    </a:solidFill>
                  </a:tcPr>
                </a:tc>
                <a:extLst>
                  <a:ext uri="{0D108BD9-81ED-4DB2-BD59-A6C34878D82A}">
                    <a16:rowId xmlns:a16="http://schemas.microsoft.com/office/drawing/2014/main" val="4179629241"/>
                  </a:ext>
                </a:extLst>
              </a:tr>
              <a:tr h="598094">
                <a:tc rowSpan="3">
                  <a:txBody>
                    <a:bodyPr/>
                    <a:lstStyle/>
                    <a:p>
                      <a:pPr algn="ctr">
                        <a:lnSpc>
                          <a:spcPct val="107000"/>
                        </a:lnSpc>
                        <a:spcAft>
                          <a:spcPts val="0"/>
                        </a:spcAft>
                      </a:pPr>
                      <a:r>
                        <a:rPr lang="vi-VN" sz="1200">
                          <a:effectLst/>
                          <a:latin typeface="+mj-lt"/>
                        </a:rPr>
                        <a:t>S</a:t>
                      </a:r>
                      <a:r>
                        <a:rPr lang="en-US" sz="1200">
                          <a:effectLst/>
                          <a:latin typeface="+mj-lt"/>
                        </a:rPr>
                        <a:t>ở</a:t>
                      </a:r>
                      <a:r>
                        <a:rPr lang="vi-VN" sz="1200">
                          <a:effectLst/>
                          <a:latin typeface="+mj-lt"/>
                        </a:rPr>
                        <a:t> thích</a:t>
                      </a:r>
                      <a:endParaRPr lang="en-US" sz="1200">
                        <a:effectLst/>
                        <a:latin typeface="+mj-lt"/>
                        <a:ea typeface="Calibri" panose="020F0502020204030204" pitchFamily="34" charset="0"/>
                        <a:cs typeface="Times New Roman" panose="02020603050405020304" pitchFamily="18" charset="0"/>
                      </a:endParaRPr>
                    </a:p>
                  </a:txBody>
                  <a:tcPr marL="2421" marR="2421" marT="0" marB="0" anchor="ctr">
                    <a:solidFill>
                      <a:schemeClr val="accent6">
                        <a:lumMod val="75000"/>
                      </a:schemeClr>
                    </a:solidFill>
                  </a:tcPr>
                </a:tc>
                <a:tc>
                  <a:txBody>
                    <a:bodyPr/>
                    <a:lstStyle/>
                    <a:p>
                      <a:pPr algn="ctr">
                        <a:lnSpc>
                          <a:spcPct val="92000"/>
                        </a:lnSpc>
                        <a:spcAft>
                          <a:spcPts val="0"/>
                        </a:spcAft>
                      </a:pPr>
                      <a:r>
                        <a:rPr lang="vi-VN" sz="1200">
                          <a:effectLst/>
                          <a:latin typeface="+mj-lt"/>
                          <a:cs typeface="Times New Roman" panose="02020603050405020304" pitchFamily="18" charset="0"/>
                        </a:rPr>
                        <a:t>Loại công việc yêu thích:</a:t>
                      </a:r>
                      <a:r>
                        <a:rPr lang="en-US" sz="1200">
                          <a:effectLst/>
                          <a:latin typeface="+mj-lt"/>
                          <a:cs typeface="Times New Roman" panose="02020603050405020304" pitchFamily="18" charset="0"/>
                        </a:rPr>
                        <a:t> </a:t>
                      </a:r>
                      <a:r>
                        <a:rPr lang="vi-VN" sz="1200">
                          <a:effectLst/>
                          <a:latin typeface="+mj-lt"/>
                          <a:cs typeface="Times New Roman" panose="02020603050405020304" pitchFamily="18" charset="0"/>
                        </a:rPr>
                        <a:t>?</a:t>
                      </a:r>
                      <a:endParaRPr lang="en-US" sz="1200">
                        <a:effectLst/>
                        <a:latin typeface="+mj-lt"/>
                        <a:ea typeface="Calibri" panose="020F0502020204030204" pitchFamily="34" charset="0"/>
                        <a:cs typeface="Times New Roman" panose="02020603050405020304" pitchFamily="18" charset="0"/>
                      </a:endParaRPr>
                    </a:p>
                  </a:txBody>
                  <a:tcPr marL="2421" marR="2421" marT="0" marB="0" anchor="ctr">
                    <a:solidFill>
                      <a:srgbClr val="92D050"/>
                    </a:solidFill>
                  </a:tcPr>
                </a:tc>
                <a:tc>
                  <a:txBody>
                    <a:bodyPr/>
                    <a:lstStyle/>
                    <a:p>
                      <a:pPr algn="ctr">
                        <a:lnSpc>
                          <a:spcPct val="107000"/>
                        </a:lnSpc>
                        <a:spcAft>
                          <a:spcPts val="0"/>
                        </a:spcAft>
                      </a:pPr>
                      <a:r>
                        <a:rPr lang="vi-VN" sz="1200">
                          <a:effectLst/>
                          <a:latin typeface="+mj-lt"/>
                          <a:cs typeface="Times New Roman" panose="02020603050405020304" pitchFamily="18" charset="0"/>
                        </a:rPr>
                        <a:t>Vận hành, thiết kế, sửa chữa máymóc; thiết bị công nghệ:</a:t>
                      </a:r>
                      <a:r>
                        <a:rPr lang="en-US" sz="1200">
                          <a:effectLst/>
                          <a:latin typeface="+mj-lt"/>
                          <a:cs typeface="Times New Roman" panose="02020603050405020304" pitchFamily="18" charset="0"/>
                        </a:rPr>
                        <a:t> </a:t>
                      </a:r>
                      <a:r>
                        <a:rPr lang="vi-VN" sz="1200">
                          <a:effectLst/>
                          <a:latin typeface="+mj-lt"/>
                          <a:cs typeface="Times New Roman" panose="02020603050405020304" pitchFamily="18" charset="0"/>
                        </a:rPr>
                        <a:t>?</a:t>
                      </a:r>
                      <a:endParaRPr lang="en-US" sz="1200">
                        <a:effectLst/>
                        <a:latin typeface="+mj-lt"/>
                        <a:ea typeface="Calibri" panose="020F0502020204030204" pitchFamily="34" charset="0"/>
                        <a:cs typeface="Times New Roman" panose="02020603050405020304" pitchFamily="18" charset="0"/>
                      </a:endParaRPr>
                    </a:p>
                  </a:txBody>
                  <a:tcPr marL="2421" marR="2421" marT="0" marB="0" anchor="ctr">
                    <a:solidFill>
                      <a:srgbClr val="92D050"/>
                    </a:solidFill>
                  </a:tcPr>
                </a:tc>
                <a:tc>
                  <a:txBody>
                    <a:bodyPr/>
                    <a:lstStyle/>
                    <a:p>
                      <a:pPr algn="ctr">
                        <a:lnSpc>
                          <a:spcPct val="107000"/>
                        </a:lnSpc>
                        <a:spcAft>
                          <a:spcPts val="0"/>
                        </a:spcAft>
                      </a:pPr>
                      <a:r>
                        <a:rPr lang="vi-VN" sz="1000">
                          <a:effectLst/>
                          <a:latin typeface="+mj-lt"/>
                          <a:cs typeface="Times New Roman" panose="02020603050405020304" pitchFamily="18" charset="0"/>
                        </a:rPr>
                        <a:t>?</a:t>
                      </a:r>
                      <a:endParaRPr lang="en-US" sz="1000">
                        <a:effectLst/>
                        <a:latin typeface="+mj-lt"/>
                        <a:ea typeface="Calibri" panose="020F0502020204030204" pitchFamily="34" charset="0"/>
                        <a:cs typeface="Times New Roman" panose="02020603050405020304" pitchFamily="18" charset="0"/>
                      </a:endParaRPr>
                    </a:p>
                  </a:txBody>
                  <a:tcPr marL="2421" marR="2421" marT="0" marB="0" anchor="ctr">
                    <a:solidFill>
                      <a:schemeClr val="accent6">
                        <a:lumMod val="60000"/>
                        <a:lumOff val="40000"/>
                      </a:schemeClr>
                    </a:solidFill>
                  </a:tcPr>
                </a:tc>
                <a:tc>
                  <a:txBody>
                    <a:bodyPr/>
                    <a:lstStyle/>
                    <a:p>
                      <a:pPr algn="ctr">
                        <a:lnSpc>
                          <a:spcPct val="107000"/>
                        </a:lnSpc>
                        <a:spcAft>
                          <a:spcPts val="0"/>
                        </a:spcAft>
                      </a:pPr>
                      <a:r>
                        <a:rPr lang="vi-VN" sz="1000">
                          <a:effectLst/>
                          <a:latin typeface="+mj-lt"/>
                          <a:cs typeface="Times New Roman" panose="02020603050405020304" pitchFamily="18" charset="0"/>
                        </a:rPr>
                        <a:t>?</a:t>
                      </a:r>
                      <a:endParaRPr lang="en-US" sz="1000">
                        <a:effectLst/>
                        <a:latin typeface="+mj-lt"/>
                        <a:ea typeface="Calibri" panose="020F0502020204030204" pitchFamily="34" charset="0"/>
                        <a:cs typeface="Times New Roman" panose="02020603050405020304" pitchFamily="18" charset="0"/>
                      </a:endParaRPr>
                    </a:p>
                  </a:txBody>
                  <a:tcPr marL="2421" marR="2421" marT="0" marB="0" anchor="ctr">
                    <a:solidFill>
                      <a:schemeClr val="accent6">
                        <a:lumMod val="60000"/>
                        <a:lumOff val="40000"/>
                      </a:schemeClr>
                    </a:solidFill>
                  </a:tcPr>
                </a:tc>
                <a:extLst>
                  <a:ext uri="{0D108BD9-81ED-4DB2-BD59-A6C34878D82A}">
                    <a16:rowId xmlns:a16="http://schemas.microsoft.com/office/drawing/2014/main" val="693057192"/>
                  </a:ext>
                </a:extLst>
              </a:tr>
              <a:tr h="513541">
                <a:tc vMerge="1">
                  <a:txBody>
                    <a:bodyPr/>
                    <a:lstStyle/>
                    <a:p>
                      <a:endParaRPr lang="en-US"/>
                    </a:p>
                  </a:txBody>
                  <a:tcPr/>
                </a:tc>
                <a:tc>
                  <a:txBody>
                    <a:bodyPr/>
                    <a:lstStyle/>
                    <a:p>
                      <a:pPr algn="ctr">
                        <a:lnSpc>
                          <a:spcPct val="107000"/>
                        </a:lnSpc>
                        <a:spcAft>
                          <a:spcPts val="0"/>
                        </a:spcAft>
                      </a:pPr>
                      <a:r>
                        <a:rPr lang="vi-VN" sz="1200">
                          <a:effectLst/>
                          <a:latin typeface="+mj-lt"/>
                          <a:cs typeface="Times New Roman" panose="02020603050405020304" pitchFamily="18" charset="0"/>
                        </a:rPr>
                        <a:t>Đối tượng lao động</a:t>
                      </a:r>
                      <a:r>
                        <a:rPr lang="en-US" sz="1200">
                          <a:effectLst/>
                          <a:latin typeface="+mj-lt"/>
                          <a:cs typeface="Times New Roman" panose="02020603050405020304" pitchFamily="18" charset="0"/>
                        </a:rPr>
                        <a:t> </a:t>
                      </a:r>
                      <a:r>
                        <a:rPr lang="vi-VN" sz="1200">
                          <a:effectLst/>
                          <a:latin typeface="+mj-lt"/>
                          <a:cs typeface="Times New Roman" panose="02020603050405020304" pitchFamily="18" charset="0"/>
                        </a:rPr>
                        <a:t>yêu thích:</a:t>
                      </a:r>
                      <a:r>
                        <a:rPr lang="en-US" sz="1200">
                          <a:effectLst/>
                          <a:latin typeface="+mj-lt"/>
                          <a:cs typeface="Times New Roman" panose="02020603050405020304" pitchFamily="18" charset="0"/>
                        </a:rPr>
                        <a:t> </a:t>
                      </a:r>
                      <a:r>
                        <a:rPr lang="vi-VN" sz="1200">
                          <a:effectLst/>
                          <a:latin typeface="+mj-lt"/>
                          <a:cs typeface="Times New Roman" panose="02020603050405020304" pitchFamily="18" charset="0"/>
                        </a:rPr>
                        <a:t>?</a:t>
                      </a:r>
                      <a:endParaRPr lang="en-US" sz="1200">
                        <a:effectLst/>
                        <a:latin typeface="+mj-lt"/>
                        <a:ea typeface="Calibri" panose="020F0502020204030204" pitchFamily="34" charset="0"/>
                        <a:cs typeface="Times New Roman" panose="02020603050405020304" pitchFamily="18" charset="0"/>
                      </a:endParaRPr>
                    </a:p>
                  </a:txBody>
                  <a:tcPr marL="2421" marR="2421" marT="0" marB="0" anchor="ctr">
                    <a:solidFill>
                      <a:srgbClr val="92D050"/>
                    </a:solidFill>
                  </a:tcPr>
                </a:tc>
                <a:tc>
                  <a:txBody>
                    <a:bodyPr/>
                    <a:lstStyle/>
                    <a:p>
                      <a:pPr algn="ctr">
                        <a:lnSpc>
                          <a:spcPct val="107000"/>
                        </a:lnSpc>
                        <a:spcAft>
                          <a:spcPts val="0"/>
                        </a:spcAft>
                      </a:pPr>
                      <a:r>
                        <a:rPr lang="vi-VN" sz="1200">
                          <a:effectLst/>
                          <a:latin typeface="+mj-lt"/>
                          <a:cs typeface="Times New Roman" panose="02020603050405020304" pitchFamily="18" charset="0"/>
                        </a:rPr>
                        <a:t>Trực tiếp tạo ra các thành phẩm</a:t>
                      </a:r>
                      <a:r>
                        <a:rPr lang="en-US" sz="1200">
                          <a:effectLst/>
                          <a:latin typeface="+mj-lt"/>
                          <a:cs typeface="Times New Roman" panose="02020603050405020304" pitchFamily="18" charset="0"/>
                        </a:rPr>
                        <a:t> </a:t>
                      </a:r>
                      <a:r>
                        <a:rPr lang="vi-VN" sz="1200">
                          <a:effectLst/>
                          <a:latin typeface="+mj-lt"/>
                          <a:cs typeface="Times New Roman" panose="02020603050405020304" pitchFamily="18" charset="0"/>
                        </a:rPr>
                        <a:t>k</a:t>
                      </a:r>
                      <a:r>
                        <a:rPr lang="en-US" sz="1200">
                          <a:effectLst/>
                          <a:latin typeface="+mj-lt"/>
                          <a:cs typeface="Times New Roman" panose="02020603050405020304" pitchFamily="18" charset="0"/>
                        </a:rPr>
                        <a:t>ĩ</a:t>
                      </a:r>
                      <a:r>
                        <a:rPr lang="vi-VN" sz="1200">
                          <a:effectLst/>
                          <a:latin typeface="+mj-lt"/>
                          <a:cs typeface="Times New Roman" panose="02020603050405020304" pitchFamily="18" charset="0"/>
                        </a:rPr>
                        <a:t> thuật, công nghệ:</a:t>
                      </a:r>
                      <a:r>
                        <a:rPr lang="en-US" sz="1200">
                          <a:effectLst/>
                          <a:latin typeface="+mj-lt"/>
                          <a:cs typeface="Times New Roman" panose="02020603050405020304" pitchFamily="18" charset="0"/>
                        </a:rPr>
                        <a:t> </a:t>
                      </a:r>
                      <a:r>
                        <a:rPr lang="vi-VN" sz="1200">
                          <a:effectLst/>
                          <a:latin typeface="+mj-lt"/>
                          <a:cs typeface="Times New Roman" panose="02020603050405020304" pitchFamily="18" charset="0"/>
                        </a:rPr>
                        <a:t>? </a:t>
                      </a:r>
                      <a:endParaRPr lang="en-US" sz="1200">
                        <a:effectLst/>
                        <a:latin typeface="+mj-lt"/>
                        <a:ea typeface="Calibri" panose="020F0502020204030204" pitchFamily="34" charset="0"/>
                        <a:cs typeface="Times New Roman" panose="02020603050405020304" pitchFamily="18" charset="0"/>
                      </a:endParaRPr>
                    </a:p>
                  </a:txBody>
                  <a:tcPr marL="2421" marR="2421" marT="0" marB="0" anchor="ctr">
                    <a:solidFill>
                      <a:srgbClr val="92D050"/>
                    </a:solidFill>
                  </a:tcPr>
                </a:tc>
                <a:tc>
                  <a:txBody>
                    <a:bodyPr/>
                    <a:lstStyle/>
                    <a:p>
                      <a:pPr algn="ctr">
                        <a:lnSpc>
                          <a:spcPct val="107000"/>
                        </a:lnSpc>
                        <a:spcAft>
                          <a:spcPts val="0"/>
                        </a:spcAft>
                      </a:pPr>
                      <a:r>
                        <a:rPr lang="vi-VN" sz="1000">
                          <a:effectLst/>
                          <a:latin typeface="+mj-lt"/>
                          <a:cs typeface="Times New Roman" panose="02020603050405020304" pitchFamily="18" charset="0"/>
                        </a:rPr>
                        <a:t>?</a:t>
                      </a:r>
                      <a:endParaRPr lang="en-US" sz="1000">
                        <a:effectLst/>
                        <a:latin typeface="+mj-lt"/>
                        <a:ea typeface="Calibri" panose="020F0502020204030204" pitchFamily="34" charset="0"/>
                        <a:cs typeface="Times New Roman" panose="02020603050405020304" pitchFamily="18" charset="0"/>
                      </a:endParaRPr>
                    </a:p>
                  </a:txBody>
                  <a:tcPr marL="2421" marR="2421" marT="0" marB="0" anchor="ctr">
                    <a:solidFill>
                      <a:schemeClr val="accent6">
                        <a:lumMod val="60000"/>
                        <a:lumOff val="40000"/>
                      </a:schemeClr>
                    </a:solidFill>
                  </a:tcPr>
                </a:tc>
                <a:tc>
                  <a:txBody>
                    <a:bodyPr/>
                    <a:lstStyle/>
                    <a:p>
                      <a:pPr algn="ctr">
                        <a:lnSpc>
                          <a:spcPct val="107000"/>
                        </a:lnSpc>
                        <a:spcAft>
                          <a:spcPts val="0"/>
                        </a:spcAft>
                      </a:pPr>
                      <a:r>
                        <a:rPr lang="vi-VN" sz="1000">
                          <a:effectLst/>
                          <a:latin typeface="+mj-lt"/>
                          <a:cs typeface="Times New Roman" panose="02020603050405020304" pitchFamily="18" charset="0"/>
                        </a:rPr>
                        <a:t>?</a:t>
                      </a:r>
                      <a:endParaRPr lang="en-US" sz="1000">
                        <a:effectLst/>
                        <a:latin typeface="+mj-lt"/>
                        <a:ea typeface="Calibri" panose="020F0502020204030204" pitchFamily="34" charset="0"/>
                        <a:cs typeface="Times New Roman" panose="02020603050405020304" pitchFamily="18" charset="0"/>
                      </a:endParaRPr>
                    </a:p>
                  </a:txBody>
                  <a:tcPr marL="2421" marR="2421" marT="0" marB="0" anchor="ctr">
                    <a:solidFill>
                      <a:schemeClr val="accent6">
                        <a:lumMod val="60000"/>
                        <a:lumOff val="40000"/>
                      </a:schemeClr>
                    </a:solidFill>
                  </a:tcPr>
                </a:tc>
                <a:extLst>
                  <a:ext uri="{0D108BD9-81ED-4DB2-BD59-A6C34878D82A}">
                    <a16:rowId xmlns:a16="http://schemas.microsoft.com/office/drawing/2014/main" val="4278981082"/>
                  </a:ext>
                </a:extLst>
              </a:tr>
              <a:tr h="598094">
                <a:tc vMerge="1">
                  <a:txBody>
                    <a:bodyPr/>
                    <a:lstStyle/>
                    <a:p>
                      <a:endParaRPr lang="en-US"/>
                    </a:p>
                  </a:txBody>
                  <a:tcPr/>
                </a:tc>
                <a:tc>
                  <a:txBody>
                    <a:bodyPr/>
                    <a:lstStyle/>
                    <a:p>
                      <a:pPr algn="ctr">
                        <a:lnSpc>
                          <a:spcPct val="107000"/>
                        </a:lnSpc>
                        <a:spcAft>
                          <a:spcPts val="0"/>
                        </a:spcAft>
                      </a:pPr>
                      <a:r>
                        <a:rPr lang="vi-VN" sz="1200">
                          <a:effectLst/>
                          <a:latin typeface="+mj-lt"/>
                          <a:cs typeface="Times New Roman" panose="02020603050405020304" pitchFamily="18" charset="0"/>
                        </a:rPr>
                        <a:t>Môi trường làm việc</a:t>
                      </a:r>
                      <a:r>
                        <a:rPr lang="en-US" sz="1200">
                          <a:effectLst/>
                          <a:latin typeface="+mj-lt"/>
                          <a:cs typeface="Times New Roman" panose="02020603050405020304" pitchFamily="18" charset="0"/>
                        </a:rPr>
                        <a:t> </a:t>
                      </a:r>
                      <a:r>
                        <a:rPr lang="vi-VN" sz="1200">
                          <a:effectLst/>
                          <a:latin typeface="+mj-lt"/>
                          <a:cs typeface="Times New Roman" panose="02020603050405020304" pitchFamily="18" charset="0"/>
                        </a:rPr>
                        <a:t>yêu thích</a:t>
                      </a:r>
                      <a:r>
                        <a:rPr lang="en-US" sz="1200">
                          <a:effectLst/>
                          <a:latin typeface="+mj-lt"/>
                          <a:cs typeface="Times New Roman" panose="02020603050405020304" pitchFamily="18" charset="0"/>
                        </a:rPr>
                        <a:t>: </a:t>
                      </a:r>
                      <a:r>
                        <a:rPr lang="vi-VN" sz="1200">
                          <a:effectLst/>
                          <a:latin typeface="+mj-lt"/>
                          <a:cs typeface="Times New Roman" panose="02020603050405020304" pitchFamily="18" charset="0"/>
                        </a:rPr>
                        <a:t>?</a:t>
                      </a:r>
                      <a:endParaRPr lang="en-US" sz="1200">
                        <a:effectLst/>
                        <a:latin typeface="+mj-lt"/>
                        <a:ea typeface="Calibri" panose="020F0502020204030204" pitchFamily="34" charset="0"/>
                        <a:cs typeface="Times New Roman" panose="02020603050405020304" pitchFamily="18" charset="0"/>
                      </a:endParaRPr>
                    </a:p>
                  </a:txBody>
                  <a:tcPr marL="2421" marR="2421" marT="0" marB="0" anchor="ctr">
                    <a:solidFill>
                      <a:srgbClr val="92D050"/>
                    </a:solidFill>
                  </a:tcPr>
                </a:tc>
                <a:tc>
                  <a:txBody>
                    <a:bodyPr/>
                    <a:lstStyle/>
                    <a:p>
                      <a:pPr algn="ctr">
                        <a:lnSpc>
                          <a:spcPct val="107000"/>
                        </a:lnSpc>
                        <a:spcAft>
                          <a:spcPts val="0"/>
                        </a:spcAft>
                      </a:pPr>
                      <a:r>
                        <a:rPr lang="vi-VN" sz="1200">
                          <a:effectLst/>
                          <a:latin typeface="+mj-lt"/>
                          <a:cs typeface="Times New Roman" panose="02020603050405020304" pitchFamily="18" charset="0"/>
                        </a:rPr>
                        <a:t>Môi trường làm việc có tính</a:t>
                      </a:r>
                      <a:r>
                        <a:rPr lang="en-US" sz="1200">
                          <a:effectLst/>
                          <a:latin typeface="+mj-lt"/>
                          <a:cs typeface="Times New Roman" panose="02020603050405020304" pitchFamily="18" charset="0"/>
                        </a:rPr>
                        <a:t> </a:t>
                      </a:r>
                      <a:r>
                        <a:rPr lang="vi-VN" sz="1200">
                          <a:effectLst/>
                          <a:latin typeface="+mj-lt"/>
                          <a:cs typeface="Times New Roman" panose="02020603050405020304" pitchFamily="18" charset="0"/>
                        </a:rPr>
                        <a:t>k</a:t>
                      </a:r>
                      <a:r>
                        <a:rPr lang="en-US" sz="1200">
                          <a:effectLst/>
                          <a:latin typeface="+mj-lt"/>
                          <a:cs typeface="Times New Roman" panose="02020603050405020304" pitchFamily="18" charset="0"/>
                        </a:rPr>
                        <a:t>ỉ</a:t>
                      </a:r>
                      <a:r>
                        <a:rPr lang="vi-VN" sz="1200">
                          <a:effectLst/>
                          <a:latin typeface="+mj-lt"/>
                          <a:cs typeface="Times New Roman" panose="02020603050405020304" pitchFamily="18" charset="0"/>
                        </a:rPr>
                        <a:t> luật cao, ngăn n</a:t>
                      </a:r>
                      <a:r>
                        <a:rPr lang="en-US" sz="1200">
                          <a:effectLst/>
                          <a:latin typeface="+mj-lt"/>
                          <a:cs typeface="Times New Roman" panose="02020603050405020304" pitchFamily="18" charset="0"/>
                        </a:rPr>
                        <a:t>ắp</a:t>
                      </a:r>
                      <a:r>
                        <a:rPr lang="vi-VN" sz="1200">
                          <a:effectLst/>
                          <a:latin typeface="+mj-lt"/>
                          <a:cs typeface="Times New Roman" panose="02020603050405020304" pitchFamily="18" charset="0"/>
                        </a:rPr>
                        <a:t>, hệ th</a:t>
                      </a:r>
                      <a:r>
                        <a:rPr lang="en-US" sz="1200">
                          <a:effectLst/>
                          <a:latin typeface="+mj-lt"/>
                          <a:cs typeface="Times New Roman" panose="02020603050405020304" pitchFamily="18" charset="0"/>
                        </a:rPr>
                        <a:t>ống</a:t>
                      </a:r>
                      <a:r>
                        <a:rPr lang="vi-VN" sz="1200">
                          <a:effectLst/>
                          <a:latin typeface="+mj-lt"/>
                          <a:cs typeface="Times New Roman" panose="02020603050405020304" pitchFamily="18" charset="0"/>
                        </a:rPr>
                        <a:t>:</a:t>
                      </a:r>
                      <a:r>
                        <a:rPr lang="en-US" sz="1200">
                          <a:effectLst/>
                          <a:latin typeface="+mj-lt"/>
                          <a:cs typeface="Times New Roman" panose="02020603050405020304" pitchFamily="18" charset="0"/>
                        </a:rPr>
                        <a:t> </a:t>
                      </a:r>
                      <a:r>
                        <a:rPr lang="vi-VN" sz="1200">
                          <a:effectLst/>
                          <a:latin typeface="+mj-lt"/>
                          <a:cs typeface="Times New Roman" panose="02020603050405020304" pitchFamily="18" charset="0"/>
                        </a:rPr>
                        <a:t>?</a:t>
                      </a:r>
                      <a:endParaRPr lang="en-US" sz="1200">
                        <a:effectLst/>
                        <a:latin typeface="+mj-lt"/>
                        <a:ea typeface="Calibri" panose="020F0502020204030204" pitchFamily="34" charset="0"/>
                        <a:cs typeface="Times New Roman" panose="02020603050405020304" pitchFamily="18" charset="0"/>
                      </a:endParaRPr>
                    </a:p>
                  </a:txBody>
                  <a:tcPr marL="2421" marR="2421" marT="0" marB="0" anchor="ctr">
                    <a:solidFill>
                      <a:srgbClr val="92D050"/>
                    </a:solidFill>
                  </a:tcPr>
                </a:tc>
                <a:tc>
                  <a:txBody>
                    <a:bodyPr/>
                    <a:lstStyle/>
                    <a:p>
                      <a:pPr algn="ctr">
                        <a:lnSpc>
                          <a:spcPct val="107000"/>
                        </a:lnSpc>
                        <a:spcAft>
                          <a:spcPts val="0"/>
                        </a:spcAft>
                      </a:pPr>
                      <a:r>
                        <a:rPr lang="vi-VN" sz="1000">
                          <a:effectLst/>
                          <a:latin typeface="+mj-lt"/>
                          <a:cs typeface="Times New Roman" panose="02020603050405020304" pitchFamily="18" charset="0"/>
                        </a:rPr>
                        <a:t>?</a:t>
                      </a:r>
                      <a:endParaRPr lang="en-US" sz="1000">
                        <a:effectLst/>
                        <a:latin typeface="+mj-lt"/>
                        <a:ea typeface="Calibri" panose="020F0502020204030204" pitchFamily="34" charset="0"/>
                        <a:cs typeface="Times New Roman" panose="02020603050405020304" pitchFamily="18" charset="0"/>
                      </a:endParaRPr>
                    </a:p>
                  </a:txBody>
                  <a:tcPr marL="2421" marR="2421" marT="0" marB="0" anchor="ctr">
                    <a:solidFill>
                      <a:schemeClr val="accent6">
                        <a:lumMod val="60000"/>
                        <a:lumOff val="40000"/>
                      </a:schemeClr>
                    </a:solidFill>
                  </a:tcPr>
                </a:tc>
                <a:tc>
                  <a:txBody>
                    <a:bodyPr/>
                    <a:lstStyle/>
                    <a:p>
                      <a:pPr algn="ctr">
                        <a:lnSpc>
                          <a:spcPct val="107000"/>
                        </a:lnSpc>
                        <a:spcAft>
                          <a:spcPts val="0"/>
                        </a:spcAft>
                      </a:pPr>
                      <a:r>
                        <a:rPr lang="vi-VN" sz="1000">
                          <a:effectLst/>
                          <a:latin typeface="+mj-lt"/>
                          <a:cs typeface="Times New Roman" panose="02020603050405020304" pitchFamily="18" charset="0"/>
                        </a:rPr>
                        <a:t>?</a:t>
                      </a:r>
                      <a:endParaRPr lang="en-US" sz="1000">
                        <a:effectLst/>
                        <a:latin typeface="+mj-lt"/>
                        <a:ea typeface="Calibri" panose="020F0502020204030204" pitchFamily="34" charset="0"/>
                        <a:cs typeface="Times New Roman" panose="02020603050405020304" pitchFamily="18" charset="0"/>
                      </a:endParaRPr>
                    </a:p>
                  </a:txBody>
                  <a:tcPr marL="2421" marR="2421" marT="0" marB="0" anchor="ctr">
                    <a:solidFill>
                      <a:schemeClr val="accent6">
                        <a:lumMod val="60000"/>
                        <a:lumOff val="40000"/>
                      </a:schemeClr>
                    </a:solidFill>
                  </a:tcPr>
                </a:tc>
                <a:extLst>
                  <a:ext uri="{0D108BD9-81ED-4DB2-BD59-A6C34878D82A}">
                    <a16:rowId xmlns:a16="http://schemas.microsoft.com/office/drawing/2014/main" val="2169468772"/>
                  </a:ext>
                </a:extLst>
              </a:tr>
              <a:tr h="810721">
                <a:tc>
                  <a:txBody>
                    <a:bodyPr/>
                    <a:lstStyle/>
                    <a:p>
                      <a:pPr algn="ctr">
                        <a:lnSpc>
                          <a:spcPct val="107000"/>
                        </a:lnSpc>
                        <a:spcAft>
                          <a:spcPts val="0"/>
                        </a:spcAft>
                      </a:pPr>
                      <a:r>
                        <a:rPr lang="vi-VN" sz="1200">
                          <a:effectLst/>
                          <a:latin typeface="+mj-lt"/>
                        </a:rPr>
                        <a:t>Cá tính</a:t>
                      </a:r>
                      <a:endParaRPr lang="en-US" sz="1200">
                        <a:effectLst/>
                        <a:latin typeface="+mj-lt"/>
                        <a:ea typeface="Calibri" panose="020F0502020204030204" pitchFamily="34" charset="0"/>
                        <a:cs typeface="Times New Roman" panose="02020603050405020304" pitchFamily="18" charset="0"/>
                      </a:endParaRPr>
                    </a:p>
                  </a:txBody>
                  <a:tcPr marL="2421" marR="2421" marT="0" marB="0" anchor="ctr">
                    <a:solidFill>
                      <a:schemeClr val="accent6">
                        <a:lumMod val="75000"/>
                      </a:schemeClr>
                    </a:solidFill>
                  </a:tcPr>
                </a:tc>
                <a:tc>
                  <a:txBody>
                    <a:bodyPr/>
                    <a:lstStyle/>
                    <a:p>
                      <a:pPr algn="ctr">
                        <a:lnSpc>
                          <a:spcPct val="90000"/>
                        </a:lnSpc>
                        <a:spcAft>
                          <a:spcPts val="0"/>
                        </a:spcAft>
                      </a:pPr>
                      <a:r>
                        <a:rPr lang="vi-VN" sz="1200">
                          <a:effectLst/>
                          <a:latin typeface="+mj-lt"/>
                          <a:cs typeface="Times New Roman" panose="02020603050405020304" pitchFamily="18" charset="0"/>
                        </a:rPr>
                        <a:t>Ghi 5 nét cá tính đặc</a:t>
                      </a:r>
                      <a:r>
                        <a:rPr lang="en-US" sz="1200">
                          <a:effectLst/>
                          <a:latin typeface="+mj-lt"/>
                          <a:cs typeface="Times New Roman" panose="02020603050405020304" pitchFamily="18" charset="0"/>
                        </a:rPr>
                        <a:t> </a:t>
                      </a:r>
                      <a:r>
                        <a:rPr lang="vi-VN" sz="1200">
                          <a:effectLst/>
                          <a:latin typeface="+mj-lt"/>
                          <a:cs typeface="Times New Roman" panose="02020603050405020304" pitchFamily="18" charset="0"/>
                        </a:rPr>
                        <a:t>trưng, nổi bật:</a:t>
                      </a:r>
                      <a:r>
                        <a:rPr lang="en-US" sz="1200">
                          <a:effectLst/>
                          <a:latin typeface="+mj-lt"/>
                          <a:cs typeface="Times New Roman" panose="02020603050405020304" pitchFamily="18" charset="0"/>
                        </a:rPr>
                        <a:t> </a:t>
                      </a:r>
                      <a:r>
                        <a:rPr lang="vi-VN" sz="1200">
                          <a:effectLst/>
                          <a:latin typeface="+mj-lt"/>
                          <a:cs typeface="Times New Roman" panose="02020603050405020304" pitchFamily="18" charset="0"/>
                        </a:rPr>
                        <a:t>?</a:t>
                      </a:r>
                      <a:endParaRPr lang="en-US" sz="1200">
                        <a:effectLst/>
                        <a:latin typeface="+mj-lt"/>
                        <a:ea typeface="Calibri" panose="020F0502020204030204" pitchFamily="34" charset="0"/>
                        <a:cs typeface="Times New Roman" panose="02020603050405020304" pitchFamily="18" charset="0"/>
                      </a:endParaRPr>
                    </a:p>
                  </a:txBody>
                  <a:tcPr marL="2421" marR="2421" marT="0" marB="0" anchor="ctr">
                    <a:solidFill>
                      <a:srgbClr val="92D050"/>
                    </a:solidFill>
                  </a:tcPr>
                </a:tc>
                <a:tc>
                  <a:txBody>
                    <a:bodyPr/>
                    <a:lstStyle/>
                    <a:p>
                      <a:pPr algn="ctr">
                        <a:lnSpc>
                          <a:spcPct val="107000"/>
                        </a:lnSpc>
                        <a:spcAft>
                          <a:spcPts val="0"/>
                        </a:spcAft>
                      </a:pPr>
                      <a:r>
                        <a:rPr lang="vi-VN" sz="1200">
                          <a:effectLst/>
                          <a:latin typeface="+mj-lt"/>
                          <a:cs typeface="Times New Roman" panose="02020603050405020304" pitchFamily="18" charset="0"/>
                        </a:rPr>
                        <a:t>Yêu cầu phẩm chất:</a:t>
                      </a:r>
                      <a:endParaRPr lang="en-US" sz="1200">
                        <a:effectLst/>
                        <a:latin typeface="+mj-lt"/>
                        <a:cs typeface="Times New Roman" panose="02020603050405020304" pitchFamily="18" charset="0"/>
                      </a:endParaRPr>
                    </a:p>
                    <a:p>
                      <a:pPr algn="ctr">
                        <a:lnSpc>
                          <a:spcPct val="107000"/>
                        </a:lnSpc>
                        <a:spcAft>
                          <a:spcPts val="0"/>
                        </a:spcAft>
                        <a:tabLst>
                          <a:tab pos="109855" algn="l"/>
                        </a:tabLst>
                      </a:pPr>
                      <a:r>
                        <a:rPr lang="en-US" sz="1200">
                          <a:effectLst/>
                          <a:latin typeface="+mj-lt"/>
                          <a:cs typeface="Times New Roman" panose="02020603050405020304" pitchFamily="18" charset="0"/>
                        </a:rPr>
                        <a:t>      - </a:t>
                      </a:r>
                      <a:r>
                        <a:rPr lang="vi-VN" sz="1200">
                          <a:effectLst/>
                          <a:latin typeface="+mj-lt"/>
                          <a:cs typeface="Times New Roman" panose="02020603050405020304" pitchFamily="18" charset="0"/>
                        </a:rPr>
                        <a:t>Kiên trì, cần cù chịu khó</a:t>
                      </a:r>
                      <a:r>
                        <a:rPr lang="en-US" sz="1200">
                          <a:effectLst/>
                          <a:latin typeface="+mj-lt"/>
                          <a:cs typeface="Times New Roman" panose="02020603050405020304" pitchFamily="18" charset="0"/>
                        </a:rPr>
                        <a:t>; </a:t>
                      </a:r>
                      <a:r>
                        <a:rPr lang="vi-VN" sz="1200">
                          <a:effectLst/>
                          <a:latin typeface="+mj-lt"/>
                          <a:cs typeface="Times New Roman" panose="02020603050405020304" pitchFamily="18" charset="0"/>
                        </a:rPr>
                        <a:t>Tính k</a:t>
                      </a:r>
                      <a:r>
                        <a:rPr lang="en-US" sz="1200">
                          <a:effectLst/>
                          <a:latin typeface="+mj-lt"/>
                          <a:cs typeface="Times New Roman" panose="02020603050405020304" pitchFamily="18" charset="0"/>
                        </a:rPr>
                        <a:t>ỉ</a:t>
                      </a:r>
                      <a:r>
                        <a:rPr lang="vi-VN" sz="1200">
                          <a:effectLst/>
                          <a:latin typeface="+mj-lt"/>
                          <a:cs typeface="Times New Roman" panose="02020603050405020304" pitchFamily="18" charset="0"/>
                        </a:rPr>
                        <a:t> luật ca</a:t>
                      </a:r>
                      <a:r>
                        <a:rPr lang="en-US" sz="1200">
                          <a:effectLst/>
                          <a:latin typeface="+mj-lt"/>
                          <a:cs typeface="Times New Roman" panose="02020603050405020304" pitchFamily="18" charset="0"/>
                        </a:rPr>
                        <a:t>o; Ý</a:t>
                      </a:r>
                      <a:r>
                        <a:rPr lang="vi-VN" sz="1200">
                          <a:effectLst/>
                          <a:latin typeface="+mj-lt"/>
                          <a:cs typeface="Times New Roman" panose="02020603050405020304" pitchFamily="18" charset="0"/>
                        </a:rPr>
                        <a:t> thức trách nhiệ</a:t>
                      </a:r>
                      <a:r>
                        <a:rPr lang="en-US" sz="1200">
                          <a:effectLst/>
                          <a:latin typeface="+mj-lt"/>
                          <a:cs typeface="Times New Roman" panose="02020603050405020304" pitchFamily="18" charset="0"/>
                        </a:rPr>
                        <a:t>m;  </a:t>
                      </a:r>
                      <a:r>
                        <a:rPr lang="vi-VN" sz="1200">
                          <a:effectLst/>
                          <a:latin typeface="+mj-lt"/>
                          <a:cs typeface="Times New Roman" panose="02020603050405020304" pitchFamily="18" charset="0"/>
                        </a:rPr>
                        <a:t>Thận trọng;</a:t>
                      </a:r>
                      <a:r>
                        <a:rPr lang="en-US" sz="1200">
                          <a:effectLst/>
                          <a:latin typeface="+mj-lt"/>
                          <a:cs typeface="Times New Roman" panose="02020603050405020304" pitchFamily="18" charset="0"/>
                        </a:rPr>
                        <a:t> </a:t>
                      </a:r>
                      <a:r>
                        <a:rPr lang="vi-VN" sz="1200">
                          <a:effectLst/>
                          <a:latin typeface="+mj-lt"/>
                          <a:cs typeface="Times New Roman" panose="02020603050405020304" pitchFamily="18" charset="0"/>
                        </a:rPr>
                        <a:t>Tuân thủ các quy trình.</a:t>
                      </a:r>
                      <a:endParaRPr lang="en-US" sz="1200">
                        <a:effectLst/>
                        <a:latin typeface="+mj-lt"/>
                        <a:ea typeface="Calibri" panose="020F0502020204030204" pitchFamily="34" charset="0"/>
                        <a:cs typeface="Times New Roman" panose="02020603050405020304" pitchFamily="18" charset="0"/>
                      </a:endParaRPr>
                    </a:p>
                  </a:txBody>
                  <a:tcPr marL="2421" marR="2421" marT="0" marB="0" anchor="ctr">
                    <a:solidFill>
                      <a:srgbClr val="92D050"/>
                    </a:solidFill>
                  </a:tcPr>
                </a:tc>
                <a:tc>
                  <a:txBody>
                    <a:bodyPr/>
                    <a:lstStyle/>
                    <a:p>
                      <a:pPr algn="ctr">
                        <a:lnSpc>
                          <a:spcPct val="107000"/>
                        </a:lnSpc>
                        <a:spcAft>
                          <a:spcPts val="0"/>
                        </a:spcAft>
                      </a:pPr>
                      <a:r>
                        <a:rPr lang="vi-VN" sz="1000">
                          <a:effectLst/>
                          <a:latin typeface="+mj-lt"/>
                          <a:cs typeface="Times New Roman" panose="02020603050405020304" pitchFamily="18" charset="0"/>
                        </a:rPr>
                        <a:t>?</a:t>
                      </a:r>
                      <a:endParaRPr lang="en-US" sz="1000">
                        <a:effectLst/>
                        <a:latin typeface="+mj-lt"/>
                        <a:ea typeface="Calibri" panose="020F0502020204030204" pitchFamily="34" charset="0"/>
                        <a:cs typeface="Times New Roman" panose="02020603050405020304" pitchFamily="18" charset="0"/>
                      </a:endParaRPr>
                    </a:p>
                  </a:txBody>
                  <a:tcPr marL="2421" marR="2421" marT="0" marB="0" anchor="ctr">
                    <a:solidFill>
                      <a:schemeClr val="accent6">
                        <a:lumMod val="60000"/>
                        <a:lumOff val="40000"/>
                      </a:schemeClr>
                    </a:solidFill>
                  </a:tcPr>
                </a:tc>
                <a:tc>
                  <a:txBody>
                    <a:bodyPr/>
                    <a:lstStyle/>
                    <a:p>
                      <a:pPr algn="ctr">
                        <a:lnSpc>
                          <a:spcPct val="107000"/>
                        </a:lnSpc>
                        <a:spcAft>
                          <a:spcPts val="0"/>
                        </a:spcAft>
                      </a:pPr>
                      <a:r>
                        <a:rPr lang="vi-VN" sz="1000">
                          <a:effectLst/>
                          <a:latin typeface="+mj-lt"/>
                          <a:cs typeface="Times New Roman" panose="02020603050405020304" pitchFamily="18" charset="0"/>
                        </a:rPr>
                        <a:t>?</a:t>
                      </a:r>
                      <a:endParaRPr lang="en-US" sz="1000">
                        <a:effectLst/>
                        <a:latin typeface="+mj-lt"/>
                        <a:ea typeface="Calibri" panose="020F0502020204030204" pitchFamily="34" charset="0"/>
                        <a:cs typeface="Times New Roman" panose="02020603050405020304" pitchFamily="18" charset="0"/>
                      </a:endParaRPr>
                    </a:p>
                  </a:txBody>
                  <a:tcPr marL="2421" marR="2421" marT="0" marB="0" anchor="ctr">
                    <a:solidFill>
                      <a:schemeClr val="accent6">
                        <a:lumMod val="60000"/>
                        <a:lumOff val="40000"/>
                      </a:schemeClr>
                    </a:solidFill>
                  </a:tcPr>
                </a:tc>
                <a:extLst>
                  <a:ext uri="{0D108BD9-81ED-4DB2-BD59-A6C34878D82A}">
                    <a16:rowId xmlns:a16="http://schemas.microsoft.com/office/drawing/2014/main" val="2862053609"/>
                  </a:ext>
                </a:extLst>
              </a:tr>
              <a:tr h="594687">
                <a:tc>
                  <a:txBody>
                    <a:bodyPr/>
                    <a:lstStyle/>
                    <a:p>
                      <a:pPr algn="ctr">
                        <a:lnSpc>
                          <a:spcPct val="107000"/>
                        </a:lnSpc>
                        <a:spcAft>
                          <a:spcPts val="0"/>
                        </a:spcAft>
                      </a:pPr>
                      <a:r>
                        <a:rPr lang="vi-VN" sz="1200">
                          <a:effectLst/>
                          <a:latin typeface="+mj-lt"/>
                        </a:rPr>
                        <a:t>Bối c</a:t>
                      </a:r>
                      <a:r>
                        <a:rPr lang="en-US" sz="1200">
                          <a:effectLst/>
                          <a:latin typeface="+mj-lt"/>
                        </a:rPr>
                        <a:t>ả</a:t>
                      </a:r>
                      <a:r>
                        <a:rPr lang="vi-VN" sz="1200">
                          <a:effectLst/>
                          <a:latin typeface="+mj-lt"/>
                        </a:rPr>
                        <a:t>nh</a:t>
                      </a:r>
                      <a:br>
                        <a:rPr lang="vi-VN" sz="1200">
                          <a:effectLst/>
                          <a:latin typeface="+mj-lt"/>
                        </a:rPr>
                      </a:br>
                      <a:r>
                        <a:rPr lang="vi-VN" sz="1200">
                          <a:effectLst/>
                          <a:latin typeface="+mj-lt"/>
                        </a:rPr>
                        <a:t>gia đình</a:t>
                      </a:r>
                      <a:endParaRPr lang="en-US" sz="1200">
                        <a:effectLst/>
                        <a:latin typeface="+mj-lt"/>
                        <a:ea typeface="Calibri" panose="020F0502020204030204" pitchFamily="34" charset="0"/>
                        <a:cs typeface="Times New Roman" panose="02020603050405020304" pitchFamily="18" charset="0"/>
                      </a:endParaRPr>
                    </a:p>
                  </a:txBody>
                  <a:tcPr marL="2421" marR="2421" marT="0" marB="0" anchor="ctr">
                    <a:solidFill>
                      <a:schemeClr val="accent6">
                        <a:lumMod val="75000"/>
                      </a:schemeClr>
                    </a:solidFill>
                  </a:tcPr>
                </a:tc>
                <a:tc>
                  <a:txBody>
                    <a:bodyPr/>
                    <a:lstStyle/>
                    <a:p>
                      <a:pPr algn="ctr">
                        <a:lnSpc>
                          <a:spcPct val="84000"/>
                        </a:lnSpc>
                        <a:spcAft>
                          <a:spcPts val="0"/>
                        </a:spcAft>
                      </a:pPr>
                      <a:r>
                        <a:rPr lang="vi-VN" sz="1200">
                          <a:effectLst/>
                          <a:latin typeface="+mj-lt"/>
                          <a:cs typeface="Times New Roman" panose="02020603050405020304" pitchFamily="18" charset="0"/>
                        </a:rPr>
                        <a:t>Điều kiện kinh tế gia đình:</a:t>
                      </a:r>
                      <a:br>
                        <a:rPr lang="vi-VN" sz="1200">
                          <a:effectLst/>
                          <a:latin typeface="+mj-lt"/>
                          <a:cs typeface="Times New Roman" panose="02020603050405020304" pitchFamily="18" charset="0"/>
                        </a:rPr>
                      </a:br>
                      <a:r>
                        <a:rPr lang="vi-VN" sz="1200">
                          <a:effectLst/>
                          <a:latin typeface="+mj-lt"/>
                          <a:cs typeface="Times New Roman" panose="02020603050405020304" pitchFamily="18" charset="0"/>
                        </a:rPr>
                        <a:t>?</a:t>
                      </a:r>
                      <a:endParaRPr lang="en-US" sz="1200">
                        <a:effectLst/>
                        <a:latin typeface="+mj-lt"/>
                        <a:ea typeface="Calibri" panose="020F0502020204030204" pitchFamily="34" charset="0"/>
                        <a:cs typeface="Times New Roman" panose="02020603050405020304" pitchFamily="18" charset="0"/>
                      </a:endParaRPr>
                    </a:p>
                  </a:txBody>
                  <a:tcPr marL="2421" marR="2421" marT="0" marB="0" anchor="ctr">
                    <a:solidFill>
                      <a:srgbClr val="92D050"/>
                    </a:solidFill>
                  </a:tcPr>
                </a:tc>
                <a:tc>
                  <a:txBody>
                    <a:bodyPr/>
                    <a:lstStyle/>
                    <a:p>
                      <a:pPr algn="ctr">
                        <a:lnSpc>
                          <a:spcPct val="107000"/>
                        </a:lnSpc>
                        <a:spcAft>
                          <a:spcPts val="0"/>
                        </a:spcAft>
                      </a:pPr>
                      <a:r>
                        <a:rPr lang="vi-VN" sz="1200">
                          <a:effectLst/>
                          <a:latin typeface="+mj-lt"/>
                          <a:cs typeface="Times New Roman" panose="02020603050405020304" pitchFamily="18" charset="0"/>
                        </a:rPr>
                        <a:t>Yêu cầu thời gian, chi phí đào tạo:</a:t>
                      </a:r>
                      <a:endParaRPr lang="en-US" sz="1200">
                        <a:effectLst/>
                        <a:latin typeface="+mj-lt"/>
                        <a:cs typeface="Times New Roman" panose="02020603050405020304" pitchFamily="18" charset="0"/>
                      </a:endParaRPr>
                    </a:p>
                    <a:p>
                      <a:pPr algn="ctr">
                        <a:lnSpc>
                          <a:spcPct val="107000"/>
                        </a:lnSpc>
                        <a:spcAft>
                          <a:spcPts val="0"/>
                        </a:spcAft>
                      </a:pPr>
                      <a:r>
                        <a:rPr lang="vi-VN" sz="1200">
                          <a:effectLst/>
                          <a:latin typeface="+mj-lt"/>
                          <a:cs typeface="Times New Roman" panose="02020603050405020304" pitchFamily="18" charset="0"/>
                        </a:rPr>
                        <a:t>Trung cấp: ?</a:t>
                      </a:r>
                      <a:r>
                        <a:rPr lang="en-US" sz="1200">
                          <a:effectLst/>
                          <a:latin typeface="+mj-lt"/>
                          <a:cs typeface="Times New Roman" panose="02020603050405020304" pitchFamily="18" charset="0"/>
                        </a:rPr>
                        <a:t> ;       </a:t>
                      </a:r>
                      <a:r>
                        <a:rPr lang="vi-VN" sz="1200">
                          <a:effectLst/>
                          <a:latin typeface="+mj-lt"/>
                          <a:cs typeface="Times New Roman" panose="02020603050405020304" pitchFamily="18" charset="0"/>
                        </a:rPr>
                        <a:t>Cao đ</a:t>
                      </a:r>
                      <a:r>
                        <a:rPr lang="en-US" sz="1200">
                          <a:effectLst/>
                          <a:latin typeface="+mj-lt"/>
                          <a:cs typeface="Times New Roman" panose="02020603050405020304" pitchFamily="18" charset="0"/>
                        </a:rPr>
                        <a:t>ẳ</a:t>
                      </a:r>
                      <a:r>
                        <a:rPr lang="vi-VN" sz="1200">
                          <a:effectLst/>
                          <a:latin typeface="+mj-lt"/>
                          <a:cs typeface="Times New Roman" panose="02020603050405020304" pitchFamily="18" charset="0"/>
                        </a:rPr>
                        <a:t>ng: ?</a:t>
                      </a:r>
                      <a:r>
                        <a:rPr lang="en-US" sz="1200">
                          <a:effectLst/>
                          <a:latin typeface="+mj-lt"/>
                          <a:cs typeface="Times New Roman" panose="02020603050405020304" pitchFamily="18" charset="0"/>
                        </a:rPr>
                        <a:t>  ;        </a:t>
                      </a:r>
                      <a:r>
                        <a:rPr lang="vi-VN" sz="1200">
                          <a:effectLst/>
                          <a:latin typeface="+mj-lt"/>
                          <a:cs typeface="Times New Roman" panose="02020603050405020304" pitchFamily="18" charset="0"/>
                        </a:rPr>
                        <a:t>Đại học: ?</a:t>
                      </a:r>
                      <a:endParaRPr lang="en-US" sz="1200">
                        <a:effectLst/>
                        <a:latin typeface="+mj-lt"/>
                        <a:ea typeface="Calibri" panose="020F0502020204030204" pitchFamily="34" charset="0"/>
                        <a:cs typeface="Times New Roman" panose="02020603050405020304" pitchFamily="18" charset="0"/>
                      </a:endParaRPr>
                    </a:p>
                  </a:txBody>
                  <a:tcPr marL="2421" marR="2421" marT="0" marB="0">
                    <a:solidFill>
                      <a:srgbClr val="92D050"/>
                    </a:solidFill>
                  </a:tcPr>
                </a:tc>
                <a:tc>
                  <a:txBody>
                    <a:bodyPr/>
                    <a:lstStyle/>
                    <a:p>
                      <a:pPr algn="ctr">
                        <a:lnSpc>
                          <a:spcPct val="107000"/>
                        </a:lnSpc>
                        <a:spcAft>
                          <a:spcPts val="0"/>
                        </a:spcAft>
                      </a:pPr>
                      <a:r>
                        <a:rPr lang="vi-VN" sz="1000">
                          <a:effectLst/>
                          <a:latin typeface="+mj-lt"/>
                          <a:cs typeface="Times New Roman" panose="02020603050405020304" pitchFamily="18" charset="0"/>
                        </a:rPr>
                        <a:t>?</a:t>
                      </a:r>
                      <a:endParaRPr lang="en-US" sz="1000">
                        <a:effectLst/>
                        <a:latin typeface="+mj-lt"/>
                        <a:ea typeface="Calibri" panose="020F0502020204030204" pitchFamily="34" charset="0"/>
                        <a:cs typeface="Times New Roman" panose="02020603050405020304" pitchFamily="18" charset="0"/>
                      </a:endParaRPr>
                    </a:p>
                  </a:txBody>
                  <a:tcPr marL="2421" marR="2421" marT="0" marB="0" anchor="ctr">
                    <a:solidFill>
                      <a:schemeClr val="accent6">
                        <a:lumMod val="60000"/>
                        <a:lumOff val="40000"/>
                      </a:schemeClr>
                    </a:solidFill>
                  </a:tcPr>
                </a:tc>
                <a:tc>
                  <a:txBody>
                    <a:bodyPr/>
                    <a:lstStyle/>
                    <a:p>
                      <a:pPr algn="ctr">
                        <a:lnSpc>
                          <a:spcPct val="107000"/>
                        </a:lnSpc>
                        <a:spcAft>
                          <a:spcPts val="0"/>
                        </a:spcAft>
                      </a:pPr>
                      <a:r>
                        <a:rPr lang="vi-VN" sz="1000">
                          <a:effectLst/>
                          <a:latin typeface="+mj-lt"/>
                          <a:cs typeface="Times New Roman" panose="02020603050405020304" pitchFamily="18" charset="0"/>
                        </a:rPr>
                        <a:t>?</a:t>
                      </a:r>
                      <a:endParaRPr lang="en-US" sz="1000">
                        <a:effectLst/>
                        <a:latin typeface="+mj-lt"/>
                        <a:ea typeface="Calibri" panose="020F0502020204030204" pitchFamily="34" charset="0"/>
                        <a:cs typeface="Times New Roman" panose="02020603050405020304" pitchFamily="18" charset="0"/>
                      </a:endParaRPr>
                    </a:p>
                  </a:txBody>
                  <a:tcPr marL="2421" marR="2421" marT="0" marB="0" anchor="ctr">
                    <a:solidFill>
                      <a:schemeClr val="accent6">
                        <a:lumMod val="60000"/>
                        <a:lumOff val="40000"/>
                      </a:schemeClr>
                    </a:solidFill>
                  </a:tcPr>
                </a:tc>
                <a:extLst>
                  <a:ext uri="{0D108BD9-81ED-4DB2-BD59-A6C34878D82A}">
                    <a16:rowId xmlns:a16="http://schemas.microsoft.com/office/drawing/2014/main" val="2044864061"/>
                  </a:ext>
                </a:extLst>
              </a:tr>
              <a:tr h="499434">
                <a:tc>
                  <a:txBody>
                    <a:bodyPr/>
                    <a:lstStyle/>
                    <a:p>
                      <a:pPr algn="ctr">
                        <a:lnSpc>
                          <a:spcPct val="107000"/>
                        </a:lnSpc>
                        <a:spcAft>
                          <a:spcPts val="0"/>
                        </a:spcAft>
                      </a:pPr>
                      <a:endParaRPr lang="en-US" sz="1200">
                        <a:effectLst/>
                        <a:latin typeface="+mj-lt"/>
                        <a:ea typeface="Calibri" panose="020F0502020204030204" pitchFamily="34" charset="0"/>
                        <a:cs typeface="Times New Roman" panose="02020603050405020304" pitchFamily="18" charset="0"/>
                      </a:endParaRPr>
                    </a:p>
                  </a:txBody>
                  <a:tcPr marL="2421" marR="2421" marT="0" marB="0" anchor="ctr">
                    <a:solidFill>
                      <a:schemeClr val="accent6">
                        <a:lumMod val="75000"/>
                      </a:schemeClr>
                    </a:solidFill>
                  </a:tcPr>
                </a:tc>
                <a:tc gridSpan="2">
                  <a:txBody>
                    <a:bodyPr/>
                    <a:lstStyle/>
                    <a:p>
                      <a:pPr algn="ctr">
                        <a:lnSpc>
                          <a:spcPct val="84000"/>
                        </a:lnSpc>
                        <a:spcAft>
                          <a:spcPts val="0"/>
                        </a:spcAft>
                      </a:pPr>
                      <a:r>
                        <a:rPr lang="en-US" sz="1200" b="1">
                          <a:effectLst/>
                          <a:latin typeface="Times New Roman" panose="02020603050405020304" pitchFamily="18" charset="0"/>
                          <a:ea typeface="Calibri" panose="020F0502020204030204" pitchFamily="34" charset="0"/>
                          <a:cs typeface="Times New Roman" panose="02020603050405020304" pitchFamily="18" charset="0"/>
                        </a:rPr>
                        <a:t>Tổng cộng</a:t>
                      </a:r>
                    </a:p>
                  </a:txBody>
                  <a:tcPr marL="2421" marR="2421" marT="0" marB="0" anchor="ctr">
                    <a:solidFill>
                      <a:srgbClr val="92D050"/>
                    </a:solidFill>
                  </a:tcPr>
                </a:tc>
                <a:tc hMerge="1">
                  <a:txBody>
                    <a:bodyPr/>
                    <a:lstStyle/>
                    <a:p>
                      <a:pPr algn="ctr">
                        <a:lnSpc>
                          <a:spcPct val="107000"/>
                        </a:lnSpc>
                        <a:spcAft>
                          <a:spcPts val="0"/>
                        </a:spcAft>
                      </a:pPr>
                      <a:endParaRPr lang="en-US" sz="1200">
                        <a:effectLst/>
                        <a:latin typeface="+mj-lt"/>
                        <a:ea typeface="Calibri" panose="020F0502020204030204" pitchFamily="34" charset="0"/>
                        <a:cs typeface="Times New Roman" panose="02020603050405020304" pitchFamily="18" charset="0"/>
                      </a:endParaRPr>
                    </a:p>
                  </a:txBody>
                  <a:tcPr marL="2421" marR="2421" marT="0" marB="0"/>
                </a:tc>
                <a:tc>
                  <a:txBody>
                    <a:bodyPr/>
                    <a:lstStyle/>
                    <a:p>
                      <a:pPr algn="ctr">
                        <a:lnSpc>
                          <a:spcPct val="107000"/>
                        </a:lnSpc>
                        <a:spcAft>
                          <a:spcPts val="0"/>
                        </a:spcAft>
                      </a:pPr>
                      <a:endParaRPr lang="en-US" sz="1000">
                        <a:effectLst/>
                        <a:latin typeface="+mj-lt"/>
                        <a:ea typeface="Calibri" panose="020F0502020204030204" pitchFamily="34" charset="0"/>
                        <a:cs typeface="Times New Roman" panose="02020603050405020304" pitchFamily="18" charset="0"/>
                      </a:endParaRPr>
                    </a:p>
                  </a:txBody>
                  <a:tcPr marL="2421" marR="2421" marT="0" marB="0" anchor="ctr">
                    <a:solidFill>
                      <a:schemeClr val="accent6">
                        <a:lumMod val="60000"/>
                        <a:lumOff val="40000"/>
                      </a:schemeClr>
                    </a:solidFill>
                  </a:tcPr>
                </a:tc>
                <a:tc>
                  <a:txBody>
                    <a:bodyPr/>
                    <a:lstStyle/>
                    <a:p>
                      <a:pPr algn="ctr">
                        <a:lnSpc>
                          <a:spcPct val="107000"/>
                        </a:lnSpc>
                        <a:spcAft>
                          <a:spcPts val="0"/>
                        </a:spcAft>
                      </a:pPr>
                      <a:endParaRPr lang="en-US" sz="1000">
                        <a:effectLst/>
                        <a:latin typeface="+mj-lt"/>
                        <a:ea typeface="Calibri" panose="020F0502020204030204" pitchFamily="34" charset="0"/>
                        <a:cs typeface="Times New Roman" panose="02020603050405020304" pitchFamily="18" charset="0"/>
                      </a:endParaRPr>
                    </a:p>
                  </a:txBody>
                  <a:tcPr marL="2421" marR="2421" marT="0" marB="0" anchor="ctr">
                    <a:solidFill>
                      <a:schemeClr val="accent6">
                        <a:lumMod val="60000"/>
                        <a:lumOff val="40000"/>
                      </a:schemeClr>
                    </a:solidFill>
                  </a:tcPr>
                </a:tc>
                <a:extLst>
                  <a:ext uri="{0D108BD9-81ED-4DB2-BD59-A6C34878D82A}">
                    <a16:rowId xmlns:a16="http://schemas.microsoft.com/office/drawing/2014/main" val="1056080637"/>
                  </a:ext>
                </a:extLst>
              </a:tr>
              <a:tr h="95467">
                <a:tc>
                  <a:txBody>
                    <a:bodyPr/>
                    <a:lstStyle/>
                    <a:p>
                      <a:pPr>
                        <a:lnSpc>
                          <a:spcPct val="107000"/>
                        </a:lnSpc>
                        <a:spcAft>
                          <a:spcPts val="0"/>
                        </a:spcAft>
                      </a:pPr>
                      <a:r>
                        <a:rPr lang="vi-VN" sz="500">
                          <a:effectLst/>
                        </a:rPr>
                        <a:t> </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421" marR="2421" marT="0" marB="0"/>
                </a:tc>
                <a:tc gridSpan="2">
                  <a:txBody>
                    <a:bodyPr/>
                    <a:lstStyle/>
                    <a:p>
                      <a:pPr algn="ctr">
                        <a:lnSpc>
                          <a:spcPct val="107000"/>
                        </a:lnSpc>
                        <a:spcBef>
                          <a:spcPts val="400"/>
                        </a:spcBef>
                        <a:spcAft>
                          <a:spcPts val="0"/>
                        </a:spcAft>
                      </a:pP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421" marR="2421" marT="0" marB="0"/>
                </a:tc>
                <a:tc hMerge="1">
                  <a:txBody>
                    <a:bodyPr/>
                    <a:lstStyle/>
                    <a:p>
                      <a:endParaRPr lang="en-US"/>
                    </a:p>
                  </a:txBody>
                  <a:tcPr/>
                </a:tc>
                <a:tc>
                  <a:txBody>
                    <a:bodyPr/>
                    <a:lstStyle/>
                    <a:p>
                      <a:pPr>
                        <a:lnSpc>
                          <a:spcPct val="107000"/>
                        </a:lnSpc>
                        <a:spcAft>
                          <a:spcPts val="0"/>
                        </a:spcAft>
                      </a:pPr>
                      <a:r>
                        <a:rPr lang="vi-VN" sz="500">
                          <a:effectLst/>
                        </a:rPr>
                        <a:t> </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421" marR="2421" marT="0" marB="0"/>
                </a:tc>
                <a:tc>
                  <a:txBody>
                    <a:bodyPr/>
                    <a:lstStyle/>
                    <a:p>
                      <a:pPr>
                        <a:lnSpc>
                          <a:spcPct val="107000"/>
                        </a:lnSpc>
                        <a:spcAft>
                          <a:spcPts val="0"/>
                        </a:spcAft>
                      </a:pPr>
                      <a:r>
                        <a:rPr lang="vi-VN" sz="500">
                          <a:effectLst/>
                        </a:rPr>
                        <a:t> </a:t>
                      </a:r>
                      <a:endParaRPr lang="en-US" sz="400">
                        <a:effectLst/>
                        <a:latin typeface="Calibri" panose="020F0502020204030204" pitchFamily="34" charset="0"/>
                        <a:ea typeface="Calibri" panose="020F0502020204030204" pitchFamily="34" charset="0"/>
                        <a:cs typeface="Times New Roman" panose="02020603050405020304" pitchFamily="18" charset="0"/>
                      </a:endParaRPr>
                    </a:p>
                  </a:txBody>
                  <a:tcPr marL="2421" marR="2421" marT="0" marB="0"/>
                </a:tc>
                <a:extLst>
                  <a:ext uri="{0D108BD9-81ED-4DB2-BD59-A6C34878D82A}">
                    <a16:rowId xmlns:a16="http://schemas.microsoft.com/office/drawing/2014/main" val="2856336644"/>
                  </a:ext>
                </a:extLst>
              </a:tr>
            </a:tbl>
          </a:graphicData>
        </a:graphic>
      </p:graphicFrame>
    </p:spTree>
    <p:extLst>
      <p:ext uri="{BB962C8B-B14F-4D97-AF65-F5344CB8AC3E}">
        <p14:creationId xmlns:p14="http://schemas.microsoft.com/office/powerpoint/2010/main" val="29752449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D2C5D17C-8ACE-4410-A0E6-06CA9C37D01B}"/>
              </a:ext>
            </a:extLst>
          </p:cNvPr>
          <p:cNvGraphicFramePr>
            <a:graphicFrameLocks noGrp="1"/>
          </p:cNvGraphicFramePr>
          <p:nvPr>
            <p:extLst>
              <p:ext uri="{D42A27DB-BD31-4B8C-83A1-F6EECF244321}">
                <p14:modId xmlns:p14="http://schemas.microsoft.com/office/powerpoint/2010/main" val="2967468420"/>
              </p:ext>
            </p:extLst>
          </p:nvPr>
        </p:nvGraphicFramePr>
        <p:xfrm>
          <a:off x="142874" y="0"/>
          <a:ext cx="11906251" cy="6552759"/>
        </p:xfrm>
        <a:graphic>
          <a:graphicData uri="http://schemas.openxmlformats.org/drawingml/2006/table">
            <a:tbl>
              <a:tblPr firstRow="1" firstCol="1" bandRow="1">
                <a:tableStyleId>{5C22544A-7EE6-4342-B048-85BDC9FD1C3A}</a:tableStyleId>
              </a:tblPr>
              <a:tblGrid>
                <a:gridCol w="1427374">
                  <a:extLst>
                    <a:ext uri="{9D8B030D-6E8A-4147-A177-3AD203B41FA5}">
                      <a16:colId xmlns:a16="http://schemas.microsoft.com/office/drawing/2014/main" val="2456441095"/>
                    </a:ext>
                  </a:extLst>
                </a:gridCol>
                <a:gridCol w="4016527">
                  <a:extLst>
                    <a:ext uri="{9D8B030D-6E8A-4147-A177-3AD203B41FA5}">
                      <a16:colId xmlns:a16="http://schemas.microsoft.com/office/drawing/2014/main" val="1467542507"/>
                    </a:ext>
                  </a:extLst>
                </a:gridCol>
                <a:gridCol w="4016527">
                  <a:extLst>
                    <a:ext uri="{9D8B030D-6E8A-4147-A177-3AD203B41FA5}">
                      <a16:colId xmlns:a16="http://schemas.microsoft.com/office/drawing/2014/main" val="2308150442"/>
                    </a:ext>
                  </a:extLst>
                </a:gridCol>
                <a:gridCol w="1319335">
                  <a:extLst>
                    <a:ext uri="{9D8B030D-6E8A-4147-A177-3AD203B41FA5}">
                      <a16:colId xmlns:a16="http://schemas.microsoft.com/office/drawing/2014/main" val="88168174"/>
                    </a:ext>
                  </a:extLst>
                </a:gridCol>
                <a:gridCol w="1126488">
                  <a:extLst>
                    <a:ext uri="{9D8B030D-6E8A-4147-A177-3AD203B41FA5}">
                      <a16:colId xmlns:a16="http://schemas.microsoft.com/office/drawing/2014/main" val="923229012"/>
                    </a:ext>
                  </a:extLst>
                </a:gridCol>
              </a:tblGrid>
              <a:tr h="529676">
                <a:tc rowSpan="2" gridSpan="2">
                  <a:txBody>
                    <a:bodyPr/>
                    <a:lstStyle/>
                    <a:p>
                      <a:pPr marL="30480" marR="30480" algn="ctr">
                        <a:lnSpc>
                          <a:spcPct val="107000"/>
                        </a:lnSpc>
                        <a:spcAft>
                          <a:spcPts val="1200"/>
                        </a:spcAft>
                      </a:pPr>
                      <a:endParaRPr lang="en-US" sz="2000">
                        <a:effectLst/>
                        <a:latin typeface="Times New Roman" panose="02020603050405020304" pitchFamily="18" charset="0"/>
                        <a:cs typeface="Times New Roman" panose="02020603050405020304" pitchFamily="18" charset="0"/>
                      </a:endParaRPr>
                    </a:p>
                    <a:p>
                      <a:pPr marL="30480" marR="30480" algn="ctr">
                        <a:lnSpc>
                          <a:spcPct val="107000"/>
                        </a:lnSpc>
                        <a:spcAft>
                          <a:spcPts val="1200"/>
                        </a:spcAft>
                      </a:pPr>
                      <a:r>
                        <a:rPr lang="en-US" sz="2000">
                          <a:effectLst/>
                          <a:latin typeface="Times New Roman" panose="02020603050405020304" pitchFamily="18" charset="0"/>
                          <a:cs typeface="Times New Roman" panose="02020603050405020304" pitchFamily="18" charset="0"/>
                        </a:rPr>
                        <a:t>Đặc điểm của bản thân</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75000"/>
                      </a:schemeClr>
                    </a:solidFill>
                  </a:tcPr>
                </a:tc>
                <a:tc rowSpan="2" hMerge="1">
                  <a:txBody>
                    <a:bodyPr/>
                    <a:lstStyle/>
                    <a:p>
                      <a:endParaRPr lang="en-US"/>
                    </a:p>
                  </a:txBody>
                  <a:tcPr/>
                </a:tc>
                <a:tc rowSpan="2">
                  <a:txBody>
                    <a:bodyPr/>
                    <a:lstStyle/>
                    <a:p>
                      <a:pPr marL="30480" marR="30480" algn="ctr">
                        <a:lnSpc>
                          <a:spcPct val="107000"/>
                        </a:lnSpc>
                        <a:spcAft>
                          <a:spcPts val="1200"/>
                        </a:spcAft>
                      </a:pPr>
                      <a:r>
                        <a:rPr lang="en-US" sz="2000">
                          <a:effectLst/>
                          <a:latin typeface="Times New Roman" panose="02020603050405020304" pitchFamily="18" charset="0"/>
                          <a:cs typeface="Times New Roman" panose="02020603050405020304" pitchFamily="18" charset="0"/>
                        </a:rPr>
                        <a:t>Đặc điểm và yêu cầu nghề nghiệp lĩnh vực kĩ thuật, công nghệ</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75000"/>
                      </a:schemeClr>
                    </a:solidFill>
                  </a:tcPr>
                </a:tc>
                <a:tc gridSpan="2">
                  <a:txBody>
                    <a:bodyPr/>
                    <a:lstStyle/>
                    <a:p>
                      <a:pPr marL="30480" marR="30480" algn="ctr">
                        <a:lnSpc>
                          <a:spcPct val="107000"/>
                        </a:lnSpc>
                        <a:spcAft>
                          <a:spcPts val="1200"/>
                        </a:spcAft>
                      </a:pPr>
                      <a:r>
                        <a:rPr lang="en-US" sz="2000">
                          <a:effectLst/>
                          <a:latin typeface="Times New Roman" panose="02020603050405020304" pitchFamily="18" charset="0"/>
                          <a:cs typeface="Times New Roman" panose="02020603050405020304" pitchFamily="18" charset="0"/>
                        </a:rPr>
                        <a:t>Mức độ phù hợp</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75000"/>
                      </a:schemeClr>
                    </a:solidFill>
                  </a:tcPr>
                </a:tc>
                <a:tc hMerge="1">
                  <a:txBody>
                    <a:bodyPr/>
                    <a:lstStyle/>
                    <a:p>
                      <a:endParaRPr lang="en-US"/>
                    </a:p>
                  </a:txBody>
                  <a:tcPr/>
                </a:tc>
                <a:extLst>
                  <a:ext uri="{0D108BD9-81ED-4DB2-BD59-A6C34878D82A}">
                    <a16:rowId xmlns:a16="http://schemas.microsoft.com/office/drawing/2014/main" val="1047287480"/>
                  </a:ext>
                </a:extLst>
              </a:tr>
              <a:tr h="454156">
                <a:tc gridSpan="2" vMerge="1">
                  <a:txBody>
                    <a:bodyPr/>
                    <a:lstStyle/>
                    <a:p>
                      <a:endParaRPr lang="en-US"/>
                    </a:p>
                  </a:txBody>
                  <a:tcPr/>
                </a:tc>
                <a:tc hMerge="1" vMerge="1">
                  <a:txBody>
                    <a:bodyPr/>
                    <a:lstStyle/>
                    <a:p>
                      <a:endParaRPr lang="en-US"/>
                    </a:p>
                  </a:txBody>
                  <a:tcPr/>
                </a:tc>
                <a:tc vMerge="1">
                  <a:txBody>
                    <a:bodyPr/>
                    <a:lstStyle/>
                    <a:p>
                      <a:endParaRPr lang="en-US"/>
                    </a:p>
                  </a:txBody>
                  <a:tcPr/>
                </a:tc>
                <a:tc>
                  <a:txBody>
                    <a:bodyPr/>
                    <a:lstStyle/>
                    <a:p>
                      <a:pPr marL="30480" marR="30480" algn="ctr">
                        <a:lnSpc>
                          <a:spcPct val="107000"/>
                        </a:lnSpc>
                        <a:spcAft>
                          <a:spcPts val="1200"/>
                        </a:spcAft>
                      </a:pPr>
                      <a:r>
                        <a:rPr lang="en-US" sz="1400">
                          <a:effectLst/>
                          <a:latin typeface="Times New Roman" panose="02020603050405020304" pitchFamily="18" charset="0"/>
                          <a:cs typeface="Times New Roman" panose="02020603050405020304" pitchFamily="18" charset="0"/>
                        </a:rPr>
                        <a:t>Trùng khớp</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solidFill>
                  </a:tcPr>
                </a:tc>
                <a:tc>
                  <a:txBody>
                    <a:bodyPr/>
                    <a:lstStyle/>
                    <a:p>
                      <a:pPr marL="30480" marR="30480" algn="ctr">
                        <a:lnSpc>
                          <a:spcPct val="107000"/>
                        </a:lnSpc>
                        <a:spcAft>
                          <a:spcPts val="1200"/>
                        </a:spcAft>
                      </a:pPr>
                      <a:r>
                        <a:rPr lang="en-US" sz="1400">
                          <a:effectLst/>
                          <a:latin typeface="Times New Roman" panose="02020603050405020304" pitchFamily="18" charset="0"/>
                          <a:cs typeface="Times New Roman" panose="02020603050405020304" pitchFamily="18" charset="0"/>
                        </a:rPr>
                        <a:t>Không trùng khớp</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solidFill>
                  </a:tcPr>
                </a:tc>
                <a:extLst>
                  <a:ext uri="{0D108BD9-81ED-4DB2-BD59-A6C34878D82A}">
                    <a16:rowId xmlns:a16="http://schemas.microsoft.com/office/drawing/2014/main" val="1852327929"/>
                  </a:ext>
                </a:extLst>
              </a:tr>
              <a:tr h="454156">
                <a:tc rowSpan="5">
                  <a:txBody>
                    <a:bodyPr/>
                    <a:lstStyle/>
                    <a:p>
                      <a:pPr marL="30480" marR="30480" algn="ctr">
                        <a:lnSpc>
                          <a:spcPct val="107000"/>
                        </a:lnSpc>
                        <a:spcAft>
                          <a:spcPts val="1200"/>
                        </a:spcAft>
                      </a:pPr>
                      <a:r>
                        <a:rPr lang="en-US" sz="2000">
                          <a:effectLst/>
                          <a:latin typeface="Times New Roman" panose="02020603050405020304" pitchFamily="18" charset="0"/>
                          <a:cs typeface="Times New Roman" panose="02020603050405020304" pitchFamily="18" charset="0"/>
                        </a:rPr>
                        <a:t>Năng lực</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75000"/>
                      </a:schemeClr>
                    </a:solidFill>
                  </a:tcPr>
                </a:tc>
                <a:tc>
                  <a:txBody>
                    <a:bodyPr/>
                    <a:lstStyle/>
                    <a:p>
                      <a:pPr marL="30480" marR="30480" algn="just">
                        <a:lnSpc>
                          <a:spcPct val="107000"/>
                        </a:lnSpc>
                        <a:spcAft>
                          <a:spcPts val="1200"/>
                        </a:spcAft>
                      </a:pPr>
                      <a:r>
                        <a:rPr lang="en-US" sz="1400">
                          <a:effectLst/>
                          <a:latin typeface="Times New Roman" panose="02020603050405020304" pitchFamily="18" charset="0"/>
                          <a:cs typeface="Times New Roman" panose="02020603050405020304" pitchFamily="18" charset="0"/>
                        </a:rPr>
                        <a:t>Có hiểu biết về lĩnh vực: </a:t>
                      </a:r>
                      <a:r>
                        <a:rPr lang="en-US" sz="1400">
                          <a:solidFill>
                            <a:srgbClr val="C00000"/>
                          </a:solidFill>
                          <a:effectLst/>
                          <a:latin typeface="Times New Roman" panose="02020603050405020304" pitchFamily="18" charset="0"/>
                          <a:cs typeface="Times New Roman" panose="02020603050405020304" pitchFamily="18" charset="0"/>
                        </a:rPr>
                        <a:t>cơ khí</a:t>
                      </a:r>
                      <a:endParaRPr lang="en-US" sz="140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solidFill>
                  </a:tcPr>
                </a:tc>
                <a:tc>
                  <a:txBody>
                    <a:bodyPr/>
                    <a:lstStyle/>
                    <a:p>
                      <a:pPr marL="30480" marR="30480" algn="just">
                        <a:lnSpc>
                          <a:spcPct val="107000"/>
                        </a:lnSpc>
                        <a:spcAft>
                          <a:spcPts val="1200"/>
                        </a:spcAft>
                      </a:pPr>
                      <a:r>
                        <a:rPr lang="en-US" sz="1400">
                          <a:effectLst/>
                          <a:latin typeface="Times New Roman" panose="02020603050405020304" pitchFamily="18" charset="0"/>
                          <a:cs typeface="Times New Roman" panose="02020603050405020304" pitchFamily="18" charset="0"/>
                        </a:rPr>
                        <a:t>Có hiểu biết các nguyên lí cơ bản của kĩ thuật, công nghệ: </a:t>
                      </a:r>
                      <a:r>
                        <a:rPr lang="en-US" sz="1400">
                          <a:solidFill>
                            <a:srgbClr val="FF0000"/>
                          </a:solidFill>
                          <a:effectLst/>
                          <a:latin typeface="Times New Roman" panose="02020603050405020304" pitchFamily="18" charset="0"/>
                          <a:cs typeface="Times New Roman" panose="02020603050405020304" pitchFamily="18" charset="0"/>
                        </a:rPr>
                        <a:t>nguyên lí lĩnh vực cơ khí</a:t>
                      </a:r>
                      <a:endParaRPr lang="en-US" sz="1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solidFill>
                  </a:tcPr>
                </a:tc>
                <a:tc>
                  <a:txBody>
                    <a:bodyPr/>
                    <a:lstStyle/>
                    <a:p>
                      <a:pPr marL="30480" marR="30480" algn="ctr">
                        <a:lnSpc>
                          <a:spcPct val="107000"/>
                        </a:lnSpc>
                        <a:spcAft>
                          <a:spcPts val="1200"/>
                        </a:spcAft>
                      </a:pPr>
                      <a:r>
                        <a:rPr lang="en-US" sz="2400" b="1">
                          <a:solidFill>
                            <a:srgbClr val="CC0099"/>
                          </a:solidFill>
                          <a:effectLst/>
                          <a:latin typeface="Times New Roman" panose="02020603050405020304" pitchFamily="18" charset="0"/>
                          <a:cs typeface="Times New Roman" panose="02020603050405020304" pitchFamily="18" charset="0"/>
                        </a:rPr>
                        <a:t> ×</a:t>
                      </a:r>
                      <a:endParaRPr lang="en-US" sz="2400" b="1">
                        <a:solidFill>
                          <a:srgbClr val="CC0099"/>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60000"/>
                        <a:lumOff val="40000"/>
                      </a:schemeClr>
                    </a:solidFill>
                  </a:tcPr>
                </a:tc>
                <a:tc>
                  <a:txBody>
                    <a:bodyPr/>
                    <a:lstStyle/>
                    <a:p>
                      <a:pPr marL="30480" marR="30480" algn="just">
                        <a:lnSpc>
                          <a:spcPct val="107000"/>
                        </a:lnSpc>
                        <a:spcAft>
                          <a:spcPts val="1200"/>
                        </a:spcAft>
                      </a:pPr>
                      <a:r>
                        <a:rPr lang="en-US" sz="1400">
                          <a:effectLst/>
                          <a:latin typeface="Times New Roman" panose="02020603050405020304" pitchFamily="18" charset="0"/>
                          <a:cs typeface="Times New Roman" panose="02020603050405020304" pitchFamily="18" charset="0"/>
                        </a:rPr>
                        <a:t>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60000"/>
                        <a:lumOff val="40000"/>
                      </a:schemeClr>
                    </a:solidFill>
                  </a:tcPr>
                </a:tc>
                <a:extLst>
                  <a:ext uri="{0D108BD9-81ED-4DB2-BD59-A6C34878D82A}">
                    <a16:rowId xmlns:a16="http://schemas.microsoft.com/office/drawing/2014/main" val="39696532"/>
                  </a:ext>
                </a:extLst>
              </a:tr>
              <a:tr h="454156">
                <a:tc vMerge="1">
                  <a:txBody>
                    <a:bodyPr/>
                    <a:lstStyle/>
                    <a:p>
                      <a:endParaRPr lang="en-US"/>
                    </a:p>
                  </a:txBody>
                  <a:tcPr/>
                </a:tc>
                <a:tc>
                  <a:txBody>
                    <a:bodyPr/>
                    <a:lstStyle/>
                    <a:p>
                      <a:pPr marL="30480" marR="30480" algn="just">
                        <a:lnSpc>
                          <a:spcPct val="107000"/>
                        </a:lnSpc>
                        <a:spcAft>
                          <a:spcPts val="1200"/>
                        </a:spcAft>
                      </a:pPr>
                      <a:r>
                        <a:rPr lang="en-US" sz="1400">
                          <a:effectLst/>
                          <a:latin typeface="Times New Roman" panose="02020603050405020304" pitchFamily="18" charset="0"/>
                          <a:cs typeface="Times New Roman" panose="02020603050405020304" pitchFamily="18" charset="0"/>
                        </a:rPr>
                        <a:t>Kĩ năng nổi trội: </a:t>
                      </a:r>
                      <a:r>
                        <a:rPr lang="en-US" sz="1400">
                          <a:solidFill>
                            <a:srgbClr val="C00000"/>
                          </a:solidFill>
                          <a:effectLst/>
                          <a:latin typeface="Times New Roman" panose="02020603050405020304" pitchFamily="18" charset="0"/>
                          <a:cs typeface="Times New Roman" panose="02020603050405020304" pitchFamily="18" charset="0"/>
                        </a:rPr>
                        <a:t>biết thực hiện một số thao tác cắt, hàn.</a:t>
                      </a:r>
                      <a:endParaRPr lang="en-US" sz="140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solidFill>
                  </a:tcPr>
                </a:tc>
                <a:tc>
                  <a:txBody>
                    <a:bodyPr/>
                    <a:lstStyle/>
                    <a:p>
                      <a:pPr marL="30480" marR="30480" algn="just">
                        <a:lnSpc>
                          <a:spcPct val="107000"/>
                        </a:lnSpc>
                        <a:spcAft>
                          <a:spcPts val="1200"/>
                        </a:spcAft>
                      </a:pPr>
                      <a:r>
                        <a:rPr lang="en-US" sz="1400">
                          <a:effectLst/>
                          <a:latin typeface="Times New Roman" panose="02020603050405020304" pitchFamily="18" charset="0"/>
                          <a:cs typeface="Times New Roman" panose="02020603050405020304" pitchFamily="18" charset="0"/>
                        </a:rPr>
                        <a:t>Biết cách sử dụng các phương tiện, thiết bị kĩ thuật, công nghệ: </a:t>
                      </a:r>
                      <a:r>
                        <a:rPr lang="en-US" sz="1400">
                          <a:solidFill>
                            <a:srgbClr val="FF0000"/>
                          </a:solidFill>
                          <a:effectLst/>
                          <a:latin typeface="Times New Roman" panose="02020603050405020304" pitchFamily="18" charset="0"/>
                          <a:cs typeface="Times New Roman" panose="02020603050405020304" pitchFamily="18" charset="0"/>
                        </a:rPr>
                        <a:t>cưa, máy hàn</a:t>
                      </a:r>
                      <a:endParaRPr lang="en-US" sz="1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solidFill>
                  </a:tcPr>
                </a:tc>
                <a:tc>
                  <a:txBody>
                    <a:bodyPr/>
                    <a:lstStyle/>
                    <a:p>
                      <a:pPr marL="30480" marR="30480" algn="ctr">
                        <a:lnSpc>
                          <a:spcPct val="107000"/>
                        </a:lnSpc>
                        <a:spcAft>
                          <a:spcPts val="1200"/>
                        </a:spcAft>
                      </a:pPr>
                      <a:r>
                        <a:rPr lang="en-US" sz="2400" b="1">
                          <a:solidFill>
                            <a:srgbClr val="CC0099"/>
                          </a:solidFill>
                          <a:effectLst/>
                          <a:latin typeface="Times New Roman" panose="02020603050405020304" pitchFamily="18" charset="0"/>
                          <a:cs typeface="Times New Roman" panose="02020603050405020304" pitchFamily="18" charset="0"/>
                        </a:rPr>
                        <a:t>×</a:t>
                      </a:r>
                      <a:endParaRPr lang="en-US" sz="2400" b="1">
                        <a:solidFill>
                          <a:srgbClr val="CC0099"/>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60000"/>
                        <a:lumOff val="40000"/>
                      </a:schemeClr>
                    </a:solidFill>
                  </a:tcPr>
                </a:tc>
                <a:tc>
                  <a:txBody>
                    <a:bodyPr/>
                    <a:lstStyle/>
                    <a:p>
                      <a:pPr marL="30480" marR="30480" algn="just">
                        <a:lnSpc>
                          <a:spcPct val="107000"/>
                        </a:lnSpc>
                        <a:spcAft>
                          <a:spcPts val="1200"/>
                        </a:spcAft>
                      </a:pPr>
                      <a:r>
                        <a:rPr lang="en-US" sz="1400">
                          <a:effectLst/>
                          <a:latin typeface="Times New Roman" panose="02020603050405020304" pitchFamily="18" charset="0"/>
                          <a:cs typeface="Times New Roman" panose="02020603050405020304" pitchFamily="18" charset="0"/>
                        </a:rPr>
                        <a:t>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60000"/>
                        <a:lumOff val="40000"/>
                      </a:schemeClr>
                    </a:solidFill>
                  </a:tcPr>
                </a:tc>
                <a:extLst>
                  <a:ext uri="{0D108BD9-81ED-4DB2-BD59-A6C34878D82A}">
                    <a16:rowId xmlns:a16="http://schemas.microsoft.com/office/drawing/2014/main" val="3416647972"/>
                  </a:ext>
                </a:extLst>
              </a:tr>
              <a:tr h="447841">
                <a:tc vMerge="1">
                  <a:txBody>
                    <a:bodyPr/>
                    <a:lstStyle/>
                    <a:p>
                      <a:endParaRPr lang="en-US"/>
                    </a:p>
                  </a:txBody>
                  <a:tcPr/>
                </a:tc>
                <a:tc>
                  <a:txBody>
                    <a:bodyPr/>
                    <a:lstStyle/>
                    <a:p>
                      <a:pPr marL="30480" marR="30480" algn="just">
                        <a:lnSpc>
                          <a:spcPct val="107000"/>
                        </a:lnSpc>
                        <a:spcAft>
                          <a:spcPts val="1200"/>
                        </a:spcAft>
                      </a:pPr>
                      <a:r>
                        <a:rPr lang="en-US" sz="1400">
                          <a:effectLst/>
                          <a:latin typeface="Times New Roman" panose="02020603050405020304" pitchFamily="18" charset="0"/>
                          <a:cs typeface="Times New Roman" panose="02020603050405020304" pitchFamily="18" charset="0"/>
                        </a:rPr>
                        <a:t>Khả năng làm việc trong tập thể:</a:t>
                      </a:r>
                      <a:r>
                        <a:rPr lang="en-US" sz="1400">
                          <a:solidFill>
                            <a:srgbClr val="C00000"/>
                          </a:solidFill>
                          <a:effectLst/>
                          <a:latin typeface="Times New Roman" panose="02020603050405020304" pitchFamily="18" charset="0"/>
                          <a:cs typeface="Times New Roman" panose="02020603050405020304" pitchFamily="18" charset="0"/>
                        </a:rPr>
                        <a:t> tốt</a:t>
                      </a:r>
                      <a:endParaRPr lang="en-US" sz="140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solidFill>
                  </a:tcPr>
                </a:tc>
                <a:tc>
                  <a:txBody>
                    <a:bodyPr/>
                    <a:lstStyle/>
                    <a:p>
                      <a:pPr marL="30480" marR="30480" algn="just">
                        <a:lnSpc>
                          <a:spcPct val="107000"/>
                        </a:lnSpc>
                        <a:spcAft>
                          <a:spcPts val="1200"/>
                        </a:spcAft>
                      </a:pPr>
                      <a:r>
                        <a:rPr lang="en-US" sz="1400">
                          <a:effectLst/>
                          <a:latin typeface="Times New Roman" panose="02020603050405020304" pitchFamily="18" charset="0"/>
                          <a:cs typeface="Times New Roman" panose="02020603050405020304" pitchFamily="18" charset="0"/>
                        </a:rPr>
                        <a:t>Có khả năng làm việc độc lập, làm việc theo nhóm: </a:t>
                      </a:r>
                      <a:r>
                        <a:rPr lang="en-US" sz="1400">
                          <a:solidFill>
                            <a:srgbClr val="FF0000"/>
                          </a:solidFill>
                          <a:effectLst/>
                          <a:latin typeface="Times New Roman" panose="02020603050405020304" pitchFamily="18" charset="0"/>
                          <a:cs typeface="Times New Roman" panose="02020603050405020304" pitchFamily="18" charset="0"/>
                        </a:rPr>
                        <a:t>tốt</a:t>
                      </a:r>
                      <a:endParaRPr lang="en-US" sz="1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solidFill>
                  </a:tcPr>
                </a:tc>
                <a:tc>
                  <a:txBody>
                    <a:bodyPr/>
                    <a:lstStyle/>
                    <a:p>
                      <a:pPr marL="30480" marR="30480" algn="ctr">
                        <a:lnSpc>
                          <a:spcPct val="107000"/>
                        </a:lnSpc>
                        <a:spcAft>
                          <a:spcPts val="1200"/>
                        </a:spcAft>
                      </a:pPr>
                      <a:r>
                        <a:rPr lang="en-US" sz="2400" b="1">
                          <a:solidFill>
                            <a:srgbClr val="CC0099"/>
                          </a:solidFill>
                          <a:effectLst/>
                          <a:latin typeface="Times New Roman" panose="02020603050405020304" pitchFamily="18" charset="0"/>
                          <a:cs typeface="Times New Roman" panose="02020603050405020304" pitchFamily="18" charset="0"/>
                        </a:rPr>
                        <a:t>×</a:t>
                      </a:r>
                      <a:endParaRPr lang="en-US" sz="2400" b="1">
                        <a:solidFill>
                          <a:srgbClr val="CC0099"/>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60000"/>
                        <a:lumOff val="40000"/>
                      </a:schemeClr>
                    </a:solidFill>
                  </a:tcPr>
                </a:tc>
                <a:tc>
                  <a:txBody>
                    <a:bodyPr/>
                    <a:lstStyle/>
                    <a:p>
                      <a:pPr marL="30480" marR="30480" algn="just">
                        <a:lnSpc>
                          <a:spcPct val="107000"/>
                        </a:lnSpc>
                        <a:spcAft>
                          <a:spcPts val="1200"/>
                        </a:spcAft>
                      </a:pPr>
                      <a:r>
                        <a:rPr lang="en-US" sz="1400">
                          <a:effectLst/>
                          <a:latin typeface="Times New Roman" panose="02020603050405020304" pitchFamily="18" charset="0"/>
                          <a:cs typeface="Times New Roman" panose="02020603050405020304" pitchFamily="18" charset="0"/>
                        </a:rPr>
                        <a:t>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60000"/>
                        <a:lumOff val="40000"/>
                      </a:schemeClr>
                    </a:solidFill>
                  </a:tcPr>
                </a:tc>
                <a:extLst>
                  <a:ext uri="{0D108BD9-81ED-4DB2-BD59-A6C34878D82A}">
                    <a16:rowId xmlns:a16="http://schemas.microsoft.com/office/drawing/2014/main" val="3703121488"/>
                  </a:ext>
                </a:extLst>
              </a:tr>
              <a:tr h="454156">
                <a:tc vMerge="1">
                  <a:txBody>
                    <a:bodyPr/>
                    <a:lstStyle/>
                    <a:p>
                      <a:endParaRPr lang="en-US"/>
                    </a:p>
                  </a:txBody>
                  <a:tcPr/>
                </a:tc>
                <a:tc>
                  <a:txBody>
                    <a:bodyPr/>
                    <a:lstStyle/>
                    <a:p>
                      <a:pPr marL="30480" marR="30480" algn="just">
                        <a:lnSpc>
                          <a:spcPct val="107000"/>
                        </a:lnSpc>
                        <a:spcAft>
                          <a:spcPts val="1200"/>
                        </a:spcAft>
                      </a:pPr>
                      <a:r>
                        <a:rPr lang="en-US" sz="1400">
                          <a:effectLst/>
                          <a:latin typeface="Times New Roman" panose="02020603050405020304" pitchFamily="18" charset="0"/>
                          <a:cs typeface="Times New Roman" panose="02020603050405020304" pitchFamily="18" charset="0"/>
                        </a:rPr>
                        <a:t>Năng lực học các môn: </a:t>
                      </a:r>
                      <a:r>
                        <a:rPr lang="en-US" sz="1400">
                          <a:solidFill>
                            <a:srgbClr val="C00000"/>
                          </a:solidFill>
                          <a:effectLst/>
                          <a:latin typeface="Times New Roman" panose="02020603050405020304" pitchFamily="18" charset="0"/>
                          <a:cs typeface="Times New Roman" panose="02020603050405020304" pitchFamily="18" charset="0"/>
                        </a:rPr>
                        <a:t>trung bình</a:t>
                      </a:r>
                      <a:endParaRPr lang="en-US" sz="140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solidFill>
                  </a:tcPr>
                </a:tc>
                <a:tc>
                  <a:txBody>
                    <a:bodyPr/>
                    <a:lstStyle/>
                    <a:p>
                      <a:pPr marL="30480" marR="30480" algn="just">
                        <a:lnSpc>
                          <a:spcPct val="107000"/>
                        </a:lnSpc>
                        <a:spcAft>
                          <a:spcPts val="1200"/>
                        </a:spcAft>
                      </a:pPr>
                      <a:r>
                        <a:rPr lang="en-US" sz="1400">
                          <a:effectLst/>
                          <a:latin typeface="Times New Roman" panose="02020603050405020304" pitchFamily="18" charset="0"/>
                          <a:cs typeface="Times New Roman" panose="02020603050405020304" pitchFamily="18" charset="0"/>
                        </a:rPr>
                        <a:t>Có khả năng học tập ngoại ngữ, tin học và các môn học thuộc lĩnh vực khoa học tự nhiên: </a:t>
                      </a:r>
                      <a:r>
                        <a:rPr lang="en-US" sz="1400">
                          <a:solidFill>
                            <a:srgbClr val="FF0000"/>
                          </a:solidFill>
                          <a:effectLst/>
                          <a:latin typeface="Times New Roman" panose="02020603050405020304" pitchFamily="18" charset="0"/>
                          <a:cs typeface="Times New Roman" panose="02020603050405020304" pitchFamily="18" charset="0"/>
                        </a:rPr>
                        <a:t>không cần</a:t>
                      </a:r>
                      <a:endParaRPr lang="en-US" sz="1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solidFill>
                  </a:tcPr>
                </a:tc>
                <a:tc>
                  <a:txBody>
                    <a:bodyPr/>
                    <a:lstStyle/>
                    <a:p>
                      <a:pPr marL="30480" marR="30480" algn="ctr">
                        <a:lnSpc>
                          <a:spcPct val="107000"/>
                        </a:lnSpc>
                        <a:spcAft>
                          <a:spcPts val="1200"/>
                        </a:spcAft>
                      </a:pPr>
                      <a:r>
                        <a:rPr lang="en-US" sz="2400" b="1">
                          <a:solidFill>
                            <a:srgbClr val="CC0099"/>
                          </a:solidFill>
                          <a:effectLst/>
                          <a:latin typeface="Times New Roman" panose="02020603050405020304" pitchFamily="18" charset="0"/>
                          <a:cs typeface="Times New Roman" panose="02020603050405020304" pitchFamily="18" charset="0"/>
                        </a:rPr>
                        <a:t>×</a:t>
                      </a:r>
                      <a:endParaRPr lang="en-US" sz="2400" b="1">
                        <a:solidFill>
                          <a:srgbClr val="CC0099"/>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60000"/>
                        <a:lumOff val="40000"/>
                      </a:schemeClr>
                    </a:solidFill>
                  </a:tcPr>
                </a:tc>
                <a:tc>
                  <a:txBody>
                    <a:bodyPr/>
                    <a:lstStyle/>
                    <a:p>
                      <a:pPr marL="30480" marR="30480" algn="just">
                        <a:lnSpc>
                          <a:spcPct val="107000"/>
                        </a:lnSpc>
                        <a:spcAft>
                          <a:spcPts val="1200"/>
                        </a:spcAft>
                      </a:pPr>
                      <a:r>
                        <a:rPr lang="en-US" sz="1400">
                          <a:effectLst/>
                          <a:latin typeface="Times New Roman" panose="02020603050405020304" pitchFamily="18" charset="0"/>
                          <a:cs typeface="Times New Roman" panose="02020603050405020304" pitchFamily="18" charset="0"/>
                        </a:rPr>
                        <a:t>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60000"/>
                        <a:lumOff val="40000"/>
                      </a:schemeClr>
                    </a:solidFill>
                  </a:tcPr>
                </a:tc>
                <a:extLst>
                  <a:ext uri="{0D108BD9-81ED-4DB2-BD59-A6C34878D82A}">
                    <a16:rowId xmlns:a16="http://schemas.microsoft.com/office/drawing/2014/main" val="2034381506"/>
                  </a:ext>
                </a:extLst>
              </a:tr>
              <a:tr h="375663">
                <a:tc vMerge="1">
                  <a:txBody>
                    <a:bodyPr/>
                    <a:lstStyle/>
                    <a:p>
                      <a:endParaRPr lang="en-US"/>
                    </a:p>
                  </a:txBody>
                  <a:tcPr/>
                </a:tc>
                <a:tc>
                  <a:txBody>
                    <a:bodyPr/>
                    <a:lstStyle/>
                    <a:p>
                      <a:pPr marL="30480" marR="30480" algn="just">
                        <a:lnSpc>
                          <a:spcPct val="107000"/>
                        </a:lnSpc>
                        <a:spcAft>
                          <a:spcPts val="1200"/>
                        </a:spcAft>
                      </a:pPr>
                      <a:r>
                        <a:rPr lang="en-US" sz="1400">
                          <a:effectLst/>
                          <a:latin typeface="Times New Roman" panose="02020603050405020304" pitchFamily="18" charset="0"/>
                          <a:cs typeface="Times New Roman" panose="02020603050405020304" pitchFamily="18" charset="0"/>
                        </a:rPr>
                        <a:t>Khả năng trong học tập, nghiên cứu: </a:t>
                      </a:r>
                      <a:r>
                        <a:rPr lang="en-US" sz="1400">
                          <a:solidFill>
                            <a:srgbClr val="C00000"/>
                          </a:solidFill>
                          <a:effectLst/>
                          <a:latin typeface="Times New Roman" panose="02020603050405020304" pitchFamily="18" charset="0"/>
                          <a:cs typeface="Times New Roman" panose="02020603050405020304" pitchFamily="18" charset="0"/>
                        </a:rPr>
                        <a:t>khá</a:t>
                      </a:r>
                      <a:endParaRPr lang="en-US" sz="140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solidFill>
                  </a:tcPr>
                </a:tc>
                <a:tc>
                  <a:txBody>
                    <a:bodyPr/>
                    <a:lstStyle/>
                    <a:p>
                      <a:pPr marL="30480" marR="30480" algn="just">
                        <a:lnSpc>
                          <a:spcPct val="107000"/>
                        </a:lnSpc>
                        <a:spcAft>
                          <a:spcPts val="1200"/>
                        </a:spcAft>
                      </a:pPr>
                      <a:r>
                        <a:rPr lang="en-US" sz="1400">
                          <a:effectLst/>
                          <a:latin typeface="Times New Roman" panose="02020603050405020304" pitchFamily="18" charset="0"/>
                          <a:cs typeface="Times New Roman" panose="02020603050405020304" pitchFamily="18" charset="0"/>
                        </a:rPr>
                        <a:t>Có năng lực tự học, tự nghiên cứu: </a:t>
                      </a:r>
                      <a:r>
                        <a:rPr lang="en-US" sz="1400">
                          <a:solidFill>
                            <a:srgbClr val="FF0000"/>
                          </a:solidFill>
                          <a:effectLst/>
                          <a:latin typeface="Times New Roman" panose="02020603050405020304" pitchFamily="18" charset="0"/>
                          <a:cs typeface="Times New Roman" panose="02020603050405020304" pitchFamily="18" charset="0"/>
                        </a:rPr>
                        <a:t>cần thiết</a:t>
                      </a:r>
                      <a:endParaRPr lang="en-US" sz="1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solidFill>
                  </a:tcPr>
                </a:tc>
                <a:tc>
                  <a:txBody>
                    <a:bodyPr/>
                    <a:lstStyle/>
                    <a:p>
                      <a:pPr marL="30480" marR="30480" algn="ctr">
                        <a:lnSpc>
                          <a:spcPct val="107000"/>
                        </a:lnSpc>
                        <a:spcAft>
                          <a:spcPts val="1200"/>
                        </a:spcAft>
                      </a:pPr>
                      <a:r>
                        <a:rPr lang="en-US" sz="2400" b="1">
                          <a:solidFill>
                            <a:srgbClr val="CC0099"/>
                          </a:solidFill>
                          <a:effectLst/>
                          <a:latin typeface="Times New Roman" panose="02020603050405020304" pitchFamily="18" charset="0"/>
                          <a:cs typeface="Times New Roman" panose="02020603050405020304" pitchFamily="18" charset="0"/>
                        </a:rPr>
                        <a:t>×</a:t>
                      </a:r>
                      <a:endParaRPr lang="en-US" sz="2400" b="1">
                        <a:solidFill>
                          <a:srgbClr val="CC0099"/>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60000"/>
                        <a:lumOff val="40000"/>
                      </a:schemeClr>
                    </a:solidFill>
                  </a:tcPr>
                </a:tc>
                <a:tc>
                  <a:txBody>
                    <a:bodyPr/>
                    <a:lstStyle/>
                    <a:p>
                      <a:pPr marL="30480" marR="30480" algn="just">
                        <a:lnSpc>
                          <a:spcPct val="107000"/>
                        </a:lnSpc>
                        <a:spcAft>
                          <a:spcPts val="1200"/>
                        </a:spcAft>
                      </a:pPr>
                      <a:r>
                        <a:rPr lang="en-US" sz="1400">
                          <a:effectLst/>
                          <a:latin typeface="Times New Roman" panose="02020603050405020304" pitchFamily="18" charset="0"/>
                          <a:cs typeface="Times New Roman" panose="02020603050405020304" pitchFamily="18" charset="0"/>
                        </a:rPr>
                        <a:t>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60000"/>
                        <a:lumOff val="40000"/>
                      </a:schemeClr>
                    </a:solidFill>
                  </a:tcPr>
                </a:tc>
                <a:extLst>
                  <a:ext uri="{0D108BD9-81ED-4DB2-BD59-A6C34878D82A}">
                    <a16:rowId xmlns:a16="http://schemas.microsoft.com/office/drawing/2014/main" val="2798516909"/>
                  </a:ext>
                </a:extLst>
              </a:tr>
              <a:tr h="454156">
                <a:tc rowSpan="3">
                  <a:txBody>
                    <a:bodyPr/>
                    <a:lstStyle/>
                    <a:p>
                      <a:pPr marL="30480" marR="30480" algn="ctr">
                        <a:lnSpc>
                          <a:spcPct val="107000"/>
                        </a:lnSpc>
                        <a:spcAft>
                          <a:spcPts val="1200"/>
                        </a:spcAft>
                      </a:pPr>
                      <a:r>
                        <a:rPr lang="en-US" sz="2000">
                          <a:effectLst/>
                          <a:latin typeface="Times New Roman" panose="02020603050405020304" pitchFamily="18" charset="0"/>
                          <a:cs typeface="Times New Roman" panose="02020603050405020304" pitchFamily="18" charset="0"/>
                        </a:rPr>
                        <a:t>Sở thích</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75000"/>
                      </a:schemeClr>
                    </a:solidFill>
                  </a:tcPr>
                </a:tc>
                <a:tc>
                  <a:txBody>
                    <a:bodyPr/>
                    <a:lstStyle/>
                    <a:p>
                      <a:pPr marL="30480" marR="30480" algn="just">
                        <a:lnSpc>
                          <a:spcPct val="107000"/>
                        </a:lnSpc>
                        <a:spcAft>
                          <a:spcPts val="1200"/>
                        </a:spcAft>
                      </a:pPr>
                      <a:r>
                        <a:rPr lang="en-US" sz="1400">
                          <a:effectLst/>
                          <a:latin typeface="Times New Roman" panose="02020603050405020304" pitchFamily="18" charset="0"/>
                          <a:cs typeface="Times New Roman" panose="02020603050405020304" pitchFamily="18" charset="0"/>
                        </a:rPr>
                        <a:t>Loại công việc yêu thích: </a:t>
                      </a:r>
                      <a:r>
                        <a:rPr lang="en-US" sz="1400">
                          <a:solidFill>
                            <a:srgbClr val="C00000"/>
                          </a:solidFill>
                          <a:effectLst/>
                          <a:latin typeface="Times New Roman" panose="02020603050405020304" pitchFamily="18" charset="0"/>
                          <a:cs typeface="Times New Roman" panose="02020603050405020304" pitchFamily="18" charset="0"/>
                        </a:rPr>
                        <a:t>chế tạo máy móc</a:t>
                      </a:r>
                      <a:endParaRPr lang="en-US" sz="140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solidFill>
                  </a:tcPr>
                </a:tc>
                <a:tc>
                  <a:txBody>
                    <a:bodyPr/>
                    <a:lstStyle/>
                    <a:p>
                      <a:pPr marL="30480" marR="30480" algn="just">
                        <a:lnSpc>
                          <a:spcPct val="107000"/>
                        </a:lnSpc>
                        <a:spcAft>
                          <a:spcPts val="1200"/>
                        </a:spcAft>
                      </a:pPr>
                      <a:r>
                        <a:rPr lang="en-US" sz="1400">
                          <a:effectLst/>
                          <a:latin typeface="Times New Roman" panose="02020603050405020304" pitchFamily="18" charset="0"/>
                          <a:cs typeface="Times New Roman" panose="02020603050405020304" pitchFamily="18" charset="0"/>
                        </a:rPr>
                        <a:t>Vận hành, thiết kế, sửa chữa máy móc, thiết bị công nghệ: </a:t>
                      </a:r>
                      <a:r>
                        <a:rPr lang="en-US" sz="1400">
                          <a:solidFill>
                            <a:srgbClr val="FF0000"/>
                          </a:solidFill>
                          <a:effectLst/>
                          <a:latin typeface="Times New Roman" panose="02020603050405020304" pitchFamily="18" charset="0"/>
                          <a:cs typeface="Times New Roman" panose="02020603050405020304" pitchFamily="18" charset="0"/>
                        </a:rPr>
                        <a:t>cần thiết</a:t>
                      </a:r>
                      <a:endParaRPr lang="en-US" sz="1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solidFill>
                  </a:tcPr>
                </a:tc>
                <a:tc>
                  <a:txBody>
                    <a:bodyPr/>
                    <a:lstStyle/>
                    <a:p>
                      <a:pPr marL="30480" marR="30480" algn="ctr">
                        <a:lnSpc>
                          <a:spcPct val="107000"/>
                        </a:lnSpc>
                        <a:spcAft>
                          <a:spcPts val="1200"/>
                        </a:spcAft>
                      </a:pPr>
                      <a:r>
                        <a:rPr lang="en-US" sz="2400" b="1">
                          <a:solidFill>
                            <a:srgbClr val="CC0099"/>
                          </a:solidFill>
                          <a:effectLst/>
                          <a:latin typeface="Times New Roman" panose="02020603050405020304" pitchFamily="18" charset="0"/>
                          <a:cs typeface="Times New Roman" panose="02020603050405020304" pitchFamily="18" charset="0"/>
                        </a:rPr>
                        <a:t>×</a:t>
                      </a:r>
                      <a:endParaRPr lang="en-US" sz="2400" b="1">
                        <a:solidFill>
                          <a:srgbClr val="CC0099"/>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60000"/>
                        <a:lumOff val="40000"/>
                      </a:schemeClr>
                    </a:solidFill>
                  </a:tcPr>
                </a:tc>
                <a:tc>
                  <a:txBody>
                    <a:bodyPr/>
                    <a:lstStyle/>
                    <a:p>
                      <a:pPr marL="30480" marR="30480" algn="just">
                        <a:lnSpc>
                          <a:spcPct val="107000"/>
                        </a:lnSpc>
                        <a:spcAft>
                          <a:spcPts val="1200"/>
                        </a:spcAft>
                      </a:pPr>
                      <a:r>
                        <a:rPr lang="en-US" sz="1400">
                          <a:effectLst/>
                          <a:latin typeface="Times New Roman" panose="02020603050405020304" pitchFamily="18" charset="0"/>
                          <a:cs typeface="Times New Roman" panose="02020603050405020304" pitchFamily="18" charset="0"/>
                        </a:rPr>
                        <a:t>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60000"/>
                        <a:lumOff val="40000"/>
                      </a:schemeClr>
                    </a:solidFill>
                  </a:tcPr>
                </a:tc>
                <a:extLst>
                  <a:ext uri="{0D108BD9-81ED-4DB2-BD59-A6C34878D82A}">
                    <a16:rowId xmlns:a16="http://schemas.microsoft.com/office/drawing/2014/main" val="1200622350"/>
                  </a:ext>
                </a:extLst>
              </a:tr>
              <a:tr h="454156">
                <a:tc vMerge="1">
                  <a:txBody>
                    <a:bodyPr/>
                    <a:lstStyle/>
                    <a:p>
                      <a:endParaRPr lang="en-US"/>
                    </a:p>
                  </a:txBody>
                  <a:tcPr/>
                </a:tc>
                <a:tc>
                  <a:txBody>
                    <a:bodyPr/>
                    <a:lstStyle/>
                    <a:p>
                      <a:pPr marL="30480" marR="30480" algn="just">
                        <a:lnSpc>
                          <a:spcPct val="107000"/>
                        </a:lnSpc>
                        <a:spcAft>
                          <a:spcPts val="1200"/>
                        </a:spcAft>
                      </a:pPr>
                      <a:r>
                        <a:rPr lang="en-US" sz="1400">
                          <a:effectLst/>
                          <a:latin typeface="Times New Roman" panose="02020603050405020304" pitchFamily="18" charset="0"/>
                          <a:cs typeface="Times New Roman" panose="02020603050405020304" pitchFamily="18" charset="0"/>
                        </a:rPr>
                        <a:t>Đối tượng lao động yêu thích: </a:t>
                      </a:r>
                      <a:r>
                        <a:rPr lang="en-US" sz="1400">
                          <a:solidFill>
                            <a:srgbClr val="C00000"/>
                          </a:solidFill>
                          <a:effectLst/>
                          <a:latin typeface="Times New Roman" panose="02020603050405020304" pitchFamily="18" charset="0"/>
                          <a:cs typeface="Times New Roman" panose="02020603050405020304" pitchFamily="18" charset="0"/>
                        </a:rPr>
                        <a:t>máy móc</a:t>
                      </a:r>
                      <a:endParaRPr lang="en-US" sz="140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solidFill>
                  </a:tcPr>
                </a:tc>
                <a:tc>
                  <a:txBody>
                    <a:bodyPr/>
                    <a:lstStyle/>
                    <a:p>
                      <a:pPr marL="30480" marR="30480" algn="just">
                        <a:lnSpc>
                          <a:spcPct val="107000"/>
                        </a:lnSpc>
                        <a:spcAft>
                          <a:spcPts val="1200"/>
                        </a:spcAft>
                      </a:pPr>
                      <a:r>
                        <a:rPr lang="en-US" sz="1400">
                          <a:effectLst/>
                          <a:latin typeface="Times New Roman" panose="02020603050405020304" pitchFamily="18" charset="0"/>
                          <a:cs typeface="Times New Roman" panose="02020603050405020304" pitchFamily="18" charset="0"/>
                        </a:rPr>
                        <a:t>Trực tiếp tạo ra các thành phẩm kĩ thuật, công nghệ: </a:t>
                      </a:r>
                      <a:r>
                        <a:rPr lang="en-US" sz="1400">
                          <a:solidFill>
                            <a:srgbClr val="FF0000"/>
                          </a:solidFill>
                          <a:effectLst/>
                          <a:latin typeface="Times New Roman" panose="02020603050405020304" pitchFamily="18" charset="0"/>
                          <a:cs typeface="Times New Roman" panose="02020603050405020304" pitchFamily="18" charset="0"/>
                        </a:rPr>
                        <a:t>cần thiết</a:t>
                      </a:r>
                      <a:endParaRPr lang="en-US" sz="1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solidFill>
                  </a:tcPr>
                </a:tc>
                <a:tc>
                  <a:txBody>
                    <a:bodyPr/>
                    <a:lstStyle/>
                    <a:p>
                      <a:pPr marL="30480" marR="30480" algn="ctr">
                        <a:lnSpc>
                          <a:spcPct val="107000"/>
                        </a:lnSpc>
                        <a:spcAft>
                          <a:spcPts val="1200"/>
                        </a:spcAft>
                      </a:pPr>
                      <a:r>
                        <a:rPr lang="en-US" sz="2400" b="1">
                          <a:solidFill>
                            <a:srgbClr val="CC0099"/>
                          </a:solidFill>
                          <a:effectLst/>
                          <a:latin typeface="Times New Roman" panose="02020603050405020304" pitchFamily="18" charset="0"/>
                          <a:cs typeface="Times New Roman" panose="02020603050405020304" pitchFamily="18" charset="0"/>
                        </a:rPr>
                        <a:t>×</a:t>
                      </a:r>
                      <a:endParaRPr lang="en-US" sz="2400" b="1">
                        <a:solidFill>
                          <a:srgbClr val="CC0099"/>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60000"/>
                        <a:lumOff val="40000"/>
                      </a:schemeClr>
                    </a:solidFill>
                  </a:tcPr>
                </a:tc>
                <a:tc>
                  <a:txBody>
                    <a:bodyPr/>
                    <a:lstStyle/>
                    <a:p>
                      <a:pPr marL="30480" marR="30480" algn="just">
                        <a:lnSpc>
                          <a:spcPct val="107000"/>
                        </a:lnSpc>
                        <a:spcAft>
                          <a:spcPts val="1200"/>
                        </a:spcAft>
                      </a:pPr>
                      <a:r>
                        <a:rPr lang="en-US" sz="1400">
                          <a:effectLst/>
                          <a:latin typeface="Times New Roman" panose="02020603050405020304" pitchFamily="18" charset="0"/>
                          <a:cs typeface="Times New Roman" panose="02020603050405020304" pitchFamily="18" charset="0"/>
                        </a:rPr>
                        <a:t>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60000"/>
                        <a:lumOff val="40000"/>
                      </a:schemeClr>
                    </a:solidFill>
                  </a:tcPr>
                </a:tc>
                <a:extLst>
                  <a:ext uri="{0D108BD9-81ED-4DB2-BD59-A6C34878D82A}">
                    <a16:rowId xmlns:a16="http://schemas.microsoft.com/office/drawing/2014/main" val="3606694587"/>
                  </a:ext>
                </a:extLst>
              </a:tr>
              <a:tr h="454156">
                <a:tc vMerge="1">
                  <a:txBody>
                    <a:bodyPr/>
                    <a:lstStyle/>
                    <a:p>
                      <a:endParaRPr lang="en-US"/>
                    </a:p>
                  </a:txBody>
                  <a:tcPr/>
                </a:tc>
                <a:tc>
                  <a:txBody>
                    <a:bodyPr/>
                    <a:lstStyle/>
                    <a:p>
                      <a:pPr marL="30480" marR="30480" algn="just">
                        <a:lnSpc>
                          <a:spcPct val="107000"/>
                        </a:lnSpc>
                        <a:spcAft>
                          <a:spcPts val="1200"/>
                        </a:spcAft>
                      </a:pPr>
                      <a:r>
                        <a:rPr lang="en-US" sz="1400">
                          <a:effectLst/>
                          <a:latin typeface="Times New Roman" panose="02020603050405020304" pitchFamily="18" charset="0"/>
                          <a:cs typeface="Times New Roman" panose="02020603050405020304" pitchFamily="18" charset="0"/>
                        </a:rPr>
                        <a:t>Môi trường làm việc yêu thích: </a:t>
                      </a:r>
                      <a:r>
                        <a:rPr lang="en-US" sz="1400">
                          <a:solidFill>
                            <a:srgbClr val="C00000"/>
                          </a:solidFill>
                          <a:effectLst/>
                          <a:latin typeface="Times New Roman" panose="02020603050405020304" pitchFamily="18" charset="0"/>
                          <a:cs typeface="Times New Roman" panose="02020603050405020304" pitchFamily="18" charset="0"/>
                        </a:rPr>
                        <a:t>tự do</a:t>
                      </a:r>
                      <a:endParaRPr lang="en-US" sz="140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solidFill>
                  </a:tcPr>
                </a:tc>
                <a:tc>
                  <a:txBody>
                    <a:bodyPr/>
                    <a:lstStyle/>
                    <a:p>
                      <a:pPr marL="30480" marR="30480" algn="just">
                        <a:lnSpc>
                          <a:spcPct val="107000"/>
                        </a:lnSpc>
                        <a:spcAft>
                          <a:spcPts val="1200"/>
                        </a:spcAft>
                      </a:pPr>
                      <a:r>
                        <a:rPr lang="en-US" sz="1400">
                          <a:effectLst/>
                          <a:latin typeface="Times New Roman" panose="02020603050405020304" pitchFamily="18" charset="0"/>
                          <a:cs typeface="Times New Roman" panose="02020603050405020304" pitchFamily="18" charset="0"/>
                        </a:rPr>
                        <a:t>Môi trường làm việc có tính kỉ luật cao, ngăn nắp, hệ thống: </a:t>
                      </a:r>
                      <a:r>
                        <a:rPr lang="en-US" sz="1400">
                          <a:solidFill>
                            <a:srgbClr val="FF0000"/>
                          </a:solidFill>
                          <a:effectLst/>
                          <a:latin typeface="Times New Roman" panose="02020603050405020304" pitchFamily="18" charset="0"/>
                          <a:cs typeface="Times New Roman" panose="02020603050405020304" pitchFamily="18" charset="0"/>
                        </a:rPr>
                        <a:t>đảm bảo</a:t>
                      </a:r>
                      <a:endParaRPr lang="en-US" sz="1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solidFill>
                  </a:tcPr>
                </a:tc>
                <a:tc>
                  <a:txBody>
                    <a:bodyPr/>
                    <a:lstStyle/>
                    <a:p>
                      <a:pPr marL="30480" marR="30480" algn="ctr">
                        <a:lnSpc>
                          <a:spcPct val="107000"/>
                        </a:lnSpc>
                        <a:spcAft>
                          <a:spcPts val="1200"/>
                        </a:spcAft>
                      </a:pPr>
                      <a:r>
                        <a:rPr lang="en-US" sz="2400" b="1">
                          <a:solidFill>
                            <a:srgbClr val="CC0099"/>
                          </a:solidFill>
                          <a:effectLst/>
                          <a:latin typeface="Times New Roman" panose="02020603050405020304" pitchFamily="18" charset="0"/>
                          <a:cs typeface="Times New Roman" panose="02020603050405020304" pitchFamily="18" charset="0"/>
                        </a:rPr>
                        <a:t> </a:t>
                      </a:r>
                      <a:endParaRPr lang="en-US" sz="2400" b="1">
                        <a:solidFill>
                          <a:srgbClr val="CC0099"/>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60000"/>
                        <a:lumOff val="40000"/>
                      </a:schemeClr>
                    </a:solidFill>
                  </a:tcPr>
                </a:tc>
                <a:tc>
                  <a:txBody>
                    <a:bodyPr/>
                    <a:lstStyle/>
                    <a:p>
                      <a:pPr marL="30480" marR="30480" algn="ctr">
                        <a:lnSpc>
                          <a:spcPct val="107000"/>
                        </a:lnSpc>
                        <a:spcAft>
                          <a:spcPts val="1200"/>
                        </a:spcAft>
                      </a:pPr>
                      <a:r>
                        <a:rPr lang="en-US" sz="2400" b="1">
                          <a:solidFill>
                            <a:srgbClr val="CC0099"/>
                          </a:solidFill>
                          <a:effectLst/>
                          <a:latin typeface="Times New Roman" panose="02020603050405020304" pitchFamily="18" charset="0"/>
                          <a:cs typeface="Times New Roman" panose="02020603050405020304" pitchFamily="18" charset="0"/>
                        </a:rPr>
                        <a:t>×</a:t>
                      </a:r>
                      <a:endParaRPr lang="en-US" sz="2400" b="1">
                        <a:solidFill>
                          <a:srgbClr val="CC0099"/>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60000"/>
                        <a:lumOff val="40000"/>
                      </a:schemeClr>
                    </a:solidFill>
                  </a:tcPr>
                </a:tc>
                <a:extLst>
                  <a:ext uri="{0D108BD9-81ED-4DB2-BD59-A6C34878D82A}">
                    <a16:rowId xmlns:a16="http://schemas.microsoft.com/office/drawing/2014/main" val="3628831152"/>
                  </a:ext>
                </a:extLst>
              </a:tr>
              <a:tr h="926322">
                <a:tc>
                  <a:txBody>
                    <a:bodyPr/>
                    <a:lstStyle/>
                    <a:p>
                      <a:pPr marL="30480" marR="30480" algn="ctr">
                        <a:lnSpc>
                          <a:spcPct val="107000"/>
                        </a:lnSpc>
                        <a:spcAft>
                          <a:spcPts val="1200"/>
                        </a:spcAft>
                      </a:pPr>
                      <a:r>
                        <a:rPr lang="en-US" sz="2000">
                          <a:effectLst/>
                          <a:latin typeface="Times New Roman" panose="02020603050405020304" pitchFamily="18" charset="0"/>
                          <a:cs typeface="Times New Roman" panose="02020603050405020304" pitchFamily="18" charset="0"/>
                        </a:rPr>
                        <a:t>Cá tính</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75000"/>
                      </a:schemeClr>
                    </a:solidFill>
                  </a:tcPr>
                </a:tc>
                <a:tc>
                  <a:txBody>
                    <a:bodyPr/>
                    <a:lstStyle/>
                    <a:p>
                      <a:pPr marL="30480" marR="30480" algn="just">
                        <a:lnSpc>
                          <a:spcPct val="107000"/>
                        </a:lnSpc>
                        <a:spcAft>
                          <a:spcPts val="1200"/>
                        </a:spcAft>
                      </a:pPr>
                      <a:r>
                        <a:rPr lang="en-US" sz="1400">
                          <a:effectLst/>
                          <a:latin typeface="Times New Roman" panose="02020603050405020304" pitchFamily="18" charset="0"/>
                          <a:cs typeface="Times New Roman" panose="02020603050405020304" pitchFamily="18" charset="0"/>
                        </a:rPr>
                        <a:t>Ghi 5 nét cá tính đặc trưng, nổi bật:</a:t>
                      </a:r>
                    </a:p>
                    <a:p>
                      <a:pPr marL="30480" marR="30480" algn="just">
                        <a:lnSpc>
                          <a:spcPct val="107000"/>
                        </a:lnSpc>
                        <a:spcAft>
                          <a:spcPts val="1200"/>
                        </a:spcAft>
                      </a:pPr>
                      <a:r>
                        <a:rPr lang="en-US" sz="1400">
                          <a:solidFill>
                            <a:srgbClr val="C00000"/>
                          </a:solidFill>
                          <a:effectLst/>
                          <a:latin typeface="Times New Roman" panose="02020603050405020304" pitchFamily="18" charset="0"/>
                          <a:cs typeface="Times New Roman" panose="02020603050405020304" pitchFamily="18" charset="0"/>
                        </a:rPr>
                        <a:t>- Chăm chỉ; Trách nhiệm; Kỉ luật; Nguyên tắc;  Cẩn thận</a:t>
                      </a:r>
                      <a:endParaRPr lang="en-US" sz="140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solidFill>
                  </a:tcPr>
                </a:tc>
                <a:tc>
                  <a:txBody>
                    <a:bodyPr/>
                    <a:lstStyle/>
                    <a:p>
                      <a:pPr marL="30480" marR="30480" algn="just">
                        <a:lnSpc>
                          <a:spcPct val="107000"/>
                        </a:lnSpc>
                        <a:spcAft>
                          <a:spcPts val="1200"/>
                        </a:spcAft>
                      </a:pPr>
                      <a:r>
                        <a:rPr lang="en-US" sz="1400">
                          <a:effectLst/>
                          <a:latin typeface="Times New Roman" panose="02020603050405020304" pitchFamily="18" charset="0"/>
                          <a:cs typeface="Times New Roman" panose="02020603050405020304" pitchFamily="18" charset="0"/>
                        </a:rPr>
                        <a:t>Yêu cầu phẩm chất:</a:t>
                      </a:r>
                    </a:p>
                    <a:p>
                      <a:pPr marL="30480" marR="30480" algn="just">
                        <a:lnSpc>
                          <a:spcPct val="107000"/>
                        </a:lnSpc>
                        <a:spcAft>
                          <a:spcPts val="1200"/>
                        </a:spcAft>
                      </a:pPr>
                      <a:r>
                        <a:rPr lang="en-US" sz="1400">
                          <a:solidFill>
                            <a:schemeClr val="tx1"/>
                          </a:solidFill>
                          <a:effectLst/>
                          <a:latin typeface="Times New Roman" panose="02020603050405020304" pitchFamily="18" charset="0"/>
                          <a:cs typeface="Times New Roman" panose="02020603050405020304" pitchFamily="18" charset="0"/>
                        </a:rPr>
                        <a:t>- Kiên trì, cần cù chịu khó; Tính kỉ luật cao; Ý thức trách nhiệm; Thận trọng; Tuân thủ các quy trình</a:t>
                      </a:r>
                      <a:endParaRPr lang="en-US" sz="1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solidFill>
                  </a:tcPr>
                </a:tc>
                <a:tc>
                  <a:txBody>
                    <a:bodyPr/>
                    <a:lstStyle/>
                    <a:p>
                      <a:pPr marL="30480" marR="30480" algn="ctr">
                        <a:lnSpc>
                          <a:spcPct val="107000"/>
                        </a:lnSpc>
                        <a:spcAft>
                          <a:spcPts val="1200"/>
                        </a:spcAft>
                      </a:pPr>
                      <a:r>
                        <a:rPr lang="en-US" sz="2400" b="1">
                          <a:solidFill>
                            <a:srgbClr val="CC0099"/>
                          </a:solidFill>
                          <a:effectLst/>
                          <a:latin typeface="Times New Roman" panose="02020603050405020304" pitchFamily="18" charset="0"/>
                          <a:cs typeface="Times New Roman" panose="02020603050405020304" pitchFamily="18" charset="0"/>
                        </a:rPr>
                        <a:t>×</a:t>
                      </a:r>
                      <a:endParaRPr lang="en-US" sz="2400" b="1">
                        <a:solidFill>
                          <a:srgbClr val="CC0099"/>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60000"/>
                        <a:lumOff val="40000"/>
                      </a:schemeClr>
                    </a:solidFill>
                  </a:tcPr>
                </a:tc>
                <a:tc>
                  <a:txBody>
                    <a:bodyPr/>
                    <a:lstStyle/>
                    <a:p>
                      <a:pPr marL="30480" marR="30480" algn="ctr">
                        <a:lnSpc>
                          <a:spcPct val="107000"/>
                        </a:lnSpc>
                        <a:spcAft>
                          <a:spcPts val="1200"/>
                        </a:spcAft>
                      </a:pPr>
                      <a:r>
                        <a:rPr lang="en-US" sz="2400" b="1">
                          <a:solidFill>
                            <a:srgbClr val="CC0099"/>
                          </a:solidFill>
                          <a:effectLst/>
                          <a:latin typeface="Times New Roman" panose="02020603050405020304" pitchFamily="18" charset="0"/>
                          <a:cs typeface="Times New Roman" panose="02020603050405020304" pitchFamily="18" charset="0"/>
                        </a:rPr>
                        <a:t> </a:t>
                      </a:r>
                      <a:endParaRPr lang="en-US" sz="2400" b="1">
                        <a:solidFill>
                          <a:srgbClr val="CC0099"/>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60000"/>
                        <a:lumOff val="40000"/>
                      </a:schemeClr>
                    </a:solidFill>
                  </a:tcPr>
                </a:tc>
                <a:extLst>
                  <a:ext uri="{0D108BD9-81ED-4DB2-BD59-A6C34878D82A}">
                    <a16:rowId xmlns:a16="http://schemas.microsoft.com/office/drawing/2014/main" val="4230638770"/>
                  </a:ext>
                </a:extLst>
              </a:tr>
              <a:tr h="781177">
                <a:tc>
                  <a:txBody>
                    <a:bodyPr/>
                    <a:lstStyle/>
                    <a:p>
                      <a:pPr marL="30480" marR="30480" algn="ctr">
                        <a:lnSpc>
                          <a:spcPct val="107000"/>
                        </a:lnSpc>
                        <a:spcAft>
                          <a:spcPts val="1200"/>
                        </a:spcAft>
                      </a:pPr>
                      <a:r>
                        <a:rPr lang="en-US" sz="2000">
                          <a:effectLst/>
                          <a:latin typeface="Times New Roman" panose="02020603050405020304" pitchFamily="18" charset="0"/>
                          <a:cs typeface="Times New Roman" panose="02020603050405020304" pitchFamily="18" charset="0"/>
                        </a:rPr>
                        <a:t>Bối cảnh gia đình</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75000"/>
                      </a:schemeClr>
                    </a:solidFill>
                  </a:tcPr>
                </a:tc>
                <a:tc>
                  <a:txBody>
                    <a:bodyPr/>
                    <a:lstStyle/>
                    <a:p>
                      <a:pPr marL="30480" marR="30480" algn="just">
                        <a:lnSpc>
                          <a:spcPct val="107000"/>
                        </a:lnSpc>
                        <a:spcAft>
                          <a:spcPts val="1200"/>
                        </a:spcAft>
                      </a:pPr>
                      <a:r>
                        <a:rPr lang="en-US" sz="1400">
                          <a:effectLst/>
                          <a:latin typeface="Times New Roman" panose="02020603050405020304" pitchFamily="18" charset="0"/>
                          <a:cs typeface="Times New Roman" panose="02020603050405020304" pitchFamily="18" charset="0"/>
                        </a:rPr>
                        <a:t>Điều kiện kinh tế gia đình: </a:t>
                      </a:r>
                      <a:r>
                        <a:rPr lang="en-US" sz="1400">
                          <a:solidFill>
                            <a:srgbClr val="C00000"/>
                          </a:solidFill>
                          <a:effectLst/>
                          <a:latin typeface="Times New Roman" panose="02020603050405020304" pitchFamily="18" charset="0"/>
                          <a:cs typeface="Times New Roman" panose="02020603050405020304" pitchFamily="18" charset="0"/>
                        </a:rPr>
                        <a:t>trung bình</a:t>
                      </a:r>
                      <a:endParaRPr lang="en-US" sz="140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solidFill>
                  </a:tcPr>
                </a:tc>
                <a:tc>
                  <a:txBody>
                    <a:bodyPr/>
                    <a:lstStyle/>
                    <a:p>
                      <a:pPr marL="30480" marR="30480" algn="just">
                        <a:lnSpc>
                          <a:spcPct val="107000"/>
                        </a:lnSpc>
                        <a:spcAft>
                          <a:spcPts val="1200"/>
                        </a:spcAft>
                      </a:pPr>
                      <a:r>
                        <a:rPr lang="en-US" sz="1400">
                          <a:effectLst/>
                          <a:latin typeface="Times New Roman" panose="02020603050405020304" pitchFamily="18" charset="0"/>
                          <a:cs typeface="Times New Roman" panose="02020603050405020304" pitchFamily="18" charset="0"/>
                        </a:rPr>
                        <a:t>Yêu cầu thời gian, chi phí đào tạo:</a:t>
                      </a:r>
                    </a:p>
                    <a:p>
                      <a:pPr marL="30480" marR="30480" algn="just">
                        <a:lnSpc>
                          <a:spcPct val="107000"/>
                        </a:lnSpc>
                        <a:spcAft>
                          <a:spcPts val="1200"/>
                        </a:spcAft>
                      </a:pPr>
                      <a:r>
                        <a:rPr lang="en-US" sz="1400">
                          <a:effectLst/>
                          <a:latin typeface="Times New Roman" panose="02020603050405020304" pitchFamily="18" charset="0"/>
                          <a:cs typeface="Times New Roman" panose="02020603050405020304" pitchFamily="18" charset="0"/>
                        </a:rPr>
                        <a:t>Trung cấp: </a:t>
                      </a:r>
                      <a:r>
                        <a:rPr lang="en-US" sz="1400">
                          <a:solidFill>
                            <a:srgbClr val="FF0000"/>
                          </a:solidFill>
                          <a:effectLst/>
                          <a:latin typeface="Times New Roman" panose="02020603050405020304" pitchFamily="18" charset="0"/>
                          <a:cs typeface="Times New Roman" panose="02020603050405020304" pitchFamily="18" charset="0"/>
                        </a:rPr>
                        <a:t>2 năm</a:t>
                      </a:r>
                      <a:r>
                        <a:rPr lang="en-US" sz="1400">
                          <a:effectLst/>
                          <a:latin typeface="Times New Roman" panose="02020603050405020304" pitchFamily="18" charset="0"/>
                          <a:cs typeface="Times New Roman" panose="02020603050405020304" pitchFamily="18" charset="0"/>
                        </a:rPr>
                        <a:t>; Cao đẳng: </a:t>
                      </a:r>
                      <a:r>
                        <a:rPr lang="en-US" sz="1400">
                          <a:solidFill>
                            <a:srgbClr val="FF0000"/>
                          </a:solidFill>
                          <a:effectLst/>
                          <a:latin typeface="Times New Roman" panose="02020603050405020304" pitchFamily="18" charset="0"/>
                          <a:cs typeface="Times New Roman" panose="02020603050405020304" pitchFamily="18" charset="0"/>
                        </a:rPr>
                        <a:t>3 năm</a:t>
                      </a:r>
                      <a:r>
                        <a:rPr lang="en-US" sz="1400">
                          <a:effectLst/>
                          <a:latin typeface="Times New Roman" panose="02020603050405020304" pitchFamily="18" charset="0"/>
                          <a:cs typeface="Times New Roman" panose="02020603050405020304" pitchFamily="18" charset="0"/>
                        </a:rPr>
                        <a:t>; Đại học: </a:t>
                      </a:r>
                      <a:r>
                        <a:rPr lang="en-US" sz="1400">
                          <a:solidFill>
                            <a:srgbClr val="FF0000"/>
                          </a:solidFill>
                          <a:effectLst/>
                          <a:latin typeface="Times New Roman" panose="02020603050405020304" pitchFamily="18" charset="0"/>
                          <a:cs typeface="Times New Roman" panose="02020603050405020304" pitchFamily="18" charset="0"/>
                        </a:rPr>
                        <a:t>4 năm</a:t>
                      </a:r>
                      <a:endParaRPr lang="en-US" sz="1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solidFill>
                  </a:tcPr>
                </a:tc>
                <a:tc>
                  <a:txBody>
                    <a:bodyPr/>
                    <a:lstStyle/>
                    <a:p>
                      <a:pPr marL="30480" marR="30480" algn="just">
                        <a:lnSpc>
                          <a:spcPct val="107000"/>
                        </a:lnSpc>
                        <a:spcAft>
                          <a:spcPts val="1200"/>
                        </a:spcAft>
                      </a:pPr>
                      <a:r>
                        <a:rPr lang="en-US" sz="1400">
                          <a:effectLst/>
                          <a:latin typeface="Times New Roman" panose="02020603050405020304" pitchFamily="18" charset="0"/>
                          <a:cs typeface="Times New Roman" panose="02020603050405020304" pitchFamily="18" charset="0"/>
                        </a:rPr>
                        <a:t>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60000"/>
                        <a:lumOff val="40000"/>
                      </a:schemeClr>
                    </a:solidFill>
                  </a:tcPr>
                </a:tc>
                <a:tc>
                  <a:txBody>
                    <a:bodyPr/>
                    <a:lstStyle/>
                    <a:p>
                      <a:pPr marL="30480" marR="30480" algn="ctr">
                        <a:lnSpc>
                          <a:spcPct val="107000"/>
                        </a:lnSpc>
                        <a:spcAft>
                          <a:spcPts val="1200"/>
                        </a:spcAft>
                      </a:pPr>
                      <a:r>
                        <a:rPr lang="en-US" sz="2400" b="1">
                          <a:solidFill>
                            <a:srgbClr val="CC0099"/>
                          </a:solidFill>
                          <a:effectLst/>
                          <a:latin typeface="Times New Roman" panose="02020603050405020304" pitchFamily="18" charset="0"/>
                          <a:cs typeface="Times New Roman" panose="02020603050405020304" pitchFamily="18" charset="0"/>
                        </a:rPr>
                        <a:t>×</a:t>
                      </a:r>
                      <a:endParaRPr lang="en-US" sz="2400" b="1">
                        <a:solidFill>
                          <a:srgbClr val="CC0099"/>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60000"/>
                        <a:lumOff val="40000"/>
                      </a:schemeClr>
                    </a:solidFill>
                  </a:tcPr>
                </a:tc>
                <a:extLst>
                  <a:ext uri="{0D108BD9-81ED-4DB2-BD59-A6C34878D82A}">
                    <a16:rowId xmlns:a16="http://schemas.microsoft.com/office/drawing/2014/main" val="2470024997"/>
                  </a:ext>
                </a:extLst>
              </a:tr>
              <a:tr h="312988">
                <a:tc>
                  <a:txBody>
                    <a:bodyPr/>
                    <a:lstStyle/>
                    <a:p>
                      <a:pPr marL="30480" marR="30480" algn="just">
                        <a:lnSpc>
                          <a:spcPct val="107000"/>
                        </a:lnSpc>
                        <a:spcAft>
                          <a:spcPts val="1200"/>
                        </a:spcAft>
                      </a:pPr>
                      <a:r>
                        <a:rPr lang="en-US" sz="600">
                          <a:effectLst/>
                        </a:rPr>
                        <a:t> </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chemeClr val="accent6">
                        <a:lumMod val="75000"/>
                      </a:schemeClr>
                    </a:solidFill>
                  </a:tcPr>
                </a:tc>
                <a:tc gridSpan="4">
                  <a:txBody>
                    <a:bodyPr/>
                    <a:lstStyle/>
                    <a:p>
                      <a:pPr marL="30480" marR="30480" algn="ctr">
                        <a:lnSpc>
                          <a:spcPct val="107000"/>
                        </a:lnSpc>
                        <a:spcAft>
                          <a:spcPts val="1200"/>
                        </a:spcAft>
                      </a:pPr>
                      <a:r>
                        <a:rPr lang="en-US" sz="2000">
                          <a:effectLst/>
                          <a:latin typeface="Times New Roman" panose="02020603050405020304" pitchFamily="18" charset="0"/>
                          <a:cs typeface="Times New Roman" panose="02020603050405020304" pitchFamily="18" charset="0"/>
                        </a:rPr>
                        <a:t>Tổng cộng</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60000"/>
                        <a:lumOff val="4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947088896"/>
                  </a:ext>
                </a:extLst>
              </a:tr>
            </a:tbl>
          </a:graphicData>
        </a:graphic>
      </p:graphicFrame>
      <p:sp>
        <p:nvSpPr>
          <p:cNvPr id="3" name="Rectangle 1">
            <a:extLst>
              <a:ext uri="{FF2B5EF4-FFF2-40B4-BE49-F238E27FC236}">
                <a16:creationId xmlns:a16="http://schemas.microsoft.com/office/drawing/2014/main" id="{B6E4A55B-D72F-4873-9F26-45543A981204}"/>
              </a:ext>
            </a:extLst>
          </p:cNvPr>
          <p:cNvSpPr>
            <a:spLocks noChangeArrowheads="1"/>
          </p:cNvSpPr>
          <p:nvPr/>
        </p:nvSpPr>
        <p:spPr bwMode="auto">
          <a:xfrm>
            <a:off x="3659188" y="170021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cxnSp>
        <p:nvCxnSpPr>
          <p:cNvPr id="5" name="Straight Connector 4">
            <a:extLst>
              <a:ext uri="{FF2B5EF4-FFF2-40B4-BE49-F238E27FC236}">
                <a16:creationId xmlns:a16="http://schemas.microsoft.com/office/drawing/2014/main" id="{5AB006C8-57CF-4553-B585-668D8E84A819}"/>
              </a:ext>
            </a:extLst>
          </p:cNvPr>
          <p:cNvCxnSpPr>
            <a:cxnSpLocks/>
          </p:cNvCxnSpPr>
          <p:nvPr/>
        </p:nvCxnSpPr>
        <p:spPr>
          <a:xfrm>
            <a:off x="10906125" y="6209859"/>
            <a:ext cx="0" cy="34290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42475E57-1BB2-4C73-B136-1FB6A75CD807}"/>
              </a:ext>
            </a:extLst>
          </p:cNvPr>
          <p:cNvCxnSpPr/>
          <p:nvPr/>
        </p:nvCxnSpPr>
        <p:spPr>
          <a:xfrm>
            <a:off x="9601200" y="6209859"/>
            <a:ext cx="0" cy="34290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E6492D53-CD2A-4F26-8951-E82F804E944B}"/>
              </a:ext>
            </a:extLst>
          </p:cNvPr>
          <p:cNvSpPr/>
          <p:nvPr/>
        </p:nvSpPr>
        <p:spPr>
          <a:xfrm>
            <a:off x="1" y="6505575"/>
            <a:ext cx="4762500" cy="457200"/>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latin typeface="Times New Roman" panose="02020603050405020304" pitchFamily="18" charset="0"/>
                <a:cs typeface="Times New Roman" panose="02020603050405020304" pitchFamily="18" charset="0"/>
              </a:rPr>
              <a:t>Tổng điểm: 8.     Đánh giá: phù hợp hoàn toàn</a:t>
            </a:r>
            <a:r>
              <a:rPr lang="en-US">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6536096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E17A65-119C-4DDF-ACB6-3160EDE90E3A}"/>
              </a:ext>
            </a:extLst>
          </p:cNvPr>
          <p:cNvSpPr>
            <a:spLocks noGrp="1"/>
          </p:cNvSpPr>
          <p:nvPr>
            <p:ph type="ctrTitle"/>
          </p:nvPr>
        </p:nvSpPr>
        <p:spPr>
          <a:xfrm>
            <a:off x="0" y="1"/>
            <a:ext cx="12192000" cy="1939636"/>
          </a:xfrm>
        </p:spPr>
        <p:txBody>
          <a:bodyPr>
            <a:normAutofit/>
          </a:bodyPr>
          <a:lstStyle/>
          <a:p>
            <a:r>
              <a:rPr lang="en-US" sz="4000" u="sng">
                <a:solidFill>
                  <a:srgbClr val="FF0000"/>
                </a:solidFill>
                <a:latin typeface="Times New Roman" panose="02020603050405020304" pitchFamily="18" charset="0"/>
                <a:cs typeface="Times New Roman" panose="02020603050405020304" pitchFamily="18" charset="0"/>
              </a:rPr>
              <a:t>Bài 5</a:t>
            </a:r>
            <a:r>
              <a:rPr lang="en-US" sz="4000">
                <a:solidFill>
                  <a:srgbClr val="FF0000"/>
                </a:solidFill>
                <a:latin typeface="Times New Roman" panose="02020603050405020304" pitchFamily="18" charset="0"/>
                <a:cs typeface="Times New Roman" panose="02020603050405020304" pitchFamily="18" charset="0"/>
              </a:rPr>
              <a:t>: </a:t>
            </a:r>
            <a:r>
              <a:rPr lang="en-US" sz="4000" b="1">
                <a:solidFill>
                  <a:srgbClr val="002060"/>
                </a:solidFill>
                <a:latin typeface="Times New Roman" panose="02020603050405020304" pitchFamily="18" charset="0"/>
                <a:cs typeface="Times New Roman" panose="02020603050405020304" pitchFamily="18" charset="0"/>
              </a:rPr>
              <a:t>DỰ ÁN: </a:t>
            </a:r>
            <a:r>
              <a:rPr lang="en-US" sz="4000" b="1">
                <a:latin typeface="Times New Roman" panose="02020603050405020304" pitchFamily="18" charset="0"/>
                <a:cs typeface="Times New Roman" panose="02020603050405020304" pitchFamily="18" charset="0"/>
              </a:rPr>
              <a:t>TỰ ĐÁNH GIÁ MỨC ĐỘ PHÙ HỢP CỦA BẢN THÂN VỚI MỘT SỐ NGÀNH NGHỀ THUỘC LĨNH VỰC KĨ THUẬT</a:t>
            </a:r>
            <a:endParaRPr lang="en-US" sz="4000"/>
          </a:p>
        </p:txBody>
      </p:sp>
      <p:sp>
        <p:nvSpPr>
          <p:cNvPr id="3" name="Subtitle 2">
            <a:extLst>
              <a:ext uri="{FF2B5EF4-FFF2-40B4-BE49-F238E27FC236}">
                <a16:creationId xmlns:a16="http://schemas.microsoft.com/office/drawing/2014/main" id="{DC1737E2-04A0-4D35-B0AC-981F8BE6B024}"/>
              </a:ext>
            </a:extLst>
          </p:cNvPr>
          <p:cNvSpPr>
            <a:spLocks noGrp="1"/>
          </p:cNvSpPr>
          <p:nvPr>
            <p:ph type="subTitle" idx="1"/>
          </p:nvPr>
        </p:nvSpPr>
        <p:spPr>
          <a:xfrm>
            <a:off x="-1" y="2198255"/>
            <a:ext cx="12108873" cy="3768436"/>
          </a:xfrm>
        </p:spPr>
        <p:txBody>
          <a:bodyPr>
            <a:normAutofit lnSpcReduction="10000"/>
          </a:bodyPr>
          <a:lstStyle/>
          <a:p>
            <a:pPr algn="l"/>
            <a:r>
              <a:rPr lang="en-US" sz="3200" b="1">
                <a:solidFill>
                  <a:srgbClr val="0070C0"/>
                </a:solidFill>
                <a:latin typeface="Times New Roman" panose="02020603050405020304" pitchFamily="18" charset="0"/>
                <a:cs typeface="Times New Roman" panose="02020603050405020304" pitchFamily="18" charset="0"/>
              </a:rPr>
              <a:t>V. </a:t>
            </a:r>
            <a:r>
              <a:rPr lang="en-US" sz="3200" b="1" u="sng">
                <a:solidFill>
                  <a:srgbClr val="0070C0"/>
                </a:solidFill>
                <a:latin typeface="Times New Roman" panose="02020603050405020304" pitchFamily="18" charset="0"/>
                <a:cs typeface="Times New Roman" panose="02020603050405020304" pitchFamily="18" charset="0"/>
              </a:rPr>
              <a:t>Tiến trình</a:t>
            </a:r>
            <a:endParaRPr lang="en-US" sz="3200" u="sng">
              <a:solidFill>
                <a:srgbClr val="0070C0"/>
              </a:solidFill>
              <a:latin typeface="Times New Roman" panose="02020603050405020304" pitchFamily="18" charset="0"/>
              <a:cs typeface="Times New Roman" panose="02020603050405020304" pitchFamily="18" charset="0"/>
            </a:endParaRPr>
          </a:p>
          <a:p>
            <a:pPr algn="l"/>
            <a:r>
              <a:rPr lang="en-US" sz="3200" b="1">
                <a:latin typeface="Times New Roman" panose="02020603050405020304" pitchFamily="18" charset="0"/>
                <a:cs typeface="Times New Roman" panose="02020603050405020304" pitchFamily="18" charset="0"/>
              </a:rPr>
              <a:t>- </a:t>
            </a:r>
            <a:r>
              <a:rPr lang="vi-VN" sz="3200" b="1">
                <a:latin typeface="Times New Roman" panose="02020603050405020304" pitchFamily="18" charset="0"/>
                <a:cs typeface="Times New Roman" panose="02020603050405020304" pitchFamily="18" charset="0"/>
              </a:rPr>
              <a:t>Bước 1</a:t>
            </a:r>
            <a:r>
              <a:rPr lang="en-US" sz="3200" b="1">
                <a:latin typeface="Times New Roman" panose="02020603050405020304" pitchFamily="18" charset="0"/>
                <a:cs typeface="Times New Roman" panose="02020603050405020304" pitchFamily="18" charset="0"/>
              </a:rPr>
              <a:t>:</a:t>
            </a:r>
            <a:r>
              <a:rPr lang="vi-VN" sz="3200">
                <a:latin typeface="Times New Roman" panose="02020603050405020304" pitchFamily="18" charset="0"/>
                <a:cs typeface="Times New Roman" panose="02020603050405020304" pitchFamily="18" charset="0"/>
              </a:rPr>
              <a:t> Đánh giá bản thân</a:t>
            </a:r>
            <a:r>
              <a:rPr lang="en-US" sz="3200">
                <a:latin typeface="Times New Roman" panose="02020603050405020304" pitchFamily="18" charset="0"/>
                <a:cs typeface="Times New Roman" panose="02020603050405020304" pitchFamily="18" charset="0"/>
              </a:rPr>
              <a:t>.</a:t>
            </a:r>
          </a:p>
          <a:p>
            <a:pPr algn="l"/>
            <a:r>
              <a:rPr lang="en-US" sz="3200" b="1">
                <a:latin typeface="Times New Roman" panose="02020603050405020304" pitchFamily="18" charset="0"/>
                <a:cs typeface="Times New Roman" panose="02020603050405020304" pitchFamily="18" charset="0"/>
              </a:rPr>
              <a:t>- </a:t>
            </a:r>
            <a:r>
              <a:rPr lang="vi-VN" sz="3200" b="1">
                <a:latin typeface="Times New Roman" panose="02020603050405020304" pitchFamily="18" charset="0"/>
                <a:cs typeface="Times New Roman" panose="02020603050405020304" pitchFamily="18" charset="0"/>
              </a:rPr>
              <a:t>Bước 2</a:t>
            </a:r>
            <a:r>
              <a:rPr lang="en-US" sz="3200" b="1">
                <a:latin typeface="Times New Roman" panose="02020603050405020304" pitchFamily="18" charset="0"/>
                <a:cs typeface="Times New Roman" panose="02020603050405020304" pitchFamily="18" charset="0"/>
              </a:rPr>
              <a:t>:</a:t>
            </a:r>
            <a:r>
              <a:rPr lang="vi-VN" sz="3200">
                <a:latin typeface="Times New Roman" panose="02020603050405020304" pitchFamily="18" charset="0"/>
                <a:cs typeface="Times New Roman" panose="02020603050405020304" pitchFamily="18" charset="0"/>
              </a:rPr>
              <a:t> Tìm hiểu những đặc điểm chung của nhóm nghề thuộc lĩnh vực kĩ thuật, công nghệ</a:t>
            </a:r>
            <a:r>
              <a:rPr lang="en-US" sz="3200">
                <a:latin typeface="Times New Roman" panose="02020603050405020304" pitchFamily="18" charset="0"/>
                <a:cs typeface="Times New Roman" panose="02020603050405020304" pitchFamily="18" charset="0"/>
              </a:rPr>
              <a:t>.</a:t>
            </a:r>
          </a:p>
          <a:p>
            <a:pPr algn="l"/>
            <a:r>
              <a:rPr lang="en-US" sz="3200" b="1">
                <a:latin typeface="Times New Roman" panose="02020603050405020304" pitchFamily="18" charset="0"/>
                <a:cs typeface="Times New Roman" panose="02020603050405020304" pitchFamily="18" charset="0"/>
              </a:rPr>
              <a:t>- </a:t>
            </a:r>
            <a:r>
              <a:rPr lang="vi-VN" sz="3200" b="1">
                <a:latin typeface="Times New Roman" panose="02020603050405020304" pitchFamily="18" charset="0"/>
                <a:cs typeface="Times New Roman" panose="02020603050405020304" pitchFamily="18" charset="0"/>
              </a:rPr>
              <a:t>Bước 3</a:t>
            </a:r>
            <a:r>
              <a:rPr lang="en-US" sz="3200" b="1">
                <a:latin typeface="Times New Roman" panose="02020603050405020304" pitchFamily="18" charset="0"/>
                <a:cs typeface="Times New Roman" panose="02020603050405020304" pitchFamily="18" charset="0"/>
              </a:rPr>
              <a:t>:</a:t>
            </a:r>
            <a:r>
              <a:rPr lang="vi-VN" sz="3200">
                <a:latin typeface="Times New Roman" panose="02020603050405020304" pitchFamily="18" charset="0"/>
                <a:cs typeface="Times New Roman" panose="02020603050405020304" pitchFamily="18" charset="0"/>
              </a:rPr>
              <a:t> Lập bảng đánh giá mức độ phù hợp nghề nghiệp, đối chiếu sự trùng khớp </a:t>
            </a:r>
            <a:r>
              <a:rPr lang="en-US" sz="3200">
                <a:latin typeface="Times New Roman" panose="02020603050405020304" pitchFamily="18" charset="0"/>
                <a:cs typeface="Times New Roman" panose="02020603050405020304" pitchFamily="18" charset="0"/>
              </a:rPr>
              <a:t>giữa đặc điểm của bản thân với đặc điểm, yêu cầu nghề nghiệp thuộc lĩnh vực kĩ </a:t>
            </a:r>
            <a:r>
              <a:rPr lang="vi-VN" sz="3200">
                <a:latin typeface="Times New Roman" panose="02020603050405020304" pitchFamily="18" charset="0"/>
                <a:cs typeface="Times New Roman" panose="02020603050405020304" pitchFamily="18" charset="0"/>
              </a:rPr>
              <a:t>thuật, công nghệ và kết luận về mức độ phù hợp.</a:t>
            </a:r>
            <a:endParaRPr lang="en-US" sz="3200">
              <a:latin typeface="Times New Roman" panose="02020603050405020304" pitchFamily="18" charset="0"/>
              <a:cs typeface="Times New Roman" panose="02020603050405020304" pitchFamily="18" charset="0"/>
            </a:endParaRPr>
          </a:p>
          <a:p>
            <a:pPr algn="l"/>
            <a:endParaRPr lang="en-US"/>
          </a:p>
        </p:txBody>
      </p:sp>
    </p:spTree>
    <p:extLst>
      <p:ext uri="{BB962C8B-B14F-4D97-AF65-F5344CB8AC3E}">
        <p14:creationId xmlns:p14="http://schemas.microsoft.com/office/powerpoint/2010/main" val="3269615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5986BC88-5FE2-4EDE-8D42-C06AD86DD799}"/>
              </a:ext>
            </a:extLst>
          </p:cNvPr>
          <p:cNvGraphicFramePr>
            <a:graphicFrameLocks noGrp="1"/>
          </p:cNvGraphicFramePr>
          <p:nvPr>
            <p:extLst>
              <p:ext uri="{D42A27DB-BD31-4B8C-83A1-F6EECF244321}">
                <p14:modId xmlns:p14="http://schemas.microsoft.com/office/powerpoint/2010/main" val="966608747"/>
              </p:ext>
            </p:extLst>
          </p:nvPr>
        </p:nvGraphicFramePr>
        <p:xfrm>
          <a:off x="246611" y="1770294"/>
          <a:ext cx="10901680" cy="3594200"/>
        </p:xfrm>
        <a:graphic>
          <a:graphicData uri="http://schemas.openxmlformats.org/drawingml/2006/table">
            <a:tbl>
              <a:tblPr firstRow="1" firstCol="1" bandRow="1">
                <a:tableStyleId>{5C22544A-7EE6-4342-B048-85BDC9FD1C3A}</a:tableStyleId>
              </a:tblPr>
              <a:tblGrid>
                <a:gridCol w="2570480">
                  <a:extLst>
                    <a:ext uri="{9D8B030D-6E8A-4147-A177-3AD203B41FA5}">
                      <a16:colId xmlns:a16="http://schemas.microsoft.com/office/drawing/2014/main" val="3496404588"/>
                    </a:ext>
                  </a:extLst>
                </a:gridCol>
                <a:gridCol w="5659120">
                  <a:extLst>
                    <a:ext uri="{9D8B030D-6E8A-4147-A177-3AD203B41FA5}">
                      <a16:colId xmlns:a16="http://schemas.microsoft.com/office/drawing/2014/main" val="3941039945"/>
                    </a:ext>
                  </a:extLst>
                </a:gridCol>
                <a:gridCol w="2672080">
                  <a:extLst>
                    <a:ext uri="{9D8B030D-6E8A-4147-A177-3AD203B41FA5}">
                      <a16:colId xmlns:a16="http://schemas.microsoft.com/office/drawing/2014/main" val="2053716641"/>
                    </a:ext>
                  </a:extLst>
                </a:gridCol>
              </a:tblGrid>
              <a:tr h="469328">
                <a:tc>
                  <a:txBody>
                    <a:bodyPr/>
                    <a:lstStyle/>
                    <a:p>
                      <a:pPr algn="ctr">
                        <a:lnSpc>
                          <a:spcPct val="107000"/>
                        </a:lnSpc>
                        <a:spcAft>
                          <a:spcPts val="0"/>
                        </a:spcAft>
                      </a:pPr>
                      <a:r>
                        <a:rPr lang="en-US" sz="2000">
                          <a:effectLst/>
                          <a:latin typeface="Times New Roman" panose="02020603050405020304" pitchFamily="18" charset="0"/>
                          <a:cs typeface="Times New Roman" panose="02020603050405020304" pitchFamily="18" charset="0"/>
                        </a:rPr>
                        <a:t>Vị trí</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52914" marR="52914" marT="0" marB="0">
                    <a:solidFill>
                      <a:schemeClr val="accent6">
                        <a:lumMod val="75000"/>
                      </a:schemeClr>
                    </a:solidFill>
                  </a:tcPr>
                </a:tc>
                <a:tc>
                  <a:txBody>
                    <a:bodyPr/>
                    <a:lstStyle/>
                    <a:p>
                      <a:pPr algn="ctr">
                        <a:lnSpc>
                          <a:spcPct val="107000"/>
                        </a:lnSpc>
                        <a:spcAft>
                          <a:spcPts val="0"/>
                        </a:spcAft>
                      </a:pPr>
                      <a:r>
                        <a:rPr lang="en-US" sz="2000">
                          <a:effectLst/>
                          <a:latin typeface="Times New Roman" panose="02020603050405020304" pitchFamily="18" charset="0"/>
                          <a:cs typeface="Times New Roman" panose="02020603050405020304" pitchFamily="18" charset="0"/>
                        </a:rPr>
                        <a:t>Mô tả nhiệm vụ</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52914" marR="52914" marT="0" marB="0">
                    <a:solidFill>
                      <a:schemeClr val="accent6">
                        <a:lumMod val="75000"/>
                      </a:schemeClr>
                    </a:solidFill>
                  </a:tcPr>
                </a:tc>
                <a:tc>
                  <a:txBody>
                    <a:bodyPr/>
                    <a:lstStyle/>
                    <a:p>
                      <a:pPr algn="ctr">
                        <a:lnSpc>
                          <a:spcPct val="107000"/>
                        </a:lnSpc>
                        <a:spcAft>
                          <a:spcPts val="0"/>
                        </a:spcAft>
                      </a:pPr>
                      <a:r>
                        <a:rPr lang="en-US" sz="2000">
                          <a:effectLst/>
                          <a:latin typeface="Times New Roman" panose="02020603050405020304" pitchFamily="18" charset="0"/>
                          <a:cs typeface="Times New Roman" panose="02020603050405020304" pitchFamily="18" charset="0"/>
                        </a:rPr>
                        <a:t>Tên thành viên</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52914" marR="52914" marT="0" marB="0">
                    <a:solidFill>
                      <a:schemeClr val="accent6">
                        <a:lumMod val="75000"/>
                      </a:schemeClr>
                    </a:solidFill>
                  </a:tcPr>
                </a:tc>
                <a:extLst>
                  <a:ext uri="{0D108BD9-81ED-4DB2-BD59-A6C34878D82A}">
                    <a16:rowId xmlns:a16="http://schemas.microsoft.com/office/drawing/2014/main" val="2895307115"/>
                  </a:ext>
                </a:extLst>
              </a:tr>
              <a:tr h="628353">
                <a:tc>
                  <a:txBody>
                    <a:bodyPr/>
                    <a:lstStyle/>
                    <a:p>
                      <a:pPr algn="ctr">
                        <a:lnSpc>
                          <a:spcPct val="107000"/>
                        </a:lnSpc>
                        <a:spcAft>
                          <a:spcPts val="0"/>
                        </a:spcAft>
                      </a:pPr>
                      <a:r>
                        <a:rPr lang="en-US" sz="1800">
                          <a:effectLst/>
                          <a:latin typeface="Times New Roman" panose="02020603050405020304" pitchFamily="18" charset="0"/>
                          <a:cs typeface="Times New Roman" panose="02020603050405020304" pitchFamily="18" charset="0"/>
                        </a:rPr>
                        <a:t>Nhóm trưởng</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52914" marR="52914" marT="0" marB="0">
                    <a:solidFill>
                      <a:schemeClr val="accent6">
                        <a:lumMod val="75000"/>
                      </a:schemeClr>
                    </a:solidFill>
                  </a:tcPr>
                </a:tc>
                <a:tc>
                  <a:txBody>
                    <a:bodyPr/>
                    <a:lstStyle/>
                    <a:p>
                      <a:pPr algn="just">
                        <a:lnSpc>
                          <a:spcPct val="107000"/>
                        </a:lnSpc>
                        <a:spcAft>
                          <a:spcPts val="0"/>
                        </a:spcAft>
                      </a:pPr>
                      <a:r>
                        <a:rPr lang="en-US" sz="1800">
                          <a:effectLst/>
                          <a:latin typeface="Times New Roman" panose="02020603050405020304" pitchFamily="18" charset="0"/>
                          <a:cs typeface="Times New Roman" panose="02020603050405020304" pitchFamily="18" charset="0"/>
                        </a:rPr>
                        <a:t>Quản lí các thành viên trong nhóm, hướng dẫn, góp ý, đôn đốc các thành viên trong nhóm hoàn thành nhiệm vụ.</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52914" marR="52914" marT="0" marB="0">
                    <a:solidFill>
                      <a:schemeClr val="accent6">
                        <a:lumMod val="60000"/>
                        <a:lumOff val="40000"/>
                      </a:schemeClr>
                    </a:solidFill>
                  </a:tcPr>
                </a:tc>
                <a:tc>
                  <a:txBody>
                    <a:bodyPr/>
                    <a:lstStyle/>
                    <a:p>
                      <a:pPr algn="just">
                        <a:lnSpc>
                          <a:spcPct val="107000"/>
                        </a:lnSpc>
                        <a:spcAft>
                          <a:spcPts val="0"/>
                        </a:spcAft>
                      </a:pPr>
                      <a:r>
                        <a:rPr lang="en-US" sz="1100">
                          <a:effectLst/>
                        </a:rPr>
                        <a:t>…………………………………………………………………..</a:t>
                      </a:r>
                      <a:endParaRPr lang="en-US" sz="800">
                        <a:effectLst/>
                      </a:endParaRPr>
                    </a:p>
                    <a:p>
                      <a:pPr algn="just">
                        <a:lnSpc>
                          <a:spcPct val="107000"/>
                        </a:lnSpc>
                        <a:spcAft>
                          <a:spcPts val="0"/>
                        </a:spcAft>
                      </a:pPr>
                      <a:r>
                        <a:rPr lang="en-US" sz="1100">
                          <a:effectLst/>
                        </a:rPr>
                        <a:t>……………………………………………………………………</a:t>
                      </a:r>
                      <a:endParaRPr lang="en-US" sz="800">
                        <a:effectLst/>
                      </a:endParaRPr>
                    </a:p>
                  </a:txBody>
                  <a:tcPr marL="52914" marR="52914" marT="0" marB="0">
                    <a:solidFill>
                      <a:schemeClr val="accent6">
                        <a:lumMod val="60000"/>
                        <a:lumOff val="40000"/>
                      </a:schemeClr>
                    </a:solidFill>
                  </a:tcPr>
                </a:tc>
                <a:extLst>
                  <a:ext uri="{0D108BD9-81ED-4DB2-BD59-A6C34878D82A}">
                    <a16:rowId xmlns:a16="http://schemas.microsoft.com/office/drawing/2014/main" val="28593126"/>
                  </a:ext>
                </a:extLst>
              </a:tr>
              <a:tr h="461862">
                <a:tc>
                  <a:txBody>
                    <a:bodyPr/>
                    <a:lstStyle/>
                    <a:p>
                      <a:pPr algn="ctr">
                        <a:lnSpc>
                          <a:spcPct val="107000"/>
                        </a:lnSpc>
                        <a:spcAft>
                          <a:spcPts val="0"/>
                        </a:spcAft>
                      </a:pPr>
                      <a:r>
                        <a:rPr lang="en-US" sz="1800">
                          <a:effectLst/>
                          <a:latin typeface="Times New Roman" panose="02020603050405020304" pitchFamily="18" charset="0"/>
                          <a:cs typeface="Times New Roman" panose="02020603050405020304" pitchFamily="18" charset="0"/>
                        </a:rPr>
                        <a:t>Thư kí</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52914" marR="52914" marT="0" marB="0">
                    <a:solidFill>
                      <a:schemeClr val="accent6">
                        <a:lumMod val="75000"/>
                      </a:schemeClr>
                    </a:solidFill>
                  </a:tcPr>
                </a:tc>
                <a:tc>
                  <a:txBody>
                    <a:bodyPr/>
                    <a:lstStyle/>
                    <a:p>
                      <a:pPr algn="just">
                        <a:lnSpc>
                          <a:spcPct val="107000"/>
                        </a:lnSpc>
                        <a:spcAft>
                          <a:spcPts val="0"/>
                        </a:spcAft>
                      </a:pPr>
                      <a:r>
                        <a:rPr lang="en-US" sz="1100">
                          <a:effectLst/>
                        </a:rPr>
                        <a:t>………………………………………………………………………………………………………………………………………………………</a:t>
                      </a:r>
                      <a:endParaRPr lang="en-US" sz="800">
                        <a:effectLst/>
                      </a:endParaRPr>
                    </a:p>
                    <a:p>
                      <a:pPr algn="just">
                        <a:lnSpc>
                          <a:spcPct val="107000"/>
                        </a:lnSpc>
                        <a:spcAft>
                          <a:spcPts val="0"/>
                        </a:spcAft>
                      </a:pPr>
                      <a:r>
                        <a:rPr lang="en-US" sz="1100">
                          <a:effectLst/>
                        </a:rPr>
                        <a:t>……………………………………………………………………………………………………………………………………………………….</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2914" marR="52914" marT="0" marB="0">
                    <a:solidFill>
                      <a:schemeClr val="accent6">
                        <a:lumMod val="60000"/>
                        <a:lumOff val="40000"/>
                      </a:schemeClr>
                    </a:solidFill>
                  </a:tcPr>
                </a:tc>
                <a:tc>
                  <a:txBody>
                    <a:bodyPr/>
                    <a:lstStyle/>
                    <a:p>
                      <a:pPr algn="just">
                        <a:lnSpc>
                          <a:spcPct val="107000"/>
                        </a:lnSpc>
                        <a:spcAft>
                          <a:spcPts val="0"/>
                        </a:spcAft>
                      </a:pPr>
                      <a:r>
                        <a:rPr lang="en-US" sz="1100">
                          <a:effectLst/>
                        </a:rPr>
                        <a:t>…………………………………………………………………..</a:t>
                      </a:r>
                      <a:endParaRPr lang="en-US" sz="800">
                        <a:effectLst/>
                      </a:endParaRPr>
                    </a:p>
                    <a:p>
                      <a:pPr algn="just">
                        <a:lnSpc>
                          <a:spcPct val="107000"/>
                        </a:lnSpc>
                        <a:spcAft>
                          <a:spcPts val="0"/>
                        </a:spcAft>
                      </a:pPr>
                      <a:r>
                        <a:rPr lang="en-US" sz="1100">
                          <a:effectLst/>
                        </a:rPr>
                        <a:t>……………………………………………………………………</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2914" marR="52914" marT="0" marB="0">
                    <a:solidFill>
                      <a:schemeClr val="accent6">
                        <a:lumMod val="60000"/>
                        <a:lumOff val="40000"/>
                      </a:schemeClr>
                    </a:solidFill>
                  </a:tcPr>
                </a:tc>
                <a:extLst>
                  <a:ext uri="{0D108BD9-81ED-4DB2-BD59-A6C34878D82A}">
                    <a16:rowId xmlns:a16="http://schemas.microsoft.com/office/drawing/2014/main" val="3113270892"/>
                  </a:ext>
                </a:extLst>
              </a:tr>
              <a:tr h="547043">
                <a:tc>
                  <a:txBody>
                    <a:bodyPr/>
                    <a:lstStyle/>
                    <a:p>
                      <a:pPr algn="ctr">
                        <a:lnSpc>
                          <a:spcPct val="107000"/>
                        </a:lnSpc>
                        <a:spcAft>
                          <a:spcPts val="0"/>
                        </a:spcAft>
                      </a:pPr>
                      <a:r>
                        <a:rPr lang="en-US" sz="1800">
                          <a:effectLst/>
                          <a:latin typeface="Times New Roman" panose="02020603050405020304" pitchFamily="18" charset="0"/>
                          <a:cs typeface="Times New Roman" panose="02020603050405020304" pitchFamily="18" charset="0"/>
                        </a:rPr>
                        <a:t>Thành viên</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52914" marR="52914" marT="0" marB="0">
                    <a:solidFill>
                      <a:schemeClr val="accent6">
                        <a:lumMod val="75000"/>
                      </a:schemeClr>
                    </a:solidFill>
                  </a:tcPr>
                </a:tc>
                <a:tc>
                  <a:txBody>
                    <a:bodyPr/>
                    <a:lstStyle/>
                    <a:p>
                      <a:pPr algn="just">
                        <a:lnSpc>
                          <a:spcPct val="107000"/>
                        </a:lnSpc>
                        <a:spcAft>
                          <a:spcPts val="0"/>
                        </a:spcAft>
                      </a:pPr>
                      <a:r>
                        <a:rPr lang="en-US" sz="1100">
                          <a:effectLst/>
                        </a:rPr>
                        <a:t>……………………………………………………………………………………………………………………………………………………..</a:t>
                      </a:r>
                      <a:endParaRPr lang="en-US" sz="800">
                        <a:effectLst/>
                      </a:endParaRPr>
                    </a:p>
                    <a:p>
                      <a:pPr algn="just">
                        <a:lnSpc>
                          <a:spcPct val="107000"/>
                        </a:lnSpc>
                        <a:spcAft>
                          <a:spcPts val="0"/>
                        </a:spcAft>
                      </a:pPr>
                      <a:r>
                        <a:rPr lang="en-US" sz="1100">
                          <a:effectLst/>
                        </a:rPr>
                        <a:t>………………………………………………………………………………………………………………………………………………………</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2914" marR="52914" marT="0" marB="0">
                    <a:solidFill>
                      <a:schemeClr val="accent6">
                        <a:lumMod val="60000"/>
                        <a:lumOff val="40000"/>
                      </a:schemeClr>
                    </a:solidFill>
                  </a:tcPr>
                </a:tc>
                <a:tc>
                  <a:txBody>
                    <a:bodyPr/>
                    <a:lstStyle/>
                    <a:p>
                      <a:pPr algn="just">
                        <a:lnSpc>
                          <a:spcPct val="107000"/>
                        </a:lnSpc>
                        <a:spcAft>
                          <a:spcPts val="0"/>
                        </a:spcAft>
                      </a:pPr>
                      <a:r>
                        <a:rPr lang="en-US" sz="1100">
                          <a:effectLst/>
                        </a:rPr>
                        <a:t>……………………………………………………………………</a:t>
                      </a:r>
                      <a:endParaRPr lang="en-US" sz="800">
                        <a:effectLst/>
                      </a:endParaRPr>
                    </a:p>
                    <a:p>
                      <a:pPr algn="just">
                        <a:lnSpc>
                          <a:spcPct val="107000"/>
                        </a:lnSpc>
                        <a:spcAft>
                          <a:spcPts val="0"/>
                        </a:spcAft>
                      </a:pPr>
                      <a:r>
                        <a:rPr lang="en-US" sz="1100">
                          <a:effectLst/>
                        </a:rPr>
                        <a:t>…………………………………………………………………….</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2914" marR="52914" marT="0" marB="0">
                    <a:solidFill>
                      <a:schemeClr val="accent6">
                        <a:lumMod val="60000"/>
                        <a:lumOff val="40000"/>
                      </a:schemeClr>
                    </a:solidFill>
                  </a:tcPr>
                </a:tc>
                <a:extLst>
                  <a:ext uri="{0D108BD9-81ED-4DB2-BD59-A6C34878D82A}">
                    <a16:rowId xmlns:a16="http://schemas.microsoft.com/office/drawing/2014/main" val="2888532566"/>
                  </a:ext>
                </a:extLst>
              </a:tr>
              <a:tr h="584103">
                <a:tc>
                  <a:txBody>
                    <a:bodyPr/>
                    <a:lstStyle/>
                    <a:p>
                      <a:pPr algn="ctr">
                        <a:lnSpc>
                          <a:spcPct val="107000"/>
                        </a:lnSpc>
                        <a:spcAft>
                          <a:spcPts val="0"/>
                        </a:spcAft>
                      </a:pPr>
                      <a:r>
                        <a:rPr lang="en-US" sz="1800">
                          <a:effectLst/>
                          <a:latin typeface="Times New Roman" panose="02020603050405020304" pitchFamily="18" charset="0"/>
                          <a:cs typeface="Times New Roman" panose="02020603050405020304" pitchFamily="18" charset="0"/>
                        </a:rPr>
                        <a:t>Thành viên</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52914" marR="52914" marT="0" marB="0">
                    <a:solidFill>
                      <a:schemeClr val="accent6">
                        <a:lumMod val="75000"/>
                      </a:schemeClr>
                    </a:solidFill>
                  </a:tcPr>
                </a:tc>
                <a:tc>
                  <a:txBody>
                    <a:bodyPr/>
                    <a:lstStyle/>
                    <a:p>
                      <a:pPr algn="just">
                        <a:lnSpc>
                          <a:spcPct val="107000"/>
                        </a:lnSpc>
                        <a:spcAft>
                          <a:spcPts val="0"/>
                        </a:spcAft>
                      </a:pPr>
                      <a:r>
                        <a:rPr lang="en-US" sz="1100">
                          <a:effectLst/>
                        </a:rPr>
                        <a:t>………………………………………………………………………………………………………………………………………………………………………………………………………………………………………………………………………………………………………........</a:t>
                      </a:r>
                      <a:endParaRPr lang="en-US" sz="800">
                        <a:effectLst/>
                      </a:endParaRPr>
                    </a:p>
                  </a:txBody>
                  <a:tcPr marL="52914" marR="52914" marT="0" marB="0">
                    <a:solidFill>
                      <a:schemeClr val="accent6">
                        <a:lumMod val="60000"/>
                        <a:lumOff val="40000"/>
                      </a:schemeClr>
                    </a:solidFill>
                  </a:tcPr>
                </a:tc>
                <a:tc>
                  <a:txBody>
                    <a:bodyPr/>
                    <a:lstStyle/>
                    <a:p>
                      <a:pPr algn="just">
                        <a:lnSpc>
                          <a:spcPct val="107000"/>
                        </a:lnSpc>
                        <a:spcAft>
                          <a:spcPts val="0"/>
                        </a:spcAft>
                      </a:pPr>
                      <a:r>
                        <a:rPr lang="en-US" sz="1100">
                          <a:effectLst/>
                        </a:rPr>
                        <a:t>……………………………………………………………………</a:t>
                      </a:r>
                      <a:endParaRPr lang="en-US" sz="800">
                        <a:effectLst/>
                      </a:endParaRPr>
                    </a:p>
                    <a:p>
                      <a:pPr algn="just">
                        <a:lnSpc>
                          <a:spcPct val="107000"/>
                        </a:lnSpc>
                        <a:spcAft>
                          <a:spcPts val="0"/>
                        </a:spcAft>
                      </a:pPr>
                      <a:r>
                        <a:rPr lang="en-US" sz="1100">
                          <a:effectLst/>
                        </a:rPr>
                        <a:t>……………………………………………………...............</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2914" marR="52914" marT="0" marB="0">
                    <a:solidFill>
                      <a:schemeClr val="accent6">
                        <a:lumMod val="60000"/>
                        <a:lumOff val="40000"/>
                      </a:schemeClr>
                    </a:solidFill>
                  </a:tcPr>
                </a:tc>
                <a:extLst>
                  <a:ext uri="{0D108BD9-81ED-4DB2-BD59-A6C34878D82A}">
                    <a16:rowId xmlns:a16="http://schemas.microsoft.com/office/drawing/2014/main" val="2363323214"/>
                  </a:ext>
                </a:extLst>
              </a:tr>
              <a:tr h="835148">
                <a:tc>
                  <a:txBody>
                    <a:bodyPr/>
                    <a:lstStyle/>
                    <a:p>
                      <a:pPr algn="ctr">
                        <a:lnSpc>
                          <a:spcPct val="107000"/>
                        </a:lnSpc>
                        <a:spcAft>
                          <a:spcPts val="0"/>
                        </a:spcAft>
                      </a:pPr>
                      <a:r>
                        <a:rPr lang="en-US" sz="1800">
                          <a:effectLst/>
                          <a:latin typeface="Times New Roman" panose="02020603050405020304" pitchFamily="18" charset="0"/>
                          <a:cs typeface="Times New Roman" panose="02020603050405020304" pitchFamily="18" charset="0"/>
                        </a:rPr>
                        <a:t>Thành viên</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52914" marR="52914" marT="0" marB="0">
                    <a:solidFill>
                      <a:schemeClr val="accent6">
                        <a:lumMod val="75000"/>
                      </a:schemeClr>
                    </a:solidFill>
                  </a:tcPr>
                </a:tc>
                <a:tc>
                  <a:txBody>
                    <a:bodyPr/>
                    <a:lstStyle/>
                    <a:p>
                      <a:pPr algn="just">
                        <a:lnSpc>
                          <a:spcPct val="107000"/>
                        </a:lnSpc>
                        <a:spcAft>
                          <a:spcPts val="0"/>
                        </a:spcAft>
                      </a:pPr>
                      <a:r>
                        <a:rPr lang="en-US" sz="1100">
                          <a:effectLst/>
                        </a:rPr>
                        <a:t>……………………………………………………………………………………………………………………………………………………………………………………………………………………………………………….………………………………………………………</a:t>
                      </a:r>
                      <a:endParaRPr lang="en-US" sz="800">
                        <a:effectLst/>
                      </a:endParaRPr>
                    </a:p>
                  </a:txBody>
                  <a:tcPr marL="52914" marR="52914" marT="0" marB="0">
                    <a:solidFill>
                      <a:schemeClr val="accent6">
                        <a:lumMod val="60000"/>
                        <a:lumOff val="40000"/>
                      </a:schemeClr>
                    </a:solidFill>
                  </a:tcPr>
                </a:tc>
                <a:tc>
                  <a:txBody>
                    <a:bodyPr/>
                    <a:lstStyle/>
                    <a:p>
                      <a:pPr algn="just">
                        <a:lnSpc>
                          <a:spcPct val="107000"/>
                        </a:lnSpc>
                        <a:spcAft>
                          <a:spcPts val="0"/>
                        </a:spcAft>
                      </a:pPr>
                      <a:r>
                        <a:rPr lang="en-US" sz="1100">
                          <a:effectLst/>
                        </a:rPr>
                        <a:t>…………………………………………………………………</a:t>
                      </a:r>
                      <a:endParaRPr lang="en-US" sz="800">
                        <a:effectLst/>
                      </a:endParaRPr>
                    </a:p>
                    <a:p>
                      <a:pPr algn="just">
                        <a:lnSpc>
                          <a:spcPct val="107000"/>
                        </a:lnSpc>
                        <a:spcAft>
                          <a:spcPts val="0"/>
                        </a:spcAft>
                      </a:pPr>
                      <a:r>
                        <a:rPr lang="en-US" sz="1100">
                          <a:effectLst/>
                        </a:rPr>
                        <a:t>…………………………………………………………………….</a:t>
                      </a: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52914" marR="52914" marT="0" marB="0">
                    <a:solidFill>
                      <a:schemeClr val="accent6">
                        <a:lumMod val="60000"/>
                        <a:lumOff val="40000"/>
                      </a:schemeClr>
                    </a:solidFill>
                  </a:tcPr>
                </a:tc>
                <a:extLst>
                  <a:ext uri="{0D108BD9-81ED-4DB2-BD59-A6C34878D82A}">
                    <a16:rowId xmlns:a16="http://schemas.microsoft.com/office/drawing/2014/main" val="2412433921"/>
                  </a:ext>
                </a:extLst>
              </a:tr>
            </a:tbl>
          </a:graphicData>
        </a:graphic>
      </p:graphicFrame>
      <p:sp>
        <p:nvSpPr>
          <p:cNvPr id="3" name="Rectangle 1">
            <a:extLst>
              <a:ext uri="{FF2B5EF4-FFF2-40B4-BE49-F238E27FC236}">
                <a16:creationId xmlns:a16="http://schemas.microsoft.com/office/drawing/2014/main" id="{A0EF9106-1674-40CE-86B2-D7D37961CE21}"/>
              </a:ext>
            </a:extLst>
          </p:cNvPr>
          <p:cNvSpPr>
            <a:spLocks noChangeArrowheads="1"/>
          </p:cNvSpPr>
          <p:nvPr/>
        </p:nvSpPr>
        <p:spPr bwMode="auto">
          <a:xfrm>
            <a:off x="1" y="53953"/>
            <a:ext cx="10708640" cy="18466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nl-NL" altLang="en-US" sz="1400" b="1" i="0" u="none" strike="noStrike" cap="none" normalizeH="0" baseline="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r>
              <a:rPr kumimoji="0" lang="nl-NL" altLang="en-US" sz="2400" b="1"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PHIẾU ĐÁNH GIÁ DỰ ÁN</a:t>
            </a:r>
            <a:endParaRPr kumimoji="0" lang="en-US" altLang="en-US"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nl-NL" altLang="en-US" b="1"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a:t>
            </a:r>
            <a:r>
              <a:rPr kumimoji="0" lang="nl-NL" altLang="en-US" sz="2400" b="1"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Hồ sơ của nhóm</a:t>
            </a:r>
            <a:endParaRPr kumimoji="0" lang="en-US" altLang="en-US"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nl-NL" altLang="en-US" sz="24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Tên  nhóm:…………………………………………..</a:t>
            </a:r>
            <a:endParaRPr kumimoji="0" lang="en-US" altLang="en-US"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nl-NL" altLang="en-US" sz="24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Danh sách và vị trí nhân sự:</a:t>
            </a:r>
            <a:endParaRPr kumimoji="0" lang="en-US" altLang="en-US"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14102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1520B399-DE78-4345-869E-3AC3397FFE47}"/>
              </a:ext>
            </a:extLst>
          </p:cNvPr>
          <p:cNvSpPr>
            <a:spLocks noGrp="1"/>
          </p:cNvSpPr>
          <p:nvPr>
            <p:ph type="subTitle" idx="1"/>
          </p:nvPr>
        </p:nvSpPr>
        <p:spPr>
          <a:xfrm>
            <a:off x="193964" y="2521527"/>
            <a:ext cx="11831780" cy="3925455"/>
          </a:xfrm>
        </p:spPr>
        <p:txBody>
          <a:bodyPr/>
          <a:lstStyle/>
          <a:p>
            <a:endParaRPr lang="en-US"/>
          </a:p>
        </p:txBody>
      </p:sp>
      <p:sp>
        <p:nvSpPr>
          <p:cNvPr id="5" name="Rectangle 1">
            <a:extLst>
              <a:ext uri="{FF2B5EF4-FFF2-40B4-BE49-F238E27FC236}">
                <a16:creationId xmlns:a16="http://schemas.microsoft.com/office/drawing/2014/main" id="{D8B854F6-B233-42A4-A78D-46E7D57B874F}"/>
              </a:ext>
            </a:extLst>
          </p:cNvPr>
          <p:cNvSpPr>
            <a:spLocks noGrp="1" noChangeArrowheads="1"/>
          </p:cNvSpPr>
          <p:nvPr>
            <p:ph type="ctrTitle"/>
          </p:nvPr>
        </p:nvSpPr>
        <p:spPr bwMode="auto">
          <a:xfrm>
            <a:off x="1" y="155106"/>
            <a:ext cx="12025744"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590550" algn="l"/>
              </a:tabLst>
              <a:defRPr>
                <a:solidFill>
                  <a:schemeClr val="tx1"/>
                </a:solidFill>
                <a:latin typeface="Arial" panose="020B0604020202020204" pitchFamily="34" charset="0"/>
              </a:defRPr>
            </a:lvl1pPr>
            <a:lvl2pPr eaLnBrk="0" fontAlgn="base" hangingPunct="0">
              <a:spcBef>
                <a:spcPct val="0"/>
              </a:spcBef>
              <a:spcAft>
                <a:spcPct val="0"/>
              </a:spcAft>
              <a:tabLst>
                <a:tab pos="590550" algn="l"/>
              </a:tabLst>
              <a:defRPr>
                <a:solidFill>
                  <a:schemeClr val="tx1"/>
                </a:solidFill>
                <a:latin typeface="Arial" panose="020B0604020202020204" pitchFamily="34" charset="0"/>
              </a:defRPr>
            </a:lvl2pPr>
            <a:lvl3pPr eaLnBrk="0" fontAlgn="base" hangingPunct="0">
              <a:spcBef>
                <a:spcPct val="0"/>
              </a:spcBef>
              <a:spcAft>
                <a:spcPct val="0"/>
              </a:spcAft>
              <a:tabLst>
                <a:tab pos="590550" algn="l"/>
              </a:tabLst>
              <a:defRPr>
                <a:solidFill>
                  <a:schemeClr val="tx1"/>
                </a:solidFill>
                <a:latin typeface="Arial" panose="020B0604020202020204" pitchFamily="34" charset="0"/>
              </a:defRPr>
            </a:lvl3pPr>
            <a:lvl4pPr eaLnBrk="0" fontAlgn="base" hangingPunct="0">
              <a:spcBef>
                <a:spcPct val="0"/>
              </a:spcBef>
              <a:spcAft>
                <a:spcPct val="0"/>
              </a:spcAft>
              <a:tabLst>
                <a:tab pos="590550" algn="l"/>
              </a:tabLst>
              <a:defRPr>
                <a:solidFill>
                  <a:schemeClr val="tx1"/>
                </a:solidFill>
                <a:latin typeface="Arial" panose="020B0604020202020204" pitchFamily="34" charset="0"/>
              </a:defRPr>
            </a:lvl4pPr>
            <a:lvl5pPr eaLnBrk="0" fontAlgn="base" hangingPunct="0">
              <a:spcBef>
                <a:spcPct val="0"/>
              </a:spcBef>
              <a:spcAft>
                <a:spcPct val="0"/>
              </a:spcAft>
              <a:tabLst>
                <a:tab pos="590550" algn="l"/>
              </a:tabLst>
              <a:defRPr>
                <a:solidFill>
                  <a:schemeClr val="tx1"/>
                </a:solidFill>
                <a:latin typeface="Arial" panose="020B0604020202020204" pitchFamily="34" charset="0"/>
              </a:defRPr>
            </a:lvl5pPr>
            <a:lvl6pPr eaLnBrk="0" fontAlgn="base" hangingPunct="0">
              <a:spcBef>
                <a:spcPct val="0"/>
              </a:spcBef>
              <a:spcAft>
                <a:spcPct val="0"/>
              </a:spcAft>
              <a:tabLst>
                <a:tab pos="590550" algn="l"/>
              </a:tabLst>
              <a:defRPr>
                <a:solidFill>
                  <a:schemeClr val="tx1"/>
                </a:solidFill>
                <a:latin typeface="Arial" panose="020B0604020202020204" pitchFamily="34" charset="0"/>
              </a:defRPr>
            </a:lvl6pPr>
            <a:lvl7pPr eaLnBrk="0" fontAlgn="base" hangingPunct="0">
              <a:spcBef>
                <a:spcPct val="0"/>
              </a:spcBef>
              <a:spcAft>
                <a:spcPct val="0"/>
              </a:spcAft>
              <a:tabLst>
                <a:tab pos="590550" algn="l"/>
              </a:tabLst>
              <a:defRPr>
                <a:solidFill>
                  <a:schemeClr val="tx1"/>
                </a:solidFill>
                <a:latin typeface="Arial" panose="020B0604020202020204" pitchFamily="34" charset="0"/>
              </a:defRPr>
            </a:lvl7pPr>
            <a:lvl8pPr eaLnBrk="0" fontAlgn="base" hangingPunct="0">
              <a:spcBef>
                <a:spcPct val="0"/>
              </a:spcBef>
              <a:spcAft>
                <a:spcPct val="0"/>
              </a:spcAft>
              <a:tabLst>
                <a:tab pos="590550" algn="l"/>
              </a:tabLst>
              <a:defRPr>
                <a:solidFill>
                  <a:schemeClr val="tx1"/>
                </a:solidFill>
                <a:latin typeface="Arial" panose="020B0604020202020204" pitchFamily="34" charset="0"/>
              </a:defRPr>
            </a:lvl8pPr>
            <a:lvl9pPr eaLnBrk="0" fontAlgn="base" hangingPunct="0">
              <a:spcBef>
                <a:spcPct val="0"/>
              </a:spcBef>
              <a:spcAft>
                <a:spcPct val="0"/>
              </a:spcAft>
              <a:tabLst>
                <a:tab pos="590550" algn="l"/>
              </a:tabLst>
              <a:defRPr>
                <a:solidFill>
                  <a:schemeClr val="tx1"/>
                </a:solidFill>
                <a:latin typeface="Arial" panose="020B0604020202020204" pitchFamily="34" charset="0"/>
              </a:defRPr>
            </a:lvl9pPr>
          </a:lstStyle>
          <a:p>
            <a:pPr lvl="0" algn="just">
              <a:lnSpc>
                <a:spcPct val="100000"/>
              </a:lnSpc>
            </a:pPr>
            <a:r>
              <a:rPr lang="nl-NL" sz="1800" b="1">
                <a:solidFill>
                  <a:srgbClr val="FF0000"/>
                </a:solidFill>
                <a:latin typeface="Times New Roman" panose="02020603050405020304" pitchFamily="18" charset="0"/>
                <a:cs typeface="Times New Roman" panose="02020603050405020304" pitchFamily="18" charset="0"/>
              </a:rPr>
              <a:t>Phiếu đánh giá kết quả báo cáo dự án trước lớp: </a:t>
            </a:r>
            <a:r>
              <a:rPr kumimoji="0" lang="nl-NL" altLang="en-US" sz="1800" b="1"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ĐÁNH GIÁ BẢNG BÁO CÁO DỰ ÁN TỰ ĐÁNH GIÁ MỨC ĐỘ PHÙ HỢP CỦA BẢN THÂN VỚI MỘT SỐ NGHỀ THUỘC LĨNH VỰC KĨ THUẬT, CÔNG NGHỆ</a:t>
            </a:r>
            <a:endParaRPr kumimoji="0" lang="en-US" altLang="en-US"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590550" algn="l"/>
              </a:tabLst>
            </a:pPr>
            <a:r>
              <a:rPr kumimoji="0" lang="nl-NL" altLang="en-US" sz="2400" b="0" i="1"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Phiếu này được sử dụng để đánh giá nhóm khi báo cáo dự án: Tự đánh giá mức độ phù hợp của bản thân với nghề nghiệp thuộc lĩnh vực kĩ thuật, công nghệ</a:t>
            </a:r>
            <a:endParaRPr kumimoji="0" lang="nl-NL" altLang="en-US"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graphicFrame>
        <p:nvGraphicFramePr>
          <p:cNvPr id="6" name="Table 5">
            <a:extLst>
              <a:ext uri="{FF2B5EF4-FFF2-40B4-BE49-F238E27FC236}">
                <a16:creationId xmlns:a16="http://schemas.microsoft.com/office/drawing/2014/main" id="{8C16E99B-C9AC-4C15-A2FE-33B488CD8308}"/>
              </a:ext>
            </a:extLst>
          </p:cNvPr>
          <p:cNvGraphicFramePr>
            <a:graphicFrameLocks noGrp="1"/>
          </p:cNvGraphicFramePr>
          <p:nvPr>
            <p:extLst>
              <p:ext uri="{D42A27DB-BD31-4B8C-83A1-F6EECF244321}">
                <p14:modId xmlns:p14="http://schemas.microsoft.com/office/powerpoint/2010/main" val="3170246947"/>
              </p:ext>
            </p:extLst>
          </p:nvPr>
        </p:nvGraphicFramePr>
        <p:xfrm>
          <a:off x="1" y="1792569"/>
          <a:ext cx="12025743" cy="5169767"/>
        </p:xfrm>
        <a:graphic>
          <a:graphicData uri="http://schemas.openxmlformats.org/drawingml/2006/table">
            <a:tbl>
              <a:tblPr firstRow="1" firstCol="1" bandRow="1">
                <a:tableStyleId>{5C22544A-7EE6-4342-B048-85BDC9FD1C3A}</a:tableStyleId>
              </a:tblPr>
              <a:tblGrid>
                <a:gridCol w="1678880">
                  <a:extLst>
                    <a:ext uri="{9D8B030D-6E8A-4147-A177-3AD203B41FA5}">
                      <a16:colId xmlns:a16="http://schemas.microsoft.com/office/drawing/2014/main" val="3049273458"/>
                    </a:ext>
                  </a:extLst>
                </a:gridCol>
                <a:gridCol w="5166410">
                  <a:extLst>
                    <a:ext uri="{9D8B030D-6E8A-4147-A177-3AD203B41FA5}">
                      <a16:colId xmlns:a16="http://schemas.microsoft.com/office/drawing/2014/main" val="2278683759"/>
                    </a:ext>
                  </a:extLst>
                </a:gridCol>
                <a:gridCol w="2614554">
                  <a:extLst>
                    <a:ext uri="{9D8B030D-6E8A-4147-A177-3AD203B41FA5}">
                      <a16:colId xmlns:a16="http://schemas.microsoft.com/office/drawing/2014/main" val="2613163945"/>
                    </a:ext>
                  </a:extLst>
                </a:gridCol>
                <a:gridCol w="2565899">
                  <a:extLst>
                    <a:ext uri="{9D8B030D-6E8A-4147-A177-3AD203B41FA5}">
                      <a16:colId xmlns:a16="http://schemas.microsoft.com/office/drawing/2014/main" val="982458646"/>
                    </a:ext>
                  </a:extLst>
                </a:gridCol>
              </a:tblGrid>
              <a:tr h="489781">
                <a:tc>
                  <a:txBody>
                    <a:bodyPr/>
                    <a:lstStyle/>
                    <a:p>
                      <a:pPr algn="ctr">
                        <a:lnSpc>
                          <a:spcPct val="107000"/>
                        </a:lnSpc>
                        <a:spcAft>
                          <a:spcPts val="0"/>
                        </a:spcAft>
                        <a:tabLst>
                          <a:tab pos="590550" algn="l"/>
                        </a:tabLst>
                      </a:pPr>
                      <a:r>
                        <a:rPr lang="en-US" sz="2400">
                          <a:solidFill>
                            <a:schemeClr val="bg1"/>
                          </a:solidFill>
                          <a:effectLst/>
                          <a:latin typeface="Times New Roman" panose="02020603050405020304" pitchFamily="18" charset="0"/>
                          <a:cs typeface="Times New Roman" panose="02020603050405020304" pitchFamily="18" charset="0"/>
                        </a:rPr>
                        <a:t>TT</a:t>
                      </a:r>
                      <a:endParaRPr lang="en-US" sz="24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6">
                        <a:lumMod val="75000"/>
                      </a:schemeClr>
                    </a:solidFill>
                  </a:tcPr>
                </a:tc>
                <a:tc>
                  <a:txBody>
                    <a:bodyPr/>
                    <a:lstStyle/>
                    <a:p>
                      <a:pPr algn="ctr">
                        <a:lnSpc>
                          <a:spcPct val="107000"/>
                        </a:lnSpc>
                        <a:spcAft>
                          <a:spcPts val="0"/>
                        </a:spcAft>
                        <a:tabLst>
                          <a:tab pos="590550" algn="l"/>
                        </a:tabLst>
                      </a:pPr>
                      <a:r>
                        <a:rPr lang="en-US" sz="2400">
                          <a:solidFill>
                            <a:schemeClr val="bg1"/>
                          </a:solidFill>
                          <a:effectLst/>
                          <a:latin typeface="Times New Roman" panose="02020603050405020304" pitchFamily="18" charset="0"/>
                          <a:cs typeface="Times New Roman" panose="02020603050405020304" pitchFamily="18" charset="0"/>
                        </a:rPr>
                        <a:t>Tiêu chí</a:t>
                      </a:r>
                      <a:endParaRPr lang="en-US" sz="24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6">
                        <a:lumMod val="75000"/>
                      </a:schemeClr>
                    </a:solidFill>
                  </a:tcPr>
                </a:tc>
                <a:tc>
                  <a:txBody>
                    <a:bodyPr/>
                    <a:lstStyle/>
                    <a:p>
                      <a:pPr algn="ctr">
                        <a:lnSpc>
                          <a:spcPct val="107000"/>
                        </a:lnSpc>
                        <a:spcAft>
                          <a:spcPts val="0"/>
                        </a:spcAft>
                        <a:tabLst>
                          <a:tab pos="590550" algn="l"/>
                        </a:tabLst>
                      </a:pPr>
                      <a:r>
                        <a:rPr lang="en-US" sz="2400">
                          <a:solidFill>
                            <a:schemeClr val="bg1"/>
                          </a:solidFill>
                          <a:effectLst/>
                          <a:latin typeface="Times New Roman" panose="02020603050405020304" pitchFamily="18" charset="0"/>
                          <a:cs typeface="Times New Roman" panose="02020603050405020304" pitchFamily="18" charset="0"/>
                        </a:rPr>
                        <a:t>Điểm tối đa</a:t>
                      </a:r>
                      <a:endParaRPr lang="en-US" sz="24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6">
                        <a:lumMod val="75000"/>
                      </a:schemeClr>
                    </a:solidFill>
                  </a:tcPr>
                </a:tc>
                <a:tc>
                  <a:txBody>
                    <a:bodyPr/>
                    <a:lstStyle/>
                    <a:p>
                      <a:pPr algn="ctr">
                        <a:lnSpc>
                          <a:spcPct val="107000"/>
                        </a:lnSpc>
                        <a:spcAft>
                          <a:spcPts val="0"/>
                        </a:spcAft>
                        <a:tabLst>
                          <a:tab pos="590550" algn="l"/>
                        </a:tabLst>
                      </a:pPr>
                      <a:r>
                        <a:rPr lang="en-US" sz="2400">
                          <a:solidFill>
                            <a:schemeClr val="bg1"/>
                          </a:solidFill>
                          <a:effectLst/>
                          <a:latin typeface="Times New Roman" panose="02020603050405020304" pitchFamily="18" charset="0"/>
                          <a:cs typeface="Times New Roman" panose="02020603050405020304" pitchFamily="18" charset="0"/>
                        </a:rPr>
                        <a:t>Điểm đạt được</a:t>
                      </a:r>
                      <a:endParaRPr lang="en-US" sz="24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6">
                        <a:lumMod val="75000"/>
                      </a:schemeClr>
                    </a:solidFill>
                  </a:tcPr>
                </a:tc>
                <a:extLst>
                  <a:ext uri="{0D108BD9-81ED-4DB2-BD59-A6C34878D82A}">
                    <a16:rowId xmlns:a16="http://schemas.microsoft.com/office/drawing/2014/main" val="556009249"/>
                  </a:ext>
                </a:extLst>
              </a:tr>
              <a:tr h="1654074">
                <a:tc>
                  <a:txBody>
                    <a:bodyPr/>
                    <a:lstStyle/>
                    <a:p>
                      <a:pPr marL="0" lvl="0" indent="0" algn="l">
                        <a:lnSpc>
                          <a:spcPct val="107000"/>
                        </a:lnSpc>
                        <a:spcAft>
                          <a:spcPts val="0"/>
                        </a:spcAft>
                        <a:buFont typeface="+mj-lt"/>
                        <a:buNone/>
                        <a:tabLst>
                          <a:tab pos="590550" algn="l"/>
                        </a:tabLst>
                      </a:pPr>
                      <a:r>
                        <a:rPr lang="en-US" sz="2400">
                          <a:effectLst/>
                          <a:latin typeface="Times New Roman" panose="02020603050405020304" pitchFamily="18" charset="0"/>
                          <a:cs typeface="Times New Roman" panose="02020603050405020304" pitchFamily="18" charset="0"/>
                        </a:rPr>
                        <a:t>          1.</a:t>
                      </a:r>
                    </a:p>
                  </a:txBody>
                  <a:tcPr marL="68580" marR="68580" marT="0" marB="0">
                    <a:solidFill>
                      <a:schemeClr val="accent6">
                        <a:lumMod val="75000"/>
                      </a:schemeClr>
                    </a:solidFill>
                  </a:tcPr>
                </a:tc>
                <a:tc>
                  <a:txBody>
                    <a:bodyPr/>
                    <a:lstStyle/>
                    <a:p>
                      <a:pPr algn="just">
                        <a:lnSpc>
                          <a:spcPct val="107000"/>
                        </a:lnSpc>
                        <a:spcAft>
                          <a:spcPts val="0"/>
                        </a:spcAft>
                        <a:tabLst>
                          <a:tab pos="590550" algn="l"/>
                        </a:tabLst>
                      </a:pPr>
                      <a:r>
                        <a:rPr lang="en-US" sz="2400">
                          <a:effectLst/>
                          <a:latin typeface="Times New Roman" panose="02020603050405020304" pitchFamily="18" charset="0"/>
                          <a:cs typeface="Times New Roman" panose="02020603050405020304" pitchFamily="18" charset="0"/>
                        </a:rPr>
                        <a:t>Nội dung bài báo cáo đầy đủ, chỉ ra được mức độ phù hợp của bản thân đối với nhóm nghề thuộc lĩnh vực kĩ thuật, công nghệ. </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6">
                        <a:lumMod val="60000"/>
                        <a:lumOff val="40000"/>
                      </a:schemeClr>
                    </a:solidFill>
                  </a:tcPr>
                </a:tc>
                <a:tc>
                  <a:txBody>
                    <a:bodyPr/>
                    <a:lstStyle/>
                    <a:p>
                      <a:pPr algn="ctr">
                        <a:lnSpc>
                          <a:spcPct val="107000"/>
                        </a:lnSpc>
                        <a:spcAft>
                          <a:spcPts val="0"/>
                        </a:spcAft>
                        <a:tabLst>
                          <a:tab pos="590550" algn="l"/>
                        </a:tabLst>
                      </a:pPr>
                      <a:r>
                        <a:rPr lang="en-US" sz="2400">
                          <a:effectLst/>
                          <a:latin typeface="Times New Roman" panose="02020603050405020304" pitchFamily="18" charset="0"/>
                          <a:cs typeface="Times New Roman" panose="02020603050405020304" pitchFamily="18" charset="0"/>
                        </a:rPr>
                        <a:t> </a:t>
                      </a:r>
                    </a:p>
                    <a:p>
                      <a:pPr algn="ctr">
                        <a:lnSpc>
                          <a:spcPct val="107000"/>
                        </a:lnSpc>
                        <a:spcAft>
                          <a:spcPts val="0"/>
                        </a:spcAft>
                        <a:tabLst>
                          <a:tab pos="590550" algn="l"/>
                        </a:tabLst>
                      </a:pPr>
                      <a:r>
                        <a:rPr lang="en-US" sz="2400">
                          <a:effectLst/>
                          <a:latin typeface="Times New Roman" panose="02020603050405020304" pitchFamily="18" charset="0"/>
                          <a:cs typeface="Times New Roman" panose="02020603050405020304" pitchFamily="18" charset="0"/>
                        </a:rPr>
                        <a:t>4</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6">
                        <a:lumMod val="60000"/>
                        <a:lumOff val="40000"/>
                      </a:schemeClr>
                    </a:solidFill>
                  </a:tcPr>
                </a:tc>
                <a:tc>
                  <a:txBody>
                    <a:bodyPr/>
                    <a:lstStyle/>
                    <a:p>
                      <a:pPr algn="just">
                        <a:lnSpc>
                          <a:spcPct val="107000"/>
                        </a:lnSpc>
                        <a:spcAft>
                          <a:spcPts val="0"/>
                        </a:spcAft>
                        <a:tabLst>
                          <a:tab pos="590550" algn="l"/>
                        </a:tabLst>
                      </a:pPr>
                      <a:r>
                        <a:rPr lang="en-US" sz="2400">
                          <a:effectLst/>
                          <a:latin typeface="Times New Roman" panose="02020603050405020304" pitchFamily="18" charset="0"/>
                          <a:cs typeface="Times New Roman" panose="02020603050405020304" pitchFamily="18" charset="0"/>
                        </a:rPr>
                        <a:t> </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6">
                        <a:lumMod val="60000"/>
                        <a:lumOff val="40000"/>
                      </a:schemeClr>
                    </a:solidFill>
                  </a:tcPr>
                </a:tc>
                <a:extLst>
                  <a:ext uri="{0D108BD9-81ED-4DB2-BD59-A6C34878D82A}">
                    <a16:rowId xmlns:a16="http://schemas.microsoft.com/office/drawing/2014/main" val="3858181403"/>
                  </a:ext>
                </a:extLst>
              </a:tr>
              <a:tr h="1233474">
                <a:tc>
                  <a:txBody>
                    <a:bodyPr/>
                    <a:lstStyle/>
                    <a:p>
                      <a:pPr marL="0" lvl="0" indent="0" algn="l">
                        <a:lnSpc>
                          <a:spcPct val="107000"/>
                        </a:lnSpc>
                        <a:spcAft>
                          <a:spcPts val="0"/>
                        </a:spcAft>
                        <a:buFont typeface="+mj-lt"/>
                        <a:buNone/>
                        <a:tabLst>
                          <a:tab pos="590550" algn="l"/>
                        </a:tabLst>
                      </a:pPr>
                      <a:r>
                        <a:rPr lang="en-US" sz="2400">
                          <a:effectLst/>
                          <a:latin typeface="Times New Roman" panose="02020603050405020304" pitchFamily="18" charset="0"/>
                          <a:cs typeface="Times New Roman" panose="02020603050405020304" pitchFamily="18" charset="0"/>
                        </a:rPr>
                        <a:t>           2.</a:t>
                      </a:r>
                    </a:p>
                  </a:txBody>
                  <a:tcPr marL="68580" marR="68580" marT="0" marB="0">
                    <a:solidFill>
                      <a:schemeClr val="accent6">
                        <a:lumMod val="75000"/>
                      </a:schemeClr>
                    </a:solidFill>
                  </a:tcPr>
                </a:tc>
                <a:tc>
                  <a:txBody>
                    <a:bodyPr/>
                    <a:lstStyle/>
                    <a:p>
                      <a:pPr algn="just">
                        <a:lnSpc>
                          <a:spcPct val="107000"/>
                        </a:lnSpc>
                        <a:spcAft>
                          <a:spcPts val="0"/>
                        </a:spcAft>
                        <a:tabLst>
                          <a:tab pos="590550" algn="l"/>
                        </a:tabLst>
                      </a:pPr>
                      <a:r>
                        <a:rPr lang="en-US" sz="2400">
                          <a:effectLst/>
                          <a:latin typeface="Times New Roman" panose="02020603050405020304" pitchFamily="18" charset="0"/>
                          <a:cs typeface="Times New Roman" panose="02020603050405020304" pitchFamily="18" charset="0"/>
                        </a:rPr>
                        <a:t>Làm rõ được các đặc điểm của bản thân về năng lực, sở thích, cá tính, bối cảnh gia đình.</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6">
                        <a:lumMod val="60000"/>
                        <a:lumOff val="40000"/>
                      </a:schemeClr>
                    </a:solidFill>
                  </a:tcPr>
                </a:tc>
                <a:tc>
                  <a:txBody>
                    <a:bodyPr/>
                    <a:lstStyle/>
                    <a:p>
                      <a:pPr algn="ctr">
                        <a:lnSpc>
                          <a:spcPct val="107000"/>
                        </a:lnSpc>
                        <a:spcAft>
                          <a:spcPts val="0"/>
                        </a:spcAft>
                        <a:tabLst>
                          <a:tab pos="590550" algn="l"/>
                        </a:tabLst>
                      </a:pPr>
                      <a:r>
                        <a:rPr lang="en-US" sz="2400">
                          <a:effectLst/>
                          <a:latin typeface="Times New Roman" panose="02020603050405020304" pitchFamily="18" charset="0"/>
                          <a:cs typeface="Times New Roman" panose="02020603050405020304" pitchFamily="18" charset="0"/>
                        </a:rPr>
                        <a:t>4</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6">
                        <a:lumMod val="60000"/>
                        <a:lumOff val="40000"/>
                      </a:schemeClr>
                    </a:solidFill>
                  </a:tcPr>
                </a:tc>
                <a:tc>
                  <a:txBody>
                    <a:bodyPr/>
                    <a:lstStyle/>
                    <a:p>
                      <a:pPr algn="just">
                        <a:lnSpc>
                          <a:spcPct val="107000"/>
                        </a:lnSpc>
                        <a:spcAft>
                          <a:spcPts val="0"/>
                        </a:spcAft>
                        <a:tabLst>
                          <a:tab pos="590550" algn="l"/>
                        </a:tabLst>
                      </a:pPr>
                      <a:r>
                        <a:rPr lang="en-US" sz="2400">
                          <a:effectLst/>
                          <a:latin typeface="Times New Roman" panose="02020603050405020304" pitchFamily="18" charset="0"/>
                          <a:cs typeface="Times New Roman" panose="02020603050405020304" pitchFamily="18" charset="0"/>
                        </a:rPr>
                        <a:t> </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6">
                        <a:lumMod val="60000"/>
                        <a:lumOff val="40000"/>
                      </a:schemeClr>
                    </a:solidFill>
                  </a:tcPr>
                </a:tc>
                <a:extLst>
                  <a:ext uri="{0D108BD9-81ED-4DB2-BD59-A6C34878D82A}">
                    <a16:rowId xmlns:a16="http://schemas.microsoft.com/office/drawing/2014/main" val="2614874093"/>
                  </a:ext>
                </a:extLst>
              </a:tr>
              <a:tr h="489781">
                <a:tc>
                  <a:txBody>
                    <a:bodyPr/>
                    <a:lstStyle/>
                    <a:p>
                      <a:pPr marL="0" lvl="0" indent="0" algn="l">
                        <a:lnSpc>
                          <a:spcPct val="107000"/>
                        </a:lnSpc>
                        <a:spcAft>
                          <a:spcPts val="0"/>
                        </a:spcAft>
                        <a:buFont typeface="+mj-lt"/>
                        <a:buNone/>
                        <a:tabLst>
                          <a:tab pos="590550" algn="l"/>
                        </a:tabLst>
                      </a:pPr>
                      <a:r>
                        <a:rPr lang="en-US" sz="2400">
                          <a:effectLst/>
                          <a:latin typeface="Times New Roman" panose="02020603050405020304" pitchFamily="18" charset="0"/>
                          <a:cs typeface="Times New Roman" panose="02020603050405020304" pitchFamily="18" charset="0"/>
                        </a:rPr>
                        <a:t>           3.</a:t>
                      </a:r>
                    </a:p>
                  </a:txBody>
                  <a:tcPr marL="68580" marR="68580" marT="0" marB="0">
                    <a:solidFill>
                      <a:schemeClr val="accent6">
                        <a:lumMod val="75000"/>
                      </a:schemeClr>
                    </a:solidFill>
                  </a:tcPr>
                </a:tc>
                <a:tc>
                  <a:txBody>
                    <a:bodyPr/>
                    <a:lstStyle/>
                    <a:p>
                      <a:pPr algn="just">
                        <a:lnSpc>
                          <a:spcPct val="107000"/>
                        </a:lnSpc>
                        <a:spcAft>
                          <a:spcPts val="0"/>
                        </a:spcAft>
                        <a:tabLst>
                          <a:tab pos="590550" algn="l"/>
                        </a:tabLst>
                      </a:pPr>
                      <a:r>
                        <a:rPr lang="en-US" sz="2400">
                          <a:effectLst/>
                          <a:latin typeface="Times New Roman" panose="02020603050405020304" pitchFamily="18" charset="0"/>
                          <a:cs typeface="Times New Roman" panose="02020603050405020304" pitchFamily="18" charset="0"/>
                        </a:rPr>
                        <a:t>Diễn đạt tự tin trôi chảy, thuyết phục.</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6">
                        <a:lumMod val="60000"/>
                        <a:lumOff val="40000"/>
                      </a:schemeClr>
                    </a:solidFill>
                  </a:tcPr>
                </a:tc>
                <a:tc>
                  <a:txBody>
                    <a:bodyPr/>
                    <a:lstStyle/>
                    <a:p>
                      <a:pPr algn="ctr">
                        <a:lnSpc>
                          <a:spcPct val="107000"/>
                        </a:lnSpc>
                        <a:spcAft>
                          <a:spcPts val="0"/>
                        </a:spcAft>
                        <a:tabLst>
                          <a:tab pos="590550" algn="l"/>
                        </a:tabLst>
                      </a:pPr>
                      <a:r>
                        <a:rPr lang="en-US" sz="2400">
                          <a:effectLst/>
                          <a:latin typeface="Times New Roman" panose="02020603050405020304" pitchFamily="18" charset="0"/>
                          <a:cs typeface="Times New Roman" panose="02020603050405020304" pitchFamily="18" charset="0"/>
                        </a:rPr>
                        <a:t>1</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6">
                        <a:lumMod val="60000"/>
                        <a:lumOff val="40000"/>
                      </a:schemeClr>
                    </a:solidFill>
                  </a:tcPr>
                </a:tc>
                <a:tc>
                  <a:txBody>
                    <a:bodyPr/>
                    <a:lstStyle/>
                    <a:p>
                      <a:pPr algn="just">
                        <a:lnSpc>
                          <a:spcPct val="107000"/>
                        </a:lnSpc>
                        <a:spcAft>
                          <a:spcPts val="0"/>
                        </a:spcAft>
                        <a:tabLst>
                          <a:tab pos="590550" algn="l"/>
                        </a:tabLst>
                      </a:pPr>
                      <a:r>
                        <a:rPr lang="en-US" sz="2400">
                          <a:effectLst/>
                          <a:latin typeface="Times New Roman" panose="02020603050405020304" pitchFamily="18" charset="0"/>
                          <a:cs typeface="Times New Roman" panose="02020603050405020304" pitchFamily="18" charset="0"/>
                        </a:rPr>
                        <a:t> </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6">
                        <a:lumMod val="60000"/>
                        <a:lumOff val="40000"/>
                      </a:schemeClr>
                    </a:solidFill>
                  </a:tcPr>
                </a:tc>
                <a:extLst>
                  <a:ext uri="{0D108BD9-81ED-4DB2-BD59-A6C34878D82A}">
                    <a16:rowId xmlns:a16="http://schemas.microsoft.com/office/drawing/2014/main" val="4157041516"/>
                  </a:ext>
                </a:extLst>
              </a:tr>
              <a:tr h="812876">
                <a:tc>
                  <a:txBody>
                    <a:bodyPr/>
                    <a:lstStyle/>
                    <a:p>
                      <a:pPr marL="0" lvl="0" indent="0" algn="l">
                        <a:lnSpc>
                          <a:spcPct val="107000"/>
                        </a:lnSpc>
                        <a:spcAft>
                          <a:spcPts val="0"/>
                        </a:spcAft>
                        <a:buFont typeface="+mj-lt"/>
                        <a:buNone/>
                        <a:tabLst>
                          <a:tab pos="590550" algn="l"/>
                        </a:tabLst>
                      </a:pPr>
                      <a:r>
                        <a:rPr lang="en-US" sz="2400">
                          <a:effectLst/>
                          <a:latin typeface="Times New Roman" panose="02020603050405020304" pitchFamily="18" charset="0"/>
                          <a:cs typeface="Times New Roman" panose="02020603050405020304" pitchFamily="18" charset="0"/>
                        </a:rPr>
                        <a:t>           4.</a:t>
                      </a:r>
                    </a:p>
                  </a:txBody>
                  <a:tcPr marL="68580" marR="68580" marT="0" marB="0">
                    <a:solidFill>
                      <a:schemeClr val="accent6">
                        <a:lumMod val="75000"/>
                      </a:schemeClr>
                    </a:solidFill>
                  </a:tcPr>
                </a:tc>
                <a:tc>
                  <a:txBody>
                    <a:bodyPr/>
                    <a:lstStyle/>
                    <a:p>
                      <a:pPr algn="just">
                        <a:lnSpc>
                          <a:spcPct val="107000"/>
                        </a:lnSpc>
                        <a:spcAft>
                          <a:spcPts val="0"/>
                        </a:spcAft>
                        <a:tabLst>
                          <a:tab pos="590550" algn="l"/>
                        </a:tabLst>
                      </a:pPr>
                      <a:r>
                        <a:rPr lang="en-US" sz="2400">
                          <a:effectLst/>
                          <a:latin typeface="Times New Roman" panose="02020603050405020304" pitchFamily="18" charset="0"/>
                          <a:cs typeface="Times New Roman" panose="02020603050405020304" pitchFamily="18" charset="0"/>
                        </a:rPr>
                        <a:t>Hình thức báo cáo đẹp, phong phú, hấp dẫn</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6">
                        <a:lumMod val="60000"/>
                        <a:lumOff val="40000"/>
                      </a:schemeClr>
                    </a:solidFill>
                  </a:tcPr>
                </a:tc>
                <a:tc>
                  <a:txBody>
                    <a:bodyPr/>
                    <a:lstStyle/>
                    <a:p>
                      <a:pPr algn="ctr">
                        <a:lnSpc>
                          <a:spcPct val="107000"/>
                        </a:lnSpc>
                        <a:spcAft>
                          <a:spcPts val="0"/>
                        </a:spcAft>
                        <a:tabLst>
                          <a:tab pos="590550" algn="l"/>
                        </a:tabLst>
                      </a:pPr>
                      <a:r>
                        <a:rPr lang="en-US" sz="2400">
                          <a:effectLst/>
                          <a:latin typeface="Times New Roman" panose="02020603050405020304" pitchFamily="18" charset="0"/>
                          <a:cs typeface="Times New Roman" panose="02020603050405020304" pitchFamily="18" charset="0"/>
                        </a:rPr>
                        <a:t>1</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6">
                        <a:lumMod val="60000"/>
                        <a:lumOff val="40000"/>
                      </a:schemeClr>
                    </a:solidFill>
                  </a:tcPr>
                </a:tc>
                <a:tc>
                  <a:txBody>
                    <a:bodyPr/>
                    <a:lstStyle/>
                    <a:p>
                      <a:pPr algn="just">
                        <a:lnSpc>
                          <a:spcPct val="107000"/>
                        </a:lnSpc>
                        <a:spcAft>
                          <a:spcPts val="0"/>
                        </a:spcAft>
                        <a:tabLst>
                          <a:tab pos="590550" algn="l"/>
                        </a:tabLst>
                      </a:pPr>
                      <a:r>
                        <a:rPr lang="en-US" sz="2400">
                          <a:effectLst/>
                          <a:latin typeface="Times New Roman" panose="02020603050405020304" pitchFamily="18" charset="0"/>
                          <a:cs typeface="Times New Roman" panose="02020603050405020304" pitchFamily="18" charset="0"/>
                        </a:rPr>
                        <a:t> </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6">
                        <a:lumMod val="60000"/>
                        <a:lumOff val="40000"/>
                      </a:schemeClr>
                    </a:solidFill>
                  </a:tcPr>
                </a:tc>
                <a:extLst>
                  <a:ext uri="{0D108BD9-81ED-4DB2-BD59-A6C34878D82A}">
                    <a16:rowId xmlns:a16="http://schemas.microsoft.com/office/drawing/2014/main" val="3821523110"/>
                  </a:ext>
                </a:extLst>
              </a:tr>
              <a:tr h="489781">
                <a:tc>
                  <a:txBody>
                    <a:bodyPr/>
                    <a:lstStyle/>
                    <a:p>
                      <a:pPr marL="457200" algn="l">
                        <a:lnSpc>
                          <a:spcPct val="107000"/>
                        </a:lnSpc>
                        <a:spcAft>
                          <a:spcPts val="0"/>
                        </a:spcAft>
                        <a:tabLst>
                          <a:tab pos="590550" algn="l"/>
                        </a:tabLst>
                      </a:pPr>
                      <a:r>
                        <a:rPr lang="en-US" sz="2400">
                          <a:effectLst/>
                          <a:latin typeface="Times New Roman" panose="02020603050405020304" pitchFamily="18" charset="0"/>
                          <a:cs typeface="Times New Roman" panose="02020603050405020304" pitchFamily="18" charset="0"/>
                        </a:rPr>
                        <a:t> </a:t>
                      </a:r>
                    </a:p>
                  </a:txBody>
                  <a:tcPr marL="68580" marR="68580" marT="0" marB="0">
                    <a:solidFill>
                      <a:schemeClr val="accent6">
                        <a:lumMod val="75000"/>
                      </a:schemeClr>
                    </a:solidFill>
                  </a:tcPr>
                </a:tc>
                <a:tc>
                  <a:txBody>
                    <a:bodyPr/>
                    <a:lstStyle/>
                    <a:p>
                      <a:pPr algn="ctr">
                        <a:lnSpc>
                          <a:spcPct val="107000"/>
                        </a:lnSpc>
                        <a:spcAft>
                          <a:spcPts val="0"/>
                        </a:spcAft>
                        <a:tabLst>
                          <a:tab pos="590550" algn="l"/>
                        </a:tabLst>
                      </a:pPr>
                      <a:r>
                        <a:rPr lang="en-US" sz="2400">
                          <a:effectLst/>
                          <a:latin typeface="Times New Roman" panose="02020603050405020304" pitchFamily="18" charset="0"/>
                          <a:cs typeface="Times New Roman" panose="02020603050405020304" pitchFamily="18" charset="0"/>
                        </a:rPr>
                        <a:t>Tổng điểm</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6">
                        <a:lumMod val="60000"/>
                        <a:lumOff val="40000"/>
                      </a:schemeClr>
                    </a:solidFill>
                  </a:tcPr>
                </a:tc>
                <a:tc>
                  <a:txBody>
                    <a:bodyPr/>
                    <a:lstStyle/>
                    <a:p>
                      <a:pPr algn="ctr">
                        <a:lnSpc>
                          <a:spcPct val="107000"/>
                        </a:lnSpc>
                        <a:spcAft>
                          <a:spcPts val="0"/>
                        </a:spcAft>
                        <a:tabLst>
                          <a:tab pos="590550" algn="l"/>
                        </a:tabLst>
                      </a:pPr>
                      <a:r>
                        <a:rPr lang="en-US" sz="2400">
                          <a:effectLst/>
                          <a:latin typeface="Times New Roman" panose="02020603050405020304" pitchFamily="18" charset="0"/>
                          <a:cs typeface="Times New Roman" panose="02020603050405020304" pitchFamily="18" charset="0"/>
                        </a:rPr>
                        <a:t>10</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6">
                        <a:lumMod val="60000"/>
                        <a:lumOff val="40000"/>
                      </a:schemeClr>
                    </a:solidFill>
                  </a:tcPr>
                </a:tc>
                <a:tc>
                  <a:txBody>
                    <a:bodyPr/>
                    <a:lstStyle/>
                    <a:p>
                      <a:pPr algn="just">
                        <a:lnSpc>
                          <a:spcPct val="107000"/>
                        </a:lnSpc>
                        <a:spcAft>
                          <a:spcPts val="0"/>
                        </a:spcAft>
                        <a:tabLst>
                          <a:tab pos="590550" algn="l"/>
                        </a:tabLst>
                      </a:pPr>
                      <a:r>
                        <a:rPr lang="en-US" sz="2400">
                          <a:effectLst/>
                          <a:latin typeface="Times New Roman" panose="02020603050405020304" pitchFamily="18" charset="0"/>
                          <a:cs typeface="Times New Roman" panose="02020603050405020304" pitchFamily="18" charset="0"/>
                        </a:rPr>
                        <a:t> </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6">
                        <a:lumMod val="60000"/>
                        <a:lumOff val="40000"/>
                      </a:schemeClr>
                    </a:solidFill>
                  </a:tcPr>
                </a:tc>
                <a:extLst>
                  <a:ext uri="{0D108BD9-81ED-4DB2-BD59-A6C34878D82A}">
                    <a16:rowId xmlns:a16="http://schemas.microsoft.com/office/drawing/2014/main" val="3955330148"/>
                  </a:ext>
                </a:extLst>
              </a:tr>
            </a:tbl>
          </a:graphicData>
        </a:graphic>
      </p:graphicFrame>
    </p:spTree>
    <p:extLst>
      <p:ext uri="{BB962C8B-B14F-4D97-AF65-F5344CB8AC3E}">
        <p14:creationId xmlns:p14="http://schemas.microsoft.com/office/powerpoint/2010/main" val="15542152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1A6F47-3644-4520-91E0-ED05E1083BFC}"/>
              </a:ext>
            </a:extLst>
          </p:cNvPr>
          <p:cNvSpPr>
            <a:spLocks noGrp="1"/>
          </p:cNvSpPr>
          <p:nvPr>
            <p:ph type="ctrTitle"/>
          </p:nvPr>
        </p:nvSpPr>
        <p:spPr>
          <a:xfrm>
            <a:off x="91440" y="193040"/>
            <a:ext cx="12100560" cy="2072639"/>
          </a:xfrm>
        </p:spPr>
        <p:txBody>
          <a:bodyPr>
            <a:normAutofit/>
          </a:bodyPr>
          <a:lstStyle/>
          <a:p>
            <a:r>
              <a:rPr lang="en-US" sz="3600" u="sng">
                <a:solidFill>
                  <a:srgbClr val="FF0000"/>
                </a:solidFill>
                <a:latin typeface="Times New Roman" panose="02020603050405020304" pitchFamily="18" charset="0"/>
                <a:cs typeface="Times New Roman" panose="02020603050405020304" pitchFamily="18" charset="0"/>
              </a:rPr>
              <a:t>Bài 5</a:t>
            </a:r>
            <a:r>
              <a:rPr lang="en-US" sz="3600">
                <a:solidFill>
                  <a:srgbClr val="FF0000"/>
                </a:solidFill>
                <a:latin typeface="Times New Roman" panose="02020603050405020304" pitchFamily="18" charset="0"/>
                <a:cs typeface="Times New Roman" panose="02020603050405020304" pitchFamily="18" charset="0"/>
              </a:rPr>
              <a:t>: </a:t>
            </a:r>
            <a:r>
              <a:rPr lang="en-US" sz="3600" b="1">
                <a:solidFill>
                  <a:srgbClr val="002060"/>
                </a:solidFill>
                <a:latin typeface="Times New Roman" panose="02020603050405020304" pitchFamily="18" charset="0"/>
                <a:cs typeface="Times New Roman" panose="02020603050405020304" pitchFamily="18" charset="0"/>
              </a:rPr>
              <a:t>DỰ ÁN: </a:t>
            </a:r>
            <a:r>
              <a:rPr lang="en-US" sz="3600" b="1">
                <a:latin typeface="Times New Roman" panose="02020603050405020304" pitchFamily="18" charset="0"/>
                <a:cs typeface="Times New Roman" panose="02020603050405020304" pitchFamily="18" charset="0"/>
              </a:rPr>
              <a:t>TỰ ĐÁNH GIÁ MỨC ĐỘ PHÙ HỢP CỦA BẢN THÂN VỚI MỘT SỐ NGÀNH NGHỀ THUỘC LĨNH VỰC KĨ THUẬT</a:t>
            </a:r>
            <a:endParaRPr lang="en-US" sz="360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D37E3150-1849-4CC8-A722-AF8F58D5C0FD}"/>
              </a:ext>
            </a:extLst>
          </p:cNvPr>
          <p:cNvSpPr>
            <a:spLocks noGrp="1"/>
          </p:cNvSpPr>
          <p:nvPr>
            <p:ph type="subTitle" idx="1"/>
          </p:nvPr>
        </p:nvSpPr>
        <p:spPr>
          <a:xfrm>
            <a:off x="91440" y="2153920"/>
            <a:ext cx="12100560" cy="4582160"/>
          </a:xfrm>
        </p:spPr>
        <p:txBody>
          <a:bodyPr>
            <a:normAutofit/>
          </a:bodyPr>
          <a:lstStyle/>
          <a:p>
            <a:endParaRPr lang="en-US" b="1"/>
          </a:p>
          <a:p>
            <a:pPr algn="l"/>
            <a:r>
              <a:rPr lang="en-US" sz="3600" b="1">
                <a:solidFill>
                  <a:schemeClr val="accent6">
                    <a:lumMod val="75000"/>
                  </a:schemeClr>
                </a:solidFill>
                <a:highlight>
                  <a:srgbClr val="FFFF00"/>
                </a:highlight>
                <a:latin typeface="Times New Roman" panose="02020603050405020304" pitchFamily="18" charset="0"/>
                <a:cs typeface="Times New Roman" panose="02020603050405020304" pitchFamily="18" charset="0"/>
              </a:rPr>
              <a:t>Luyện tập:</a:t>
            </a:r>
          </a:p>
          <a:p>
            <a:pPr algn="l"/>
            <a:r>
              <a:rPr lang="en-US" sz="3200" b="1" u="sng">
                <a:latin typeface="Times New Roman" panose="02020603050405020304" pitchFamily="18" charset="0"/>
                <a:cs typeface="Times New Roman" panose="02020603050405020304" pitchFamily="18" charset="0"/>
              </a:rPr>
              <a:t>Câu 1</a:t>
            </a:r>
            <a:r>
              <a:rPr lang="en-US" sz="3200" b="1">
                <a:latin typeface="Times New Roman" panose="02020603050405020304" pitchFamily="18" charset="0"/>
                <a:cs typeface="Times New Roman" panose="02020603050405020304" pitchFamily="18" charset="0"/>
              </a:rPr>
              <a:t>:</a:t>
            </a:r>
            <a:r>
              <a:rPr lang="en-US" sz="3200">
                <a:latin typeface="Times New Roman" panose="02020603050405020304" pitchFamily="18" charset="0"/>
                <a:cs typeface="Times New Roman" panose="02020603050405020304" pitchFamily="18" charset="0"/>
              </a:rPr>
              <a:t> Bảng đánh giá mức độ phù hợp nghề nghiệp có vai trò như thế nào trong việc hổ trợ học sinh thực hiện việc chọn nghề một cách khoa học?</a:t>
            </a:r>
          </a:p>
          <a:p>
            <a:pPr algn="l"/>
            <a:r>
              <a:rPr lang="en-US" sz="3200" b="1" u="sng">
                <a:latin typeface="Times New Roman" panose="02020603050405020304" pitchFamily="18" charset="0"/>
                <a:cs typeface="Times New Roman" panose="02020603050405020304" pitchFamily="18" charset="0"/>
              </a:rPr>
              <a:t>Câu 2</a:t>
            </a:r>
            <a:r>
              <a:rPr lang="en-US" sz="3200" b="1">
                <a:latin typeface="Times New Roman" panose="02020603050405020304" pitchFamily="18" charset="0"/>
                <a:cs typeface="Times New Roman" panose="02020603050405020304" pitchFamily="18" charset="0"/>
              </a:rPr>
              <a:t>:</a:t>
            </a:r>
            <a:r>
              <a:rPr lang="en-US" sz="3200">
                <a:latin typeface="Times New Roman" panose="02020603050405020304" pitchFamily="18" charset="0"/>
                <a:cs typeface="Times New Roman" panose="02020603050405020304" pitchFamily="18" charset="0"/>
              </a:rPr>
              <a:t> Sau khi có kết quả về mức độ phù hợp, học sinh sẽ quyết định như thế nào trong việc lựa chọn nghề thuộc lĩnh vực kĩ thuật công nghệ?</a:t>
            </a:r>
          </a:p>
          <a:p>
            <a:endParaRPr lang="en-US"/>
          </a:p>
        </p:txBody>
      </p:sp>
    </p:spTree>
    <p:extLst>
      <p:ext uri="{BB962C8B-B14F-4D97-AF65-F5344CB8AC3E}">
        <p14:creationId xmlns:p14="http://schemas.microsoft.com/office/powerpoint/2010/main" val="30080788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5AF1C6-7DFE-474A-82D9-D064FEE81652}"/>
              </a:ext>
            </a:extLst>
          </p:cNvPr>
          <p:cNvSpPr>
            <a:spLocks noGrp="1"/>
          </p:cNvSpPr>
          <p:nvPr>
            <p:ph type="title"/>
          </p:nvPr>
        </p:nvSpPr>
        <p:spPr>
          <a:xfrm>
            <a:off x="81280" y="365125"/>
            <a:ext cx="11948160" cy="1325563"/>
          </a:xfrm>
        </p:spPr>
        <p:txBody>
          <a:bodyPr>
            <a:normAutofit fontScale="90000"/>
          </a:bodyPr>
          <a:lstStyle/>
          <a:p>
            <a:pPr algn="ctr"/>
            <a:r>
              <a:rPr lang="en-US" u="sng">
                <a:solidFill>
                  <a:srgbClr val="FF0000"/>
                </a:solidFill>
                <a:latin typeface="Times New Roman" panose="02020603050405020304" pitchFamily="18" charset="0"/>
                <a:cs typeface="Times New Roman" panose="02020603050405020304" pitchFamily="18" charset="0"/>
              </a:rPr>
              <a:t>Bài 5</a:t>
            </a:r>
            <a:r>
              <a:rPr lang="en-US">
                <a:solidFill>
                  <a:srgbClr val="FF0000"/>
                </a:solidFill>
                <a:latin typeface="Times New Roman" panose="02020603050405020304" pitchFamily="18" charset="0"/>
                <a:cs typeface="Times New Roman" panose="02020603050405020304" pitchFamily="18" charset="0"/>
              </a:rPr>
              <a:t>: </a:t>
            </a:r>
            <a:r>
              <a:rPr lang="en-US" b="1">
                <a:solidFill>
                  <a:srgbClr val="002060"/>
                </a:solidFill>
                <a:latin typeface="Times New Roman" panose="02020603050405020304" pitchFamily="18" charset="0"/>
                <a:cs typeface="Times New Roman" panose="02020603050405020304" pitchFamily="18" charset="0"/>
              </a:rPr>
              <a:t>DỰ ÁN: </a:t>
            </a:r>
            <a:r>
              <a:rPr lang="en-US" b="1">
                <a:latin typeface="Times New Roman" panose="02020603050405020304" pitchFamily="18" charset="0"/>
                <a:cs typeface="Times New Roman" panose="02020603050405020304" pitchFamily="18" charset="0"/>
              </a:rPr>
              <a:t>TỰ ĐÁNH GIÁ MỨC ĐỘ PHÙ HỢP CỦA BẢN THÂN VỚI MỘT SỐ NGÀNH NGHỀ THUỘC LĨNH VỰC KĨ THUẬT</a:t>
            </a:r>
            <a:endParaRPr lang="en-US"/>
          </a:p>
        </p:txBody>
      </p:sp>
      <p:sp>
        <p:nvSpPr>
          <p:cNvPr id="3" name="Content Placeholder 2">
            <a:extLst>
              <a:ext uri="{FF2B5EF4-FFF2-40B4-BE49-F238E27FC236}">
                <a16:creationId xmlns:a16="http://schemas.microsoft.com/office/drawing/2014/main" id="{EFF375F1-630E-48EE-B7DF-A7C2A678B98D}"/>
              </a:ext>
            </a:extLst>
          </p:cNvPr>
          <p:cNvSpPr>
            <a:spLocks noGrp="1"/>
          </p:cNvSpPr>
          <p:nvPr>
            <p:ph idx="1"/>
          </p:nvPr>
        </p:nvSpPr>
        <p:spPr>
          <a:xfrm>
            <a:off x="81280" y="1825625"/>
            <a:ext cx="11948160" cy="4351338"/>
          </a:xfrm>
        </p:spPr>
        <p:txBody>
          <a:bodyPr/>
          <a:lstStyle/>
          <a:p>
            <a:pPr marL="0" indent="0">
              <a:buNone/>
            </a:pPr>
            <a:r>
              <a:rPr lang="en-US" sz="3600" b="1">
                <a:solidFill>
                  <a:schemeClr val="accent6">
                    <a:lumMod val="75000"/>
                  </a:schemeClr>
                </a:solidFill>
                <a:highlight>
                  <a:srgbClr val="FFFF00"/>
                </a:highlight>
                <a:latin typeface="Times New Roman" panose="02020603050405020304" pitchFamily="18" charset="0"/>
                <a:cs typeface="Times New Roman" panose="02020603050405020304" pitchFamily="18" charset="0"/>
              </a:rPr>
              <a:t>Luyện tập:</a:t>
            </a:r>
          </a:p>
          <a:p>
            <a:pPr marL="0" indent="0">
              <a:buNone/>
            </a:pPr>
            <a:r>
              <a:rPr lang="en-US" sz="3200" b="1" u="sng">
                <a:latin typeface="Times New Roman" panose="02020603050405020304" pitchFamily="18" charset="0"/>
                <a:cs typeface="Times New Roman" panose="02020603050405020304" pitchFamily="18" charset="0"/>
              </a:rPr>
              <a:t>Câu 1</a:t>
            </a:r>
            <a:r>
              <a:rPr lang="en-US" sz="3200" b="1">
                <a:latin typeface="Times New Roman" panose="02020603050405020304" pitchFamily="18" charset="0"/>
                <a:cs typeface="Times New Roman" panose="02020603050405020304" pitchFamily="18" charset="0"/>
              </a:rPr>
              <a:t>:</a:t>
            </a:r>
            <a:r>
              <a:rPr lang="en-US" sz="3200">
                <a:latin typeface="Times New Roman" panose="02020603050405020304" pitchFamily="18" charset="0"/>
                <a:cs typeface="Times New Roman" panose="02020603050405020304" pitchFamily="18" charset="0"/>
              </a:rPr>
              <a:t> Bảng đánh giá mức độ phù hợp nghề nghiệp có vai trò rất quan trọng trong việc hổ trợ học sinh thực hiện việc chọn nghề một cách khoa học.</a:t>
            </a:r>
          </a:p>
          <a:p>
            <a:pPr marL="0" indent="0">
              <a:buNone/>
            </a:pPr>
            <a:r>
              <a:rPr lang="en-US" sz="3200" b="1" u="sng">
                <a:latin typeface="Times New Roman" panose="02020603050405020304" pitchFamily="18" charset="0"/>
                <a:cs typeface="Times New Roman" panose="02020603050405020304" pitchFamily="18" charset="0"/>
              </a:rPr>
              <a:t>Câu 2</a:t>
            </a:r>
            <a:r>
              <a:rPr lang="en-US" sz="3200" b="1">
                <a:latin typeface="Times New Roman" panose="02020603050405020304" pitchFamily="18" charset="0"/>
                <a:cs typeface="Times New Roman" panose="02020603050405020304" pitchFamily="18" charset="0"/>
              </a:rPr>
              <a:t>:</a:t>
            </a:r>
            <a:r>
              <a:rPr lang="en-US" sz="3200">
                <a:latin typeface="Times New Roman" panose="02020603050405020304" pitchFamily="18" charset="0"/>
                <a:cs typeface="Times New Roman" panose="02020603050405020304" pitchFamily="18" charset="0"/>
              </a:rPr>
              <a:t> Sau khi có kết quả về mức độ phù hợp, học sinh sẽ quyết định đúng đắn trong việc lựa chọn nghề thuộc lĩnh vực kĩ thuật công nghệ.</a:t>
            </a:r>
          </a:p>
          <a:p>
            <a:endParaRPr lang="en-US"/>
          </a:p>
        </p:txBody>
      </p:sp>
    </p:spTree>
    <p:extLst>
      <p:ext uri="{BB962C8B-B14F-4D97-AF65-F5344CB8AC3E}">
        <p14:creationId xmlns:p14="http://schemas.microsoft.com/office/powerpoint/2010/main" val="39794111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5B6170-5E04-4FD9-887B-99D7FE1B3761}"/>
              </a:ext>
            </a:extLst>
          </p:cNvPr>
          <p:cNvSpPr>
            <a:spLocks noGrp="1"/>
          </p:cNvSpPr>
          <p:nvPr>
            <p:ph type="title"/>
          </p:nvPr>
        </p:nvSpPr>
        <p:spPr>
          <a:xfrm>
            <a:off x="81280" y="365125"/>
            <a:ext cx="12110720" cy="1325563"/>
          </a:xfrm>
        </p:spPr>
        <p:txBody>
          <a:bodyPr>
            <a:normAutofit fontScale="90000"/>
          </a:bodyPr>
          <a:lstStyle/>
          <a:p>
            <a:pPr algn="ctr"/>
            <a:r>
              <a:rPr lang="en-US" u="sng">
                <a:solidFill>
                  <a:srgbClr val="FF0000"/>
                </a:solidFill>
                <a:latin typeface="Times New Roman" panose="02020603050405020304" pitchFamily="18" charset="0"/>
                <a:cs typeface="Times New Roman" panose="02020603050405020304" pitchFamily="18" charset="0"/>
              </a:rPr>
              <a:t>Bài 5</a:t>
            </a:r>
            <a:r>
              <a:rPr lang="en-US">
                <a:solidFill>
                  <a:srgbClr val="FF0000"/>
                </a:solidFill>
                <a:latin typeface="Times New Roman" panose="02020603050405020304" pitchFamily="18" charset="0"/>
                <a:cs typeface="Times New Roman" panose="02020603050405020304" pitchFamily="18" charset="0"/>
              </a:rPr>
              <a:t>: </a:t>
            </a:r>
            <a:r>
              <a:rPr lang="en-US" b="1">
                <a:solidFill>
                  <a:srgbClr val="002060"/>
                </a:solidFill>
                <a:latin typeface="Times New Roman" panose="02020603050405020304" pitchFamily="18" charset="0"/>
                <a:cs typeface="Times New Roman" panose="02020603050405020304" pitchFamily="18" charset="0"/>
              </a:rPr>
              <a:t>DỰ ÁN: </a:t>
            </a:r>
            <a:r>
              <a:rPr lang="en-US" b="1">
                <a:latin typeface="Times New Roman" panose="02020603050405020304" pitchFamily="18" charset="0"/>
                <a:cs typeface="Times New Roman" panose="02020603050405020304" pitchFamily="18" charset="0"/>
              </a:rPr>
              <a:t>TỰ ĐÁNH GIÁ MỨC ĐỘ PHÙ HỢP CỦA BẢN THÂN VỚI MỘT SỐ NGÀNH NGHỀ THUỘC LĨNH VỰC KĨ THUẬT</a:t>
            </a:r>
            <a:endParaRPr lang="en-US"/>
          </a:p>
        </p:txBody>
      </p:sp>
      <p:sp>
        <p:nvSpPr>
          <p:cNvPr id="3" name="Content Placeholder 2">
            <a:extLst>
              <a:ext uri="{FF2B5EF4-FFF2-40B4-BE49-F238E27FC236}">
                <a16:creationId xmlns:a16="http://schemas.microsoft.com/office/drawing/2014/main" id="{02655A47-6543-486B-9B26-FE2DC3EE0E40}"/>
              </a:ext>
            </a:extLst>
          </p:cNvPr>
          <p:cNvSpPr>
            <a:spLocks noGrp="1"/>
          </p:cNvSpPr>
          <p:nvPr>
            <p:ph idx="1"/>
          </p:nvPr>
        </p:nvSpPr>
        <p:spPr>
          <a:xfrm>
            <a:off x="81280" y="1825624"/>
            <a:ext cx="11968480" cy="4839335"/>
          </a:xfrm>
        </p:spPr>
        <p:txBody>
          <a:bodyPr/>
          <a:lstStyle/>
          <a:p>
            <a:pPr marL="0" indent="0">
              <a:buNone/>
            </a:pPr>
            <a:r>
              <a:rPr lang="en-US" sz="3200" b="1" u="sng">
                <a:solidFill>
                  <a:schemeClr val="accent6">
                    <a:lumMod val="75000"/>
                  </a:schemeClr>
                </a:solidFill>
                <a:highlight>
                  <a:srgbClr val="FFFF00"/>
                </a:highlight>
                <a:latin typeface="Times New Roman" panose="02020603050405020304" pitchFamily="18" charset="0"/>
                <a:cs typeface="Times New Roman" panose="02020603050405020304" pitchFamily="18" charset="0"/>
              </a:rPr>
              <a:t>Vận dụng</a:t>
            </a:r>
            <a:r>
              <a:rPr lang="en-US" sz="3200" b="1">
                <a:solidFill>
                  <a:schemeClr val="accent6">
                    <a:lumMod val="75000"/>
                  </a:schemeClr>
                </a:solidFill>
                <a:highlight>
                  <a:srgbClr val="FFFF00"/>
                </a:highlight>
                <a:latin typeface="Times New Roman" panose="02020603050405020304" pitchFamily="18" charset="0"/>
                <a:cs typeface="Times New Roman" panose="02020603050405020304" pitchFamily="18" charset="0"/>
              </a:rPr>
              <a:t>:</a:t>
            </a:r>
          </a:p>
          <a:p>
            <a:pPr marL="0" indent="0">
              <a:buNone/>
            </a:pPr>
            <a:r>
              <a:rPr lang="en-US">
                <a:latin typeface="Times New Roman" panose="02020603050405020304" pitchFamily="18" charset="0"/>
                <a:cs typeface="Times New Roman" panose="02020603050405020304" pitchFamily="18" charset="0"/>
              </a:rPr>
              <a:t>Vận dụng các kiến đã học và thực hiện trong dự án để giúp người thân và bạn bè lựa chọn nghề nghiệp phù hợp với bản thân?</a:t>
            </a:r>
          </a:p>
          <a:p>
            <a:pPr marL="0" indent="0">
              <a:buNone/>
            </a:pPr>
            <a:endParaRPr lang="en-US"/>
          </a:p>
        </p:txBody>
      </p:sp>
    </p:spTree>
    <p:extLst>
      <p:ext uri="{BB962C8B-B14F-4D97-AF65-F5344CB8AC3E}">
        <p14:creationId xmlns:p14="http://schemas.microsoft.com/office/powerpoint/2010/main" val="32317865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2E26FD-E308-4CB4-9453-42E54E2078AF}"/>
              </a:ext>
            </a:extLst>
          </p:cNvPr>
          <p:cNvSpPr>
            <a:spLocks noGrp="1"/>
          </p:cNvSpPr>
          <p:nvPr>
            <p:ph type="title"/>
          </p:nvPr>
        </p:nvSpPr>
        <p:spPr/>
        <p:txBody>
          <a:bodyPr/>
          <a:lstStyle/>
          <a:p>
            <a:pPr algn="ctr"/>
            <a:r>
              <a:rPr lang="en-US">
                <a:solidFill>
                  <a:srgbClr val="FF0000"/>
                </a:solidFill>
                <a:latin typeface="Times New Roman" panose="02020603050405020304" pitchFamily="18" charset="0"/>
                <a:cs typeface="Times New Roman" panose="02020603050405020304" pitchFamily="18" charset="0"/>
              </a:rPr>
              <a:t>DẶN DÒ</a:t>
            </a:r>
          </a:p>
        </p:txBody>
      </p:sp>
      <p:sp>
        <p:nvSpPr>
          <p:cNvPr id="3" name="Content Placeholder 2">
            <a:extLst>
              <a:ext uri="{FF2B5EF4-FFF2-40B4-BE49-F238E27FC236}">
                <a16:creationId xmlns:a16="http://schemas.microsoft.com/office/drawing/2014/main" id="{FA12A920-837B-4381-B182-D364DACC1B03}"/>
              </a:ext>
            </a:extLst>
          </p:cNvPr>
          <p:cNvSpPr>
            <a:spLocks noGrp="1"/>
          </p:cNvSpPr>
          <p:nvPr>
            <p:ph idx="1"/>
          </p:nvPr>
        </p:nvSpPr>
        <p:spPr/>
        <p:txBody>
          <a:bodyPr/>
          <a:lstStyle/>
          <a:p>
            <a:pPr marL="0" indent="0">
              <a:buNone/>
            </a:pPr>
            <a:r>
              <a:rPr lang="en-US">
                <a:latin typeface="Times New Roman" panose="02020603050405020304" pitchFamily="18" charset="0"/>
                <a:cs typeface="Times New Roman" panose="02020603050405020304" pitchFamily="18" charset="0"/>
              </a:rPr>
              <a:t>- Vận dụng các kiến đã học và thực hiện trong dự án để giúp người thân và bạn bè lựa chọn nghề nghiệp phù hợp với bản thân.</a:t>
            </a:r>
          </a:p>
          <a:p>
            <a:pPr marL="0" indent="0">
              <a:buNone/>
            </a:pPr>
            <a:r>
              <a:rPr lang="en-US">
                <a:latin typeface="Times New Roman" panose="02020603050405020304" pitchFamily="18" charset="0"/>
                <a:cs typeface="Times New Roman" panose="02020603050405020304" pitchFamily="18" charset="0"/>
              </a:rPr>
              <a:t>- Về nhà ôn lại các kiến thức đã đ</a:t>
            </a:r>
            <a:r>
              <a:rPr lang="vi-VN">
                <a:latin typeface="Times New Roman" panose="02020603050405020304" pitchFamily="18" charset="0"/>
                <a:cs typeface="Times New Roman" panose="02020603050405020304" pitchFamily="18" charset="0"/>
              </a:rPr>
              <a:t>ư</a:t>
            </a:r>
            <a:r>
              <a:rPr lang="en-US">
                <a:latin typeface="Times New Roman" panose="02020603050405020304" pitchFamily="18" charset="0"/>
                <a:cs typeface="Times New Roman" panose="02020603050405020304" pitchFamily="18" charset="0"/>
              </a:rPr>
              <a:t>ợc học để tiết hôm sau ôn tập.</a:t>
            </a:r>
          </a:p>
        </p:txBody>
      </p:sp>
    </p:spTree>
    <p:extLst>
      <p:ext uri="{BB962C8B-B14F-4D97-AF65-F5344CB8AC3E}">
        <p14:creationId xmlns:p14="http://schemas.microsoft.com/office/powerpoint/2010/main" val="22423360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FB25F2-D2B3-4FB0-8B62-F71D68FFD302}"/>
              </a:ext>
            </a:extLst>
          </p:cNvPr>
          <p:cNvSpPr>
            <a:spLocks noGrp="1"/>
          </p:cNvSpPr>
          <p:nvPr>
            <p:ph type="title"/>
          </p:nvPr>
        </p:nvSpPr>
        <p:spPr>
          <a:xfrm>
            <a:off x="203200" y="0"/>
            <a:ext cx="11730182" cy="406399"/>
          </a:xfrm>
        </p:spPr>
        <p:txBody>
          <a:bodyPr>
            <a:normAutofit fontScale="90000"/>
          </a:bodyPr>
          <a:lstStyle/>
          <a:p>
            <a:br>
              <a:rPr lang="en-US" b="1"/>
            </a:br>
            <a:r>
              <a:rPr lang="en-US" sz="1800" b="1">
                <a:latin typeface="Times New Roman" panose="02020603050405020304" pitchFamily="18" charset="0"/>
                <a:cs typeface="Times New Roman" panose="02020603050405020304" pitchFamily="18" charset="0"/>
              </a:rPr>
              <a:t>PHIẾU HỌC TẬP: </a:t>
            </a:r>
            <a:r>
              <a:rPr lang="en-US" sz="2000" b="1">
                <a:latin typeface="Times New Roman" panose="02020603050405020304" pitchFamily="18" charset="0"/>
                <a:cs typeface="Times New Roman" panose="02020603050405020304" pitchFamily="18" charset="0"/>
              </a:rPr>
              <a:t>Dựa vào các tính cách đã cho em hãy đưa ra môi trường làm việc phù hợp với những tính cách đó?</a:t>
            </a:r>
            <a:br>
              <a:rPr lang="en-US" sz="2000">
                <a:latin typeface="Times New Roman" panose="02020603050405020304" pitchFamily="18" charset="0"/>
                <a:cs typeface="Times New Roman" panose="02020603050405020304" pitchFamily="18" charset="0"/>
              </a:rPr>
            </a:br>
            <a:endParaRPr lang="en-US" sz="2000">
              <a:latin typeface="Times New Roman" panose="02020603050405020304" pitchFamily="18" charset="0"/>
              <a:cs typeface="Times New Roman" panose="02020603050405020304" pitchFamily="18" charset="0"/>
            </a:endParaRPr>
          </a:p>
        </p:txBody>
      </p:sp>
      <p:graphicFrame>
        <p:nvGraphicFramePr>
          <p:cNvPr id="4" name="Content Placeholder 3">
            <a:extLst>
              <a:ext uri="{FF2B5EF4-FFF2-40B4-BE49-F238E27FC236}">
                <a16:creationId xmlns:a16="http://schemas.microsoft.com/office/drawing/2014/main" id="{9796789F-1A5D-4701-BF22-0647BCC4E9A8}"/>
              </a:ext>
            </a:extLst>
          </p:cNvPr>
          <p:cNvGraphicFramePr>
            <a:graphicFrameLocks noGrp="1"/>
          </p:cNvGraphicFramePr>
          <p:nvPr>
            <p:ph idx="1"/>
            <p:extLst>
              <p:ext uri="{D42A27DB-BD31-4B8C-83A1-F6EECF244321}">
                <p14:modId xmlns:p14="http://schemas.microsoft.com/office/powerpoint/2010/main" val="1595261632"/>
              </p:ext>
            </p:extLst>
          </p:nvPr>
        </p:nvGraphicFramePr>
        <p:xfrm>
          <a:off x="203200" y="554182"/>
          <a:ext cx="11896436" cy="6238117"/>
        </p:xfrm>
        <a:graphic>
          <a:graphicData uri="http://schemas.openxmlformats.org/drawingml/2006/table">
            <a:tbl>
              <a:tblPr firstRow="1" firstCol="1" bandRow="1">
                <a:tableStyleId>{5C22544A-7EE6-4342-B048-85BDC9FD1C3A}</a:tableStyleId>
              </a:tblPr>
              <a:tblGrid>
                <a:gridCol w="8405091">
                  <a:extLst>
                    <a:ext uri="{9D8B030D-6E8A-4147-A177-3AD203B41FA5}">
                      <a16:colId xmlns:a16="http://schemas.microsoft.com/office/drawing/2014/main" val="1361381672"/>
                    </a:ext>
                  </a:extLst>
                </a:gridCol>
                <a:gridCol w="3491345">
                  <a:extLst>
                    <a:ext uri="{9D8B030D-6E8A-4147-A177-3AD203B41FA5}">
                      <a16:colId xmlns:a16="http://schemas.microsoft.com/office/drawing/2014/main" val="2001608876"/>
                    </a:ext>
                  </a:extLst>
                </a:gridCol>
              </a:tblGrid>
              <a:tr h="454314">
                <a:tc>
                  <a:txBody>
                    <a:bodyPr/>
                    <a:lstStyle/>
                    <a:p>
                      <a:pPr algn="ctr">
                        <a:lnSpc>
                          <a:spcPct val="120000"/>
                        </a:lnSpc>
                        <a:spcBef>
                          <a:spcPts val="600"/>
                        </a:spcBef>
                        <a:spcAft>
                          <a:spcPts val="600"/>
                        </a:spcAft>
                      </a:pPr>
                      <a:r>
                        <a:rPr lang="en-US" sz="1800">
                          <a:solidFill>
                            <a:schemeClr val="tx1"/>
                          </a:solidFill>
                          <a:effectLst/>
                          <a:latin typeface="Times New Roman" panose="02020603050405020304" pitchFamily="18" charset="0"/>
                          <a:cs typeface="Times New Roman" panose="02020603050405020304" pitchFamily="18" charset="0"/>
                        </a:rPr>
                        <a:t>Tính cách</a:t>
                      </a:r>
                      <a:endParaRPr lang="en-US" sz="1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5535" marR="25535" marT="0" marB="0">
                    <a:solidFill>
                      <a:schemeClr val="accent6">
                        <a:lumMod val="75000"/>
                      </a:schemeClr>
                    </a:solidFill>
                  </a:tcPr>
                </a:tc>
                <a:tc>
                  <a:txBody>
                    <a:bodyPr/>
                    <a:lstStyle/>
                    <a:p>
                      <a:pPr algn="ctr">
                        <a:lnSpc>
                          <a:spcPct val="120000"/>
                        </a:lnSpc>
                        <a:spcBef>
                          <a:spcPts val="600"/>
                        </a:spcBef>
                        <a:spcAft>
                          <a:spcPts val="600"/>
                        </a:spcAft>
                      </a:pPr>
                      <a:r>
                        <a:rPr lang="en-US" sz="1600">
                          <a:solidFill>
                            <a:schemeClr val="tx1"/>
                          </a:solidFill>
                          <a:effectLst/>
                          <a:latin typeface="Times New Roman" panose="02020603050405020304" pitchFamily="18" charset="0"/>
                          <a:cs typeface="Times New Roman" panose="02020603050405020304" pitchFamily="18" charset="0"/>
                        </a:rPr>
                        <a:t>Môi trường làm việc</a:t>
                      </a:r>
                      <a:endParaRPr lang="en-US"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5535" marR="25535" marT="0" marB="0">
                    <a:solidFill>
                      <a:schemeClr val="accent6">
                        <a:lumMod val="75000"/>
                      </a:schemeClr>
                    </a:solidFill>
                  </a:tcPr>
                </a:tc>
                <a:extLst>
                  <a:ext uri="{0D108BD9-81ED-4DB2-BD59-A6C34878D82A}">
                    <a16:rowId xmlns:a16="http://schemas.microsoft.com/office/drawing/2014/main" val="916824030"/>
                  </a:ext>
                </a:extLst>
              </a:tr>
              <a:tr h="974539">
                <a:tc>
                  <a:txBody>
                    <a:bodyPr/>
                    <a:lstStyle/>
                    <a:p>
                      <a:pPr algn="just">
                        <a:lnSpc>
                          <a:spcPct val="120000"/>
                        </a:lnSpc>
                        <a:spcBef>
                          <a:spcPts val="600"/>
                        </a:spcBef>
                        <a:spcAft>
                          <a:spcPts val="600"/>
                        </a:spcAft>
                      </a:pPr>
                      <a:r>
                        <a:rPr lang="en-US" sz="1300">
                          <a:solidFill>
                            <a:schemeClr val="tx1"/>
                          </a:solidFill>
                          <a:effectLst/>
                          <a:latin typeface="Times New Roman" panose="02020603050405020304" pitchFamily="18" charset="0"/>
                          <a:cs typeface="Times New Roman" panose="02020603050405020304" pitchFamily="18" charset="0"/>
                        </a:rPr>
                        <a:t>- Có đầu óc sắp xếp, tổ chức, tính cẩn thận, đáng tin cậy.</a:t>
                      </a:r>
                    </a:p>
                    <a:p>
                      <a:pPr algn="just">
                        <a:lnSpc>
                          <a:spcPct val="120000"/>
                        </a:lnSpc>
                        <a:spcBef>
                          <a:spcPts val="600"/>
                        </a:spcBef>
                        <a:spcAft>
                          <a:spcPts val="600"/>
                        </a:spcAft>
                      </a:pPr>
                      <a:r>
                        <a:rPr lang="en-US" sz="1300">
                          <a:solidFill>
                            <a:schemeClr val="tx1"/>
                          </a:solidFill>
                          <a:effectLst/>
                          <a:latin typeface="Times New Roman" panose="02020603050405020304" pitchFamily="18" charset="0"/>
                          <a:cs typeface="Times New Roman" panose="02020603050405020304" pitchFamily="18" charset="0"/>
                        </a:rPr>
                        <a:t>- Thích công việc lưu trữ, cập nhật thông tin, thích làm việc với dữ liệu, con số.</a:t>
                      </a:r>
                    </a:p>
                    <a:p>
                      <a:pPr algn="just">
                        <a:lnSpc>
                          <a:spcPct val="120000"/>
                        </a:lnSpc>
                        <a:spcBef>
                          <a:spcPts val="600"/>
                        </a:spcBef>
                        <a:spcAft>
                          <a:spcPts val="600"/>
                        </a:spcAft>
                      </a:pPr>
                      <a:r>
                        <a:rPr lang="en-US" sz="1300">
                          <a:solidFill>
                            <a:schemeClr val="tx1"/>
                          </a:solidFill>
                          <a:effectLst/>
                          <a:latin typeface="Times New Roman" panose="02020603050405020304" pitchFamily="18" charset="0"/>
                          <a:cs typeface="Times New Roman" panose="02020603050405020304" pitchFamily="18" charset="0"/>
                        </a:rPr>
                        <a:t>- Thường đặt mục tiêu trong cuộc sống.</a:t>
                      </a:r>
                      <a:endParaRPr lang="en-US" sz="13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5535" marR="25535" marT="0" marB="0">
                    <a:solidFill>
                      <a:srgbClr val="92D050"/>
                    </a:solidFill>
                  </a:tcPr>
                </a:tc>
                <a:tc>
                  <a:txBody>
                    <a:bodyPr/>
                    <a:lstStyle/>
                    <a:p>
                      <a:pPr algn="just">
                        <a:lnSpc>
                          <a:spcPct val="120000"/>
                        </a:lnSpc>
                        <a:spcBef>
                          <a:spcPts val="600"/>
                        </a:spcBef>
                        <a:spcAft>
                          <a:spcPts val="600"/>
                        </a:spcAft>
                      </a:pPr>
                      <a:r>
                        <a:rPr lang="en-US" sz="1100">
                          <a:effectLst/>
                          <a:latin typeface="Times New Roman" panose="02020603050405020304" pitchFamily="18" charset="0"/>
                          <a:cs typeface="Times New Roman" panose="02020603050405020304" pitchFamily="18" charset="0"/>
                        </a:rPr>
                        <a:t>………………………………………………………………</a:t>
                      </a:r>
                    </a:p>
                    <a:p>
                      <a:pPr algn="just">
                        <a:lnSpc>
                          <a:spcPct val="120000"/>
                        </a:lnSpc>
                        <a:spcBef>
                          <a:spcPts val="600"/>
                        </a:spcBef>
                        <a:spcAft>
                          <a:spcPts val="600"/>
                        </a:spcAft>
                      </a:pPr>
                      <a:r>
                        <a:rPr lang="en-US" sz="1100">
                          <a:effectLst/>
                          <a:latin typeface="Times New Roman" panose="02020603050405020304" pitchFamily="18" charset="0"/>
                          <a:cs typeface="Times New Roman" panose="02020603050405020304" pitchFamily="18" charset="0"/>
                        </a:rPr>
                        <a:t>………………………………………………………………</a:t>
                      </a:r>
                    </a:p>
                  </a:txBody>
                  <a:tcPr marL="25535" marR="25535" marT="0" marB="0">
                    <a:solidFill>
                      <a:schemeClr val="accent6">
                        <a:lumMod val="40000"/>
                        <a:lumOff val="60000"/>
                      </a:schemeClr>
                    </a:solidFill>
                  </a:tcPr>
                </a:tc>
                <a:extLst>
                  <a:ext uri="{0D108BD9-81ED-4DB2-BD59-A6C34878D82A}">
                    <a16:rowId xmlns:a16="http://schemas.microsoft.com/office/drawing/2014/main" val="3034607447"/>
                  </a:ext>
                </a:extLst>
              </a:tr>
              <a:tr h="974539">
                <a:tc>
                  <a:txBody>
                    <a:bodyPr/>
                    <a:lstStyle/>
                    <a:p>
                      <a:pPr algn="just">
                        <a:lnSpc>
                          <a:spcPct val="120000"/>
                        </a:lnSpc>
                        <a:spcBef>
                          <a:spcPts val="600"/>
                        </a:spcBef>
                        <a:spcAft>
                          <a:spcPts val="600"/>
                        </a:spcAft>
                      </a:pPr>
                      <a:r>
                        <a:rPr lang="en-US" sz="1300">
                          <a:solidFill>
                            <a:schemeClr val="tx1"/>
                          </a:solidFill>
                          <a:effectLst/>
                          <a:latin typeface="Times New Roman" panose="02020603050405020304" pitchFamily="18" charset="0"/>
                          <a:cs typeface="Times New Roman" panose="02020603050405020304" pitchFamily="18" charset="0"/>
                        </a:rPr>
                        <a:t>- Dễ xúc động, có óc tưởng tượng phong phú; thích tự do.</a:t>
                      </a:r>
                    </a:p>
                    <a:p>
                      <a:pPr algn="just">
                        <a:lnSpc>
                          <a:spcPct val="120000"/>
                        </a:lnSpc>
                        <a:spcBef>
                          <a:spcPts val="600"/>
                        </a:spcBef>
                        <a:spcAft>
                          <a:spcPts val="600"/>
                        </a:spcAft>
                      </a:pPr>
                      <a:r>
                        <a:rPr lang="en-US" sz="1300">
                          <a:solidFill>
                            <a:schemeClr val="tx1"/>
                          </a:solidFill>
                          <a:effectLst/>
                          <a:latin typeface="Times New Roman" panose="02020603050405020304" pitchFamily="18" charset="0"/>
                          <a:cs typeface="Times New Roman" panose="02020603050405020304" pitchFamily="18" charset="0"/>
                        </a:rPr>
                        <a:t>- Thích chụp hình, vẽ tranh, chơi nhạc cụ.</a:t>
                      </a:r>
                    </a:p>
                    <a:p>
                      <a:pPr algn="just">
                        <a:lnSpc>
                          <a:spcPct val="120000"/>
                        </a:lnSpc>
                        <a:spcBef>
                          <a:spcPts val="600"/>
                        </a:spcBef>
                        <a:spcAft>
                          <a:spcPts val="600"/>
                        </a:spcAft>
                      </a:pPr>
                      <a:r>
                        <a:rPr lang="en-US" sz="1300">
                          <a:solidFill>
                            <a:schemeClr val="tx1"/>
                          </a:solidFill>
                          <a:effectLst/>
                          <a:latin typeface="Times New Roman" panose="02020603050405020304" pitchFamily="18" charset="0"/>
                          <a:cs typeface="Times New Roman" panose="02020603050405020304" pitchFamily="18" charset="0"/>
                        </a:rPr>
                        <a:t>- Thích các công việc mang tính sáng tạo.</a:t>
                      </a:r>
                      <a:endParaRPr lang="en-US" sz="13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5535" marR="25535" marT="0" marB="0">
                    <a:solidFill>
                      <a:srgbClr val="92D050"/>
                    </a:solidFill>
                  </a:tcPr>
                </a:tc>
                <a:tc>
                  <a:txBody>
                    <a:bodyPr/>
                    <a:lstStyle/>
                    <a:p>
                      <a:pPr algn="just">
                        <a:lnSpc>
                          <a:spcPct val="120000"/>
                        </a:lnSpc>
                        <a:spcBef>
                          <a:spcPts val="600"/>
                        </a:spcBef>
                        <a:spcAft>
                          <a:spcPts val="600"/>
                        </a:spcAft>
                      </a:pPr>
                      <a:r>
                        <a:rPr lang="en-US" sz="1100">
                          <a:effectLst/>
                          <a:latin typeface="Times New Roman" panose="02020603050405020304" pitchFamily="18" charset="0"/>
                          <a:cs typeface="Times New Roman" panose="02020603050405020304" pitchFamily="18" charset="0"/>
                        </a:rPr>
                        <a:t>………………………………………………………………</a:t>
                      </a:r>
                    </a:p>
                    <a:p>
                      <a:pPr algn="just">
                        <a:lnSpc>
                          <a:spcPct val="120000"/>
                        </a:lnSpc>
                        <a:spcBef>
                          <a:spcPts val="600"/>
                        </a:spcBef>
                        <a:spcAft>
                          <a:spcPts val="600"/>
                        </a:spcAft>
                      </a:pPr>
                      <a:r>
                        <a:rPr lang="en-US" sz="1100">
                          <a:effectLst/>
                          <a:latin typeface="Times New Roman" panose="02020603050405020304" pitchFamily="18" charset="0"/>
                          <a:cs typeface="Times New Roman" panose="02020603050405020304" pitchFamily="18" charset="0"/>
                        </a:rPr>
                        <a:t>………………………………………………………………</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25535" marR="25535" marT="0" marB="0">
                    <a:solidFill>
                      <a:schemeClr val="accent6">
                        <a:lumMod val="40000"/>
                        <a:lumOff val="60000"/>
                      </a:schemeClr>
                    </a:solidFill>
                  </a:tcPr>
                </a:tc>
                <a:extLst>
                  <a:ext uri="{0D108BD9-81ED-4DB2-BD59-A6C34878D82A}">
                    <a16:rowId xmlns:a16="http://schemas.microsoft.com/office/drawing/2014/main" val="1172944693"/>
                  </a:ext>
                </a:extLst>
              </a:tr>
              <a:tr h="872558">
                <a:tc>
                  <a:txBody>
                    <a:bodyPr/>
                    <a:lstStyle/>
                    <a:p>
                      <a:pPr algn="just">
                        <a:lnSpc>
                          <a:spcPct val="120000"/>
                        </a:lnSpc>
                        <a:spcBef>
                          <a:spcPts val="600"/>
                        </a:spcBef>
                        <a:spcAft>
                          <a:spcPts val="600"/>
                        </a:spcAft>
                      </a:pPr>
                      <a:r>
                        <a:rPr lang="en-US" sz="1300">
                          <a:solidFill>
                            <a:schemeClr val="tx1"/>
                          </a:solidFill>
                          <a:effectLst/>
                          <a:latin typeface="Times New Roman" panose="02020603050405020304" pitchFamily="18" charset="0"/>
                          <a:cs typeface="Times New Roman" panose="02020603050405020304" pitchFamily="18" charset="0"/>
                        </a:rPr>
                        <a:t>- Thích tìm hiểu, khám phá nhiều vấn đề mới; có khả năng phân tích vấn đề, tư duy mạch lạc.</a:t>
                      </a:r>
                    </a:p>
                    <a:p>
                      <a:pPr marL="171450" indent="-171450" algn="just">
                        <a:lnSpc>
                          <a:spcPct val="120000"/>
                        </a:lnSpc>
                        <a:spcBef>
                          <a:spcPts val="600"/>
                        </a:spcBef>
                        <a:spcAft>
                          <a:spcPts val="600"/>
                        </a:spcAft>
                        <a:buFontTx/>
                        <a:buChar char="-"/>
                      </a:pPr>
                      <a:r>
                        <a:rPr lang="en-US" sz="1300">
                          <a:solidFill>
                            <a:schemeClr val="tx1"/>
                          </a:solidFill>
                          <a:effectLst/>
                          <a:latin typeface="Times New Roman" panose="02020603050405020304" pitchFamily="18" charset="0"/>
                          <a:cs typeface="Times New Roman" panose="02020603050405020304" pitchFamily="18" charset="0"/>
                        </a:rPr>
                        <a:t>Thích điều tra, phân loại, khái quát và tổng hợp vấn đề. </a:t>
                      </a:r>
                    </a:p>
                  </a:txBody>
                  <a:tcPr marL="25535" marR="25535" marT="0" marB="0">
                    <a:solidFill>
                      <a:srgbClr val="92D050"/>
                    </a:solidFill>
                  </a:tcPr>
                </a:tc>
                <a:tc>
                  <a:txBody>
                    <a:bodyPr/>
                    <a:lstStyle/>
                    <a:p>
                      <a:pPr algn="just">
                        <a:lnSpc>
                          <a:spcPct val="120000"/>
                        </a:lnSpc>
                        <a:spcBef>
                          <a:spcPts val="600"/>
                        </a:spcBef>
                        <a:spcAft>
                          <a:spcPts val="600"/>
                        </a:spcAft>
                      </a:pPr>
                      <a:r>
                        <a:rPr lang="en-US" sz="1100">
                          <a:effectLst/>
                          <a:latin typeface="Times New Roman" panose="02020603050405020304" pitchFamily="18" charset="0"/>
                          <a:cs typeface="Times New Roman" panose="02020603050405020304" pitchFamily="18" charset="0"/>
                        </a:rPr>
                        <a:t>……………………………………………………………..</a:t>
                      </a:r>
                    </a:p>
                    <a:p>
                      <a:pPr algn="just">
                        <a:lnSpc>
                          <a:spcPct val="120000"/>
                        </a:lnSpc>
                        <a:spcBef>
                          <a:spcPts val="600"/>
                        </a:spcBef>
                        <a:spcAft>
                          <a:spcPts val="600"/>
                        </a:spcAft>
                      </a:pPr>
                      <a:r>
                        <a:rPr lang="en-US" sz="1100">
                          <a:effectLst/>
                          <a:latin typeface="Times New Roman" panose="02020603050405020304" pitchFamily="18" charset="0"/>
                          <a:cs typeface="Times New Roman" panose="02020603050405020304" pitchFamily="18" charset="0"/>
                        </a:rPr>
                        <a:t>………………………..............................................................</a:t>
                      </a:r>
                    </a:p>
                  </a:txBody>
                  <a:tcPr marL="25535" marR="25535" marT="0" marB="0">
                    <a:solidFill>
                      <a:schemeClr val="accent6">
                        <a:lumMod val="40000"/>
                        <a:lumOff val="60000"/>
                      </a:schemeClr>
                    </a:solidFill>
                  </a:tcPr>
                </a:tc>
                <a:extLst>
                  <a:ext uri="{0D108BD9-81ED-4DB2-BD59-A6C34878D82A}">
                    <a16:rowId xmlns:a16="http://schemas.microsoft.com/office/drawing/2014/main" val="592685822"/>
                  </a:ext>
                </a:extLst>
              </a:tr>
              <a:tr h="1069612">
                <a:tc>
                  <a:txBody>
                    <a:bodyPr/>
                    <a:lstStyle/>
                    <a:p>
                      <a:pPr algn="just">
                        <a:lnSpc>
                          <a:spcPct val="120000"/>
                        </a:lnSpc>
                        <a:spcBef>
                          <a:spcPts val="600"/>
                        </a:spcBef>
                        <a:spcAft>
                          <a:spcPts val="600"/>
                        </a:spcAft>
                      </a:pPr>
                      <a:r>
                        <a:rPr lang="en-US" sz="1300">
                          <a:solidFill>
                            <a:schemeClr val="tx1"/>
                          </a:solidFill>
                          <a:effectLst/>
                          <a:latin typeface="Times New Roman" panose="02020603050405020304" pitchFamily="18" charset="0"/>
                          <a:cs typeface="Times New Roman" panose="02020603050405020304" pitchFamily="18" charset="0"/>
                        </a:rPr>
                        <a:t>- Có tính phiêu lưu mạo hiểm, có tính quyết đoán, năng động.</a:t>
                      </a:r>
                    </a:p>
                    <a:p>
                      <a:pPr algn="just">
                        <a:lnSpc>
                          <a:spcPct val="120000"/>
                        </a:lnSpc>
                        <a:spcBef>
                          <a:spcPts val="600"/>
                        </a:spcBef>
                        <a:spcAft>
                          <a:spcPts val="600"/>
                        </a:spcAft>
                      </a:pPr>
                      <a:r>
                        <a:rPr lang="en-US" sz="1300">
                          <a:solidFill>
                            <a:schemeClr val="tx1"/>
                          </a:solidFill>
                          <a:effectLst/>
                          <a:latin typeface="Times New Roman" panose="02020603050405020304" pitchFamily="18" charset="0"/>
                          <a:cs typeface="Times New Roman" panose="02020603050405020304" pitchFamily="18" charset="0"/>
                        </a:rPr>
                        <a:t>- Có khả năng thuyết phục.</a:t>
                      </a:r>
                    </a:p>
                    <a:p>
                      <a:pPr algn="just">
                        <a:lnSpc>
                          <a:spcPct val="120000"/>
                        </a:lnSpc>
                        <a:spcBef>
                          <a:spcPts val="600"/>
                        </a:spcBef>
                        <a:spcAft>
                          <a:spcPts val="600"/>
                        </a:spcAft>
                      </a:pPr>
                      <a:r>
                        <a:rPr lang="en-US" sz="1300">
                          <a:solidFill>
                            <a:schemeClr val="tx1"/>
                          </a:solidFill>
                          <a:effectLst/>
                          <a:latin typeface="Times New Roman" panose="02020603050405020304" pitchFamily="18" charset="0"/>
                          <a:cs typeface="Times New Roman" panose="02020603050405020304" pitchFamily="18" charset="0"/>
                        </a:rPr>
                        <a:t>- Thích cạnh tranh, muốn người khác phải nể phục.</a:t>
                      </a:r>
                      <a:endParaRPr lang="en-US" sz="13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5535" marR="25535" marT="0" marB="0">
                    <a:solidFill>
                      <a:srgbClr val="92D050"/>
                    </a:solidFill>
                  </a:tcPr>
                </a:tc>
                <a:tc>
                  <a:txBody>
                    <a:bodyPr/>
                    <a:lstStyle/>
                    <a:p>
                      <a:pPr algn="just">
                        <a:lnSpc>
                          <a:spcPct val="120000"/>
                        </a:lnSpc>
                        <a:spcBef>
                          <a:spcPts val="600"/>
                        </a:spcBef>
                        <a:spcAft>
                          <a:spcPts val="600"/>
                        </a:spcAft>
                      </a:pPr>
                      <a:r>
                        <a:rPr lang="en-US" sz="1100">
                          <a:effectLst/>
                          <a:latin typeface="Times New Roman" panose="02020603050405020304" pitchFamily="18" charset="0"/>
                          <a:cs typeface="Times New Roman" panose="02020603050405020304" pitchFamily="18" charset="0"/>
                        </a:rPr>
                        <a:t>……………………………………………………………….</a:t>
                      </a:r>
                    </a:p>
                    <a:p>
                      <a:pPr algn="just">
                        <a:lnSpc>
                          <a:spcPct val="120000"/>
                        </a:lnSpc>
                        <a:spcBef>
                          <a:spcPts val="600"/>
                        </a:spcBef>
                        <a:spcAft>
                          <a:spcPts val="600"/>
                        </a:spcAft>
                      </a:pPr>
                      <a:r>
                        <a:rPr lang="en-US" sz="1100">
                          <a:effectLst/>
                          <a:latin typeface="Times New Roman" panose="02020603050405020304" pitchFamily="18" charset="0"/>
                          <a:cs typeface="Times New Roman" panose="02020603050405020304" pitchFamily="18" charset="0"/>
                        </a:rPr>
                        <a:t>……………………………………………………………….</a:t>
                      </a:r>
                    </a:p>
                  </a:txBody>
                  <a:tcPr marL="25535" marR="25535" marT="0" marB="0">
                    <a:solidFill>
                      <a:schemeClr val="accent6">
                        <a:lumMod val="40000"/>
                        <a:lumOff val="60000"/>
                      </a:schemeClr>
                    </a:solidFill>
                  </a:tcPr>
                </a:tc>
                <a:extLst>
                  <a:ext uri="{0D108BD9-81ED-4DB2-BD59-A6C34878D82A}">
                    <a16:rowId xmlns:a16="http://schemas.microsoft.com/office/drawing/2014/main" val="26907129"/>
                  </a:ext>
                </a:extLst>
              </a:tr>
              <a:tr h="872558">
                <a:tc>
                  <a:txBody>
                    <a:bodyPr/>
                    <a:lstStyle/>
                    <a:p>
                      <a:pPr algn="just">
                        <a:lnSpc>
                          <a:spcPct val="120000"/>
                        </a:lnSpc>
                        <a:spcBef>
                          <a:spcPts val="600"/>
                        </a:spcBef>
                        <a:spcAft>
                          <a:spcPts val="600"/>
                        </a:spcAft>
                      </a:pPr>
                      <a:r>
                        <a:rPr lang="en-US" sz="1300">
                          <a:solidFill>
                            <a:schemeClr val="tx1"/>
                          </a:solidFill>
                          <a:effectLst/>
                          <a:latin typeface="Times New Roman" panose="02020603050405020304" pitchFamily="18" charset="0"/>
                          <a:cs typeface="Times New Roman" panose="02020603050405020304" pitchFamily="18" charset="0"/>
                        </a:rPr>
                        <a:t>- Thích giúp đỡ người khác, thích gặp gỡ làm việc với con người; có khả năng lắng nghe.</a:t>
                      </a:r>
                    </a:p>
                    <a:p>
                      <a:pPr algn="just">
                        <a:lnSpc>
                          <a:spcPct val="120000"/>
                        </a:lnSpc>
                        <a:spcBef>
                          <a:spcPts val="600"/>
                        </a:spcBef>
                        <a:spcAft>
                          <a:spcPts val="600"/>
                        </a:spcAft>
                      </a:pPr>
                      <a:r>
                        <a:rPr lang="en-US" sz="1300">
                          <a:solidFill>
                            <a:schemeClr val="tx1"/>
                          </a:solidFill>
                          <a:effectLst/>
                          <a:latin typeface="Times New Roman" panose="02020603050405020304" pitchFamily="18" charset="0"/>
                          <a:cs typeface="Times New Roman" panose="02020603050405020304" pitchFamily="18" charset="0"/>
                        </a:rPr>
                        <a:t>- Thích các hoạt động vì mục tiêu cộng đồng, mong muốn đóng góp cho xã hội.</a:t>
                      </a:r>
                      <a:endParaRPr lang="en-US" sz="13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5535" marR="25535" marT="0" marB="0">
                    <a:solidFill>
                      <a:srgbClr val="92D050"/>
                    </a:solidFill>
                  </a:tcPr>
                </a:tc>
                <a:tc>
                  <a:txBody>
                    <a:bodyPr/>
                    <a:lstStyle/>
                    <a:p>
                      <a:pPr algn="just">
                        <a:lnSpc>
                          <a:spcPct val="120000"/>
                        </a:lnSpc>
                        <a:spcBef>
                          <a:spcPts val="600"/>
                        </a:spcBef>
                        <a:spcAft>
                          <a:spcPts val="600"/>
                        </a:spcAft>
                      </a:pPr>
                      <a:r>
                        <a:rPr lang="en-US" sz="1100">
                          <a:effectLst/>
                          <a:latin typeface="Times New Roman" panose="02020603050405020304" pitchFamily="18" charset="0"/>
                          <a:cs typeface="Times New Roman" panose="02020603050405020304" pitchFamily="18" charset="0"/>
                        </a:rPr>
                        <a:t>………………………………………………………………</a:t>
                      </a:r>
                    </a:p>
                    <a:p>
                      <a:pPr algn="just">
                        <a:lnSpc>
                          <a:spcPct val="120000"/>
                        </a:lnSpc>
                        <a:spcBef>
                          <a:spcPts val="600"/>
                        </a:spcBef>
                        <a:spcAft>
                          <a:spcPts val="600"/>
                        </a:spcAft>
                      </a:pPr>
                      <a:r>
                        <a:rPr lang="en-US" sz="1100">
                          <a:effectLst/>
                          <a:latin typeface="Times New Roman" panose="02020603050405020304" pitchFamily="18" charset="0"/>
                          <a:cs typeface="Times New Roman" panose="02020603050405020304" pitchFamily="18" charset="0"/>
                        </a:rPr>
                        <a:t>……………………………………………………………….</a:t>
                      </a:r>
                    </a:p>
                  </a:txBody>
                  <a:tcPr marL="25535" marR="25535" marT="0" marB="0">
                    <a:solidFill>
                      <a:schemeClr val="accent6">
                        <a:lumMod val="40000"/>
                        <a:lumOff val="60000"/>
                      </a:schemeClr>
                    </a:solidFill>
                  </a:tcPr>
                </a:tc>
                <a:extLst>
                  <a:ext uri="{0D108BD9-81ED-4DB2-BD59-A6C34878D82A}">
                    <a16:rowId xmlns:a16="http://schemas.microsoft.com/office/drawing/2014/main" val="3738021349"/>
                  </a:ext>
                </a:extLst>
              </a:tr>
              <a:tr h="974539">
                <a:tc>
                  <a:txBody>
                    <a:bodyPr/>
                    <a:lstStyle/>
                    <a:p>
                      <a:pPr algn="just">
                        <a:lnSpc>
                          <a:spcPct val="120000"/>
                        </a:lnSpc>
                        <a:spcBef>
                          <a:spcPts val="600"/>
                        </a:spcBef>
                        <a:spcAft>
                          <a:spcPts val="600"/>
                        </a:spcAft>
                      </a:pPr>
                      <a:r>
                        <a:rPr lang="en-US" sz="1300">
                          <a:solidFill>
                            <a:schemeClr val="tx1"/>
                          </a:solidFill>
                          <a:effectLst/>
                          <a:latin typeface="Times New Roman" panose="02020603050405020304" pitchFamily="18" charset="0"/>
                          <a:cs typeface="Times New Roman" panose="02020603050405020304" pitchFamily="18" charset="0"/>
                        </a:rPr>
                        <a:t>- Có tính tự lập; suy nghĩ thực tế; thích nghi nhanh chóng.</a:t>
                      </a:r>
                    </a:p>
                    <a:p>
                      <a:pPr algn="just">
                        <a:lnSpc>
                          <a:spcPct val="120000"/>
                        </a:lnSpc>
                        <a:spcBef>
                          <a:spcPts val="600"/>
                        </a:spcBef>
                        <a:spcAft>
                          <a:spcPts val="600"/>
                        </a:spcAft>
                      </a:pPr>
                      <a:r>
                        <a:rPr lang="en-US" sz="1300">
                          <a:solidFill>
                            <a:schemeClr val="tx1"/>
                          </a:solidFill>
                          <a:effectLst/>
                          <a:latin typeface="Times New Roman" panose="02020603050405020304" pitchFamily="18" charset="0"/>
                          <a:cs typeface="Times New Roman" panose="02020603050405020304" pitchFamily="18" charset="0"/>
                        </a:rPr>
                        <a:t>- Thao tác, vận động khéo léo; hứng thú vận hành, điều khiển máy móc.</a:t>
                      </a:r>
                      <a:endParaRPr lang="en-US" sz="13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5535" marR="25535" marT="0" marB="0">
                    <a:solidFill>
                      <a:srgbClr val="92D050"/>
                    </a:solidFill>
                  </a:tcPr>
                </a:tc>
                <a:tc>
                  <a:txBody>
                    <a:bodyPr/>
                    <a:lstStyle/>
                    <a:p>
                      <a:pPr algn="just">
                        <a:lnSpc>
                          <a:spcPct val="120000"/>
                        </a:lnSpc>
                        <a:spcBef>
                          <a:spcPts val="600"/>
                        </a:spcBef>
                        <a:spcAft>
                          <a:spcPts val="600"/>
                        </a:spcAft>
                      </a:pPr>
                      <a:r>
                        <a:rPr lang="en-US" sz="1100">
                          <a:effectLst/>
                          <a:latin typeface="Times New Roman" panose="02020603050405020304" pitchFamily="18" charset="0"/>
                          <a:cs typeface="Times New Roman" panose="02020603050405020304" pitchFamily="18" charset="0"/>
                        </a:rPr>
                        <a:t>………………………………………………………………..</a:t>
                      </a:r>
                    </a:p>
                    <a:p>
                      <a:pPr algn="just">
                        <a:lnSpc>
                          <a:spcPct val="120000"/>
                        </a:lnSpc>
                        <a:spcBef>
                          <a:spcPts val="600"/>
                        </a:spcBef>
                        <a:spcAft>
                          <a:spcPts val="600"/>
                        </a:spcAft>
                      </a:pPr>
                      <a:r>
                        <a:rPr lang="en-US" sz="1100">
                          <a:effectLst/>
                          <a:latin typeface="Times New Roman" panose="02020603050405020304" pitchFamily="18" charset="0"/>
                          <a:cs typeface="Times New Roman" panose="02020603050405020304" pitchFamily="18" charset="0"/>
                        </a:rPr>
                        <a:t>……………………………………………………………….</a:t>
                      </a:r>
                    </a:p>
                  </a:txBody>
                  <a:tcPr marL="25535" marR="25535" marT="0" marB="0">
                    <a:solidFill>
                      <a:schemeClr val="accent6">
                        <a:lumMod val="40000"/>
                        <a:lumOff val="60000"/>
                      </a:schemeClr>
                    </a:solidFill>
                  </a:tcPr>
                </a:tc>
                <a:extLst>
                  <a:ext uri="{0D108BD9-81ED-4DB2-BD59-A6C34878D82A}">
                    <a16:rowId xmlns:a16="http://schemas.microsoft.com/office/drawing/2014/main" val="999334992"/>
                  </a:ext>
                </a:extLst>
              </a:tr>
            </a:tbl>
          </a:graphicData>
        </a:graphic>
      </p:graphicFrame>
    </p:spTree>
    <p:extLst>
      <p:ext uri="{BB962C8B-B14F-4D97-AF65-F5344CB8AC3E}">
        <p14:creationId xmlns:p14="http://schemas.microsoft.com/office/powerpoint/2010/main" val="35379912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FB5F1E74-A2C9-44E3-935A-F51614BF69E9}"/>
              </a:ext>
            </a:extLst>
          </p:cNvPr>
          <p:cNvGraphicFramePr>
            <a:graphicFrameLocks noGrp="1"/>
          </p:cNvGraphicFramePr>
          <p:nvPr>
            <p:extLst>
              <p:ext uri="{D42A27DB-BD31-4B8C-83A1-F6EECF244321}">
                <p14:modId xmlns:p14="http://schemas.microsoft.com/office/powerpoint/2010/main" val="4221052138"/>
              </p:ext>
            </p:extLst>
          </p:nvPr>
        </p:nvGraphicFramePr>
        <p:xfrm>
          <a:off x="0" y="0"/>
          <a:ext cx="12191999" cy="6857998"/>
        </p:xfrm>
        <a:graphic>
          <a:graphicData uri="http://schemas.openxmlformats.org/drawingml/2006/table">
            <a:tbl>
              <a:tblPr firstRow="1" firstCol="1" bandRow="1">
                <a:tableStyleId>{5C22544A-7EE6-4342-B048-85BDC9FD1C3A}</a:tableStyleId>
              </a:tblPr>
              <a:tblGrid>
                <a:gridCol w="9524202">
                  <a:extLst>
                    <a:ext uri="{9D8B030D-6E8A-4147-A177-3AD203B41FA5}">
                      <a16:colId xmlns:a16="http://schemas.microsoft.com/office/drawing/2014/main" val="2248374669"/>
                    </a:ext>
                  </a:extLst>
                </a:gridCol>
                <a:gridCol w="2667797">
                  <a:extLst>
                    <a:ext uri="{9D8B030D-6E8A-4147-A177-3AD203B41FA5}">
                      <a16:colId xmlns:a16="http://schemas.microsoft.com/office/drawing/2014/main" val="3834070362"/>
                    </a:ext>
                  </a:extLst>
                </a:gridCol>
              </a:tblGrid>
              <a:tr h="478293">
                <a:tc>
                  <a:txBody>
                    <a:bodyPr/>
                    <a:lstStyle/>
                    <a:p>
                      <a:pPr algn="ctr">
                        <a:lnSpc>
                          <a:spcPct val="120000"/>
                        </a:lnSpc>
                        <a:spcBef>
                          <a:spcPts val="600"/>
                        </a:spcBef>
                        <a:spcAft>
                          <a:spcPts val="600"/>
                        </a:spcAft>
                      </a:pPr>
                      <a:r>
                        <a:rPr lang="en-US" sz="1600">
                          <a:solidFill>
                            <a:schemeClr val="tx1"/>
                          </a:solidFill>
                          <a:effectLst/>
                          <a:latin typeface="Times New Roman" panose="02020603050405020304" pitchFamily="18" charset="0"/>
                          <a:cs typeface="Times New Roman" panose="02020603050405020304" pitchFamily="18" charset="0"/>
                        </a:rPr>
                        <a:t>Tính cách</a:t>
                      </a:r>
                      <a:endParaRPr lang="en-US"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0962" marR="40962" marT="0" marB="0">
                    <a:solidFill>
                      <a:schemeClr val="accent6">
                        <a:lumMod val="75000"/>
                      </a:schemeClr>
                    </a:solidFill>
                  </a:tcPr>
                </a:tc>
                <a:tc>
                  <a:txBody>
                    <a:bodyPr/>
                    <a:lstStyle/>
                    <a:p>
                      <a:pPr algn="ctr">
                        <a:lnSpc>
                          <a:spcPct val="120000"/>
                        </a:lnSpc>
                        <a:spcBef>
                          <a:spcPts val="600"/>
                        </a:spcBef>
                        <a:spcAft>
                          <a:spcPts val="600"/>
                        </a:spcAft>
                      </a:pPr>
                      <a:r>
                        <a:rPr lang="en-US" sz="1600">
                          <a:solidFill>
                            <a:schemeClr val="tx1"/>
                          </a:solidFill>
                          <a:effectLst/>
                          <a:latin typeface="Times New Roman" panose="02020603050405020304" pitchFamily="18" charset="0"/>
                          <a:cs typeface="Times New Roman" panose="02020603050405020304" pitchFamily="18" charset="0"/>
                        </a:rPr>
                        <a:t>Môi trường làm việc</a:t>
                      </a:r>
                      <a:endParaRPr lang="en-US"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0962" marR="40962" marT="0" marB="0">
                    <a:solidFill>
                      <a:schemeClr val="accent6">
                        <a:lumMod val="75000"/>
                      </a:schemeClr>
                    </a:solidFill>
                  </a:tcPr>
                </a:tc>
                <a:extLst>
                  <a:ext uri="{0D108BD9-81ED-4DB2-BD59-A6C34878D82A}">
                    <a16:rowId xmlns:a16="http://schemas.microsoft.com/office/drawing/2014/main" val="1631472835"/>
                  </a:ext>
                </a:extLst>
              </a:tr>
              <a:tr h="1269443">
                <a:tc>
                  <a:txBody>
                    <a:bodyPr/>
                    <a:lstStyle/>
                    <a:p>
                      <a:pPr algn="just">
                        <a:lnSpc>
                          <a:spcPct val="100000"/>
                        </a:lnSpc>
                        <a:spcBef>
                          <a:spcPts val="600"/>
                        </a:spcBef>
                        <a:spcAft>
                          <a:spcPts val="600"/>
                        </a:spcAft>
                      </a:pPr>
                      <a:r>
                        <a:rPr lang="en-US" sz="1600">
                          <a:solidFill>
                            <a:schemeClr val="tx1"/>
                          </a:solidFill>
                          <a:effectLst/>
                          <a:latin typeface="Times New Roman" panose="02020603050405020304" pitchFamily="18" charset="0"/>
                          <a:cs typeface="Times New Roman" panose="02020603050405020304" pitchFamily="18" charset="0"/>
                        </a:rPr>
                        <a:t>- Có đầu óc sắp xếp, tổ chức, tính cẩn thận, đáng tin cậy.</a:t>
                      </a:r>
                    </a:p>
                    <a:p>
                      <a:pPr algn="just">
                        <a:lnSpc>
                          <a:spcPct val="100000"/>
                        </a:lnSpc>
                        <a:spcBef>
                          <a:spcPts val="600"/>
                        </a:spcBef>
                        <a:spcAft>
                          <a:spcPts val="600"/>
                        </a:spcAft>
                      </a:pPr>
                      <a:r>
                        <a:rPr lang="en-US" sz="1600">
                          <a:solidFill>
                            <a:schemeClr val="tx1"/>
                          </a:solidFill>
                          <a:effectLst/>
                          <a:latin typeface="Times New Roman" panose="02020603050405020304" pitchFamily="18" charset="0"/>
                          <a:cs typeface="Times New Roman" panose="02020603050405020304" pitchFamily="18" charset="0"/>
                        </a:rPr>
                        <a:t>- Thích công việc lưu trữ, cập nhật thông tin, thích làm việc với dữ liệu, con số.</a:t>
                      </a:r>
                    </a:p>
                    <a:p>
                      <a:pPr algn="just">
                        <a:lnSpc>
                          <a:spcPct val="100000"/>
                        </a:lnSpc>
                        <a:spcBef>
                          <a:spcPts val="600"/>
                        </a:spcBef>
                        <a:spcAft>
                          <a:spcPts val="600"/>
                        </a:spcAft>
                      </a:pPr>
                      <a:r>
                        <a:rPr lang="en-US" sz="1600">
                          <a:solidFill>
                            <a:schemeClr val="tx1"/>
                          </a:solidFill>
                          <a:effectLst/>
                          <a:latin typeface="Times New Roman" panose="02020603050405020304" pitchFamily="18" charset="0"/>
                          <a:cs typeface="Times New Roman" panose="02020603050405020304" pitchFamily="18" charset="0"/>
                        </a:rPr>
                        <a:t>- Thường đặt mục tiêu trong cuộc sống.</a:t>
                      </a:r>
                      <a:endParaRPr lang="en-US"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0962" marR="40962" marT="0" marB="0">
                    <a:solidFill>
                      <a:schemeClr val="accent6"/>
                    </a:solidFill>
                  </a:tcPr>
                </a:tc>
                <a:tc>
                  <a:txBody>
                    <a:bodyPr/>
                    <a:lstStyle/>
                    <a:p>
                      <a:pPr algn="ctr">
                        <a:lnSpc>
                          <a:spcPct val="120000"/>
                        </a:lnSpc>
                        <a:spcBef>
                          <a:spcPts val="600"/>
                        </a:spcBef>
                        <a:spcAft>
                          <a:spcPts val="600"/>
                        </a:spcAft>
                      </a:pPr>
                      <a:r>
                        <a:rPr lang="en-US" sz="1600">
                          <a:effectLst/>
                          <a:latin typeface="Times New Roman" panose="02020603050405020304" pitchFamily="18" charset="0"/>
                          <a:cs typeface="Times New Roman" panose="02020603050405020304" pitchFamily="18" charset="0"/>
                        </a:rPr>
                        <a:t> </a:t>
                      </a:r>
                    </a:p>
                    <a:p>
                      <a:pPr algn="ctr">
                        <a:lnSpc>
                          <a:spcPct val="120000"/>
                        </a:lnSpc>
                        <a:spcBef>
                          <a:spcPts val="600"/>
                        </a:spcBef>
                        <a:spcAft>
                          <a:spcPts val="600"/>
                        </a:spcAft>
                      </a:pPr>
                      <a:r>
                        <a:rPr lang="en-US" sz="1600">
                          <a:effectLst/>
                          <a:latin typeface="Times New Roman" panose="02020603050405020304" pitchFamily="18" charset="0"/>
                          <a:cs typeface="Times New Roman" panose="02020603050405020304" pitchFamily="18" charset="0"/>
                        </a:rPr>
                        <a:t>NGHIỆP VỤ</a:t>
                      </a:r>
                    </a:p>
                    <a:p>
                      <a:pPr algn="ctr">
                        <a:lnSpc>
                          <a:spcPct val="120000"/>
                        </a:lnSpc>
                        <a:spcBef>
                          <a:spcPts val="600"/>
                        </a:spcBef>
                        <a:spcAft>
                          <a:spcPts val="600"/>
                        </a:spcAft>
                      </a:pPr>
                      <a:r>
                        <a:rPr lang="en-US" sz="1600">
                          <a:effectLst/>
                          <a:latin typeface="Times New Roman" panose="02020603050405020304" pitchFamily="18" charset="0"/>
                          <a:cs typeface="Times New Roman" panose="02020603050405020304" pitchFamily="18" charset="0"/>
                        </a:rPr>
                        <a:t> </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40962" marR="40962" marT="0" marB="0">
                    <a:solidFill>
                      <a:schemeClr val="accent6">
                        <a:lumMod val="40000"/>
                        <a:lumOff val="60000"/>
                      </a:schemeClr>
                    </a:solidFill>
                  </a:tcPr>
                </a:tc>
                <a:extLst>
                  <a:ext uri="{0D108BD9-81ED-4DB2-BD59-A6C34878D82A}">
                    <a16:rowId xmlns:a16="http://schemas.microsoft.com/office/drawing/2014/main" val="2856131565"/>
                  </a:ext>
                </a:extLst>
              </a:tr>
              <a:tr h="1247413">
                <a:tc>
                  <a:txBody>
                    <a:bodyPr/>
                    <a:lstStyle/>
                    <a:p>
                      <a:pPr algn="just">
                        <a:lnSpc>
                          <a:spcPct val="100000"/>
                        </a:lnSpc>
                        <a:spcBef>
                          <a:spcPts val="600"/>
                        </a:spcBef>
                        <a:spcAft>
                          <a:spcPts val="600"/>
                        </a:spcAft>
                      </a:pPr>
                      <a:r>
                        <a:rPr lang="en-US" sz="1600">
                          <a:solidFill>
                            <a:schemeClr val="tx1"/>
                          </a:solidFill>
                          <a:effectLst/>
                          <a:latin typeface="Times New Roman" panose="02020603050405020304" pitchFamily="18" charset="0"/>
                          <a:cs typeface="Times New Roman" panose="02020603050405020304" pitchFamily="18" charset="0"/>
                        </a:rPr>
                        <a:t>- Dễ xúc động, có óc tưởng tượng phong phú; thích tự do.</a:t>
                      </a:r>
                    </a:p>
                    <a:p>
                      <a:pPr algn="just">
                        <a:lnSpc>
                          <a:spcPct val="100000"/>
                        </a:lnSpc>
                        <a:spcBef>
                          <a:spcPts val="600"/>
                        </a:spcBef>
                        <a:spcAft>
                          <a:spcPts val="600"/>
                        </a:spcAft>
                      </a:pPr>
                      <a:r>
                        <a:rPr lang="en-US" sz="1600">
                          <a:solidFill>
                            <a:schemeClr val="tx1"/>
                          </a:solidFill>
                          <a:effectLst/>
                          <a:latin typeface="Times New Roman" panose="02020603050405020304" pitchFamily="18" charset="0"/>
                          <a:cs typeface="Times New Roman" panose="02020603050405020304" pitchFamily="18" charset="0"/>
                        </a:rPr>
                        <a:t>- Thích chụp hình, vẽ tranh, chơi nhạc cụ.</a:t>
                      </a:r>
                    </a:p>
                    <a:p>
                      <a:pPr algn="just">
                        <a:lnSpc>
                          <a:spcPct val="100000"/>
                        </a:lnSpc>
                        <a:spcBef>
                          <a:spcPts val="600"/>
                        </a:spcBef>
                        <a:spcAft>
                          <a:spcPts val="600"/>
                        </a:spcAft>
                      </a:pPr>
                      <a:r>
                        <a:rPr lang="en-US" sz="1600">
                          <a:solidFill>
                            <a:schemeClr val="tx1"/>
                          </a:solidFill>
                          <a:effectLst/>
                          <a:latin typeface="Times New Roman" panose="02020603050405020304" pitchFamily="18" charset="0"/>
                          <a:cs typeface="Times New Roman" panose="02020603050405020304" pitchFamily="18" charset="0"/>
                        </a:rPr>
                        <a:t>- Thích các công việc mang tính sáng tạo.</a:t>
                      </a:r>
                      <a:endParaRPr lang="en-US"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0962" marR="40962" marT="0" marB="0">
                    <a:solidFill>
                      <a:schemeClr val="accent6"/>
                    </a:solidFill>
                  </a:tcPr>
                </a:tc>
                <a:tc>
                  <a:txBody>
                    <a:bodyPr/>
                    <a:lstStyle/>
                    <a:p>
                      <a:pPr algn="ctr">
                        <a:lnSpc>
                          <a:spcPct val="120000"/>
                        </a:lnSpc>
                        <a:spcBef>
                          <a:spcPts val="600"/>
                        </a:spcBef>
                        <a:spcAft>
                          <a:spcPts val="600"/>
                        </a:spcAft>
                      </a:pPr>
                      <a:r>
                        <a:rPr lang="en-US" sz="1600">
                          <a:effectLst/>
                          <a:latin typeface="Times New Roman" panose="02020603050405020304" pitchFamily="18" charset="0"/>
                          <a:cs typeface="Times New Roman" panose="02020603050405020304" pitchFamily="18" charset="0"/>
                        </a:rPr>
                        <a:t> </a:t>
                      </a:r>
                    </a:p>
                    <a:p>
                      <a:pPr algn="ctr">
                        <a:lnSpc>
                          <a:spcPct val="120000"/>
                        </a:lnSpc>
                        <a:spcBef>
                          <a:spcPts val="600"/>
                        </a:spcBef>
                        <a:spcAft>
                          <a:spcPts val="600"/>
                        </a:spcAft>
                      </a:pPr>
                      <a:r>
                        <a:rPr lang="en-US" sz="1600">
                          <a:effectLst/>
                          <a:latin typeface="Times New Roman" panose="02020603050405020304" pitchFamily="18" charset="0"/>
                          <a:cs typeface="Times New Roman" panose="02020603050405020304" pitchFamily="18" charset="0"/>
                        </a:rPr>
                        <a:t>NGHỆ THUẬT</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40962" marR="40962" marT="0" marB="0">
                    <a:solidFill>
                      <a:schemeClr val="accent6">
                        <a:lumMod val="40000"/>
                        <a:lumOff val="60000"/>
                      </a:schemeClr>
                    </a:solidFill>
                  </a:tcPr>
                </a:tc>
                <a:extLst>
                  <a:ext uri="{0D108BD9-81ED-4DB2-BD59-A6C34878D82A}">
                    <a16:rowId xmlns:a16="http://schemas.microsoft.com/office/drawing/2014/main" val="1349819192"/>
                  </a:ext>
                </a:extLst>
              </a:tr>
              <a:tr h="779551">
                <a:tc>
                  <a:txBody>
                    <a:bodyPr/>
                    <a:lstStyle/>
                    <a:p>
                      <a:pPr algn="just">
                        <a:lnSpc>
                          <a:spcPct val="100000"/>
                        </a:lnSpc>
                        <a:spcBef>
                          <a:spcPts val="600"/>
                        </a:spcBef>
                        <a:spcAft>
                          <a:spcPts val="600"/>
                        </a:spcAft>
                      </a:pPr>
                      <a:r>
                        <a:rPr lang="en-US" sz="1600">
                          <a:solidFill>
                            <a:schemeClr val="tx1"/>
                          </a:solidFill>
                          <a:effectLst/>
                          <a:latin typeface="Times New Roman" panose="02020603050405020304" pitchFamily="18" charset="0"/>
                          <a:cs typeface="Times New Roman" panose="02020603050405020304" pitchFamily="18" charset="0"/>
                        </a:rPr>
                        <a:t>- Thích tìm hiểu, khám phá nhiều vấn đề mới; có khả năng phân tích vấn đề, tư duy mạch lạc.</a:t>
                      </a:r>
                    </a:p>
                    <a:p>
                      <a:pPr marL="0" indent="0" algn="just">
                        <a:lnSpc>
                          <a:spcPct val="100000"/>
                        </a:lnSpc>
                        <a:spcBef>
                          <a:spcPts val="600"/>
                        </a:spcBef>
                        <a:spcAft>
                          <a:spcPts val="600"/>
                        </a:spcAft>
                        <a:buFontTx/>
                        <a:buNone/>
                      </a:pPr>
                      <a:r>
                        <a:rPr lang="en-US" sz="1600">
                          <a:solidFill>
                            <a:schemeClr val="tx1"/>
                          </a:solidFill>
                          <a:effectLst/>
                          <a:latin typeface="Times New Roman" panose="02020603050405020304" pitchFamily="18" charset="0"/>
                          <a:cs typeface="Times New Roman" panose="02020603050405020304" pitchFamily="18" charset="0"/>
                        </a:rPr>
                        <a:t>- Thích điều tra, phân loại, khái quát và tổng hợp vấn đề. </a:t>
                      </a:r>
                    </a:p>
                  </a:txBody>
                  <a:tcPr marL="40962" marR="40962" marT="0" marB="0">
                    <a:solidFill>
                      <a:schemeClr val="accent6"/>
                    </a:solidFill>
                  </a:tcPr>
                </a:tc>
                <a:tc>
                  <a:txBody>
                    <a:bodyPr/>
                    <a:lstStyle/>
                    <a:p>
                      <a:pPr algn="ctr">
                        <a:lnSpc>
                          <a:spcPct val="120000"/>
                        </a:lnSpc>
                        <a:spcBef>
                          <a:spcPts val="600"/>
                        </a:spcBef>
                        <a:spcAft>
                          <a:spcPts val="600"/>
                        </a:spcAft>
                      </a:pPr>
                      <a:r>
                        <a:rPr lang="en-US" sz="1600">
                          <a:effectLst/>
                          <a:latin typeface="Times New Roman" panose="02020603050405020304" pitchFamily="18" charset="0"/>
                          <a:cs typeface="Times New Roman" panose="02020603050405020304" pitchFamily="18" charset="0"/>
                        </a:rPr>
                        <a:t> </a:t>
                      </a:r>
                    </a:p>
                    <a:p>
                      <a:pPr algn="ctr">
                        <a:lnSpc>
                          <a:spcPct val="120000"/>
                        </a:lnSpc>
                        <a:spcBef>
                          <a:spcPts val="600"/>
                        </a:spcBef>
                        <a:spcAft>
                          <a:spcPts val="600"/>
                        </a:spcAft>
                      </a:pPr>
                      <a:r>
                        <a:rPr lang="en-US" sz="1600">
                          <a:effectLst/>
                          <a:latin typeface="Times New Roman" panose="02020603050405020304" pitchFamily="18" charset="0"/>
                          <a:cs typeface="Times New Roman" panose="02020603050405020304" pitchFamily="18" charset="0"/>
                        </a:rPr>
                        <a:t>NGHIÊN CỨU</a:t>
                      </a:r>
                    </a:p>
                  </a:txBody>
                  <a:tcPr marL="40962" marR="40962" marT="0" marB="0">
                    <a:solidFill>
                      <a:schemeClr val="accent6">
                        <a:lumMod val="40000"/>
                        <a:lumOff val="60000"/>
                      </a:schemeClr>
                    </a:solidFill>
                  </a:tcPr>
                </a:tc>
                <a:extLst>
                  <a:ext uri="{0D108BD9-81ED-4DB2-BD59-A6C34878D82A}">
                    <a16:rowId xmlns:a16="http://schemas.microsoft.com/office/drawing/2014/main" val="778731443"/>
                  </a:ext>
                </a:extLst>
              </a:tr>
              <a:tr h="1269443">
                <a:tc>
                  <a:txBody>
                    <a:bodyPr/>
                    <a:lstStyle/>
                    <a:p>
                      <a:pPr algn="just">
                        <a:lnSpc>
                          <a:spcPct val="100000"/>
                        </a:lnSpc>
                        <a:spcBef>
                          <a:spcPts val="600"/>
                        </a:spcBef>
                        <a:spcAft>
                          <a:spcPts val="600"/>
                        </a:spcAft>
                      </a:pPr>
                      <a:r>
                        <a:rPr lang="en-US" sz="1600">
                          <a:solidFill>
                            <a:schemeClr val="tx1"/>
                          </a:solidFill>
                          <a:effectLst/>
                          <a:latin typeface="Times New Roman" panose="02020603050405020304" pitchFamily="18" charset="0"/>
                          <a:cs typeface="Times New Roman" panose="02020603050405020304" pitchFamily="18" charset="0"/>
                        </a:rPr>
                        <a:t>- Có tính phiêu lưu mạo hiểm, có tính quyết đoán, năng động.</a:t>
                      </a:r>
                    </a:p>
                    <a:p>
                      <a:pPr algn="just">
                        <a:lnSpc>
                          <a:spcPct val="100000"/>
                        </a:lnSpc>
                        <a:spcBef>
                          <a:spcPts val="600"/>
                        </a:spcBef>
                        <a:spcAft>
                          <a:spcPts val="600"/>
                        </a:spcAft>
                      </a:pPr>
                      <a:r>
                        <a:rPr lang="en-US" sz="1600">
                          <a:solidFill>
                            <a:schemeClr val="tx1"/>
                          </a:solidFill>
                          <a:effectLst/>
                          <a:latin typeface="Times New Roman" panose="02020603050405020304" pitchFamily="18" charset="0"/>
                          <a:cs typeface="Times New Roman" panose="02020603050405020304" pitchFamily="18" charset="0"/>
                        </a:rPr>
                        <a:t>- Có khả năng thuyết phục.</a:t>
                      </a:r>
                    </a:p>
                    <a:p>
                      <a:pPr algn="just">
                        <a:lnSpc>
                          <a:spcPct val="100000"/>
                        </a:lnSpc>
                        <a:spcBef>
                          <a:spcPts val="600"/>
                        </a:spcBef>
                        <a:spcAft>
                          <a:spcPts val="600"/>
                        </a:spcAft>
                      </a:pPr>
                      <a:r>
                        <a:rPr lang="en-US" sz="1600">
                          <a:solidFill>
                            <a:schemeClr val="tx1"/>
                          </a:solidFill>
                          <a:effectLst/>
                          <a:latin typeface="Times New Roman" panose="02020603050405020304" pitchFamily="18" charset="0"/>
                          <a:cs typeface="Times New Roman" panose="02020603050405020304" pitchFamily="18" charset="0"/>
                        </a:rPr>
                        <a:t>- Thích cạnh tranh, muốn người khác phải nể phục.</a:t>
                      </a:r>
                      <a:endParaRPr lang="en-US"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0962" marR="40962" marT="0" marB="0">
                    <a:solidFill>
                      <a:schemeClr val="accent6"/>
                    </a:solidFill>
                  </a:tcPr>
                </a:tc>
                <a:tc>
                  <a:txBody>
                    <a:bodyPr/>
                    <a:lstStyle/>
                    <a:p>
                      <a:pPr algn="ctr">
                        <a:lnSpc>
                          <a:spcPct val="120000"/>
                        </a:lnSpc>
                        <a:spcBef>
                          <a:spcPts val="600"/>
                        </a:spcBef>
                        <a:spcAft>
                          <a:spcPts val="600"/>
                        </a:spcAft>
                      </a:pPr>
                      <a:r>
                        <a:rPr lang="en-US" sz="1600">
                          <a:effectLst/>
                          <a:latin typeface="Times New Roman" panose="02020603050405020304" pitchFamily="18" charset="0"/>
                          <a:cs typeface="Times New Roman" panose="02020603050405020304" pitchFamily="18" charset="0"/>
                        </a:rPr>
                        <a:t> </a:t>
                      </a:r>
                    </a:p>
                    <a:p>
                      <a:pPr algn="ctr">
                        <a:lnSpc>
                          <a:spcPct val="120000"/>
                        </a:lnSpc>
                        <a:spcBef>
                          <a:spcPts val="600"/>
                        </a:spcBef>
                        <a:spcAft>
                          <a:spcPts val="600"/>
                        </a:spcAft>
                      </a:pPr>
                      <a:r>
                        <a:rPr lang="en-US" sz="1600">
                          <a:effectLst/>
                          <a:latin typeface="Times New Roman" panose="02020603050405020304" pitchFamily="18" charset="0"/>
                          <a:cs typeface="Times New Roman" panose="02020603050405020304" pitchFamily="18" charset="0"/>
                        </a:rPr>
                        <a:t>QUẢN LÍ</a:t>
                      </a:r>
                    </a:p>
                    <a:p>
                      <a:pPr algn="ctr">
                        <a:lnSpc>
                          <a:spcPct val="120000"/>
                        </a:lnSpc>
                        <a:spcBef>
                          <a:spcPts val="600"/>
                        </a:spcBef>
                        <a:spcAft>
                          <a:spcPts val="600"/>
                        </a:spcAft>
                      </a:pPr>
                      <a:r>
                        <a:rPr lang="en-US" sz="1600">
                          <a:effectLst/>
                          <a:latin typeface="Times New Roman" panose="02020603050405020304" pitchFamily="18" charset="0"/>
                          <a:cs typeface="Times New Roman" panose="02020603050405020304" pitchFamily="18" charset="0"/>
                        </a:rPr>
                        <a:t> </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40962" marR="40962" marT="0" marB="0">
                    <a:solidFill>
                      <a:schemeClr val="accent6">
                        <a:lumMod val="40000"/>
                        <a:lumOff val="60000"/>
                      </a:schemeClr>
                    </a:solidFill>
                  </a:tcPr>
                </a:tc>
                <a:extLst>
                  <a:ext uri="{0D108BD9-81ED-4DB2-BD59-A6C34878D82A}">
                    <a16:rowId xmlns:a16="http://schemas.microsoft.com/office/drawing/2014/main" val="40454877"/>
                  </a:ext>
                </a:extLst>
              </a:tr>
              <a:tr h="939986">
                <a:tc>
                  <a:txBody>
                    <a:bodyPr/>
                    <a:lstStyle/>
                    <a:p>
                      <a:pPr algn="just">
                        <a:lnSpc>
                          <a:spcPct val="100000"/>
                        </a:lnSpc>
                        <a:spcBef>
                          <a:spcPts val="600"/>
                        </a:spcBef>
                        <a:spcAft>
                          <a:spcPts val="600"/>
                        </a:spcAft>
                      </a:pPr>
                      <a:r>
                        <a:rPr lang="en-US" sz="1600">
                          <a:solidFill>
                            <a:schemeClr val="tx1"/>
                          </a:solidFill>
                          <a:effectLst/>
                          <a:latin typeface="Times New Roman" panose="02020603050405020304" pitchFamily="18" charset="0"/>
                          <a:cs typeface="Times New Roman" panose="02020603050405020304" pitchFamily="18" charset="0"/>
                        </a:rPr>
                        <a:t>- Thích giúp đỡ người khác, thích gặp gỡ làm việc với con người; có khả năng lắng nghe.</a:t>
                      </a:r>
                    </a:p>
                    <a:p>
                      <a:pPr algn="just">
                        <a:lnSpc>
                          <a:spcPct val="100000"/>
                        </a:lnSpc>
                        <a:spcBef>
                          <a:spcPts val="600"/>
                        </a:spcBef>
                        <a:spcAft>
                          <a:spcPts val="600"/>
                        </a:spcAft>
                      </a:pPr>
                      <a:r>
                        <a:rPr lang="en-US" sz="1600">
                          <a:solidFill>
                            <a:schemeClr val="tx1"/>
                          </a:solidFill>
                          <a:effectLst/>
                          <a:latin typeface="Times New Roman" panose="02020603050405020304" pitchFamily="18" charset="0"/>
                          <a:cs typeface="Times New Roman" panose="02020603050405020304" pitchFamily="18" charset="0"/>
                        </a:rPr>
                        <a:t>- Thích các hoạt động vì mục tiêu cộng đồng, mong muốn đóng góp cho xã hội.</a:t>
                      </a:r>
                      <a:endParaRPr lang="en-US"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0962" marR="40962" marT="0" marB="0">
                    <a:solidFill>
                      <a:schemeClr val="accent6"/>
                    </a:solidFill>
                  </a:tcPr>
                </a:tc>
                <a:tc>
                  <a:txBody>
                    <a:bodyPr/>
                    <a:lstStyle/>
                    <a:p>
                      <a:pPr algn="ctr">
                        <a:lnSpc>
                          <a:spcPct val="120000"/>
                        </a:lnSpc>
                        <a:spcBef>
                          <a:spcPts val="600"/>
                        </a:spcBef>
                        <a:spcAft>
                          <a:spcPts val="600"/>
                        </a:spcAft>
                      </a:pPr>
                      <a:r>
                        <a:rPr lang="en-US" sz="1600">
                          <a:effectLst/>
                          <a:latin typeface="Times New Roman" panose="02020603050405020304" pitchFamily="18" charset="0"/>
                          <a:cs typeface="Times New Roman" panose="02020603050405020304" pitchFamily="18" charset="0"/>
                        </a:rPr>
                        <a:t> </a:t>
                      </a:r>
                    </a:p>
                    <a:p>
                      <a:pPr algn="ctr">
                        <a:lnSpc>
                          <a:spcPct val="120000"/>
                        </a:lnSpc>
                        <a:spcBef>
                          <a:spcPts val="600"/>
                        </a:spcBef>
                        <a:spcAft>
                          <a:spcPts val="600"/>
                        </a:spcAft>
                      </a:pPr>
                      <a:r>
                        <a:rPr lang="en-US" sz="1600">
                          <a:effectLst/>
                          <a:latin typeface="Times New Roman" panose="02020603050405020304" pitchFamily="18" charset="0"/>
                          <a:cs typeface="Times New Roman" panose="02020603050405020304" pitchFamily="18" charset="0"/>
                        </a:rPr>
                        <a:t>XÃ HỘI</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40962" marR="40962" marT="0" marB="0">
                    <a:solidFill>
                      <a:schemeClr val="accent6">
                        <a:lumMod val="40000"/>
                        <a:lumOff val="60000"/>
                      </a:schemeClr>
                    </a:solidFill>
                  </a:tcPr>
                </a:tc>
                <a:extLst>
                  <a:ext uri="{0D108BD9-81ED-4DB2-BD59-A6C34878D82A}">
                    <a16:rowId xmlns:a16="http://schemas.microsoft.com/office/drawing/2014/main" val="448129803"/>
                  </a:ext>
                </a:extLst>
              </a:tr>
              <a:tr h="873869">
                <a:tc>
                  <a:txBody>
                    <a:bodyPr/>
                    <a:lstStyle/>
                    <a:p>
                      <a:pPr algn="just">
                        <a:lnSpc>
                          <a:spcPct val="100000"/>
                        </a:lnSpc>
                        <a:spcBef>
                          <a:spcPts val="600"/>
                        </a:spcBef>
                        <a:spcAft>
                          <a:spcPts val="600"/>
                        </a:spcAft>
                      </a:pPr>
                      <a:r>
                        <a:rPr lang="en-US" sz="1600">
                          <a:solidFill>
                            <a:schemeClr val="tx1"/>
                          </a:solidFill>
                          <a:effectLst/>
                          <a:latin typeface="Times New Roman" panose="02020603050405020304" pitchFamily="18" charset="0"/>
                          <a:cs typeface="Times New Roman" panose="02020603050405020304" pitchFamily="18" charset="0"/>
                        </a:rPr>
                        <a:t>- Có tính tự lập; suy nghĩ thực tế; thích nghi nhanh chóng.</a:t>
                      </a:r>
                    </a:p>
                    <a:p>
                      <a:pPr algn="just">
                        <a:lnSpc>
                          <a:spcPct val="100000"/>
                        </a:lnSpc>
                        <a:spcBef>
                          <a:spcPts val="600"/>
                        </a:spcBef>
                        <a:spcAft>
                          <a:spcPts val="600"/>
                        </a:spcAft>
                      </a:pPr>
                      <a:r>
                        <a:rPr lang="en-US" sz="1600">
                          <a:solidFill>
                            <a:schemeClr val="tx1"/>
                          </a:solidFill>
                          <a:effectLst/>
                          <a:latin typeface="Times New Roman" panose="02020603050405020304" pitchFamily="18" charset="0"/>
                          <a:cs typeface="Times New Roman" panose="02020603050405020304" pitchFamily="18" charset="0"/>
                        </a:rPr>
                        <a:t>- Thao tác, vận động khéo léo; hứng thú vận hành, điều khiển máy móc.</a:t>
                      </a:r>
                      <a:endParaRPr lang="en-US" sz="1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0962" marR="40962" marT="0" marB="0">
                    <a:solidFill>
                      <a:schemeClr val="accent6"/>
                    </a:solidFill>
                  </a:tcPr>
                </a:tc>
                <a:tc>
                  <a:txBody>
                    <a:bodyPr/>
                    <a:lstStyle/>
                    <a:p>
                      <a:pPr algn="ctr">
                        <a:lnSpc>
                          <a:spcPct val="120000"/>
                        </a:lnSpc>
                        <a:spcBef>
                          <a:spcPts val="600"/>
                        </a:spcBef>
                        <a:spcAft>
                          <a:spcPts val="600"/>
                        </a:spcAft>
                      </a:pPr>
                      <a:r>
                        <a:rPr lang="en-US" sz="1600">
                          <a:effectLst/>
                          <a:latin typeface="Times New Roman" panose="02020603050405020304" pitchFamily="18" charset="0"/>
                          <a:cs typeface="Times New Roman" panose="02020603050405020304" pitchFamily="18" charset="0"/>
                        </a:rPr>
                        <a:t>   KĨ THUẬT</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40962" marR="40962" marT="0" marB="0">
                    <a:solidFill>
                      <a:schemeClr val="accent6">
                        <a:lumMod val="40000"/>
                        <a:lumOff val="60000"/>
                      </a:schemeClr>
                    </a:solidFill>
                  </a:tcPr>
                </a:tc>
                <a:extLst>
                  <a:ext uri="{0D108BD9-81ED-4DB2-BD59-A6C34878D82A}">
                    <a16:rowId xmlns:a16="http://schemas.microsoft.com/office/drawing/2014/main" val="3686662738"/>
                  </a:ext>
                </a:extLst>
              </a:tr>
            </a:tbl>
          </a:graphicData>
        </a:graphic>
      </p:graphicFrame>
    </p:spTree>
    <p:extLst>
      <p:ext uri="{BB962C8B-B14F-4D97-AF65-F5344CB8AC3E}">
        <p14:creationId xmlns:p14="http://schemas.microsoft.com/office/powerpoint/2010/main" val="15820480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5D744F-973D-4B90-AE8D-C04E0311000E}"/>
              </a:ext>
            </a:extLst>
          </p:cNvPr>
          <p:cNvSpPr>
            <a:spLocks noGrp="1"/>
          </p:cNvSpPr>
          <p:nvPr>
            <p:ph type="title"/>
          </p:nvPr>
        </p:nvSpPr>
        <p:spPr/>
        <p:txBody>
          <a:bodyPr>
            <a:noAutofit/>
          </a:bodyPr>
          <a:lstStyle/>
          <a:p>
            <a:pPr algn="ctr"/>
            <a:r>
              <a:rPr lang="en-US" sz="3600" u="sng">
                <a:solidFill>
                  <a:srgbClr val="FF0000"/>
                </a:solidFill>
                <a:latin typeface="Times New Roman" panose="02020603050405020304" pitchFamily="18" charset="0"/>
                <a:cs typeface="Times New Roman" panose="02020603050405020304" pitchFamily="18" charset="0"/>
              </a:rPr>
              <a:t>Bài 5</a:t>
            </a:r>
            <a:r>
              <a:rPr lang="en-US" sz="3600">
                <a:solidFill>
                  <a:srgbClr val="FF0000"/>
                </a:solidFill>
                <a:latin typeface="Times New Roman" panose="02020603050405020304" pitchFamily="18" charset="0"/>
                <a:cs typeface="Times New Roman" panose="02020603050405020304" pitchFamily="18" charset="0"/>
              </a:rPr>
              <a:t>: </a:t>
            </a:r>
            <a:r>
              <a:rPr lang="en-US" sz="3600" b="1">
                <a:solidFill>
                  <a:srgbClr val="002060"/>
                </a:solidFill>
                <a:latin typeface="Times New Roman" panose="02020603050405020304" pitchFamily="18" charset="0"/>
                <a:cs typeface="Times New Roman" panose="02020603050405020304" pitchFamily="18" charset="0"/>
              </a:rPr>
              <a:t>DỰ ÁN: </a:t>
            </a:r>
            <a:r>
              <a:rPr lang="en-US" sz="3400" b="1">
                <a:latin typeface="Times New Roman" panose="02020603050405020304" pitchFamily="18" charset="0"/>
                <a:cs typeface="Times New Roman" panose="02020603050405020304" pitchFamily="18" charset="0"/>
              </a:rPr>
              <a:t>TỰ ĐÁNH GIÁ MỨC ĐỘ PHÙ HỢP CỦA BẢN THÂN VỚI MỘT SỐ NGÀNH NGHỀ THUỘC LĨNH VỰC KĨ THUẬT</a:t>
            </a:r>
            <a:endParaRPr lang="en-US" sz="340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36985901-D6D4-41DA-B445-E615E633473C}"/>
              </a:ext>
            </a:extLst>
          </p:cNvPr>
          <p:cNvSpPr>
            <a:spLocks noGrp="1"/>
          </p:cNvSpPr>
          <p:nvPr>
            <p:ph idx="1"/>
          </p:nvPr>
        </p:nvSpPr>
        <p:spPr/>
        <p:txBody>
          <a:bodyPr/>
          <a:lstStyle/>
          <a:p>
            <a:pPr marL="0" indent="0">
              <a:buNone/>
            </a:pPr>
            <a:r>
              <a:rPr lang="en-US">
                <a:solidFill>
                  <a:schemeClr val="accent6"/>
                </a:solidFill>
                <a:latin typeface="Times New Roman" panose="02020603050405020304" pitchFamily="18" charset="0"/>
                <a:cs typeface="Times New Roman" panose="02020603050405020304" pitchFamily="18" charset="0"/>
              </a:rPr>
              <a:t>* Mục tiêu:</a:t>
            </a:r>
          </a:p>
          <a:p>
            <a:pPr marL="0" indent="0">
              <a:buNone/>
            </a:pPr>
            <a:r>
              <a:rPr lang="en-US">
                <a:latin typeface="Times New Roman" panose="02020603050405020304" pitchFamily="18" charset="0"/>
                <a:cs typeface="Times New Roman" panose="02020603050405020304" pitchFamily="18" charset="0"/>
              </a:rPr>
              <a:t> Lập được bảng so sánh mức độ phù hợp của bản thân với một số ngành nghề thuộc lĩnh vực kĩ thuật, công nghệ theo gợi ý, hướng dẫn.</a:t>
            </a:r>
          </a:p>
          <a:p>
            <a:endParaRPr lang="en-US"/>
          </a:p>
        </p:txBody>
      </p:sp>
    </p:spTree>
    <p:extLst>
      <p:ext uri="{BB962C8B-B14F-4D97-AF65-F5344CB8AC3E}">
        <p14:creationId xmlns:p14="http://schemas.microsoft.com/office/powerpoint/2010/main" val="3881102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65E82D-FBB9-4DAE-B553-8A7B7E1C91E6}"/>
              </a:ext>
            </a:extLst>
          </p:cNvPr>
          <p:cNvSpPr>
            <a:spLocks noGrp="1"/>
          </p:cNvSpPr>
          <p:nvPr>
            <p:ph type="title"/>
          </p:nvPr>
        </p:nvSpPr>
        <p:spPr>
          <a:xfrm>
            <a:off x="838200" y="184727"/>
            <a:ext cx="10515600" cy="1745673"/>
          </a:xfrm>
        </p:spPr>
        <p:txBody>
          <a:bodyPr>
            <a:normAutofit fontScale="90000"/>
          </a:bodyPr>
          <a:lstStyle/>
          <a:p>
            <a:r>
              <a:rPr lang="en-US" u="sng">
                <a:solidFill>
                  <a:srgbClr val="FF0000"/>
                </a:solidFill>
                <a:latin typeface="Times New Roman" panose="02020603050405020304" pitchFamily="18" charset="0"/>
                <a:cs typeface="Times New Roman" panose="02020603050405020304" pitchFamily="18" charset="0"/>
              </a:rPr>
              <a:t>Bài 5</a:t>
            </a:r>
            <a:r>
              <a:rPr lang="en-US">
                <a:solidFill>
                  <a:srgbClr val="FF0000"/>
                </a:solidFill>
                <a:latin typeface="Times New Roman" panose="02020603050405020304" pitchFamily="18" charset="0"/>
                <a:cs typeface="Times New Roman" panose="02020603050405020304" pitchFamily="18" charset="0"/>
              </a:rPr>
              <a:t>: </a:t>
            </a:r>
            <a:r>
              <a:rPr lang="en-US" b="1">
                <a:solidFill>
                  <a:srgbClr val="002060"/>
                </a:solidFill>
                <a:latin typeface="Times New Roman" panose="02020603050405020304" pitchFamily="18" charset="0"/>
                <a:cs typeface="Times New Roman" panose="02020603050405020304" pitchFamily="18" charset="0"/>
              </a:rPr>
              <a:t>DỰ ÁN: </a:t>
            </a:r>
            <a:r>
              <a:rPr lang="en-US" b="1">
                <a:latin typeface="Times New Roman" panose="02020603050405020304" pitchFamily="18" charset="0"/>
                <a:cs typeface="Times New Roman" panose="02020603050405020304" pitchFamily="18" charset="0"/>
              </a:rPr>
              <a:t>TỰ ĐÁNH GIÁ MỨC ĐỘ PHÙ HỢP CỦA BẢN THÂN VỚI MỘT SỐ NGÀNH NGHỀ THUỘC LĨNH VỰC KĨ THUẬT</a:t>
            </a:r>
            <a:endParaRPr lang="en-US"/>
          </a:p>
        </p:txBody>
      </p:sp>
      <p:sp>
        <p:nvSpPr>
          <p:cNvPr id="3" name="Content Placeholder 2">
            <a:extLst>
              <a:ext uri="{FF2B5EF4-FFF2-40B4-BE49-F238E27FC236}">
                <a16:creationId xmlns:a16="http://schemas.microsoft.com/office/drawing/2014/main" id="{96800BB2-D461-4FAE-8A0A-F653E4CC2ADB}"/>
              </a:ext>
            </a:extLst>
          </p:cNvPr>
          <p:cNvSpPr>
            <a:spLocks noGrp="1"/>
          </p:cNvSpPr>
          <p:nvPr>
            <p:ph idx="1"/>
          </p:nvPr>
        </p:nvSpPr>
        <p:spPr>
          <a:xfrm>
            <a:off x="838199" y="1825624"/>
            <a:ext cx="11132127" cy="5032375"/>
          </a:xfrm>
        </p:spPr>
        <p:txBody>
          <a:bodyPr>
            <a:normAutofit fontScale="55000" lnSpcReduction="20000"/>
          </a:bodyPr>
          <a:lstStyle/>
          <a:p>
            <a:pPr marL="0" indent="0">
              <a:lnSpc>
                <a:spcPct val="120000"/>
              </a:lnSpc>
              <a:buNone/>
            </a:pPr>
            <a:r>
              <a:rPr lang="en-US" sz="3200" b="1">
                <a:solidFill>
                  <a:srgbClr val="0070C0"/>
                </a:solidFill>
                <a:latin typeface="Times New Roman" panose="02020603050405020304" pitchFamily="18" charset="0"/>
                <a:cs typeface="Times New Roman" panose="02020603050405020304" pitchFamily="18" charset="0"/>
              </a:rPr>
              <a:t>I</a:t>
            </a:r>
            <a:r>
              <a:rPr lang="en-US" sz="3300" b="1">
                <a:solidFill>
                  <a:srgbClr val="0070C0"/>
                </a:solidFill>
                <a:latin typeface="Times New Roman" panose="02020603050405020304" pitchFamily="18" charset="0"/>
                <a:cs typeface="Times New Roman" panose="02020603050405020304" pitchFamily="18" charset="0"/>
              </a:rPr>
              <a:t>. </a:t>
            </a:r>
            <a:r>
              <a:rPr lang="en-US" sz="3300" b="1" u="sng">
                <a:solidFill>
                  <a:srgbClr val="0070C0"/>
                </a:solidFill>
                <a:latin typeface="Times New Roman" panose="02020603050405020304" pitchFamily="18" charset="0"/>
                <a:cs typeface="Times New Roman" panose="02020603050405020304" pitchFamily="18" charset="0"/>
              </a:rPr>
              <a:t>Giới thiệu</a:t>
            </a:r>
            <a:endParaRPr lang="en-US" sz="3300" u="sng">
              <a:solidFill>
                <a:srgbClr val="0070C0"/>
              </a:solidFill>
              <a:latin typeface="Times New Roman" panose="02020603050405020304" pitchFamily="18" charset="0"/>
              <a:cs typeface="Times New Roman" panose="02020603050405020304" pitchFamily="18" charset="0"/>
            </a:endParaRPr>
          </a:p>
          <a:p>
            <a:pPr marL="0" indent="0">
              <a:lnSpc>
                <a:spcPct val="120000"/>
              </a:lnSpc>
              <a:buNone/>
            </a:pPr>
            <a:r>
              <a:rPr lang="en-US" sz="3300">
                <a:latin typeface="Times New Roman" panose="02020603050405020304" pitchFamily="18" charset="0"/>
                <a:cs typeface="Times New Roman" panose="02020603050405020304" pitchFamily="18" charset="0"/>
              </a:rPr>
              <a:t>  </a:t>
            </a:r>
            <a:r>
              <a:rPr lang="vi-VN" sz="3300">
                <a:latin typeface="Times New Roman" panose="02020603050405020304" pitchFamily="18" charset="0"/>
                <a:cs typeface="Times New Roman" panose="02020603050405020304" pitchFamily="18" charset="0"/>
              </a:rPr>
              <a:t>Em hãy lập kế hoạch và thực hiện tự đánh giá năng lực, sở thích, cá tính của bản thân, bối cảnh gia đình và đánh giá mức độ phù hợp với một số nghề thuộc lĩnh vực kĩ</a:t>
            </a:r>
            <a:r>
              <a:rPr lang="en-US" sz="3300">
                <a:latin typeface="Times New Roman" panose="02020603050405020304" pitchFamily="18" charset="0"/>
                <a:cs typeface="Times New Roman" panose="02020603050405020304" pitchFamily="18" charset="0"/>
              </a:rPr>
              <a:t> </a:t>
            </a:r>
            <a:r>
              <a:rPr lang="vi-VN" sz="3300">
                <a:latin typeface="Times New Roman" panose="02020603050405020304" pitchFamily="18" charset="0"/>
                <a:cs typeface="Times New Roman" panose="02020603050405020304" pitchFamily="18" charset="0"/>
              </a:rPr>
              <a:t>thuật,</a:t>
            </a:r>
            <a:r>
              <a:rPr lang="en-US" sz="3300">
                <a:latin typeface="Times New Roman" panose="02020603050405020304" pitchFamily="18" charset="0"/>
                <a:cs typeface="Times New Roman" panose="02020603050405020304" pitchFamily="18" charset="0"/>
              </a:rPr>
              <a:t> </a:t>
            </a:r>
            <a:r>
              <a:rPr lang="vi-VN" sz="3300">
                <a:latin typeface="Times New Roman" panose="02020603050405020304" pitchFamily="18" charset="0"/>
                <a:cs typeface="Times New Roman" panose="02020603050405020304" pitchFamily="18" charset="0"/>
              </a:rPr>
              <a:t>công nghệ.</a:t>
            </a:r>
            <a:endParaRPr lang="en-US" sz="3300">
              <a:latin typeface="Times New Roman" panose="02020603050405020304" pitchFamily="18" charset="0"/>
              <a:cs typeface="Times New Roman" panose="02020603050405020304" pitchFamily="18" charset="0"/>
            </a:endParaRPr>
          </a:p>
          <a:p>
            <a:pPr marL="0" indent="0">
              <a:lnSpc>
                <a:spcPct val="120000"/>
              </a:lnSpc>
              <a:buNone/>
            </a:pPr>
            <a:r>
              <a:rPr lang="en-US" sz="3300" b="1">
                <a:solidFill>
                  <a:srgbClr val="0070C0"/>
                </a:solidFill>
                <a:latin typeface="Times New Roman" panose="02020603050405020304" pitchFamily="18" charset="0"/>
                <a:cs typeface="Times New Roman" panose="02020603050405020304" pitchFamily="18" charset="0"/>
              </a:rPr>
              <a:t>II. </a:t>
            </a:r>
            <a:r>
              <a:rPr lang="vi-VN" sz="3300" b="1" u="sng">
                <a:solidFill>
                  <a:srgbClr val="0070C0"/>
                </a:solidFill>
                <a:latin typeface="Times New Roman" panose="02020603050405020304" pitchFamily="18" charset="0"/>
                <a:cs typeface="Times New Roman" panose="02020603050405020304" pitchFamily="18" charset="0"/>
              </a:rPr>
              <a:t>Mục tiêu</a:t>
            </a:r>
            <a:endParaRPr lang="en-US" sz="3300" u="sng">
              <a:solidFill>
                <a:srgbClr val="0070C0"/>
              </a:solidFill>
              <a:latin typeface="Times New Roman" panose="02020603050405020304" pitchFamily="18" charset="0"/>
              <a:cs typeface="Times New Roman" panose="02020603050405020304" pitchFamily="18" charset="0"/>
            </a:endParaRPr>
          </a:p>
          <a:p>
            <a:pPr marL="0" indent="0">
              <a:lnSpc>
                <a:spcPct val="120000"/>
              </a:lnSpc>
              <a:buNone/>
            </a:pPr>
            <a:r>
              <a:rPr lang="en-US" sz="3300">
                <a:latin typeface="Times New Roman" panose="02020603050405020304" pitchFamily="18" charset="0"/>
                <a:cs typeface="Times New Roman" panose="02020603050405020304" pitchFamily="18" charset="0"/>
              </a:rPr>
              <a:t>  </a:t>
            </a:r>
            <a:r>
              <a:rPr lang="vi-VN" sz="3300">
                <a:latin typeface="Times New Roman" panose="02020603050405020304" pitchFamily="18" charset="0"/>
                <a:cs typeface="Times New Roman" panose="02020603050405020304" pitchFamily="18" charset="0"/>
              </a:rPr>
              <a:t>Đánh giá được mức độ phù hợp giữa các đặc điểm của bản thân với nghề nghiệp thuộc lĩnh vực kĩ thuật, công nghệ.</a:t>
            </a:r>
            <a:endParaRPr lang="en-US" sz="3300">
              <a:latin typeface="Times New Roman" panose="02020603050405020304" pitchFamily="18" charset="0"/>
              <a:cs typeface="Times New Roman" panose="02020603050405020304" pitchFamily="18" charset="0"/>
            </a:endParaRPr>
          </a:p>
          <a:p>
            <a:pPr marL="0" indent="0">
              <a:lnSpc>
                <a:spcPct val="120000"/>
              </a:lnSpc>
              <a:buNone/>
            </a:pPr>
            <a:r>
              <a:rPr lang="en-US" sz="3300" b="1">
                <a:solidFill>
                  <a:srgbClr val="0070C0"/>
                </a:solidFill>
                <a:latin typeface="Times New Roman" panose="02020603050405020304" pitchFamily="18" charset="0"/>
                <a:cs typeface="Times New Roman" panose="02020603050405020304" pitchFamily="18" charset="0"/>
              </a:rPr>
              <a:t>III. </a:t>
            </a:r>
            <a:r>
              <a:rPr lang="vi-VN" sz="3300" b="1" u="sng">
                <a:solidFill>
                  <a:srgbClr val="0070C0"/>
                </a:solidFill>
                <a:latin typeface="Times New Roman" panose="02020603050405020304" pitchFamily="18" charset="0"/>
                <a:cs typeface="Times New Roman" panose="02020603050405020304" pitchFamily="18" charset="0"/>
              </a:rPr>
              <a:t>Nhiệm vụ</a:t>
            </a:r>
            <a:endParaRPr lang="en-US" sz="3300" b="1" u="sng">
              <a:solidFill>
                <a:srgbClr val="0070C0"/>
              </a:solidFill>
              <a:latin typeface="Times New Roman" panose="02020603050405020304" pitchFamily="18" charset="0"/>
              <a:cs typeface="Times New Roman" panose="02020603050405020304" pitchFamily="18" charset="0"/>
            </a:endParaRPr>
          </a:p>
          <a:p>
            <a:pPr marL="0" indent="0">
              <a:lnSpc>
                <a:spcPct val="120000"/>
              </a:lnSpc>
              <a:buNone/>
            </a:pPr>
            <a:r>
              <a:rPr lang="en-US" sz="3300">
                <a:latin typeface="Times New Roman" panose="02020603050405020304" pitchFamily="18" charset="0"/>
                <a:cs typeface="Times New Roman" panose="02020603050405020304" pitchFamily="18" charset="0"/>
              </a:rPr>
              <a:t>- </a:t>
            </a:r>
            <a:r>
              <a:rPr lang="vi-VN" sz="3300">
                <a:latin typeface="Times New Roman" panose="02020603050405020304" pitchFamily="18" charset="0"/>
                <a:cs typeface="Times New Roman" panose="02020603050405020304" pitchFamily="18" charset="0"/>
              </a:rPr>
              <a:t>Tìm hiểu các đặc điểm: năng lực, sở thích, cá tính của bản thân và bối cảnh gia đình.</a:t>
            </a:r>
            <a:endParaRPr lang="en-US" sz="3300">
              <a:latin typeface="Times New Roman" panose="02020603050405020304" pitchFamily="18" charset="0"/>
              <a:cs typeface="Times New Roman" panose="02020603050405020304" pitchFamily="18" charset="0"/>
            </a:endParaRPr>
          </a:p>
          <a:p>
            <a:pPr marL="0" indent="0">
              <a:lnSpc>
                <a:spcPct val="120000"/>
              </a:lnSpc>
              <a:buNone/>
            </a:pPr>
            <a:r>
              <a:rPr lang="en-US" sz="3300">
                <a:latin typeface="Times New Roman" panose="02020603050405020304" pitchFamily="18" charset="0"/>
                <a:cs typeface="Times New Roman" panose="02020603050405020304" pitchFamily="18" charset="0"/>
              </a:rPr>
              <a:t>- </a:t>
            </a:r>
            <a:r>
              <a:rPr lang="vi-VN" sz="3300">
                <a:latin typeface="Times New Roman" panose="02020603050405020304" pitchFamily="18" charset="0"/>
                <a:cs typeface="Times New Roman" panose="02020603050405020304" pitchFamily="18" charset="0"/>
              </a:rPr>
              <a:t>Tìm hiểu một số ngành nghề thuộc lĩnh vực kĩ thuật, công nghệ làm rõ các đặc điểm yêu cầu của nghề nghiệp.</a:t>
            </a:r>
            <a:endParaRPr lang="en-US" sz="3300">
              <a:latin typeface="Times New Roman" panose="02020603050405020304" pitchFamily="18" charset="0"/>
              <a:cs typeface="Times New Roman" panose="02020603050405020304" pitchFamily="18" charset="0"/>
            </a:endParaRPr>
          </a:p>
          <a:p>
            <a:pPr marL="0" indent="0">
              <a:lnSpc>
                <a:spcPct val="120000"/>
              </a:lnSpc>
              <a:buNone/>
            </a:pPr>
            <a:r>
              <a:rPr lang="en-US" sz="3300">
                <a:latin typeface="Times New Roman" panose="02020603050405020304" pitchFamily="18" charset="0"/>
                <a:cs typeface="Times New Roman" panose="02020603050405020304" pitchFamily="18" charset="0"/>
              </a:rPr>
              <a:t>- </a:t>
            </a:r>
            <a:r>
              <a:rPr lang="vi-VN" sz="3300">
                <a:latin typeface="Times New Roman" panose="02020603050405020304" pitchFamily="18" charset="0"/>
                <a:cs typeface="Times New Roman" panose="02020603050405020304" pitchFamily="18" charset="0"/>
              </a:rPr>
              <a:t>Đánh giá mức độ phù hợp của bản thân với nhóm nghề thuộc lĩnh vực kĩ thuật, công nghệ.</a:t>
            </a:r>
            <a:endParaRPr lang="en-US" sz="3300">
              <a:latin typeface="Times New Roman" panose="02020603050405020304" pitchFamily="18" charset="0"/>
              <a:cs typeface="Times New Roman" panose="02020603050405020304" pitchFamily="18" charset="0"/>
            </a:endParaRPr>
          </a:p>
          <a:p>
            <a:pPr marL="0" indent="0">
              <a:lnSpc>
                <a:spcPct val="120000"/>
              </a:lnSpc>
              <a:buNone/>
            </a:pPr>
            <a:r>
              <a:rPr lang="en-US" sz="3300" b="1">
                <a:solidFill>
                  <a:srgbClr val="0070C0"/>
                </a:solidFill>
                <a:latin typeface="Times New Roman" panose="02020603050405020304" pitchFamily="18" charset="0"/>
                <a:cs typeface="Times New Roman" panose="02020603050405020304" pitchFamily="18" charset="0"/>
              </a:rPr>
              <a:t>IV. </a:t>
            </a:r>
            <a:r>
              <a:rPr lang="vi-VN" sz="3300" b="1" u="sng">
                <a:solidFill>
                  <a:srgbClr val="0070C0"/>
                </a:solidFill>
                <a:latin typeface="Times New Roman" panose="02020603050405020304" pitchFamily="18" charset="0"/>
                <a:cs typeface="Times New Roman" panose="02020603050405020304" pitchFamily="18" charset="0"/>
              </a:rPr>
              <a:t>Dụng cụ, thiết bị, vật liệu</a:t>
            </a:r>
            <a:endParaRPr lang="en-US" sz="3300" u="sng">
              <a:solidFill>
                <a:srgbClr val="0070C0"/>
              </a:solidFill>
              <a:latin typeface="Times New Roman" panose="02020603050405020304" pitchFamily="18" charset="0"/>
              <a:cs typeface="Times New Roman" panose="02020603050405020304" pitchFamily="18" charset="0"/>
            </a:endParaRPr>
          </a:p>
          <a:p>
            <a:pPr marL="0" indent="0">
              <a:lnSpc>
                <a:spcPct val="120000"/>
              </a:lnSpc>
              <a:buNone/>
            </a:pPr>
            <a:r>
              <a:rPr lang="en-US" sz="3300">
                <a:latin typeface="Times New Roman" panose="02020603050405020304" pitchFamily="18" charset="0"/>
                <a:cs typeface="Times New Roman" panose="02020603050405020304" pitchFamily="18" charset="0"/>
              </a:rPr>
              <a:t>- </a:t>
            </a:r>
            <a:r>
              <a:rPr lang="vi-VN" sz="3300">
                <a:latin typeface="Times New Roman" panose="02020603050405020304" pitchFamily="18" charset="0"/>
                <a:cs typeface="Times New Roman" panose="02020603050405020304" pitchFamily="18" charset="0"/>
              </a:rPr>
              <a:t>Vật liệu: giấy, bút, ...</a:t>
            </a:r>
            <a:endParaRPr lang="en-US" sz="3300">
              <a:latin typeface="Times New Roman" panose="02020603050405020304" pitchFamily="18" charset="0"/>
              <a:cs typeface="Times New Roman" panose="02020603050405020304" pitchFamily="18" charset="0"/>
            </a:endParaRPr>
          </a:p>
          <a:p>
            <a:pPr marL="0" indent="0">
              <a:lnSpc>
                <a:spcPct val="120000"/>
              </a:lnSpc>
              <a:buNone/>
            </a:pPr>
            <a:r>
              <a:rPr lang="en-US" sz="3300">
                <a:latin typeface="Times New Roman" panose="02020603050405020304" pitchFamily="18" charset="0"/>
                <a:cs typeface="Times New Roman" panose="02020603050405020304" pitchFamily="18" charset="0"/>
              </a:rPr>
              <a:t>- </a:t>
            </a:r>
            <a:r>
              <a:rPr lang="vi-VN" sz="3300">
                <a:latin typeface="Times New Roman" panose="02020603050405020304" pitchFamily="18" charset="0"/>
                <a:cs typeface="Times New Roman" panose="02020603050405020304" pitchFamily="18" charset="0"/>
              </a:rPr>
              <a:t>Phương tiện hỗ trợ: máy tính có kết nối internet; các bộ trắc nghiệm tâm lí về hướng nghiệp.</a:t>
            </a:r>
            <a:endParaRPr lang="en-US" sz="3300">
              <a:latin typeface="Times New Roman" panose="02020603050405020304" pitchFamily="18" charset="0"/>
              <a:cs typeface="Times New Roman" panose="02020603050405020304" pitchFamily="18" charset="0"/>
            </a:endParaRPr>
          </a:p>
          <a:p>
            <a:endParaRPr lang="en-US"/>
          </a:p>
        </p:txBody>
      </p:sp>
    </p:spTree>
    <p:extLst>
      <p:ext uri="{BB962C8B-B14F-4D97-AF65-F5344CB8AC3E}">
        <p14:creationId xmlns:p14="http://schemas.microsoft.com/office/powerpoint/2010/main" val="28028166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1000"/>
                                        <p:tgtEl>
                                          <p:spTgt spid="3">
                                            <p:txEl>
                                              <p:pRg st="1" end="1"/>
                                            </p:txEl>
                                          </p:spTgt>
                                        </p:tgtEl>
                                      </p:cBhvr>
                                    </p:animEffect>
                                    <p:anim calcmode="lin" valueType="num">
                                      <p:cBhvr>
                                        <p:cTn id="1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6" presetID="2" presetClass="entr" presetSubtype="4" fill="hold" nodeType="with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additive="base">
                                        <p:cTn id="28"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nodeType="click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 calcmode="lin" valueType="num">
                                      <p:cBhvr additive="base">
                                        <p:cTn id="34"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6" presetID="2" presetClass="entr" presetSubtype="4" fill="hold" nodeType="withEffect">
                                  <p:stCondLst>
                                    <p:cond delay="0"/>
                                  </p:stCondLst>
                                  <p:childTnLst>
                                    <p:set>
                                      <p:cBhvr>
                                        <p:cTn id="37" dur="1" fill="hold">
                                          <p:stCondLst>
                                            <p:cond delay="0"/>
                                          </p:stCondLst>
                                        </p:cTn>
                                        <p:tgtEl>
                                          <p:spTgt spid="3">
                                            <p:txEl>
                                              <p:pRg st="5" end="5"/>
                                            </p:txEl>
                                          </p:spTgt>
                                        </p:tgtEl>
                                        <p:attrNameLst>
                                          <p:attrName>style.visibility</p:attrName>
                                        </p:attrNameLst>
                                      </p:cBhvr>
                                      <p:to>
                                        <p:strVal val="visible"/>
                                      </p:to>
                                    </p:set>
                                    <p:anim calcmode="lin" valueType="num">
                                      <p:cBhvr additive="base">
                                        <p:cTn id="38"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3">
                                            <p:txEl>
                                              <p:pRg st="5" end="5"/>
                                            </p:txEl>
                                          </p:spTgt>
                                        </p:tgtEl>
                                        <p:attrNameLst>
                                          <p:attrName>ppt_y</p:attrName>
                                        </p:attrNameLst>
                                      </p:cBhvr>
                                      <p:tavLst>
                                        <p:tav tm="0">
                                          <p:val>
                                            <p:strVal val="1+#ppt_h/2"/>
                                          </p:val>
                                        </p:tav>
                                        <p:tav tm="100000">
                                          <p:val>
                                            <p:strVal val="#ppt_y"/>
                                          </p:val>
                                        </p:tav>
                                      </p:tavLst>
                                    </p:anim>
                                  </p:childTnLst>
                                </p:cTn>
                              </p:par>
                              <p:par>
                                <p:cTn id="40" presetID="2" presetClass="entr" presetSubtype="4" fill="hold" nodeType="with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additive="base">
                                        <p:cTn id="42"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3">
                                            <p:txEl>
                                              <p:pRg st="6" end="6"/>
                                            </p:txEl>
                                          </p:spTgt>
                                        </p:tgtEl>
                                        <p:attrNameLst>
                                          <p:attrName>ppt_y</p:attrName>
                                        </p:attrNameLst>
                                      </p:cBhvr>
                                      <p:tavLst>
                                        <p:tav tm="0">
                                          <p:val>
                                            <p:strVal val="1+#ppt_h/2"/>
                                          </p:val>
                                        </p:tav>
                                        <p:tav tm="100000">
                                          <p:val>
                                            <p:strVal val="#ppt_y"/>
                                          </p:val>
                                        </p:tav>
                                      </p:tavLst>
                                    </p:anim>
                                  </p:childTnLst>
                                </p:cTn>
                              </p:par>
                              <p:par>
                                <p:cTn id="44" presetID="2" presetClass="entr" presetSubtype="4" fill="hold" nodeType="withEffect">
                                  <p:stCondLst>
                                    <p:cond delay="0"/>
                                  </p:stCondLst>
                                  <p:childTnLst>
                                    <p:set>
                                      <p:cBhvr>
                                        <p:cTn id="45" dur="1" fill="hold">
                                          <p:stCondLst>
                                            <p:cond delay="0"/>
                                          </p:stCondLst>
                                        </p:cTn>
                                        <p:tgtEl>
                                          <p:spTgt spid="3">
                                            <p:txEl>
                                              <p:pRg st="7" end="7"/>
                                            </p:txEl>
                                          </p:spTgt>
                                        </p:tgtEl>
                                        <p:attrNameLst>
                                          <p:attrName>style.visibility</p:attrName>
                                        </p:attrNameLst>
                                      </p:cBhvr>
                                      <p:to>
                                        <p:strVal val="visible"/>
                                      </p:to>
                                    </p:set>
                                    <p:anim calcmode="lin" valueType="num">
                                      <p:cBhvr additive="base">
                                        <p:cTn id="46"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7"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2" presetClass="entr" presetSubtype="4" fill="hold" nodeType="clickEffect">
                                  <p:stCondLst>
                                    <p:cond delay="0"/>
                                  </p:stCondLst>
                                  <p:childTnLst>
                                    <p:set>
                                      <p:cBhvr>
                                        <p:cTn id="51" dur="1" fill="hold">
                                          <p:stCondLst>
                                            <p:cond delay="0"/>
                                          </p:stCondLst>
                                        </p:cTn>
                                        <p:tgtEl>
                                          <p:spTgt spid="3">
                                            <p:txEl>
                                              <p:pRg st="8" end="8"/>
                                            </p:txEl>
                                          </p:spTgt>
                                        </p:tgtEl>
                                        <p:attrNameLst>
                                          <p:attrName>style.visibility</p:attrName>
                                        </p:attrNameLst>
                                      </p:cBhvr>
                                      <p:to>
                                        <p:strVal val="visible"/>
                                      </p:to>
                                    </p:set>
                                    <p:anim calcmode="lin" valueType="num">
                                      <p:cBhvr additive="base">
                                        <p:cTn id="52"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3" dur="500" fill="hold"/>
                                        <p:tgtEl>
                                          <p:spTgt spid="3">
                                            <p:txEl>
                                              <p:pRg st="8" end="8"/>
                                            </p:txEl>
                                          </p:spTgt>
                                        </p:tgtEl>
                                        <p:attrNameLst>
                                          <p:attrName>ppt_y</p:attrName>
                                        </p:attrNameLst>
                                      </p:cBhvr>
                                      <p:tavLst>
                                        <p:tav tm="0">
                                          <p:val>
                                            <p:strVal val="1+#ppt_h/2"/>
                                          </p:val>
                                        </p:tav>
                                        <p:tav tm="100000">
                                          <p:val>
                                            <p:strVal val="#ppt_y"/>
                                          </p:val>
                                        </p:tav>
                                      </p:tavLst>
                                    </p:anim>
                                  </p:childTnLst>
                                </p:cTn>
                              </p:par>
                              <p:par>
                                <p:cTn id="54" presetID="2" presetClass="entr" presetSubtype="4" fill="hold" nodeType="withEffect">
                                  <p:stCondLst>
                                    <p:cond delay="0"/>
                                  </p:stCondLst>
                                  <p:childTnLst>
                                    <p:set>
                                      <p:cBhvr>
                                        <p:cTn id="55" dur="1" fill="hold">
                                          <p:stCondLst>
                                            <p:cond delay="0"/>
                                          </p:stCondLst>
                                        </p:cTn>
                                        <p:tgtEl>
                                          <p:spTgt spid="3">
                                            <p:txEl>
                                              <p:pRg st="9" end="9"/>
                                            </p:txEl>
                                          </p:spTgt>
                                        </p:tgtEl>
                                        <p:attrNameLst>
                                          <p:attrName>style.visibility</p:attrName>
                                        </p:attrNameLst>
                                      </p:cBhvr>
                                      <p:to>
                                        <p:strVal val="visible"/>
                                      </p:to>
                                    </p:set>
                                    <p:anim calcmode="lin" valueType="num">
                                      <p:cBhvr additive="base">
                                        <p:cTn id="56"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7" dur="500" fill="hold"/>
                                        <p:tgtEl>
                                          <p:spTgt spid="3">
                                            <p:txEl>
                                              <p:pRg st="9" end="9"/>
                                            </p:txEl>
                                          </p:spTgt>
                                        </p:tgtEl>
                                        <p:attrNameLst>
                                          <p:attrName>ppt_y</p:attrName>
                                        </p:attrNameLst>
                                      </p:cBhvr>
                                      <p:tavLst>
                                        <p:tav tm="0">
                                          <p:val>
                                            <p:strVal val="1+#ppt_h/2"/>
                                          </p:val>
                                        </p:tav>
                                        <p:tav tm="100000">
                                          <p:val>
                                            <p:strVal val="#ppt_y"/>
                                          </p:val>
                                        </p:tav>
                                      </p:tavLst>
                                    </p:anim>
                                  </p:childTnLst>
                                </p:cTn>
                              </p:par>
                              <p:par>
                                <p:cTn id="58" presetID="2" presetClass="entr" presetSubtype="4" fill="hold" nodeType="withEffect">
                                  <p:stCondLst>
                                    <p:cond delay="0"/>
                                  </p:stCondLst>
                                  <p:childTnLst>
                                    <p:set>
                                      <p:cBhvr>
                                        <p:cTn id="59" dur="1" fill="hold">
                                          <p:stCondLst>
                                            <p:cond delay="0"/>
                                          </p:stCondLst>
                                        </p:cTn>
                                        <p:tgtEl>
                                          <p:spTgt spid="3">
                                            <p:txEl>
                                              <p:pRg st="10" end="10"/>
                                            </p:txEl>
                                          </p:spTgt>
                                        </p:tgtEl>
                                        <p:attrNameLst>
                                          <p:attrName>style.visibility</p:attrName>
                                        </p:attrNameLst>
                                      </p:cBhvr>
                                      <p:to>
                                        <p:strVal val="visible"/>
                                      </p:to>
                                    </p:set>
                                    <p:anim calcmode="lin" valueType="num">
                                      <p:cBhvr additive="base">
                                        <p:cTn id="60"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1"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F3562F-CB35-4EB2-9657-914FA7EBFA67}"/>
              </a:ext>
            </a:extLst>
          </p:cNvPr>
          <p:cNvSpPr>
            <a:spLocks noGrp="1"/>
          </p:cNvSpPr>
          <p:nvPr>
            <p:ph type="title"/>
          </p:nvPr>
        </p:nvSpPr>
        <p:spPr>
          <a:xfrm>
            <a:off x="129309" y="1"/>
            <a:ext cx="11877963" cy="1690688"/>
          </a:xfrm>
        </p:spPr>
        <p:txBody>
          <a:bodyPr>
            <a:normAutofit/>
          </a:bodyPr>
          <a:lstStyle/>
          <a:p>
            <a:r>
              <a:rPr lang="en-US" sz="2400" b="1">
                <a:latin typeface="Times New Roman" panose="02020603050405020304" pitchFamily="18" charset="0"/>
                <a:cs typeface="Times New Roman" panose="02020603050405020304" pitchFamily="18" charset="0"/>
              </a:rPr>
              <a:t>1. Đọc lại các lí thuyết hướng nghiệp trong Bài 4 SGK, sử dụng các trắc nghiệm hướng nghiệp, trao đổi với người thân để làm rõ các đặc điểm năng lực, sở thích, cá tính và bối cảnh gia đình. Ghi các thông tin thu được vào bảng sau?</a:t>
            </a:r>
          </a:p>
        </p:txBody>
      </p:sp>
      <p:graphicFrame>
        <p:nvGraphicFramePr>
          <p:cNvPr id="4" name="Content Placeholder 3">
            <a:extLst>
              <a:ext uri="{FF2B5EF4-FFF2-40B4-BE49-F238E27FC236}">
                <a16:creationId xmlns:a16="http://schemas.microsoft.com/office/drawing/2014/main" id="{79F67E50-DC7B-4AAB-9526-BE1C3534DDC1}"/>
              </a:ext>
            </a:extLst>
          </p:cNvPr>
          <p:cNvGraphicFramePr>
            <a:graphicFrameLocks noGrp="1"/>
          </p:cNvGraphicFramePr>
          <p:nvPr>
            <p:ph idx="1"/>
            <p:extLst>
              <p:ext uri="{D42A27DB-BD31-4B8C-83A1-F6EECF244321}">
                <p14:modId xmlns:p14="http://schemas.microsoft.com/office/powerpoint/2010/main" val="444300048"/>
              </p:ext>
            </p:extLst>
          </p:nvPr>
        </p:nvGraphicFramePr>
        <p:xfrm>
          <a:off x="129310" y="1533236"/>
          <a:ext cx="11933382" cy="5356361"/>
        </p:xfrm>
        <a:graphic>
          <a:graphicData uri="http://schemas.openxmlformats.org/drawingml/2006/table">
            <a:tbl>
              <a:tblPr firstRow="1" firstCol="1" bandRow="1">
                <a:tableStyleId>{5C22544A-7EE6-4342-B048-85BDC9FD1C3A}</a:tableStyleId>
              </a:tblPr>
              <a:tblGrid>
                <a:gridCol w="2835563">
                  <a:extLst>
                    <a:ext uri="{9D8B030D-6E8A-4147-A177-3AD203B41FA5}">
                      <a16:colId xmlns:a16="http://schemas.microsoft.com/office/drawing/2014/main" val="434857511"/>
                    </a:ext>
                  </a:extLst>
                </a:gridCol>
                <a:gridCol w="4599709">
                  <a:extLst>
                    <a:ext uri="{9D8B030D-6E8A-4147-A177-3AD203B41FA5}">
                      <a16:colId xmlns:a16="http://schemas.microsoft.com/office/drawing/2014/main" val="3489246079"/>
                    </a:ext>
                  </a:extLst>
                </a:gridCol>
                <a:gridCol w="4498110">
                  <a:extLst>
                    <a:ext uri="{9D8B030D-6E8A-4147-A177-3AD203B41FA5}">
                      <a16:colId xmlns:a16="http://schemas.microsoft.com/office/drawing/2014/main" val="3456370673"/>
                    </a:ext>
                  </a:extLst>
                </a:gridCol>
              </a:tblGrid>
              <a:tr h="588480">
                <a:tc>
                  <a:txBody>
                    <a:bodyPr/>
                    <a:lstStyle/>
                    <a:p>
                      <a:pPr indent="254000" algn="ctr">
                        <a:lnSpc>
                          <a:spcPct val="115000"/>
                        </a:lnSpc>
                        <a:spcAft>
                          <a:spcPts val="0"/>
                        </a:spcAft>
                      </a:pPr>
                      <a:r>
                        <a:rPr lang="en-US" sz="2400">
                          <a:solidFill>
                            <a:schemeClr val="tx2">
                              <a:lumMod val="50000"/>
                            </a:schemeClr>
                          </a:solidFill>
                          <a:effectLst/>
                          <a:latin typeface="Times New Roman" panose="02020603050405020304" pitchFamily="18" charset="0"/>
                          <a:cs typeface="Times New Roman" panose="02020603050405020304" pitchFamily="18" charset="0"/>
                        </a:rPr>
                        <a:t>Đặc điểm</a:t>
                      </a:r>
                      <a:endParaRPr lang="en-US" sz="2400">
                        <a:solidFill>
                          <a:schemeClr val="tx2">
                            <a:lumMod val="50000"/>
                          </a:schemeClr>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5698" marR="5698" marT="0" marB="0" anchor="b">
                    <a:solidFill>
                      <a:schemeClr val="accent6"/>
                    </a:solidFill>
                  </a:tcPr>
                </a:tc>
                <a:tc gridSpan="2">
                  <a:txBody>
                    <a:bodyPr/>
                    <a:lstStyle/>
                    <a:p>
                      <a:pPr indent="254000" algn="ctr">
                        <a:lnSpc>
                          <a:spcPct val="200000"/>
                        </a:lnSpc>
                        <a:spcAft>
                          <a:spcPts val="0"/>
                        </a:spcAft>
                      </a:pPr>
                      <a:r>
                        <a:rPr lang="en-US" sz="2400">
                          <a:solidFill>
                            <a:schemeClr val="tx2">
                              <a:lumMod val="50000"/>
                            </a:schemeClr>
                          </a:solidFill>
                          <a:effectLst/>
                          <a:latin typeface="Times New Roman" panose="02020603050405020304" pitchFamily="18" charset="0"/>
                          <a:cs typeface="Times New Roman" panose="02020603050405020304" pitchFamily="18" charset="0"/>
                        </a:rPr>
                        <a:t>Biểu hiện</a:t>
                      </a:r>
                      <a:endParaRPr lang="en-US" sz="2400">
                        <a:solidFill>
                          <a:schemeClr val="tx2">
                            <a:lumMod val="50000"/>
                          </a:schemeClr>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5698" marR="5698" marT="0" marB="0" anchor="b">
                    <a:solidFill>
                      <a:schemeClr val="accent6"/>
                    </a:solidFill>
                  </a:tcPr>
                </a:tc>
                <a:tc hMerge="1">
                  <a:txBody>
                    <a:bodyPr/>
                    <a:lstStyle/>
                    <a:p>
                      <a:endParaRPr lang="en-US"/>
                    </a:p>
                  </a:txBody>
                  <a:tcPr/>
                </a:tc>
                <a:extLst>
                  <a:ext uri="{0D108BD9-81ED-4DB2-BD59-A6C34878D82A}">
                    <a16:rowId xmlns:a16="http://schemas.microsoft.com/office/drawing/2014/main" val="2336427040"/>
                  </a:ext>
                </a:extLst>
              </a:tr>
              <a:tr h="537510">
                <a:tc rowSpan="5">
                  <a:txBody>
                    <a:bodyPr/>
                    <a:lstStyle/>
                    <a:p>
                      <a:pPr indent="254000" algn="ctr">
                        <a:lnSpc>
                          <a:spcPct val="120000"/>
                        </a:lnSpc>
                        <a:spcAft>
                          <a:spcPts val="0"/>
                        </a:spcAft>
                      </a:pPr>
                      <a:r>
                        <a:rPr lang="en-US" sz="2400">
                          <a:solidFill>
                            <a:schemeClr val="tx1"/>
                          </a:solidFill>
                          <a:effectLst/>
                          <a:latin typeface="Times New Roman" panose="02020603050405020304" pitchFamily="18" charset="0"/>
                          <a:cs typeface="Times New Roman" panose="02020603050405020304" pitchFamily="18" charset="0"/>
                        </a:rPr>
                        <a:t>Năng lực</a:t>
                      </a:r>
                      <a:endParaRPr lang="en-US" sz="2400">
                        <a:solidFill>
                          <a:schemeClr val="tx1"/>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5698" marR="5698" marT="0" marB="0" anchor="ctr">
                    <a:solidFill>
                      <a:schemeClr val="accent6"/>
                    </a:solidFill>
                  </a:tcPr>
                </a:tc>
                <a:tc>
                  <a:txBody>
                    <a:bodyPr/>
                    <a:lstStyle/>
                    <a:p>
                      <a:pPr indent="254000">
                        <a:lnSpc>
                          <a:spcPct val="120000"/>
                        </a:lnSpc>
                        <a:spcAft>
                          <a:spcPts val="0"/>
                        </a:spcAft>
                      </a:pPr>
                      <a:r>
                        <a:rPr lang="en-US" sz="1800">
                          <a:effectLst/>
                          <a:latin typeface="Times New Roman" panose="02020603050405020304" pitchFamily="18" charset="0"/>
                          <a:cs typeface="Times New Roman" panose="02020603050405020304" pitchFamily="18" charset="0"/>
                        </a:rPr>
                        <a:t>Có hiểu biết về lĩnh vực nghề nghiệp nào nhất?</a:t>
                      </a:r>
                      <a:endParaRPr lang="en-US" sz="1800">
                        <a:solidFill>
                          <a:srgbClr val="3C3C3C"/>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5698" marR="5698" marT="0" marB="0" anchor="b">
                    <a:solidFill>
                      <a:schemeClr val="accent6">
                        <a:lumMod val="60000"/>
                        <a:lumOff val="40000"/>
                      </a:schemeClr>
                    </a:solidFill>
                  </a:tcPr>
                </a:tc>
                <a:tc>
                  <a:txBody>
                    <a:bodyPr/>
                    <a:lstStyle/>
                    <a:p>
                      <a:pPr>
                        <a:lnSpc>
                          <a:spcPct val="107000"/>
                        </a:lnSpc>
                        <a:spcAft>
                          <a:spcPts val="800"/>
                        </a:spcAft>
                      </a:pPr>
                      <a:r>
                        <a:rPr lang="en-US" sz="1800">
                          <a:effectLst/>
                          <a:latin typeface="Times New Roman" panose="02020603050405020304" pitchFamily="18" charset="0"/>
                          <a:cs typeface="Times New Roman" panose="02020603050405020304" pitchFamily="18" charset="0"/>
                        </a:rPr>
                        <a:t> </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5698" marR="5698" marT="0" marB="0">
                    <a:solidFill>
                      <a:schemeClr val="accent6">
                        <a:lumMod val="60000"/>
                        <a:lumOff val="40000"/>
                      </a:schemeClr>
                    </a:solidFill>
                  </a:tcPr>
                </a:tc>
                <a:extLst>
                  <a:ext uri="{0D108BD9-81ED-4DB2-BD59-A6C34878D82A}">
                    <a16:rowId xmlns:a16="http://schemas.microsoft.com/office/drawing/2014/main" val="2987388342"/>
                  </a:ext>
                </a:extLst>
              </a:tr>
              <a:tr h="537510">
                <a:tc vMerge="1">
                  <a:txBody>
                    <a:bodyPr/>
                    <a:lstStyle/>
                    <a:p>
                      <a:endParaRPr lang="en-US"/>
                    </a:p>
                  </a:txBody>
                  <a:tcPr/>
                </a:tc>
                <a:tc>
                  <a:txBody>
                    <a:bodyPr/>
                    <a:lstStyle/>
                    <a:p>
                      <a:pPr indent="254000">
                        <a:lnSpc>
                          <a:spcPct val="120000"/>
                        </a:lnSpc>
                        <a:spcAft>
                          <a:spcPts val="0"/>
                        </a:spcAft>
                      </a:pPr>
                      <a:r>
                        <a:rPr lang="en-US" sz="1800">
                          <a:effectLst/>
                          <a:latin typeface="Times New Roman" panose="02020603050405020304" pitchFamily="18" charset="0"/>
                          <a:cs typeface="Times New Roman" panose="02020603050405020304" pitchFamily="18" charset="0"/>
                        </a:rPr>
                        <a:t>Kĩ năng nổi trội nhất khi thực hiện hoạt động</a:t>
                      </a:r>
                      <a:endParaRPr lang="en-US" sz="1800">
                        <a:solidFill>
                          <a:srgbClr val="3C3C3C"/>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5698" marR="5698" marT="0" marB="0" anchor="b">
                    <a:solidFill>
                      <a:schemeClr val="accent6">
                        <a:lumMod val="60000"/>
                        <a:lumOff val="40000"/>
                      </a:schemeClr>
                    </a:solidFill>
                  </a:tcPr>
                </a:tc>
                <a:tc>
                  <a:txBody>
                    <a:bodyPr/>
                    <a:lstStyle/>
                    <a:p>
                      <a:pPr>
                        <a:lnSpc>
                          <a:spcPct val="107000"/>
                        </a:lnSpc>
                        <a:spcAft>
                          <a:spcPts val="800"/>
                        </a:spcAft>
                      </a:pPr>
                      <a:r>
                        <a:rPr lang="en-US" sz="1800">
                          <a:effectLst/>
                          <a:latin typeface="Times New Roman" panose="02020603050405020304" pitchFamily="18" charset="0"/>
                          <a:cs typeface="Times New Roman" panose="02020603050405020304" pitchFamily="18" charset="0"/>
                        </a:rPr>
                        <a:t> </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5698" marR="5698" marT="0" marB="0">
                    <a:solidFill>
                      <a:schemeClr val="accent6">
                        <a:lumMod val="60000"/>
                        <a:lumOff val="40000"/>
                      </a:schemeClr>
                    </a:solidFill>
                  </a:tcPr>
                </a:tc>
                <a:extLst>
                  <a:ext uri="{0D108BD9-81ED-4DB2-BD59-A6C34878D82A}">
                    <a16:rowId xmlns:a16="http://schemas.microsoft.com/office/drawing/2014/main" val="2003345417"/>
                  </a:ext>
                </a:extLst>
              </a:tr>
              <a:tr h="499231">
                <a:tc vMerge="1">
                  <a:txBody>
                    <a:bodyPr/>
                    <a:lstStyle/>
                    <a:p>
                      <a:endParaRPr lang="en-US"/>
                    </a:p>
                  </a:txBody>
                  <a:tcPr/>
                </a:tc>
                <a:tc>
                  <a:txBody>
                    <a:bodyPr/>
                    <a:lstStyle/>
                    <a:p>
                      <a:pPr indent="254000">
                        <a:lnSpc>
                          <a:spcPct val="120000"/>
                        </a:lnSpc>
                        <a:spcAft>
                          <a:spcPts val="0"/>
                        </a:spcAft>
                      </a:pPr>
                      <a:r>
                        <a:rPr lang="en-US" sz="1800">
                          <a:effectLst/>
                          <a:latin typeface="Times New Roman" panose="02020603050405020304" pitchFamily="18" charset="0"/>
                          <a:cs typeface="Times New Roman" panose="02020603050405020304" pitchFamily="18" charset="0"/>
                        </a:rPr>
                        <a:t>Khả năng làm việc trong tập thể</a:t>
                      </a:r>
                      <a:endParaRPr lang="en-US" sz="1800">
                        <a:solidFill>
                          <a:srgbClr val="3C3C3C"/>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5698" marR="5698" marT="0" marB="0" anchor="b">
                    <a:solidFill>
                      <a:schemeClr val="accent6">
                        <a:lumMod val="60000"/>
                        <a:lumOff val="40000"/>
                      </a:schemeClr>
                    </a:solidFill>
                  </a:tcPr>
                </a:tc>
                <a:tc>
                  <a:txBody>
                    <a:bodyPr/>
                    <a:lstStyle/>
                    <a:p>
                      <a:pPr>
                        <a:lnSpc>
                          <a:spcPct val="107000"/>
                        </a:lnSpc>
                        <a:spcAft>
                          <a:spcPts val="800"/>
                        </a:spcAft>
                      </a:pPr>
                      <a:r>
                        <a:rPr lang="en-US" sz="1800">
                          <a:effectLst/>
                          <a:latin typeface="Times New Roman" panose="02020603050405020304" pitchFamily="18" charset="0"/>
                          <a:cs typeface="Times New Roman" panose="02020603050405020304" pitchFamily="18" charset="0"/>
                        </a:rPr>
                        <a:t> </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5698" marR="5698" marT="0" marB="0">
                    <a:solidFill>
                      <a:schemeClr val="accent6">
                        <a:lumMod val="60000"/>
                        <a:lumOff val="40000"/>
                      </a:schemeClr>
                    </a:solidFill>
                  </a:tcPr>
                </a:tc>
                <a:extLst>
                  <a:ext uri="{0D108BD9-81ED-4DB2-BD59-A6C34878D82A}">
                    <a16:rowId xmlns:a16="http://schemas.microsoft.com/office/drawing/2014/main" val="2486826236"/>
                  </a:ext>
                </a:extLst>
              </a:tr>
              <a:tr h="358387">
                <a:tc vMerge="1">
                  <a:txBody>
                    <a:bodyPr/>
                    <a:lstStyle/>
                    <a:p>
                      <a:endParaRPr lang="en-US"/>
                    </a:p>
                  </a:txBody>
                  <a:tcPr/>
                </a:tc>
                <a:tc>
                  <a:txBody>
                    <a:bodyPr/>
                    <a:lstStyle/>
                    <a:p>
                      <a:pPr indent="254000">
                        <a:lnSpc>
                          <a:spcPct val="120000"/>
                        </a:lnSpc>
                        <a:spcAft>
                          <a:spcPts val="0"/>
                        </a:spcAft>
                      </a:pPr>
                      <a:r>
                        <a:rPr lang="en-US" sz="1800">
                          <a:effectLst/>
                          <a:latin typeface="Times New Roman" panose="02020603050405020304" pitchFamily="18" charset="0"/>
                          <a:cs typeface="Times New Roman" panose="02020603050405020304" pitchFamily="18" charset="0"/>
                        </a:rPr>
                        <a:t>Năng lực học các môn</a:t>
                      </a:r>
                      <a:endParaRPr lang="en-US" sz="1800">
                        <a:solidFill>
                          <a:srgbClr val="3C3C3C"/>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5698" marR="5698" marT="0" marB="0" anchor="b">
                    <a:solidFill>
                      <a:schemeClr val="accent6">
                        <a:lumMod val="60000"/>
                        <a:lumOff val="40000"/>
                      </a:schemeClr>
                    </a:solidFill>
                  </a:tcPr>
                </a:tc>
                <a:tc>
                  <a:txBody>
                    <a:bodyPr/>
                    <a:lstStyle/>
                    <a:p>
                      <a:pPr>
                        <a:lnSpc>
                          <a:spcPct val="107000"/>
                        </a:lnSpc>
                        <a:spcAft>
                          <a:spcPts val="800"/>
                        </a:spcAft>
                      </a:pPr>
                      <a:r>
                        <a:rPr lang="en-US" sz="1800">
                          <a:effectLst/>
                          <a:latin typeface="Times New Roman" panose="02020603050405020304" pitchFamily="18" charset="0"/>
                          <a:cs typeface="Times New Roman" panose="02020603050405020304" pitchFamily="18" charset="0"/>
                        </a:rPr>
                        <a:t> </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5698" marR="5698" marT="0" marB="0">
                    <a:solidFill>
                      <a:schemeClr val="accent6">
                        <a:lumMod val="60000"/>
                        <a:lumOff val="40000"/>
                      </a:schemeClr>
                    </a:solidFill>
                  </a:tcPr>
                </a:tc>
                <a:extLst>
                  <a:ext uri="{0D108BD9-81ED-4DB2-BD59-A6C34878D82A}">
                    <a16:rowId xmlns:a16="http://schemas.microsoft.com/office/drawing/2014/main" val="545226623"/>
                  </a:ext>
                </a:extLst>
              </a:tr>
              <a:tr h="432295">
                <a:tc vMerge="1">
                  <a:txBody>
                    <a:bodyPr/>
                    <a:lstStyle/>
                    <a:p>
                      <a:endParaRPr lang="en-US"/>
                    </a:p>
                  </a:txBody>
                  <a:tcPr/>
                </a:tc>
                <a:tc>
                  <a:txBody>
                    <a:bodyPr/>
                    <a:lstStyle/>
                    <a:p>
                      <a:pPr indent="254000">
                        <a:lnSpc>
                          <a:spcPct val="120000"/>
                        </a:lnSpc>
                        <a:spcAft>
                          <a:spcPts val="0"/>
                        </a:spcAft>
                      </a:pPr>
                      <a:r>
                        <a:rPr lang="en-US" sz="1800">
                          <a:effectLst/>
                          <a:latin typeface="Times New Roman" panose="02020603050405020304" pitchFamily="18" charset="0"/>
                          <a:cs typeface="Times New Roman" panose="02020603050405020304" pitchFamily="18" charset="0"/>
                        </a:rPr>
                        <a:t>Khả năng trong học tập, nghiên cứu</a:t>
                      </a:r>
                      <a:endParaRPr lang="en-US" sz="1800">
                        <a:solidFill>
                          <a:srgbClr val="3C3C3C"/>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5698" marR="5698" marT="0" marB="0" anchor="b">
                    <a:solidFill>
                      <a:schemeClr val="accent6">
                        <a:lumMod val="60000"/>
                        <a:lumOff val="40000"/>
                      </a:schemeClr>
                    </a:solidFill>
                  </a:tcPr>
                </a:tc>
                <a:tc>
                  <a:txBody>
                    <a:bodyPr/>
                    <a:lstStyle/>
                    <a:p>
                      <a:pPr>
                        <a:lnSpc>
                          <a:spcPct val="107000"/>
                        </a:lnSpc>
                        <a:spcAft>
                          <a:spcPts val="800"/>
                        </a:spcAft>
                      </a:pPr>
                      <a:r>
                        <a:rPr lang="en-US" sz="1800">
                          <a:effectLst/>
                          <a:latin typeface="Times New Roman" panose="02020603050405020304" pitchFamily="18" charset="0"/>
                          <a:cs typeface="Times New Roman" panose="02020603050405020304" pitchFamily="18" charset="0"/>
                        </a:rPr>
                        <a:t> </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5698" marR="5698" marT="0" marB="0">
                    <a:solidFill>
                      <a:schemeClr val="accent6">
                        <a:lumMod val="60000"/>
                        <a:lumOff val="40000"/>
                      </a:schemeClr>
                    </a:solidFill>
                  </a:tcPr>
                </a:tc>
                <a:extLst>
                  <a:ext uri="{0D108BD9-81ED-4DB2-BD59-A6C34878D82A}">
                    <a16:rowId xmlns:a16="http://schemas.microsoft.com/office/drawing/2014/main" val="2306212387"/>
                  </a:ext>
                </a:extLst>
              </a:tr>
              <a:tr h="364662">
                <a:tc rowSpan="3">
                  <a:txBody>
                    <a:bodyPr/>
                    <a:lstStyle/>
                    <a:p>
                      <a:pPr indent="254000" algn="ctr">
                        <a:lnSpc>
                          <a:spcPct val="120000"/>
                        </a:lnSpc>
                        <a:spcAft>
                          <a:spcPts val="0"/>
                        </a:spcAft>
                      </a:pPr>
                      <a:r>
                        <a:rPr lang="en-US" sz="2400">
                          <a:solidFill>
                            <a:schemeClr val="tx1"/>
                          </a:solidFill>
                          <a:effectLst/>
                          <a:latin typeface="Times New Roman" panose="02020603050405020304" pitchFamily="18" charset="0"/>
                          <a:cs typeface="Times New Roman" panose="02020603050405020304" pitchFamily="18" charset="0"/>
                        </a:rPr>
                        <a:t>Sở thích</a:t>
                      </a:r>
                      <a:endParaRPr lang="en-US" sz="2400">
                        <a:solidFill>
                          <a:schemeClr val="tx1"/>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5698" marR="5698" marT="0" marB="0" anchor="ctr">
                    <a:solidFill>
                      <a:schemeClr val="accent6"/>
                    </a:solidFill>
                  </a:tcPr>
                </a:tc>
                <a:tc>
                  <a:txBody>
                    <a:bodyPr/>
                    <a:lstStyle/>
                    <a:p>
                      <a:pPr indent="254000">
                        <a:lnSpc>
                          <a:spcPct val="120000"/>
                        </a:lnSpc>
                        <a:spcAft>
                          <a:spcPts val="0"/>
                        </a:spcAft>
                      </a:pPr>
                      <a:r>
                        <a:rPr lang="en-US" sz="1800">
                          <a:effectLst/>
                          <a:latin typeface="Times New Roman" panose="02020603050405020304" pitchFamily="18" charset="0"/>
                          <a:cs typeface="Times New Roman" panose="02020603050405020304" pitchFamily="18" charset="0"/>
                        </a:rPr>
                        <a:t>Loại công việc yêu thích</a:t>
                      </a:r>
                      <a:endParaRPr lang="en-US" sz="1800">
                        <a:solidFill>
                          <a:srgbClr val="3C3C3C"/>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5698" marR="5698" marT="0" marB="0" anchor="b">
                    <a:solidFill>
                      <a:schemeClr val="accent6">
                        <a:lumMod val="60000"/>
                        <a:lumOff val="40000"/>
                      </a:schemeClr>
                    </a:solidFill>
                  </a:tcPr>
                </a:tc>
                <a:tc>
                  <a:txBody>
                    <a:bodyPr/>
                    <a:lstStyle/>
                    <a:p>
                      <a:pPr>
                        <a:lnSpc>
                          <a:spcPct val="107000"/>
                        </a:lnSpc>
                        <a:spcAft>
                          <a:spcPts val="800"/>
                        </a:spcAft>
                      </a:pPr>
                      <a:r>
                        <a:rPr lang="en-US" sz="1800">
                          <a:effectLst/>
                          <a:latin typeface="Times New Roman" panose="02020603050405020304" pitchFamily="18" charset="0"/>
                          <a:cs typeface="Times New Roman" panose="02020603050405020304" pitchFamily="18" charset="0"/>
                        </a:rPr>
                        <a:t> </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5698" marR="5698" marT="0" marB="0">
                    <a:solidFill>
                      <a:schemeClr val="accent6">
                        <a:lumMod val="60000"/>
                        <a:lumOff val="40000"/>
                      </a:schemeClr>
                    </a:solidFill>
                  </a:tcPr>
                </a:tc>
                <a:extLst>
                  <a:ext uri="{0D108BD9-81ED-4DB2-BD59-A6C34878D82A}">
                    <a16:rowId xmlns:a16="http://schemas.microsoft.com/office/drawing/2014/main" val="356656009"/>
                  </a:ext>
                </a:extLst>
              </a:tr>
              <a:tr h="423929">
                <a:tc vMerge="1">
                  <a:txBody>
                    <a:bodyPr/>
                    <a:lstStyle/>
                    <a:p>
                      <a:endParaRPr lang="en-US"/>
                    </a:p>
                  </a:txBody>
                  <a:tcPr/>
                </a:tc>
                <a:tc>
                  <a:txBody>
                    <a:bodyPr/>
                    <a:lstStyle/>
                    <a:p>
                      <a:pPr indent="254000">
                        <a:lnSpc>
                          <a:spcPct val="120000"/>
                        </a:lnSpc>
                        <a:spcAft>
                          <a:spcPts val="0"/>
                        </a:spcAft>
                      </a:pPr>
                      <a:r>
                        <a:rPr lang="en-US" sz="1800">
                          <a:effectLst/>
                          <a:latin typeface="Times New Roman" panose="02020603050405020304" pitchFamily="18" charset="0"/>
                          <a:cs typeface="Times New Roman" panose="02020603050405020304" pitchFamily="18" charset="0"/>
                        </a:rPr>
                        <a:t>Đối tượng lao động yêu thích</a:t>
                      </a:r>
                      <a:endParaRPr lang="en-US" sz="1800">
                        <a:solidFill>
                          <a:srgbClr val="3C3C3C"/>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5698" marR="5698" marT="0" marB="0" anchor="b">
                    <a:solidFill>
                      <a:schemeClr val="accent6">
                        <a:lumMod val="60000"/>
                        <a:lumOff val="40000"/>
                      </a:schemeClr>
                    </a:solidFill>
                  </a:tcPr>
                </a:tc>
                <a:tc>
                  <a:txBody>
                    <a:bodyPr/>
                    <a:lstStyle/>
                    <a:p>
                      <a:pPr>
                        <a:lnSpc>
                          <a:spcPct val="107000"/>
                        </a:lnSpc>
                        <a:spcAft>
                          <a:spcPts val="800"/>
                        </a:spcAft>
                      </a:pPr>
                      <a:r>
                        <a:rPr lang="en-US" sz="1800">
                          <a:effectLst/>
                          <a:latin typeface="Times New Roman" panose="02020603050405020304" pitchFamily="18" charset="0"/>
                          <a:cs typeface="Times New Roman" panose="02020603050405020304" pitchFamily="18" charset="0"/>
                        </a:rPr>
                        <a:t> </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5698" marR="5698" marT="0" marB="0">
                    <a:solidFill>
                      <a:schemeClr val="accent6">
                        <a:lumMod val="60000"/>
                        <a:lumOff val="40000"/>
                      </a:schemeClr>
                    </a:solidFill>
                  </a:tcPr>
                </a:tc>
                <a:extLst>
                  <a:ext uri="{0D108BD9-81ED-4DB2-BD59-A6C34878D82A}">
                    <a16:rowId xmlns:a16="http://schemas.microsoft.com/office/drawing/2014/main" val="1701986151"/>
                  </a:ext>
                </a:extLst>
              </a:tr>
              <a:tr h="499929">
                <a:tc vMerge="1">
                  <a:txBody>
                    <a:bodyPr/>
                    <a:lstStyle/>
                    <a:p>
                      <a:endParaRPr lang="en-US"/>
                    </a:p>
                  </a:txBody>
                  <a:tcPr/>
                </a:tc>
                <a:tc>
                  <a:txBody>
                    <a:bodyPr/>
                    <a:lstStyle/>
                    <a:p>
                      <a:pPr indent="254000">
                        <a:lnSpc>
                          <a:spcPct val="120000"/>
                        </a:lnSpc>
                        <a:spcAft>
                          <a:spcPts val="0"/>
                        </a:spcAft>
                      </a:pPr>
                      <a:r>
                        <a:rPr lang="en-US" sz="1800">
                          <a:effectLst/>
                          <a:latin typeface="Times New Roman" panose="02020603050405020304" pitchFamily="18" charset="0"/>
                          <a:cs typeface="Times New Roman" panose="02020603050405020304" pitchFamily="18" charset="0"/>
                        </a:rPr>
                        <a:t>Môi trường làm việc yêu thích</a:t>
                      </a:r>
                      <a:endParaRPr lang="en-US" sz="1800">
                        <a:solidFill>
                          <a:srgbClr val="3C3C3C"/>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5698" marR="5698" marT="0" marB="0" anchor="b">
                    <a:solidFill>
                      <a:schemeClr val="accent6">
                        <a:lumMod val="60000"/>
                        <a:lumOff val="40000"/>
                      </a:schemeClr>
                    </a:solidFill>
                  </a:tcPr>
                </a:tc>
                <a:tc>
                  <a:txBody>
                    <a:bodyPr/>
                    <a:lstStyle/>
                    <a:p>
                      <a:pPr>
                        <a:lnSpc>
                          <a:spcPct val="107000"/>
                        </a:lnSpc>
                        <a:spcAft>
                          <a:spcPts val="800"/>
                        </a:spcAft>
                      </a:pPr>
                      <a:r>
                        <a:rPr lang="en-US" sz="1800">
                          <a:effectLst/>
                          <a:latin typeface="Times New Roman" panose="02020603050405020304" pitchFamily="18" charset="0"/>
                          <a:cs typeface="Times New Roman" panose="02020603050405020304" pitchFamily="18" charset="0"/>
                        </a:rPr>
                        <a:t> </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5698" marR="5698" marT="0" marB="0">
                    <a:solidFill>
                      <a:schemeClr val="accent6">
                        <a:lumMod val="60000"/>
                        <a:lumOff val="40000"/>
                      </a:schemeClr>
                    </a:solidFill>
                  </a:tcPr>
                </a:tc>
                <a:extLst>
                  <a:ext uri="{0D108BD9-81ED-4DB2-BD59-A6C34878D82A}">
                    <a16:rowId xmlns:a16="http://schemas.microsoft.com/office/drawing/2014/main" val="1043229518"/>
                  </a:ext>
                </a:extLst>
              </a:tr>
              <a:tr h="487378">
                <a:tc>
                  <a:txBody>
                    <a:bodyPr/>
                    <a:lstStyle/>
                    <a:p>
                      <a:pPr indent="254000" algn="ctr">
                        <a:lnSpc>
                          <a:spcPct val="120000"/>
                        </a:lnSpc>
                        <a:spcAft>
                          <a:spcPts val="0"/>
                        </a:spcAft>
                      </a:pPr>
                      <a:r>
                        <a:rPr lang="en-US" sz="2400">
                          <a:solidFill>
                            <a:schemeClr val="tx1"/>
                          </a:solidFill>
                          <a:effectLst/>
                          <a:latin typeface="Times New Roman" panose="02020603050405020304" pitchFamily="18" charset="0"/>
                          <a:cs typeface="Times New Roman" panose="02020603050405020304" pitchFamily="18" charset="0"/>
                        </a:rPr>
                        <a:t>Cá tính</a:t>
                      </a:r>
                      <a:endParaRPr lang="en-US" sz="2400">
                        <a:solidFill>
                          <a:schemeClr val="tx1"/>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5698" marR="5698" marT="0" marB="0" anchor="ctr">
                    <a:solidFill>
                      <a:schemeClr val="accent6"/>
                    </a:solidFill>
                  </a:tcPr>
                </a:tc>
                <a:tc>
                  <a:txBody>
                    <a:bodyPr/>
                    <a:lstStyle/>
                    <a:p>
                      <a:pPr indent="254000">
                        <a:lnSpc>
                          <a:spcPct val="120000"/>
                        </a:lnSpc>
                        <a:spcAft>
                          <a:spcPts val="0"/>
                        </a:spcAft>
                      </a:pPr>
                      <a:r>
                        <a:rPr lang="en-US" sz="1800">
                          <a:effectLst/>
                          <a:latin typeface="Times New Roman" panose="02020603050405020304" pitchFamily="18" charset="0"/>
                          <a:cs typeface="Times New Roman" panose="02020603050405020304" pitchFamily="18" charset="0"/>
                        </a:rPr>
                        <a:t>5 nét cá tính đặc trưng, nổi bật</a:t>
                      </a:r>
                      <a:endParaRPr lang="en-US" sz="1800">
                        <a:solidFill>
                          <a:srgbClr val="3C3C3C"/>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5698" marR="5698" marT="0" marB="0" anchor="ctr">
                    <a:solidFill>
                      <a:schemeClr val="accent6">
                        <a:lumMod val="60000"/>
                        <a:lumOff val="40000"/>
                      </a:schemeClr>
                    </a:solidFill>
                  </a:tcPr>
                </a:tc>
                <a:tc>
                  <a:txBody>
                    <a:bodyPr/>
                    <a:lstStyle/>
                    <a:p>
                      <a:pPr>
                        <a:lnSpc>
                          <a:spcPct val="107000"/>
                        </a:lnSpc>
                        <a:spcAft>
                          <a:spcPts val="800"/>
                        </a:spcAft>
                      </a:pPr>
                      <a:r>
                        <a:rPr lang="en-US" sz="1800">
                          <a:effectLst/>
                          <a:latin typeface="Times New Roman" panose="02020603050405020304" pitchFamily="18" charset="0"/>
                          <a:cs typeface="Times New Roman" panose="02020603050405020304" pitchFamily="18" charset="0"/>
                        </a:rPr>
                        <a:t> </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5698" marR="5698" marT="0" marB="0">
                    <a:solidFill>
                      <a:schemeClr val="accent6">
                        <a:lumMod val="60000"/>
                        <a:lumOff val="40000"/>
                      </a:schemeClr>
                    </a:solidFill>
                  </a:tcPr>
                </a:tc>
                <a:extLst>
                  <a:ext uri="{0D108BD9-81ED-4DB2-BD59-A6C34878D82A}">
                    <a16:rowId xmlns:a16="http://schemas.microsoft.com/office/drawing/2014/main" val="433887003"/>
                  </a:ext>
                </a:extLst>
              </a:tr>
              <a:tr h="595452">
                <a:tc>
                  <a:txBody>
                    <a:bodyPr/>
                    <a:lstStyle/>
                    <a:p>
                      <a:pPr indent="254000" algn="ctr">
                        <a:lnSpc>
                          <a:spcPct val="125000"/>
                        </a:lnSpc>
                        <a:spcAft>
                          <a:spcPts val="0"/>
                        </a:spcAft>
                      </a:pPr>
                      <a:r>
                        <a:rPr lang="en-US" sz="2400">
                          <a:solidFill>
                            <a:schemeClr val="tx1"/>
                          </a:solidFill>
                          <a:effectLst/>
                          <a:latin typeface="Times New Roman" panose="02020603050405020304" pitchFamily="18" charset="0"/>
                          <a:cs typeface="Times New Roman" panose="02020603050405020304" pitchFamily="18" charset="0"/>
                        </a:rPr>
                        <a:t>Bối cảnh gia đình</a:t>
                      </a:r>
                      <a:endParaRPr lang="en-US" sz="2400">
                        <a:solidFill>
                          <a:schemeClr val="tx1"/>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5698" marR="5698" marT="0" marB="0" anchor="b">
                    <a:solidFill>
                      <a:schemeClr val="accent6"/>
                    </a:solidFill>
                  </a:tcPr>
                </a:tc>
                <a:tc>
                  <a:txBody>
                    <a:bodyPr/>
                    <a:lstStyle/>
                    <a:p>
                      <a:pPr indent="254000">
                        <a:lnSpc>
                          <a:spcPct val="120000"/>
                        </a:lnSpc>
                        <a:spcAft>
                          <a:spcPts val="0"/>
                        </a:spcAft>
                      </a:pPr>
                      <a:r>
                        <a:rPr lang="en-US" sz="1800">
                          <a:effectLst/>
                          <a:latin typeface="Times New Roman" panose="02020603050405020304" pitchFamily="18" charset="0"/>
                          <a:cs typeface="Times New Roman" panose="02020603050405020304" pitchFamily="18" charset="0"/>
                        </a:rPr>
                        <a:t>Điều kiện kinh tế gia đình</a:t>
                      </a:r>
                      <a:endParaRPr lang="en-US" sz="1800">
                        <a:solidFill>
                          <a:srgbClr val="3C3C3C"/>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5698" marR="5698" marT="0" marB="0" anchor="ctr">
                    <a:solidFill>
                      <a:schemeClr val="accent6">
                        <a:lumMod val="60000"/>
                        <a:lumOff val="40000"/>
                      </a:schemeClr>
                    </a:solidFill>
                  </a:tcPr>
                </a:tc>
                <a:tc>
                  <a:txBody>
                    <a:bodyPr/>
                    <a:lstStyle/>
                    <a:p>
                      <a:pPr>
                        <a:lnSpc>
                          <a:spcPct val="107000"/>
                        </a:lnSpc>
                        <a:spcAft>
                          <a:spcPts val="800"/>
                        </a:spcAft>
                      </a:pPr>
                      <a:r>
                        <a:rPr lang="en-US" sz="1800">
                          <a:effectLst/>
                          <a:latin typeface="Times New Roman" panose="02020603050405020304" pitchFamily="18" charset="0"/>
                          <a:cs typeface="Times New Roman" panose="02020603050405020304" pitchFamily="18" charset="0"/>
                        </a:rPr>
                        <a:t> </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5698" marR="5698" marT="0" marB="0">
                    <a:solidFill>
                      <a:schemeClr val="accent6">
                        <a:lumMod val="60000"/>
                        <a:lumOff val="40000"/>
                      </a:schemeClr>
                    </a:solidFill>
                  </a:tcPr>
                </a:tc>
                <a:extLst>
                  <a:ext uri="{0D108BD9-81ED-4DB2-BD59-A6C34878D82A}">
                    <a16:rowId xmlns:a16="http://schemas.microsoft.com/office/drawing/2014/main" val="1144450145"/>
                  </a:ext>
                </a:extLst>
              </a:tr>
            </a:tbl>
          </a:graphicData>
        </a:graphic>
      </p:graphicFrame>
    </p:spTree>
    <p:extLst>
      <p:ext uri="{BB962C8B-B14F-4D97-AF65-F5344CB8AC3E}">
        <p14:creationId xmlns:p14="http://schemas.microsoft.com/office/powerpoint/2010/main" val="18034265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B36117-363B-457F-823B-76DA43DE1FC8}"/>
              </a:ext>
            </a:extLst>
          </p:cNvPr>
          <p:cNvSpPr>
            <a:spLocks noGrp="1"/>
          </p:cNvSpPr>
          <p:nvPr>
            <p:ph type="title"/>
          </p:nvPr>
        </p:nvSpPr>
        <p:spPr>
          <a:xfrm>
            <a:off x="0" y="443345"/>
            <a:ext cx="11353800" cy="701965"/>
          </a:xfrm>
        </p:spPr>
        <p:txBody>
          <a:bodyPr>
            <a:normAutofit fontScale="90000"/>
          </a:bodyPr>
          <a:lstStyle/>
          <a:p>
            <a:r>
              <a:rPr lang="en-US" sz="4000">
                <a:solidFill>
                  <a:srgbClr val="FF0000"/>
                </a:solidFill>
                <a:latin typeface="Times New Roman" panose="02020603050405020304" pitchFamily="18" charset="0"/>
                <a:cs typeface="Times New Roman" panose="02020603050405020304" pitchFamily="18" charset="0"/>
              </a:rPr>
              <a:t>* Giáo viên hướng dẫn học sinh: </a:t>
            </a:r>
            <a:br>
              <a:rPr lang="en-US">
                <a:solidFill>
                  <a:srgbClr val="FF0000"/>
                </a:solidFill>
                <a:latin typeface="Times New Roman" panose="02020603050405020304" pitchFamily="18" charset="0"/>
                <a:cs typeface="Times New Roman" panose="02020603050405020304" pitchFamily="18" charset="0"/>
              </a:rPr>
            </a:br>
            <a:endParaRPr lang="en-US">
              <a:solidFill>
                <a:srgbClr val="FF000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BAC2B6AC-741D-406D-B74F-EBA546F88832}"/>
              </a:ext>
            </a:extLst>
          </p:cNvPr>
          <p:cNvSpPr>
            <a:spLocks noGrp="1"/>
          </p:cNvSpPr>
          <p:nvPr>
            <p:ph idx="1"/>
          </p:nvPr>
        </p:nvSpPr>
        <p:spPr>
          <a:xfrm>
            <a:off x="304800" y="1080654"/>
            <a:ext cx="11813308" cy="5777345"/>
          </a:xfrm>
        </p:spPr>
        <p:txBody>
          <a:bodyPr>
            <a:normAutofit/>
          </a:bodyPr>
          <a:lstStyle/>
          <a:p>
            <a:pPr marL="0" indent="0">
              <a:buNone/>
            </a:pPr>
            <a:r>
              <a:rPr lang="en-US" sz="3200">
                <a:latin typeface="Times New Roman" panose="02020603050405020304" pitchFamily="18" charset="0"/>
                <a:cs typeface="Times New Roman" panose="02020603050405020304" pitchFamily="18" charset="0"/>
              </a:rPr>
              <a:t>- </a:t>
            </a:r>
            <a:r>
              <a:rPr lang="vi-VN" sz="3200">
                <a:latin typeface="Times New Roman" panose="02020603050405020304" pitchFamily="18" charset="0"/>
                <a:cs typeface="Times New Roman" panose="02020603050405020304" pitchFamily="18" charset="0"/>
              </a:rPr>
              <a:t>Để hiểu tính cách, cá tính, năng lực của bản thân, HS đọc lại lí thuyế</a:t>
            </a:r>
            <a:r>
              <a:rPr lang="en-US" sz="3200">
                <a:latin typeface="Times New Roman" panose="02020603050405020304" pitchFamily="18" charset="0"/>
                <a:cs typeface="Times New Roman" panose="02020603050405020304" pitchFamily="18" charset="0"/>
              </a:rPr>
              <a:t>t</a:t>
            </a:r>
            <a:r>
              <a:rPr lang="vi-VN" sz="3200">
                <a:latin typeface="Times New Roman" panose="02020603050405020304" pitchFamily="18" charset="0"/>
                <a:cs typeface="Times New Roman" panose="02020603050405020304" pitchFamily="18" charset="0"/>
              </a:rPr>
              <a:t> hướng nghiệp mật mã Holland trong Bài 4 SGK, sử dụng trắc nghiệm Holland để xác định tính cách và môi trường nghề nghiệp phù hợp.</a:t>
            </a:r>
            <a:endParaRPr lang="en-US" sz="3200">
              <a:latin typeface="Times New Roman" panose="02020603050405020304" pitchFamily="18" charset="0"/>
              <a:cs typeface="Times New Roman" panose="02020603050405020304" pitchFamily="18" charset="0"/>
            </a:endParaRPr>
          </a:p>
          <a:p>
            <a:pPr marL="0" indent="0">
              <a:buNone/>
            </a:pPr>
            <a:r>
              <a:rPr lang="en-US" sz="3200">
                <a:latin typeface="Times New Roman" panose="02020603050405020304" pitchFamily="18" charset="0"/>
                <a:cs typeface="Times New Roman" panose="02020603050405020304" pitchFamily="18" charset="0"/>
              </a:rPr>
              <a:t>- Để hiểu sở thích, HS tự quan sát, chiêm nghiệm lại những hoạt động mình yêu thích và đặt cho mình câu hỏi: Loại công việc nào tôi yêu thích; đối tượng lao động nào tôi muốn trải nghiệm; môi trường làm việc mong muốn. Hoặc xin ý kiến gia đình, người thân hoặc những điểm mạnh, điểm yếu của bản thân cũng như điều kiện kinh tế gia đình đủ đảm bảo theo học ở bậc học cao hơn.</a:t>
            </a:r>
          </a:p>
          <a:p>
            <a:endParaRPr lang="en-US"/>
          </a:p>
        </p:txBody>
      </p:sp>
    </p:spTree>
    <p:extLst>
      <p:ext uri="{BB962C8B-B14F-4D97-AF65-F5344CB8AC3E}">
        <p14:creationId xmlns:p14="http://schemas.microsoft.com/office/powerpoint/2010/main" val="28720682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8F5090-FBF6-473E-BA9A-CB7BA9F601D6}"/>
              </a:ext>
            </a:extLst>
          </p:cNvPr>
          <p:cNvSpPr>
            <a:spLocks noGrp="1"/>
          </p:cNvSpPr>
          <p:nvPr>
            <p:ph type="title"/>
          </p:nvPr>
        </p:nvSpPr>
        <p:spPr>
          <a:xfrm>
            <a:off x="0" y="1"/>
            <a:ext cx="12192000" cy="1782618"/>
          </a:xfrm>
        </p:spPr>
        <p:txBody>
          <a:bodyPr>
            <a:noAutofit/>
          </a:bodyPr>
          <a:lstStyle/>
          <a:p>
            <a:r>
              <a:rPr lang="en-US" sz="2400" b="1">
                <a:latin typeface="Times New Roman" panose="02020603050405020304" pitchFamily="18" charset="0"/>
                <a:cs typeface="Times New Roman" panose="02020603050405020304" pitchFamily="18" charset="0"/>
              </a:rPr>
              <a:t>2. Về nhà </a:t>
            </a:r>
            <a:r>
              <a:rPr lang="vi-VN" sz="2400" b="1">
                <a:latin typeface="Times New Roman" panose="02020603050405020304" pitchFamily="18" charset="0"/>
                <a:cs typeface="Times New Roman" panose="02020603050405020304" pitchFamily="18" charset="0"/>
              </a:rPr>
              <a:t>đọc lại các Bài 2, 3 SGK để biết cách tìm kiếm thông tin và nguồn thông tin v</a:t>
            </a:r>
            <a:r>
              <a:rPr lang="en-US" sz="2400" b="1">
                <a:latin typeface="Times New Roman" panose="02020603050405020304" pitchFamily="18" charset="0"/>
                <a:cs typeface="Times New Roman" panose="02020603050405020304" pitchFamily="18" charset="0"/>
              </a:rPr>
              <a:t>ề</a:t>
            </a:r>
            <a:r>
              <a:rPr lang="vi-VN" sz="2400" b="1">
                <a:latin typeface="Times New Roman" panose="02020603050405020304" pitchFamily="18" charset="0"/>
                <a:cs typeface="Times New Roman" panose="02020603050405020304" pitchFamily="18" charset="0"/>
              </a:rPr>
              <a:t> nghề và thị trường lao động trong lĩnh vực kĩ thuật, công nghệ. Tổng hợp thông tin để tìm ra những đặc điểm và yêu cầu ngh</a:t>
            </a:r>
            <a:r>
              <a:rPr lang="en-US" sz="2400" b="1">
                <a:latin typeface="Times New Roman" panose="02020603050405020304" pitchFamily="18" charset="0"/>
                <a:cs typeface="Times New Roman" panose="02020603050405020304" pitchFamily="18" charset="0"/>
              </a:rPr>
              <a:t>ề </a:t>
            </a:r>
            <a:r>
              <a:rPr lang="vi-VN" sz="2400" b="1">
                <a:latin typeface="Times New Roman" panose="02020603050405020304" pitchFamily="18" charset="0"/>
                <a:cs typeface="Times New Roman" panose="02020603050405020304" pitchFamily="18" charset="0"/>
              </a:rPr>
              <a:t>nghiệp lĩnh vực kĩ thuật, công nghệ, sau đó điền thông tin tìm được vào bảng sau</a:t>
            </a:r>
            <a:r>
              <a:rPr lang="en-US" sz="2400" b="1">
                <a:latin typeface="Times New Roman" panose="02020603050405020304" pitchFamily="18" charset="0"/>
                <a:cs typeface="Times New Roman" panose="02020603050405020304" pitchFamily="18" charset="0"/>
              </a:rPr>
              <a:t>?</a:t>
            </a:r>
            <a:br>
              <a:rPr lang="en-US" sz="2400" b="1">
                <a:latin typeface="Times New Roman" panose="02020603050405020304" pitchFamily="18" charset="0"/>
                <a:cs typeface="Times New Roman" panose="02020603050405020304" pitchFamily="18" charset="0"/>
              </a:rPr>
            </a:br>
            <a:endParaRPr lang="en-US" sz="2400" b="1">
              <a:latin typeface="Times New Roman" panose="02020603050405020304" pitchFamily="18" charset="0"/>
              <a:cs typeface="Times New Roman" panose="02020603050405020304" pitchFamily="18" charset="0"/>
            </a:endParaRPr>
          </a:p>
        </p:txBody>
      </p:sp>
      <p:graphicFrame>
        <p:nvGraphicFramePr>
          <p:cNvPr id="4" name="Content Placeholder 3">
            <a:extLst>
              <a:ext uri="{FF2B5EF4-FFF2-40B4-BE49-F238E27FC236}">
                <a16:creationId xmlns:a16="http://schemas.microsoft.com/office/drawing/2014/main" id="{85D4A3CB-B70E-454E-BAB1-D1E95966B82A}"/>
              </a:ext>
            </a:extLst>
          </p:cNvPr>
          <p:cNvGraphicFramePr>
            <a:graphicFrameLocks noGrp="1"/>
          </p:cNvGraphicFramePr>
          <p:nvPr>
            <p:ph idx="1"/>
            <p:extLst>
              <p:ext uri="{D42A27DB-BD31-4B8C-83A1-F6EECF244321}">
                <p14:modId xmlns:p14="http://schemas.microsoft.com/office/powerpoint/2010/main" val="466426654"/>
              </p:ext>
            </p:extLst>
          </p:nvPr>
        </p:nvGraphicFramePr>
        <p:xfrm>
          <a:off x="0" y="1505527"/>
          <a:ext cx="12192000" cy="5352470"/>
        </p:xfrm>
        <a:graphic>
          <a:graphicData uri="http://schemas.openxmlformats.org/drawingml/2006/table">
            <a:tbl>
              <a:tblPr firstRow="1" firstCol="1" bandRow="1">
                <a:tableStyleId>{5C22544A-7EE6-4342-B048-85BDC9FD1C3A}</a:tableStyleId>
              </a:tblPr>
              <a:tblGrid>
                <a:gridCol w="916954">
                  <a:extLst>
                    <a:ext uri="{9D8B030D-6E8A-4147-A177-3AD203B41FA5}">
                      <a16:colId xmlns:a16="http://schemas.microsoft.com/office/drawing/2014/main" val="4232270627"/>
                    </a:ext>
                  </a:extLst>
                </a:gridCol>
                <a:gridCol w="5918525">
                  <a:extLst>
                    <a:ext uri="{9D8B030D-6E8A-4147-A177-3AD203B41FA5}">
                      <a16:colId xmlns:a16="http://schemas.microsoft.com/office/drawing/2014/main" val="504444699"/>
                    </a:ext>
                  </a:extLst>
                </a:gridCol>
                <a:gridCol w="5356521">
                  <a:extLst>
                    <a:ext uri="{9D8B030D-6E8A-4147-A177-3AD203B41FA5}">
                      <a16:colId xmlns:a16="http://schemas.microsoft.com/office/drawing/2014/main" val="1905916638"/>
                    </a:ext>
                  </a:extLst>
                </a:gridCol>
              </a:tblGrid>
              <a:tr h="702963">
                <a:tc>
                  <a:txBody>
                    <a:bodyPr/>
                    <a:lstStyle/>
                    <a:p>
                      <a:pPr indent="254000" algn="l">
                        <a:lnSpc>
                          <a:spcPct val="120000"/>
                        </a:lnSpc>
                        <a:spcAft>
                          <a:spcPts val="0"/>
                        </a:spcAft>
                      </a:pPr>
                      <a:r>
                        <a:rPr lang="en-US" sz="2400">
                          <a:effectLst/>
                          <a:latin typeface="Times New Roman" panose="02020603050405020304" pitchFamily="18" charset="0"/>
                          <a:cs typeface="Times New Roman" panose="02020603050405020304" pitchFamily="18" charset="0"/>
                        </a:rPr>
                        <a:t>Stt</a:t>
                      </a:r>
                      <a:endParaRPr lang="en-US" sz="2400">
                        <a:solidFill>
                          <a:srgbClr val="3C3C3C"/>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6350" marR="6350" marT="0" marB="0" anchor="ctr">
                    <a:solidFill>
                      <a:schemeClr val="accent6"/>
                    </a:solidFill>
                  </a:tcPr>
                </a:tc>
                <a:tc gridSpan="2">
                  <a:txBody>
                    <a:bodyPr/>
                    <a:lstStyle/>
                    <a:p>
                      <a:pPr indent="254000" algn="ctr">
                        <a:lnSpc>
                          <a:spcPct val="120000"/>
                        </a:lnSpc>
                        <a:spcAft>
                          <a:spcPts val="0"/>
                        </a:spcAft>
                      </a:pPr>
                      <a:r>
                        <a:rPr lang="en-US" sz="2400">
                          <a:effectLst/>
                          <a:latin typeface="Times New Roman" panose="02020603050405020304" pitchFamily="18" charset="0"/>
                          <a:cs typeface="Times New Roman" panose="02020603050405020304" pitchFamily="18" charset="0"/>
                        </a:rPr>
                        <a:t>Yêu cầu của nghề nghiệp thuộc lĩnh vực kĩ thuật, công nghệ</a:t>
                      </a:r>
                      <a:endParaRPr lang="en-US" sz="2400">
                        <a:solidFill>
                          <a:srgbClr val="3C3C3C"/>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6350" marR="6350" marT="0" marB="0" anchor="ctr">
                    <a:solidFill>
                      <a:schemeClr val="accent6"/>
                    </a:solidFill>
                  </a:tcPr>
                </a:tc>
                <a:tc hMerge="1">
                  <a:txBody>
                    <a:bodyPr/>
                    <a:lstStyle/>
                    <a:p>
                      <a:endParaRPr lang="en-US"/>
                    </a:p>
                  </a:txBody>
                  <a:tcPr/>
                </a:tc>
                <a:extLst>
                  <a:ext uri="{0D108BD9-81ED-4DB2-BD59-A6C34878D82A}">
                    <a16:rowId xmlns:a16="http://schemas.microsoft.com/office/drawing/2014/main" val="2212473636"/>
                  </a:ext>
                </a:extLst>
              </a:tr>
              <a:tr h="448900">
                <a:tc>
                  <a:txBody>
                    <a:bodyPr/>
                    <a:lstStyle/>
                    <a:p>
                      <a:pPr indent="165100">
                        <a:lnSpc>
                          <a:spcPct val="120000"/>
                        </a:lnSpc>
                        <a:spcAft>
                          <a:spcPts val="0"/>
                        </a:spcAft>
                      </a:pPr>
                      <a:r>
                        <a:rPr lang="en-US" sz="2400">
                          <a:effectLst/>
                          <a:latin typeface="Times New Roman" panose="02020603050405020304" pitchFamily="18" charset="0"/>
                          <a:cs typeface="Times New Roman" panose="02020603050405020304" pitchFamily="18" charset="0"/>
                        </a:rPr>
                        <a:t>  1</a:t>
                      </a:r>
                      <a:endParaRPr lang="en-US" sz="2400">
                        <a:solidFill>
                          <a:srgbClr val="3C3C3C"/>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6350" marR="6350" marT="0" marB="0" anchor="ctr">
                    <a:solidFill>
                      <a:schemeClr val="accent6"/>
                    </a:solidFill>
                  </a:tcPr>
                </a:tc>
                <a:tc>
                  <a:txBody>
                    <a:bodyPr/>
                    <a:lstStyle/>
                    <a:p>
                      <a:pPr indent="254000">
                        <a:lnSpc>
                          <a:spcPct val="120000"/>
                        </a:lnSpc>
                        <a:spcAft>
                          <a:spcPts val="0"/>
                        </a:spcAft>
                      </a:pPr>
                      <a:r>
                        <a:rPr lang="en-US" sz="2400">
                          <a:effectLst/>
                          <a:latin typeface="Times New Roman" panose="02020603050405020304" pitchFamily="18" charset="0"/>
                          <a:cs typeface="Times New Roman" panose="02020603050405020304" pitchFamily="18" charset="0"/>
                        </a:rPr>
                        <a:t>Yêu cầu về hiểu biết</a:t>
                      </a:r>
                      <a:endParaRPr lang="en-US" sz="2400">
                        <a:solidFill>
                          <a:srgbClr val="3C3C3C"/>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6350" marR="6350" marT="0" marB="0" anchor="ctr">
                    <a:solidFill>
                      <a:schemeClr val="accent6">
                        <a:lumMod val="60000"/>
                        <a:lumOff val="40000"/>
                      </a:schemeClr>
                    </a:solidFill>
                  </a:tcPr>
                </a:tc>
                <a:tc>
                  <a:txBody>
                    <a:bodyPr/>
                    <a:lstStyle/>
                    <a:p>
                      <a:pPr>
                        <a:lnSpc>
                          <a:spcPct val="107000"/>
                        </a:lnSpc>
                        <a:spcAft>
                          <a:spcPts val="800"/>
                        </a:spcAft>
                      </a:pPr>
                      <a:r>
                        <a:rPr lang="en-US" sz="2400">
                          <a:effectLst/>
                          <a:latin typeface="Times New Roman" panose="02020603050405020304" pitchFamily="18" charset="0"/>
                          <a:cs typeface="Times New Roman" panose="02020603050405020304" pitchFamily="18" charset="0"/>
                        </a:rPr>
                        <a:t> </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350" marR="6350" marT="0" marB="0">
                    <a:solidFill>
                      <a:schemeClr val="accent6">
                        <a:lumMod val="60000"/>
                        <a:lumOff val="40000"/>
                      </a:schemeClr>
                    </a:solidFill>
                  </a:tcPr>
                </a:tc>
                <a:extLst>
                  <a:ext uri="{0D108BD9-81ED-4DB2-BD59-A6C34878D82A}">
                    <a16:rowId xmlns:a16="http://schemas.microsoft.com/office/drawing/2014/main" val="2162621586"/>
                  </a:ext>
                </a:extLst>
              </a:tr>
              <a:tr h="444608">
                <a:tc>
                  <a:txBody>
                    <a:bodyPr/>
                    <a:lstStyle/>
                    <a:p>
                      <a:pPr indent="165100">
                        <a:lnSpc>
                          <a:spcPct val="120000"/>
                        </a:lnSpc>
                        <a:spcAft>
                          <a:spcPts val="0"/>
                        </a:spcAft>
                      </a:pPr>
                      <a:r>
                        <a:rPr lang="en-US" sz="2400">
                          <a:effectLst/>
                          <a:latin typeface="Times New Roman" panose="02020603050405020304" pitchFamily="18" charset="0"/>
                          <a:cs typeface="Times New Roman" panose="02020603050405020304" pitchFamily="18" charset="0"/>
                        </a:rPr>
                        <a:t>  2</a:t>
                      </a:r>
                      <a:endParaRPr lang="en-US" sz="2400">
                        <a:solidFill>
                          <a:srgbClr val="3C3C3C"/>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6350" marR="6350" marT="0" marB="0" anchor="ctr">
                    <a:solidFill>
                      <a:schemeClr val="accent6"/>
                    </a:solidFill>
                  </a:tcPr>
                </a:tc>
                <a:tc>
                  <a:txBody>
                    <a:bodyPr/>
                    <a:lstStyle/>
                    <a:p>
                      <a:pPr indent="254000">
                        <a:lnSpc>
                          <a:spcPct val="120000"/>
                        </a:lnSpc>
                        <a:spcAft>
                          <a:spcPts val="0"/>
                        </a:spcAft>
                      </a:pPr>
                      <a:r>
                        <a:rPr lang="en-US" sz="2400">
                          <a:effectLst/>
                          <a:latin typeface="Times New Roman" panose="02020603050405020304" pitchFamily="18" charset="0"/>
                          <a:cs typeface="Times New Roman" panose="02020603050405020304" pitchFamily="18" charset="0"/>
                        </a:rPr>
                        <a:t>Yêu cầu về kĩ năng</a:t>
                      </a:r>
                      <a:endParaRPr lang="en-US" sz="2400">
                        <a:solidFill>
                          <a:srgbClr val="3C3C3C"/>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6350" marR="6350" marT="0" marB="0" anchor="ctr">
                    <a:solidFill>
                      <a:schemeClr val="accent6">
                        <a:lumMod val="60000"/>
                        <a:lumOff val="40000"/>
                      </a:schemeClr>
                    </a:solidFill>
                  </a:tcPr>
                </a:tc>
                <a:tc>
                  <a:txBody>
                    <a:bodyPr/>
                    <a:lstStyle/>
                    <a:p>
                      <a:pPr>
                        <a:lnSpc>
                          <a:spcPct val="107000"/>
                        </a:lnSpc>
                        <a:spcAft>
                          <a:spcPts val="800"/>
                        </a:spcAft>
                      </a:pPr>
                      <a:r>
                        <a:rPr lang="en-US" sz="2400">
                          <a:effectLst/>
                          <a:latin typeface="Times New Roman" panose="02020603050405020304" pitchFamily="18" charset="0"/>
                          <a:cs typeface="Times New Roman" panose="02020603050405020304" pitchFamily="18" charset="0"/>
                        </a:rPr>
                        <a:t> </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350" marR="6350" marT="0" marB="0">
                    <a:solidFill>
                      <a:schemeClr val="accent6">
                        <a:lumMod val="60000"/>
                        <a:lumOff val="40000"/>
                      </a:schemeClr>
                    </a:solidFill>
                  </a:tcPr>
                </a:tc>
                <a:extLst>
                  <a:ext uri="{0D108BD9-81ED-4DB2-BD59-A6C34878D82A}">
                    <a16:rowId xmlns:a16="http://schemas.microsoft.com/office/drawing/2014/main" val="1989221990"/>
                  </a:ext>
                </a:extLst>
              </a:tr>
              <a:tr h="575073">
                <a:tc>
                  <a:txBody>
                    <a:bodyPr/>
                    <a:lstStyle/>
                    <a:p>
                      <a:pPr indent="165100">
                        <a:lnSpc>
                          <a:spcPct val="120000"/>
                        </a:lnSpc>
                        <a:spcAft>
                          <a:spcPts val="0"/>
                        </a:spcAft>
                      </a:pPr>
                      <a:r>
                        <a:rPr lang="en-US" sz="2400">
                          <a:effectLst/>
                          <a:latin typeface="Times New Roman" panose="02020603050405020304" pitchFamily="18" charset="0"/>
                          <a:cs typeface="Times New Roman" panose="02020603050405020304" pitchFamily="18" charset="0"/>
                        </a:rPr>
                        <a:t>  3</a:t>
                      </a:r>
                      <a:endParaRPr lang="en-US" sz="2400">
                        <a:solidFill>
                          <a:srgbClr val="3C3C3C"/>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6350" marR="6350" marT="0" marB="0" anchor="ctr">
                    <a:solidFill>
                      <a:schemeClr val="accent6"/>
                    </a:solidFill>
                  </a:tcPr>
                </a:tc>
                <a:tc>
                  <a:txBody>
                    <a:bodyPr/>
                    <a:lstStyle/>
                    <a:p>
                      <a:pPr indent="254000">
                        <a:lnSpc>
                          <a:spcPct val="120000"/>
                        </a:lnSpc>
                        <a:spcAft>
                          <a:spcPts val="0"/>
                        </a:spcAft>
                      </a:pPr>
                      <a:r>
                        <a:rPr lang="en-US" sz="2400">
                          <a:effectLst/>
                          <a:latin typeface="Times New Roman" panose="02020603050405020304" pitchFamily="18" charset="0"/>
                          <a:cs typeface="Times New Roman" panose="02020603050405020304" pitchFamily="18" charset="0"/>
                        </a:rPr>
                        <a:t>Yêu cầu về khả năng làm việc trong tập thể</a:t>
                      </a:r>
                      <a:endParaRPr lang="en-US" sz="2400">
                        <a:solidFill>
                          <a:srgbClr val="3C3C3C"/>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6350" marR="6350" marT="0" marB="0" anchor="ctr">
                    <a:solidFill>
                      <a:schemeClr val="accent6">
                        <a:lumMod val="60000"/>
                        <a:lumOff val="40000"/>
                      </a:schemeClr>
                    </a:solidFill>
                  </a:tcPr>
                </a:tc>
                <a:tc>
                  <a:txBody>
                    <a:bodyPr/>
                    <a:lstStyle/>
                    <a:p>
                      <a:pPr>
                        <a:lnSpc>
                          <a:spcPct val="107000"/>
                        </a:lnSpc>
                        <a:spcAft>
                          <a:spcPts val="800"/>
                        </a:spcAft>
                      </a:pPr>
                      <a:r>
                        <a:rPr lang="en-US" sz="2400">
                          <a:effectLst/>
                          <a:latin typeface="Times New Roman" panose="02020603050405020304" pitchFamily="18" charset="0"/>
                          <a:cs typeface="Times New Roman" panose="02020603050405020304" pitchFamily="18" charset="0"/>
                        </a:rPr>
                        <a:t> </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350" marR="6350" marT="0" marB="0">
                    <a:solidFill>
                      <a:schemeClr val="accent6">
                        <a:lumMod val="60000"/>
                        <a:lumOff val="40000"/>
                      </a:schemeClr>
                    </a:solidFill>
                  </a:tcPr>
                </a:tc>
                <a:extLst>
                  <a:ext uri="{0D108BD9-81ED-4DB2-BD59-A6C34878D82A}">
                    <a16:rowId xmlns:a16="http://schemas.microsoft.com/office/drawing/2014/main" val="2288861993"/>
                  </a:ext>
                </a:extLst>
              </a:tr>
              <a:tr h="608548">
                <a:tc>
                  <a:txBody>
                    <a:bodyPr/>
                    <a:lstStyle/>
                    <a:p>
                      <a:pPr indent="165100">
                        <a:lnSpc>
                          <a:spcPct val="120000"/>
                        </a:lnSpc>
                        <a:spcAft>
                          <a:spcPts val="0"/>
                        </a:spcAft>
                      </a:pPr>
                      <a:r>
                        <a:rPr lang="en-US" sz="2400">
                          <a:effectLst/>
                          <a:latin typeface="Times New Roman" panose="02020603050405020304" pitchFamily="18" charset="0"/>
                          <a:cs typeface="Times New Roman" panose="02020603050405020304" pitchFamily="18" charset="0"/>
                        </a:rPr>
                        <a:t>  4</a:t>
                      </a:r>
                      <a:endParaRPr lang="en-US" sz="2400">
                        <a:solidFill>
                          <a:srgbClr val="3C3C3C"/>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6350" marR="6350" marT="0" marB="0" anchor="ctr">
                    <a:solidFill>
                      <a:schemeClr val="accent6"/>
                    </a:solidFill>
                  </a:tcPr>
                </a:tc>
                <a:tc>
                  <a:txBody>
                    <a:bodyPr/>
                    <a:lstStyle/>
                    <a:p>
                      <a:pPr indent="254000">
                        <a:lnSpc>
                          <a:spcPct val="120000"/>
                        </a:lnSpc>
                        <a:spcAft>
                          <a:spcPts val="0"/>
                        </a:spcAft>
                      </a:pPr>
                      <a:r>
                        <a:rPr lang="en-US" sz="2400">
                          <a:effectLst/>
                          <a:latin typeface="Times New Roman" panose="02020603050405020304" pitchFamily="18" charset="0"/>
                          <a:cs typeface="Times New Roman" panose="02020603050405020304" pitchFamily="18" charset="0"/>
                        </a:rPr>
                        <a:t>Năng lực học tập các môn học</a:t>
                      </a:r>
                      <a:endParaRPr lang="en-US" sz="2400">
                        <a:solidFill>
                          <a:srgbClr val="3C3C3C"/>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6350" marR="6350" marT="0" marB="0" anchor="ctr">
                    <a:solidFill>
                      <a:schemeClr val="accent6">
                        <a:lumMod val="60000"/>
                        <a:lumOff val="40000"/>
                      </a:schemeClr>
                    </a:solidFill>
                  </a:tcPr>
                </a:tc>
                <a:tc>
                  <a:txBody>
                    <a:bodyPr/>
                    <a:lstStyle/>
                    <a:p>
                      <a:pPr>
                        <a:lnSpc>
                          <a:spcPct val="107000"/>
                        </a:lnSpc>
                        <a:spcAft>
                          <a:spcPts val="800"/>
                        </a:spcAft>
                      </a:pPr>
                      <a:r>
                        <a:rPr lang="en-US" sz="2400">
                          <a:effectLst/>
                          <a:latin typeface="Times New Roman" panose="02020603050405020304" pitchFamily="18" charset="0"/>
                          <a:cs typeface="Times New Roman" panose="02020603050405020304" pitchFamily="18" charset="0"/>
                        </a:rPr>
                        <a:t> </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350" marR="6350" marT="0" marB="0">
                    <a:solidFill>
                      <a:schemeClr val="accent6">
                        <a:lumMod val="60000"/>
                        <a:lumOff val="40000"/>
                      </a:schemeClr>
                    </a:solidFill>
                  </a:tcPr>
                </a:tc>
                <a:extLst>
                  <a:ext uri="{0D108BD9-81ED-4DB2-BD59-A6C34878D82A}">
                    <a16:rowId xmlns:a16="http://schemas.microsoft.com/office/drawing/2014/main" val="3338233822"/>
                  </a:ext>
                </a:extLst>
              </a:tr>
              <a:tr h="616273">
                <a:tc>
                  <a:txBody>
                    <a:bodyPr/>
                    <a:lstStyle/>
                    <a:p>
                      <a:pPr indent="165100">
                        <a:lnSpc>
                          <a:spcPct val="120000"/>
                        </a:lnSpc>
                        <a:spcAft>
                          <a:spcPts val="0"/>
                        </a:spcAft>
                      </a:pPr>
                      <a:r>
                        <a:rPr lang="en-US" sz="2400">
                          <a:effectLst/>
                          <a:latin typeface="Times New Roman" panose="02020603050405020304" pitchFamily="18" charset="0"/>
                          <a:cs typeface="Times New Roman" panose="02020603050405020304" pitchFamily="18" charset="0"/>
                        </a:rPr>
                        <a:t>  5</a:t>
                      </a:r>
                      <a:endParaRPr lang="en-US" sz="2400">
                        <a:solidFill>
                          <a:srgbClr val="3C3C3C"/>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6350" marR="6350" marT="0" marB="0" anchor="ctr">
                    <a:solidFill>
                      <a:schemeClr val="accent6"/>
                    </a:solidFill>
                  </a:tcPr>
                </a:tc>
                <a:tc>
                  <a:txBody>
                    <a:bodyPr/>
                    <a:lstStyle/>
                    <a:p>
                      <a:pPr indent="254000">
                        <a:lnSpc>
                          <a:spcPct val="120000"/>
                        </a:lnSpc>
                        <a:spcAft>
                          <a:spcPts val="0"/>
                        </a:spcAft>
                      </a:pPr>
                      <a:r>
                        <a:rPr lang="en-US" sz="2400">
                          <a:effectLst/>
                          <a:latin typeface="Times New Roman" panose="02020603050405020304" pitchFamily="18" charset="0"/>
                          <a:cs typeface="Times New Roman" panose="02020603050405020304" pitchFamily="18" charset="0"/>
                        </a:rPr>
                        <a:t>Khả năng học tập, nghiên cứu</a:t>
                      </a:r>
                      <a:endParaRPr lang="en-US" sz="2400">
                        <a:solidFill>
                          <a:srgbClr val="3C3C3C"/>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6350" marR="6350" marT="0" marB="0" anchor="ctr">
                    <a:solidFill>
                      <a:schemeClr val="accent6">
                        <a:lumMod val="60000"/>
                        <a:lumOff val="40000"/>
                      </a:schemeClr>
                    </a:solidFill>
                  </a:tcPr>
                </a:tc>
                <a:tc>
                  <a:txBody>
                    <a:bodyPr/>
                    <a:lstStyle/>
                    <a:p>
                      <a:pPr>
                        <a:lnSpc>
                          <a:spcPct val="107000"/>
                        </a:lnSpc>
                        <a:spcAft>
                          <a:spcPts val="800"/>
                        </a:spcAft>
                      </a:pPr>
                      <a:r>
                        <a:rPr lang="en-US" sz="2400">
                          <a:effectLst/>
                          <a:latin typeface="Times New Roman" panose="02020603050405020304" pitchFamily="18" charset="0"/>
                          <a:cs typeface="Times New Roman" panose="02020603050405020304" pitchFamily="18" charset="0"/>
                        </a:rPr>
                        <a:t> </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350" marR="6350" marT="0" marB="0">
                    <a:solidFill>
                      <a:schemeClr val="accent6">
                        <a:lumMod val="60000"/>
                        <a:lumOff val="40000"/>
                      </a:schemeClr>
                    </a:solidFill>
                  </a:tcPr>
                </a:tc>
                <a:extLst>
                  <a:ext uri="{0D108BD9-81ED-4DB2-BD59-A6C34878D82A}">
                    <a16:rowId xmlns:a16="http://schemas.microsoft.com/office/drawing/2014/main" val="1775700716"/>
                  </a:ext>
                </a:extLst>
              </a:tr>
              <a:tr h="600822">
                <a:tc>
                  <a:txBody>
                    <a:bodyPr/>
                    <a:lstStyle/>
                    <a:p>
                      <a:pPr indent="165100">
                        <a:lnSpc>
                          <a:spcPct val="120000"/>
                        </a:lnSpc>
                        <a:spcAft>
                          <a:spcPts val="0"/>
                        </a:spcAft>
                      </a:pPr>
                      <a:r>
                        <a:rPr lang="en-US" sz="2400">
                          <a:effectLst/>
                          <a:latin typeface="Times New Roman" panose="02020603050405020304" pitchFamily="18" charset="0"/>
                          <a:cs typeface="Times New Roman" panose="02020603050405020304" pitchFamily="18" charset="0"/>
                        </a:rPr>
                        <a:t>  6</a:t>
                      </a:r>
                      <a:endParaRPr lang="en-US" sz="2400">
                        <a:solidFill>
                          <a:srgbClr val="3C3C3C"/>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6350" marR="6350" marT="0" marB="0" anchor="ctr">
                    <a:solidFill>
                      <a:schemeClr val="accent6"/>
                    </a:solidFill>
                  </a:tcPr>
                </a:tc>
                <a:tc>
                  <a:txBody>
                    <a:bodyPr/>
                    <a:lstStyle/>
                    <a:p>
                      <a:pPr indent="254000">
                        <a:lnSpc>
                          <a:spcPct val="120000"/>
                        </a:lnSpc>
                        <a:spcAft>
                          <a:spcPts val="0"/>
                        </a:spcAft>
                      </a:pPr>
                      <a:r>
                        <a:rPr lang="en-US" sz="2400">
                          <a:effectLst/>
                          <a:latin typeface="Times New Roman" panose="02020603050405020304" pitchFamily="18" charset="0"/>
                          <a:cs typeface="Times New Roman" panose="02020603050405020304" pitchFamily="18" charset="0"/>
                        </a:rPr>
                        <a:t>Nhiệm vụ chính trong công việc</a:t>
                      </a:r>
                      <a:endParaRPr lang="en-US" sz="2400">
                        <a:solidFill>
                          <a:srgbClr val="3C3C3C"/>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6350" marR="6350" marT="0" marB="0" anchor="ctr">
                    <a:solidFill>
                      <a:schemeClr val="accent6">
                        <a:lumMod val="60000"/>
                        <a:lumOff val="40000"/>
                      </a:schemeClr>
                    </a:solidFill>
                  </a:tcPr>
                </a:tc>
                <a:tc>
                  <a:txBody>
                    <a:bodyPr/>
                    <a:lstStyle/>
                    <a:p>
                      <a:pPr>
                        <a:lnSpc>
                          <a:spcPct val="107000"/>
                        </a:lnSpc>
                        <a:spcAft>
                          <a:spcPts val="800"/>
                        </a:spcAft>
                      </a:pPr>
                      <a:r>
                        <a:rPr lang="en-US" sz="2400">
                          <a:effectLst/>
                          <a:latin typeface="Times New Roman" panose="02020603050405020304" pitchFamily="18" charset="0"/>
                          <a:cs typeface="Times New Roman" panose="02020603050405020304" pitchFamily="18" charset="0"/>
                        </a:rPr>
                        <a:t> </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350" marR="6350" marT="0" marB="0">
                    <a:solidFill>
                      <a:schemeClr val="accent6">
                        <a:lumMod val="60000"/>
                        <a:lumOff val="40000"/>
                      </a:schemeClr>
                    </a:solidFill>
                  </a:tcPr>
                </a:tc>
                <a:extLst>
                  <a:ext uri="{0D108BD9-81ED-4DB2-BD59-A6C34878D82A}">
                    <a16:rowId xmlns:a16="http://schemas.microsoft.com/office/drawing/2014/main" val="1593350965"/>
                  </a:ext>
                </a:extLst>
              </a:tr>
              <a:tr h="448900">
                <a:tc>
                  <a:txBody>
                    <a:bodyPr/>
                    <a:lstStyle/>
                    <a:p>
                      <a:pPr indent="165100">
                        <a:lnSpc>
                          <a:spcPct val="120000"/>
                        </a:lnSpc>
                        <a:spcAft>
                          <a:spcPts val="0"/>
                        </a:spcAft>
                      </a:pPr>
                      <a:r>
                        <a:rPr lang="en-US" sz="2400">
                          <a:effectLst/>
                          <a:latin typeface="Times New Roman" panose="02020603050405020304" pitchFamily="18" charset="0"/>
                          <a:cs typeface="Times New Roman" panose="02020603050405020304" pitchFamily="18" charset="0"/>
                        </a:rPr>
                        <a:t>  7</a:t>
                      </a:r>
                      <a:endParaRPr lang="en-US" sz="2400">
                        <a:solidFill>
                          <a:srgbClr val="3C3C3C"/>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6350" marR="6350" marT="0" marB="0" anchor="ctr">
                    <a:solidFill>
                      <a:schemeClr val="accent6"/>
                    </a:solidFill>
                  </a:tcPr>
                </a:tc>
                <a:tc>
                  <a:txBody>
                    <a:bodyPr/>
                    <a:lstStyle/>
                    <a:p>
                      <a:pPr indent="254000">
                        <a:lnSpc>
                          <a:spcPct val="120000"/>
                        </a:lnSpc>
                        <a:spcAft>
                          <a:spcPts val="0"/>
                        </a:spcAft>
                      </a:pPr>
                      <a:r>
                        <a:rPr lang="en-US" sz="2400">
                          <a:effectLst/>
                          <a:latin typeface="Times New Roman" panose="02020603050405020304" pitchFamily="18" charset="0"/>
                          <a:cs typeface="Times New Roman" panose="02020603050405020304" pitchFamily="18" charset="0"/>
                        </a:rPr>
                        <a:t>Đối tượng lao động</a:t>
                      </a:r>
                      <a:endParaRPr lang="en-US" sz="2400">
                        <a:solidFill>
                          <a:srgbClr val="3C3C3C"/>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6350" marR="6350" marT="0" marB="0" anchor="ctr">
                    <a:solidFill>
                      <a:schemeClr val="accent6">
                        <a:lumMod val="60000"/>
                        <a:lumOff val="40000"/>
                      </a:schemeClr>
                    </a:solidFill>
                  </a:tcPr>
                </a:tc>
                <a:tc>
                  <a:txBody>
                    <a:bodyPr/>
                    <a:lstStyle/>
                    <a:p>
                      <a:pPr>
                        <a:lnSpc>
                          <a:spcPct val="107000"/>
                        </a:lnSpc>
                        <a:spcAft>
                          <a:spcPts val="800"/>
                        </a:spcAft>
                      </a:pPr>
                      <a:r>
                        <a:rPr lang="en-US" sz="2400">
                          <a:effectLst/>
                          <a:latin typeface="Times New Roman" panose="02020603050405020304" pitchFamily="18" charset="0"/>
                          <a:cs typeface="Times New Roman" panose="02020603050405020304" pitchFamily="18" charset="0"/>
                        </a:rPr>
                        <a:t> </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350" marR="6350" marT="0" marB="0">
                    <a:solidFill>
                      <a:schemeClr val="accent6">
                        <a:lumMod val="60000"/>
                        <a:lumOff val="40000"/>
                      </a:schemeClr>
                    </a:solidFill>
                  </a:tcPr>
                </a:tc>
                <a:extLst>
                  <a:ext uri="{0D108BD9-81ED-4DB2-BD59-A6C34878D82A}">
                    <a16:rowId xmlns:a16="http://schemas.microsoft.com/office/drawing/2014/main" val="1668761326"/>
                  </a:ext>
                </a:extLst>
              </a:tr>
              <a:tr h="448900">
                <a:tc>
                  <a:txBody>
                    <a:bodyPr/>
                    <a:lstStyle/>
                    <a:p>
                      <a:pPr indent="165100">
                        <a:lnSpc>
                          <a:spcPct val="120000"/>
                        </a:lnSpc>
                        <a:spcAft>
                          <a:spcPts val="0"/>
                        </a:spcAft>
                      </a:pPr>
                      <a:r>
                        <a:rPr lang="en-US" sz="2400">
                          <a:effectLst/>
                          <a:latin typeface="Times New Roman" panose="02020603050405020304" pitchFamily="18" charset="0"/>
                          <a:cs typeface="Times New Roman" panose="02020603050405020304" pitchFamily="18" charset="0"/>
                        </a:rPr>
                        <a:t>  8</a:t>
                      </a:r>
                      <a:endParaRPr lang="en-US" sz="2400">
                        <a:solidFill>
                          <a:srgbClr val="3C3C3C"/>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6350" marR="6350" marT="0" marB="0" anchor="ctr">
                    <a:solidFill>
                      <a:schemeClr val="accent6"/>
                    </a:solidFill>
                  </a:tcPr>
                </a:tc>
                <a:tc>
                  <a:txBody>
                    <a:bodyPr/>
                    <a:lstStyle/>
                    <a:p>
                      <a:pPr indent="254000">
                        <a:lnSpc>
                          <a:spcPct val="120000"/>
                        </a:lnSpc>
                        <a:spcAft>
                          <a:spcPts val="0"/>
                        </a:spcAft>
                      </a:pPr>
                      <a:r>
                        <a:rPr lang="en-US" sz="2400">
                          <a:effectLst/>
                          <a:latin typeface="Times New Roman" panose="02020603050405020304" pitchFamily="18" charset="0"/>
                          <a:cs typeface="Times New Roman" panose="02020603050405020304" pitchFamily="18" charset="0"/>
                        </a:rPr>
                        <a:t>Môi trường làm việc</a:t>
                      </a:r>
                      <a:endParaRPr lang="en-US" sz="2400">
                        <a:solidFill>
                          <a:srgbClr val="3C3C3C"/>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6350" marR="6350" marT="0" marB="0" anchor="ctr">
                    <a:solidFill>
                      <a:schemeClr val="accent6">
                        <a:lumMod val="60000"/>
                        <a:lumOff val="40000"/>
                      </a:schemeClr>
                    </a:solidFill>
                  </a:tcPr>
                </a:tc>
                <a:tc>
                  <a:txBody>
                    <a:bodyPr/>
                    <a:lstStyle/>
                    <a:p>
                      <a:pPr>
                        <a:lnSpc>
                          <a:spcPct val="107000"/>
                        </a:lnSpc>
                        <a:spcAft>
                          <a:spcPts val="800"/>
                        </a:spcAft>
                      </a:pPr>
                      <a:r>
                        <a:rPr lang="en-US" sz="2400">
                          <a:effectLst/>
                          <a:latin typeface="Times New Roman" panose="02020603050405020304" pitchFamily="18" charset="0"/>
                          <a:cs typeface="Times New Roman" panose="02020603050405020304" pitchFamily="18" charset="0"/>
                        </a:rPr>
                        <a:t> </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350" marR="6350" marT="0" marB="0">
                    <a:solidFill>
                      <a:schemeClr val="accent6">
                        <a:lumMod val="60000"/>
                        <a:lumOff val="40000"/>
                      </a:schemeClr>
                    </a:solidFill>
                  </a:tcPr>
                </a:tc>
                <a:extLst>
                  <a:ext uri="{0D108BD9-81ED-4DB2-BD59-A6C34878D82A}">
                    <a16:rowId xmlns:a16="http://schemas.microsoft.com/office/drawing/2014/main" val="1545521697"/>
                  </a:ext>
                </a:extLst>
              </a:tr>
              <a:tr h="457483">
                <a:tc>
                  <a:txBody>
                    <a:bodyPr/>
                    <a:lstStyle/>
                    <a:p>
                      <a:pPr indent="165100">
                        <a:lnSpc>
                          <a:spcPct val="120000"/>
                        </a:lnSpc>
                        <a:spcAft>
                          <a:spcPts val="0"/>
                        </a:spcAft>
                      </a:pPr>
                      <a:r>
                        <a:rPr lang="en-US" sz="2400">
                          <a:effectLst/>
                          <a:latin typeface="Times New Roman" panose="02020603050405020304" pitchFamily="18" charset="0"/>
                          <a:cs typeface="Times New Roman" panose="02020603050405020304" pitchFamily="18" charset="0"/>
                        </a:rPr>
                        <a:t>  9</a:t>
                      </a:r>
                      <a:endParaRPr lang="en-US" sz="2400">
                        <a:solidFill>
                          <a:srgbClr val="3C3C3C"/>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6350" marR="6350" marT="0" marB="0" anchor="ctr">
                    <a:solidFill>
                      <a:schemeClr val="accent6"/>
                    </a:solidFill>
                  </a:tcPr>
                </a:tc>
                <a:tc>
                  <a:txBody>
                    <a:bodyPr/>
                    <a:lstStyle/>
                    <a:p>
                      <a:pPr indent="254000">
                        <a:lnSpc>
                          <a:spcPct val="120000"/>
                        </a:lnSpc>
                        <a:spcAft>
                          <a:spcPts val="0"/>
                        </a:spcAft>
                      </a:pPr>
                      <a:r>
                        <a:rPr lang="en-US" sz="2400">
                          <a:effectLst/>
                          <a:latin typeface="Times New Roman" panose="02020603050405020304" pitchFamily="18" charset="0"/>
                          <a:cs typeface="Times New Roman" panose="02020603050405020304" pitchFamily="18" charset="0"/>
                        </a:rPr>
                        <a:t>Yêu cầu vể phẩm chất</a:t>
                      </a:r>
                      <a:endParaRPr lang="en-US" sz="2400">
                        <a:solidFill>
                          <a:srgbClr val="3C3C3C"/>
                        </a:solidFill>
                        <a:effectLst/>
                        <a:latin typeface="Times New Roman" panose="02020603050405020304" pitchFamily="18" charset="0"/>
                        <a:ea typeface="Cambria" panose="02040503050406030204" pitchFamily="18" charset="0"/>
                        <a:cs typeface="Times New Roman" panose="02020603050405020304" pitchFamily="18" charset="0"/>
                      </a:endParaRPr>
                    </a:p>
                  </a:txBody>
                  <a:tcPr marL="6350" marR="6350" marT="0" marB="0" anchor="ctr">
                    <a:solidFill>
                      <a:schemeClr val="accent6">
                        <a:lumMod val="60000"/>
                        <a:lumOff val="40000"/>
                      </a:schemeClr>
                    </a:solidFill>
                  </a:tcPr>
                </a:tc>
                <a:tc>
                  <a:txBody>
                    <a:bodyPr/>
                    <a:lstStyle/>
                    <a:p>
                      <a:pPr>
                        <a:lnSpc>
                          <a:spcPct val="107000"/>
                        </a:lnSpc>
                        <a:spcAft>
                          <a:spcPts val="800"/>
                        </a:spcAft>
                      </a:pPr>
                      <a:r>
                        <a:rPr lang="en-US" sz="2400">
                          <a:effectLst/>
                          <a:latin typeface="Times New Roman" panose="02020603050405020304" pitchFamily="18" charset="0"/>
                          <a:cs typeface="Times New Roman" panose="02020603050405020304" pitchFamily="18" charset="0"/>
                        </a:rPr>
                        <a:t> </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350" marR="6350" marT="0" marB="0">
                    <a:solidFill>
                      <a:schemeClr val="accent6">
                        <a:lumMod val="60000"/>
                        <a:lumOff val="40000"/>
                      </a:schemeClr>
                    </a:solidFill>
                  </a:tcPr>
                </a:tc>
                <a:extLst>
                  <a:ext uri="{0D108BD9-81ED-4DB2-BD59-A6C34878D82A}">
                    <a16:rowId xmlns:a16="http://schemas.microsoft.com/office/drawing/2014/main" val="1348525718"/>
                  </a:ext>
                </a:extLst>
              </a:tr>
            </a:tbl>
          </a:graphicData>
        </a:graphic>
      </p:graphicFrame>
    </p:spTree>
    <p:extLst>
      <p:ext uri="{BB962C8B-B14F-4D97-AF65-F5344CB8AC3E}">
        <p14:creationId xmlns:p14="http://schemas.microsoft.com/office/powerpoint/2010/main" val="24198887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60E19B-0C50-4A6B-A9D5-9D46E8FDAC1A}"/>
              </a:ext>
            </a:extLst>
          </p:cNvPr>
          <p:cNvSpPr>
            <a:spLocks noGrp="1"/>
          </p:cNvSpPr>
          <p:nvPr>
            <p:ph type="title"/>
          </p:nvPr>
        </p:nvSpPr>
        <p:spPr>
          <a:xfrm>
            <a:off x="83127" y="282002"/>
            <a:ext cx="11270673" cy="623166"/>
          </a:xfrm>
        </p:spPr>
        <p:txBody>
          <a:bodyPr>
            <a:normAutofit fontScale="90000"/>
          </a:bodyPr>
          <a:lstStyle/>
          <a:p>
            <a:r>
              <a:rPr lang="en-US" sz="2800" b="1">
                <a:solidFill>
                  <a:srgbClr val="FF0000"/>
                </a:solidFill>
                <a:latin typeface="Times New Roman" panose="02020603050405020304" pitchFamily="18" charset="0"/>
                <a:cs typeface="Times New Roman" panose="02020603050405020304" pitchFamily="18" charset="0"/>
              </a:rPr>
              <a:t>* Giáo viên gợi ý cho học sinh:</a:t>
            </a:r>
            <a:br>
              <a:rPr lang="en-US" sz="2800" b="1">
                <a:solidFill>
                  <a:srgbClr val="FF0000"/>
                </a:solidFill>
                <a:latin typeface="Times New Roman" panose="02020603050405020304" pitchFamily="18" charset="0"/>
                <a:cs typeface="Times New Roman" panose="02020603050405020304" pitchFamily="18" charset="0"/>
              </a:rPr>
            </a:br>
            <a:r>
              <a:rPr lang="en-US" sz="2800">
                <a:solidFill>
                  <a:srgbClr val="FF0000"/>
                </a:solidFill>
              </a:rPr>
              <a:t>  </a:t>
            </a:r>
          </a:p>
        </p:txBody>
      </p:sp>
      <p:sp>
        <p:nvSpPr>
          <p:cNvPr id="3" name="Content Placeholder 2">
            <a:extLst>
              <a:ext uri="{FF2B5EF4-FFF2-40B4-BE49-F238E27FC236}">
                <a16:creationId xmlns:a16="http://schemas.microsoft.com/office/drawing/2014/main" id="{A22F3FEA-30B2-4C33-8B18-478684072BB6}"/>
              </a:ext>
            </a:extLst>
          </p:cNvPr>
          <p:cNvSpPr>
            <a:spLocks noGrp="1"/>
          </p:cNvSpPr>
          <p:nvPr>
            <p:ph idx="1"/>
          </p:nvPr>
        </p:nvSpPr>
        <p:spPr>
          <a:xfrm>
            <a:off x="0" y="822044"/>
            <a:ext cx="12192000" cy="5869708"/>
          </a:xfrm>
        </p:spPr>
        <p:txBody>
          <a:bodyPr>
            <a:normAutofit fontScale="92500"/>
          </a:bodyPr>
          <a:lstStyle/>
          <a:p>
            <a:pPr marL="0" indent="0">
              <a:buNone/>
            </a:pPr>
            <a:r>
              <a:rPr lang="en-US">
                <a:latin typeface="Times New Roman" panose="02020603050405020304" pitchFamily="18" charset="0"/>
                <a:cs typeface="Times New Roman" panose="02020603050405020304" pitchFamily="18" charset="0"/>
              </a:rPr>
              <a:t> </a:t>
            </a:r>
            <a:r>
              <a:rPr lang="vi-VN" b="1">
                <a:latin typeface="Times New Roman" panose="02020603050405020304" pitchFamily="18" charset="0"/>
                <a:cs typeface="Times New Roman" panose="02020603050405020304" pitchFamily="18" charset="0"/>
              </a:rPr>
              <a:t>Khi tìm hiểu v</a:t>
            </a:r>
            <a:r>
              <a:rPr lang="en-US" b="1">
                <a:latin typeface="Times New Roman" panose="02020603050405020304" pitchFamily="18" charset="0"/>
                <a:cs typeface="Times New Roman" panose="02020603050405020304" pitchFamily="18" charset="0"/>
              </a:rPr>
              <a:t>ề</a:t>
            </a:r>
            <a:r>
              <a:rPr lang="vi-VN" b="1">
                <a:latin typeface="Times New Roman" panose="02020603050405020304" pitchFamily="18" charset="0"/>
                <a:cs typeface="Times New Roman" panose="02020603050405020304" pitchFamily="18" charset="0"/>
              </a:rPr>
              <a:t> các ngh</a:t>
            </a:r>
            <a:r>
              <a:rPr lang="en-US" b="1">
                <a:latin typeface="Times New Roman" panose="02020603050405020304" pitchFamily="18" charset="0"/>
                <a:cs typeface="Times New Roman" panose="02020603050405020304" pitchFamily="18" charset="0"/>
              </a:rPr>
              <a:t>ề </a:t>
            </a:r>
            <a:r>
              <a:rPr lang="vi-VN" b="1">
                <a:latin typeface="Times New Roman" panose="02020603050405020304" pitchFamily="18" charset="0"/>
                <a:cs typeface="Times New Roman" panose="02020603050405020304" pitchFamily="18" charset="0"/>
              </a:rPr>
              <a:t> nghiệp thuộc lĩnh vực kĩ thuật, công nghệ, cần tập trung tìm hiểu các thông tin cụ thể:</a:t>
            </a:r>
            <a:br>
              <a:rPr lang="en-US" b="1">
                <a:latin typeface="Times New Roman" panose="02020603050405020304" pitchFamily="18" charset="0"/>
                <a:cs typeface="Times New Roman" panose="02020603050405020304" pitchFamily="18" charset="0"/>
              </a:rPr>
            </a:br>
            <a:r>
              <a:rPr lang="en-US">
                <a:latin typeface="Times New Roman" panose="02020603050405020304" pitchFamily="18" charset="0"/>
                <a:cs typeface="Times New Roman" panose="02020603050405020304" pitchFamily="18" charset="0"/>
              </a:rPr>
              <a:t>- </a:t>
            </a:r>
            <a:r>
              <a:rPr lang="vi-VN">
                <a:latin typeface="Times New Roman" panose="02020603050405020304" pitchFamily="18" charset="0"/>
                <a:cs typeface="Times New Roman" panose="02020603050405020304" pitchFamily="18" charset="0"/>
              </a:rPr>
              <a:t>Tên nghề.</a:t>
            </a:r>
            <a:br>
              <a:rPr lang="en-US">
                <a:latin typeface="Times New Roman" panose="02020603050405020304" pitchFamily="18" charset="0"/>
                <a:cs typeface="Times New Roman" panose="02020603050405020304" pitchFamily="18" charset="0"/>
              </a:rPr>
            </a:br>
            <a:r>
              <a:rPr lang="en-US">
                <a:latin typeface="Times New Roman" panose="02020603050405020304" pitchFamily="18" charset="0"/>
                <a:cs typeface="Times New Roman" panose="02020603050405020304" pitchFamily="18" charset="0"/>
              </a:rPr>
              <a:t>- </a:t>
            </a:r>
            <a:r>
              <a:rPr lang="vi-VN">
                <a:latin typeface="Times New Roman" panose="02020603050405020304" pitchFamily="18" charset="0"/>
                <a:cs typeface="Times New Roman" panose="02020603050405020304" pitchFamily="18" charset="0"/>
              </a:rPr>
              <a:t>Nội dung và tính chất lao động của nghề (mô tả những công việc phải làm khi hành nghề, ...).</a:t>
            </a:r>
            <a:br>
              <a:rPr lang="en-US">
                <a:latin typeface="Times New Roman" panose="02020603050405020304" pitchFamily="18" charset="0"/>
                <a:cs typeface="Times New Roman" panose="02020603050405020304" pitchFamily="18" charset="0"/>
              </a:rPr>
            </a:br>
            <a:r>
              <a:rPr lang="en-US">
                <a:latin typeface="Times New Roman" panose="02020603050405020304" pitchFamily="18" charset="0"/>
                <a:cs typeface="Times New Roman" panose="02020603050405020304" pitchFamily="18" charset="0"/>
              </a:rPr>
              <a:t>- </a:t>
            </a:r>
            <a:r>
              <a:rPr lang="vi-VN">
                <a:latin typeface="Times New Roman" panose="02020603050405020304" pitchFamily="18" charset="0"/>
                <a:cs typeface="Times New Roman" panose="02020603050405020304" pitchFamily="18" charset="0"/>
              </a:rPr>
              <a:t>Những điều kiện cần thiết đ</a:t>
            </a:r>
            <a:r>
              <a:rPr lang="en-US">
                <a:latin typeface="Times New Roman" panose="02020603050405020304" pitchFamily="18" charset="0"/>
                <a:cs typeface="Times New Roman" panose="02020603050405020304" pitchFamily="18" charset="0"/>
              </a:rPr>
              <a:t>ể </a:t>
            </a:r>
            <a:r>
              <a:rPr lang="vi-VN">
                <a:latin typeface="Times New Roman" panose="02020603050405020304" pitchFamily="18" charset="0"/>
                <a:cs typeface="Times New Roman" panose="02020603050405020304" pitchFamily="18" charset="0"/>
              </a:rPr>
              <a:t>tham gia lao động trong ngh</a:t>
            </a:r>
            <a:r>
              <a:rPr lang="en-US">
                <a:latin typeface="Times New Roman" panose="02020603050405020304" pitchFamily="18" charset="0"/>
                <a:cs typeface="Times New Roman" panose="02020603050405020304" pitchFamily="18" charset="0"/>
              </a:rPr>
              <a:t>ề</a:t>
            </a:r>
            <a:r>
              <a:rPr lang="vi-VN">
                <a:latin typeface="Times New Roman" panose="02020603050405020304" pitchFamily="18" charset="0"/>
                <a:cs typeface="Times New Roman" panose="02020603050405020304" pitchFamily="18" charset="0"/>
              </a:rPr>
              <a:t> (kiến thức, kĩ năng, các yêu cầu v</a:t>
            </a:r>
            <a:r>
              <a:rPr lang="en-US">
                <a:latin typeface="Times New Roman" panose="02020603050405020304" pitchFamily="18" charset="0"/>
                <a:cs typeface="Times New Roman" panose="02020603050405020304" pitchFamily="18" charset="0"/>
              </a:rPr>
              <a:t>ề</a:t>
            </a:r>
            <a:r>
              <a:rPr lang="vi-VN">
                <a:latin typeface="Times New Roman" panose="02020603050405020304" pitchFamily="18" charset="0"/>
                <a:cs typeface="Times New Roman" panose="02020603050405020304" pitchFamily="18" charset="0"/>
              </a:rPr>
              <a:t> bằng cấp, chứng chỉ, ...).</a:t>
            </a:r>
            <a:br>
              <a:rPr lang="en-US">
                <a:latin typeface="Times New Roman" panose="02020603050405020304" pitchFamily="18" charset="0"/>
                <a:cs typeface="Times New Roman" panose="02020603050405020304" pitchFamily="18" charset="0"/>
              </a:rPr>
            </a:br>
            <a:r>
              <a:rPr lang="en-US">
                <a:latin typeface="Times New Roman" panose="02020603050405020304" pitchFamily="18" charset="0"/>
                <a:cs typeface="Times New Roman" panose="02020603050405020304" pitchFamily="18" charset="0"/>
              </a:rPr>
              <a:t>- </a:t>
            </a:r>
            <a:r>
              <a:rPr lang="vi-VN">
                <a:latin typeface="Times New Roman" panose="02020603050405020304" pitchFamily="18" charset="0"/>
                <a:cs typeface="Times New Roman" panose="02020603050405020304" pitchFamily="18" charset="0"/>
              </a:rPr>
              <a:t>Những chống chỉ định y học (những đặc điểm tâm, sinh lí không đảm bảo cho việc học nghề và hành nghề. Những bệnh, tật mà ngh</a:t>
            </a:r>
            <a:r>
              <a:rPr lang="en-US">
                <a:latin typeface="Times New Roman" panose="02020603050405020304" pitchFamily="18" charset="0"/>
                <a:cs typeface="Times New Roman" panose="02020603050405020304" pitchFamily="18" charset="0"/>
              </a:rPr>
              <a:t>ề</a:t>
            </a:r>
            <a:r>
              <a:rPr lang="vi-VN">
                <a:latin typeface="Times New Roman" panose="02020603050405020304" pitchFamily="18" charset="0"/>
                <a:cs typeface="Times New Roman" panose="02020603050405020304" pitchFamily="18" charset="0"/>
              </a:rPr>
              <a:t> không chấp nhận).</a:t>
            </a:r>
            <a:br>
              <a:rPr lang="en-US">
                <a:latin typeface="Times New Roman" panose="02020603050405020304" pitchFamily="18" charset="0"/>
                <a:cs typeface="Times New Roman" panose="02020603050405020304" pitchFamily="18" charset="0"/>
              </a:rPr>
            </a:br>
            <a:r>
              <a:rPr lang="en-US">
                <a:latin typeface="Times New Roman" panose="02020603050405020304" pitchFamily="18" charset="0"/>
                <a:cs typeface="Times New Roman" panose="02020603050405020304" pitchFamily="18" charset="0"/>
              </a:rPr>
              <a:t>- </a:t>
            </a:r>
            <a:r>
              <a:rPr lang="vi-VN">
                <a:latin typeface="Times New Roman" panose="02020603050405020304" pitchFamily="18" charset="0"/>
                <a:cs typeface="Times New Roman" panose="02020603050405020304" pitchFamily="18" charset="0"/>
              </a:rPr>
              <a:t>Những điều kiện đảm bảo cho người lao động (tiền lương, đãi ngộ, cơ hội thăng tiến, ...).</a:t>
            </a:r>
            <a:br>
              <a:rPr lang="en-US">
                <a:latin typeface="Times New Roman" panose="02020603050405020304" pitchFamily="18" charset="0"/>
                <a:cs typeface="Times New Roman" panose="02020603050405020304" pitchFamily="18" charset="0"/>
              </a:rPr>
            </a:br>
            <a:r>
              <a:rPr lang="en-US">
                <a:latin typeface="Times New Roman" panose="02020603050405020304" pitchFamily="18" charset="0"/>
                <a:cs typeface="Times New Roman" panose="02020603050405020304" pitchFamily="18" charset="0"/>
              </a:rPr>
              <a:t>- </a:t>
            </a:r>
            <a:r>
              <a:rPr lang="vi-VN">
                <a:latin typeface="Times New Roman" panose="02020603050405020304" pitchFamily="18" charset="0"/>
                <a:cs typeface="Times New Roman" panose="02020603050405020304" pitchFamily="18" charset="0"/>
              </a:rPr>
              <a:t>Nhu cầu tuyển dụng và thị trường lao động của nghề trong 3 đến 5 năm tới.</a:t>
            </a:r>
            <a:br>
              <a:rPr lang="en-US">
                <a:latin typeface="Times New Roman" panose="02020603050405020304" pitchFamily="18" charset="0"/>
                <a:cs typeface="Times New Roman" panose="02020603050405020304" pitchFamily="18" charset="0"/>
              </a:rPr>
            </a:br>
            <a:r>
              <a:rPr lang="en-US">
                <a:latin typeface="Times New Roman" panose="02020603050405020304" pitchFamily="18" charset="0"/>
                <a:cs typeface="Times New Roman" panose="02020603050405020304" pitchFamily="18" charset="0"/>
              </a:rPr>
              <a:t>- </a:t>
            </a:r>
            <a:r>
              <a:rPr lang="vi-VN">
                <a:latin typeface="Times New Roman" panose="02020603050405020304" pitchFamily="18" charset="0"/>
                <a:cs typeface="Times New Roman" panose="02020603050405020304" pitchFamily="18" charset="0"/>
              </a:rPr>
              <a:t>Tìm hiểu các điều kiện tuyển sinh (điểu kiện trúng tuyển đầu vào, học phí, chi phí học tập khác, ...).</a:t>
            </a:r>
            <a:br>
              <a:rPr lang="en-US">
                <a:latin typeface="Times New Roman" panose="02020603050405020304" pitchFamily="18" charset="0"/>
                <a:cs typeface="Times New Roman" panose="02020603050405020304" pitchFamily="18" charset="0"/>
              </a:rPr>
            </a:br>
            <a:r>
              <a:rPr lang="en-US">
                <a:latin typeface="Times New Roman" panose="02020603050405020304" pitchFamily="18" charset="0"/>
                <a:cs typeface="Times New Roman" panose="02020603050405020304" pitchFamily="18" charset="0"/>
              </a:rPr>
              <a:t>- </a:t>
            </a:r>
            <a:r>
              <a:rPr lang="vi-VN">
                <a:latin typeface="Times New Roman" panose="02020603050405020304" pitchFamily="18" charset="0"/>
                <a:cs typeface="Times New Roman" panose="02020603050405020304" pitchFamily="18" charset="0"/>
              </a:rPr>
              <a:t>Tìm hiểu các điều kiện học tập, hoạt động hỗ trợ người học, tỉ lệ học viên/sinh viên có việc làm.</a:t>
            </a:r>
            <a:br>
              <a:rPr lang="en-US">
                <a:latin typeface="Times New Roman" panose="02020603050405020304" pitchFamily="18" charset="0"/>
                <a:cs typeface="Times New Roman" panose="02020603050405020304" pitchFamily="18" charset="0"/>
              </a:rPr>
            </a:br>
            <a:endParaRPr lang="en-US">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417420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290</TotalTime>
  <Words>3160</Words>
  <Application>Microsoft Office PowerPoint</Application>
  <PresentationFormat>Widescreen</PresentationFormat>
  <Paragraphs>337</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Calibri Light</vt:lpstr>
      <vt:lpstr>Times New Roman</vt:lpstr>
      <vt:lpstr>Office Theme</vt:lpstr>
      <vt:lpstr>Trò chơi: DỰA VÀO TÍNH CÁCH, CHỌN MÔI TRƯỜNG LÀM VIỆC </vt:lpstr>
      <vt:lpstr> PHIẾU HỌC TẬP: Dựa vào các tính cách đã cho em hãy đưa ra môi trường làm việc phù hợp với những tính cách đó? </vt:lpstr>
      <vt:lpstr>PowerPoint Presentation</vt:lpstr>
      <vt:lpstr>Bài 5: DỰ ÁN: TỰ ĐÁNH GIÁ MỨC ĐỘ PHÙ HỢP CỦA BẢN THÂN VỚI MỘT SỐ NGÀNH NGHỀ THUỘC LĨNH VỰC KĨ THUẬT</vt:lpstr>
      <vt:lpstr>Bài 5: DỰ ÁN: TỰ ĐÁNH GIÁ MỨC ĐỘ PHÙ HỢP CỦA BẢN THÂN VỚI MỘT SỐ NGÀNH NGHỀ THUỘC LĨNH VỰC KĨ THUẬT</vt:lpstr>
      <vt:lpstr>1. Đọc lại các lí thuyết hướng nghiệp trong Bài 4 SGK, sử dụng các trắc nghiệm hướng nghiệp, trao đổi với người thân để làm rõ các đặc điểm năng lực, sở thích, cá tính và bối cảnh gia đình. Ghi các thông tin thu được vào bảng sau?</vt:lpstr>
      <vt:lpstr>* Giáo viên hướng dẫn học sinh:  </vt:lpstr>
      <vt:lpstr>2. Về nhà đọc lại các Bài 2, 3 SGK để biết cách tìm kiếm thông tin và nguồn thông tin về nghề và thị trường lao động trong lĩnh vực kĩ thuật, công nghệ. Tổng hợp thông tin để tìm ra những đặc điểm và yêu cầu nghề nghiệp lĩnh vực kĩ thuật, công nghệ, sau đó điền thông tin tìm được vào bảng sau? </vt:lpstr>
      <vt:lpstr>* Giáo viên gợi ý cho học sinh:   </vt:lpstr>
      <vt:lpstr>Về nhà thực hiện Bước 3 lập bảng đánh giá mức độ phù hợp nghề (trang 32 SGK) để tiết sau lên thuyết trình? </vt:lpstr>
      <vt:lpstr>PowerPoint Presentation</vt:lpstr>
      <vt:lpstr>PowerPoint Presentation</vt:lpstr>
      <vt:lpstr>Bài 5: DỰ ÁN: TỰ ĐÁNH GIÁ MỨC ĐỘ PHÙ HỢP CỦA BẢN THÂN VỚI MỘT SỐ NGÀNH NGHỀ THUỘC LĨNH VỰC KĨ THUẬT</vt:lpstr>
      <vt:lpstr>PowerPoint Presentation</vt:lpstr>
      <vt:lpstr>Phiếu đánh giá kết quả báo cáo dự án trước lớp: ĐÁNH GIÁ BẢNG BÁO CÁO DỰ ÁN TỰ ĐÁNH GIÁ MỨC ĐỘ PHÙ HỢP CỦA BẢN THÂN VỚI MỘT SỐ NGHỀ THUỘC LĨNH VỰC KĨ THUẬT, CÔNG NGHỆ Phiếu này được sử dụng để đánh giá nhóm khi báo cáo dự án: Tự đánh giá mức độ phù hợp của bản thân với nghề nghiệp thuộc lĩnh vực kĩ thuật, công nghệ</vt:lpstr>
      <vt:lpstr>Bài 5: DỰ ÁN: TỰ ĐÁNH GIÁ MỨC ĐỘ PHÙ HỢP CỦA BẢN THÂN VỚI MỘT SỐ NGÀNH NGHỀ THUỘC LĨNH VỰC KĨ THUẬT</vt:lpstr>
      <vt:lpstr>Bài 5: DỰ ÁN: TỰ ĐÁNH GIÁ MỨC ĐỘ PHÙ HỢP CỦA BẢN THÂN VỚI MỘT SỐ NGÀNH NGHỀ THUỘC LĨNH VỰC KĨ THUẬT</vt:lpstr>
      <vt:lpstr>Bài 5: DỰ ÁN: TỰ ĐÁNH GIÁ MỨC ĐỘ PHÙ HỢP CỦA BẢN THÂN VỚI MỘT SỐ NGÀNH NGHỀ THUỘC LĨNH VỰC KĨ THUẬT</vt:lpstr>
      <vt:lpstr>DẶN DÒ</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Trò chơi “DỰA VÀO TÍNH CÁCH, CHỌN MÔI TRƯỜNG LÀM VIỆC”</dc:title>
  <dc:creator>Administrator</dc:creator>
  <cp:lastModifiedBy>Phạm Thị Mừng</cp:lastModifiedBy>
  <cp:revision>42</cp:revision>
  <dcterms:created xsi:type="dcterms:W3CDTF">2024-07-21T07:46:34Z</dcterms:created>
  <dcterms:modified xsi:type="dcterms:W3CDTF">2024-08-29T22:20:36Z</dcterms:modified>
</cp:coreProperties>
</file>