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59" r:id="rId6"/>
    <p:sldId id="274" r:id="rId7"/>
    <p:sldId id="271" r:id="rId8"/>
    <p:sldId id="261" r:id="rId9"/>
    <p:sldId id="263" r:id="rId10"/>
    <p:sldId id="262" r:id="rId11"/>
    <p:sldId id="264" r:id="rId12"/>
    <p:sldId id="266" r:id="rId13"/>
    <p:sldId id="265" r:id="rId14"/>
    <p:sldId id="267" r:id="rId15"/>
    <p:sldId id="268" r:id="rId16"/>
    <p:sldId id="269" r:id="rId17"/>
    <p:sldId id="270" r:id="rId1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11/10/2024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122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11/10/2024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16802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11/10/2024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8875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11/10/2024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400099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6FCE01-84E2-40D1-A8F4-F00746A725A2}" type="datetimeFigureOut">
              <a:rPr lang="vi-VN" smtClean="0"/>
              <a:t>11/10/2024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989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226FCE01-84E2-40D1-A8F4-F00746A725A2}" type="datetimeFigureOut">
              <a:rPr lang="vi-VN" smtClean="0"/>
              <a:t>11/10/2024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4506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226FCE01-84E2-40D1-A8F4-F00746A725A2}" type="datetimeFigureOut">
              <a:rPr lang="vi-VN" smtClean="0"/>
              <a:t>11/10/2024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86636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226FCE01-84E2-40D1-A8F4-F00746A725A2}" type="datetimeFigureOut">
              <a:rPr lang="vi-VN" smtClean="0"/>
              <a:t>11/10/2024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66265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6FCE01-84E2-40D1-A8F4-F00746A725A2}" type="datetimeFigureOut">
              <a:rPr lang="vi-VN" smtClean="0"/>
              <a:t>11/10/2024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4424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11/10/2024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77275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11/10/2024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08168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FCE01-84E2-40D1-A8F4-F00746A725A2}" type="datetimeFigureOut">
              <a:rPr lang="vi-VN" smtClean="0"/>
              <a:t>11/10/2024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3B6BE-9B39-402C-8B2E-171576FCB904}" type="slidenum">
              <a:rPr lang="vi-VN" smtClean="0"/>
              <a:t>‹#›</a:t>
            </a:fld>
            <a:endParaRPr lang="vi-VN"/>
          </a:p>
        </p:txBody>
      </p:sp>
    </p:spTree>
    <p:extLst>
      <p:ext uri="{BB962C8B-B14F-4D97-AF65-F5344CB8AC3E}">
        <p14:creationId xmlns:p14="http://schemas.microsoft.com/office/powerpoint/2010/main" val="1405663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835746"/>
          </a:xfrm>
        </p:spPr>
        <p:txBody>
          <a:bodyPr>
            <a:normAutofit fontScale="90000"/>
          </a:bodyPr>
          <a:lstStyle/>
          <a:p>
            <a:pPr>
              <a:lnSpc>
                <a:spcPct val="107000"/>
              </a:lnSpc>
              <a:spcAft>
                <a:spcPts val="0"/>
              </a:spcAft>
              <a:tabLst>
                <a:tab pos="3255645" algn="ctr"/>
              </a:tabLst>
            </a:pPr>
            <a:r>
              <a:rPr lang="en-US" b="1" dirty="0" err="1">
                <a:effectLst/>
                <a:latin typeface="Times New Roman"/>
                <a:ea typeface="Calibri"/>
                <a:cs typeface="Times New Roman"/>
              </a:rPr>
              <a:t>Tiết</a:t>
            </a:r>
            <a:r>
              <a:rPr lang="en-US" b="1" dirty="0">
                <a:effectLst/>
                <a:latin typeface="Times New Roman"/>
                <a:ea typeface="Calibri"/>
                <a:cs typeface="Times New Roman"/>
              </a:rPr>
              <a:t> 4, 5. </a:t>
            </a:r>
            <a:r>
              <a:rPr lang="fr-FR" b="1" dirty="0">
                <a:effectLst/>
                <a:latin typeface="Times New Roman"/>
                <a:ea typeface="Calibri"/>
                <a:cs typeface="Times New Roman"/>
              </a:rPr>
              <a:t>BÀI</a:t>
            </a:r>
            <a:r>
              <a:rPr lang="vi-VN" b="1" dirty="0">
                <a:ea typeface="Calibri"/>
                <a:cs typeface="Times New Roman"/>
              </a:rPr>
              <a:t> 2. </a:t>
            </a:r>
            <a:br>
              <a:rPr lang="vi-VN" b="1" dirty="0">
                <a:ea typeface="Calibri"/>
                <a:cs typeface="Times New Roman"/>
              </a:rPr>
            </a:br>
            <a:r>
              <a:rPr lang="vi-VN" b="1" dirty="0">
                <a:ea typeface="Calibri"/>
                <a:cs typeface="Times New Roman"/>
              </a:rPr>
              <a:t>CƠ CẤU HỆ THỐNG GIÁO DỤC QUỐC DÂN</a:t>
            </a:r>
            <a:br>
              <a:rPr lang="vi-VN" sz="3600" dirty="0">
                <a:effectLst/>
                <a:latin typeface="Calibri"/>
                <a:ea typeface="Calibri"/>
                <a:cs typeface="Times New Roman"/>
              </a:rPr>
            </a:br>
            <a:r>
              <a:rPr lang="en-US" dirty="0" err="1">
                <a:effectLst/>
                <a:latin typeface="Times New Roman"/>
                <a:ea typeface="Calibri"/>
                <a:cs typeface="Times New Roman"/>
              </a:rPr>
              <a:t>Thời</a:t>
            </a:r>
            <a:r>
              <a:rPr lang="en-US" dirty="0">
                <a:effectLst/>
                <a:latin typeface="Times New Roman"/>
                <a:ea typeface="Calibri"/>
                <a:cs typeface="Times New Roman"/>
              </a:rPr>
              <a:t> </a:t>
            </a:r>
            <a:r>
              <a:rPr lang="en-US" dirty="0" err="1">
                <a:effectLst/>
                <a:latin typeface="Times New Roman"/>
                <a:ea typeface="Calibri"/>
                <a:cs typeface="Times New Roman"/>
              </a:rPr>
              <a:t>gian</a:t>
            </a:r>
            <a:r>
              <a:rPr lang="en-US" dirty="0">
                <a:effectLst/>
                <a:latin typeface="Times New Roman"/>
                <a:ea typeface="Calibri"/>
                <a:cs typeface="Times New Roman"/>
              </a:rPr>
              <a:t> </a:t>
            </a:r>
            <a:r>
              <a:rPr lang="en-US" dirty="0" err="1">
                <a:effectLst/>
                <a:latin typeface="Times New Roman"/>
                <a:ea typeface="Calibri"/>
                <a:cs typeface="Times New Roman"/>
              </a:rPr>
              <a:t>thực</a:t>
            </a:r>
            <a:r>
              <a:rPr lang="en-US" dirty="0">
                <a:effectLst/>
                <a:latin typeface="Times New Roman"/>
                <a:ea typeface="Calibri"/>
                <a:cs typeface="Times New Roman"/>
              </a:rPr>
              <a:t> </a:t>
            </a:r>
            <a:r>
              <a:rPr lang="en-US" dirty="0" err="1">
                <a:effectLst/>
                <a:latin typeface="Times New Roman"/>
                <a:ea typeface="Calibri"/>
                <a:cs typeface="Times New Roman"/>
              </a:rPr>
              <a:t>hiện</a:t>
            </a:r>
            <a:r>
              <a:rPr lang="en-US" dirty="0">
                <a:effectLst/>
                <a:latin typeface="Times New Roman"/>
                <a:ea typeface="Calibri"/>
                <a:cs typeface="Times New Roman"/>
              </a:rPr>
              <a:t>: (2 </a:t>
            </a:r>
            <a:r>
              <a:rPr lang="en-US" dirty="0" err="1">
                <a:effectLst/>
                <a:latin typeface="Times New Roman"/>
                <a:ea typeface="Calibri"/>
                <a:cs typeface="Times New Roman"/>
              </a:rPr>
              <a:t>tiết</a:t>
            </a:r>
            <a:r>
              <a:rPr lang="en-US" dirty="0">
                <a:effectLst/>
                <a:latin typeface="Times New Roman"/>
                <a:ea typeface="Calibri"/>
                <a:cs typeface="Times New Roman"/>
              </a:rPr>
              <a:t>)</a:t>
            </a:r>
            <a:endParaRPr lang="vi-VN" dirty="0"/>
          </a:p>
        </p:txBody>
      </p:sp>
    </p:spTree>
    <p:extLst>
      <p:ext uri="{BB962C8B-B14F-4D97-AF65-F5344CB8AC3E}">
        <p14:creationId xmlns:p14="http://schemas.microsoft.com/office/powerpoint/2010/main" val="801021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 Luyện tập</a:t>
            </a:r>
            <a:endParaRPr lang="vi-VN" dirty="0"/>
          </a:p>
        </p:txBody>
      </p:sp>
      <p:sp>
        <p:nvSpPr>
          <p:cNvPr id="3" name="Content Placeholder 2"/>
          <p:cNvSpPr>
            <a:spLocks noGrp="1"/>
          </p:cNvSpPr>
          <p:nvPr>
            <p:ph idx="1"/>
          </p:nvPr>
        </p:nvSpPr>
        <p:spPr>
          <a:xfrm>
            <a:off x="734888" y="2564904"/>
            <a:ext cx="8229600" cy="1972816"/>
          </a:xfrm>
        </p:spPr>
        <p:txBody>
          <a:bodyPr>
            <a:noAutofit/>
          </a:bodyPr>
          <a:lstStyle/>
          <a:p>
            <a:pPr marL="0" lvl="0" indent="0">
              <a:buNone/>
            </a:pPr>
            <a:r>
              <a:rPr lang="vi-VN" sz="2400" i="1" dirty="0"/>
              <a:t>A. Học ngành kĩ thuật sủa chữa, lắp ráp máy tỉnh trong các trường trung học phổ thông.</a:t>
            </a:r>
            <a:endParaRPr lang="vi-VN" sz="2400" dirty="0"/>
          </a:p>
          <a:p>
            <a:pPr marL="0" lvl="0" indent="0">
              <a:buNone/>
            </a:pPr>
            <a:r>
              <a:rPr lang="vi-VN" sz="2400" i="1" dirty="0">
                <a:solidFill>
                  <a:srgbClr val="FF0000"/>
                </a:solidFill>
              </a:rPr>
              <a:t>B. Học ngành kĩ thuật sủa chữa, lắp ráp máy tỉnh tại các cơ sờ giáo dục nghề nghiệp có đào tạo trình độ sơ cấp và trung cấp.</a:t>
            </a:r>
            <a:endParaRPr lang="vi-VN" sz="2400" dirty="0">
              <a:solidFill>
                <a:srgbClr val="FF0000"/>
              </a:solidFill>
            </a:endParaRPr>
          </a:p>
          <a:p>
            <a:pPr marL="0" indent="0">
              <a:buNone/>
            </a:pPr>
            <a:r>
              <a:rPr lang="vi-VN" sz="2400" i="1" dirty="0"/>
              <a:t>C. Học ngành kĩ thuật sủa chữa, lắp ráp máy tính tại các trường cao đẳng có đào tạo ngành nghề này sau khi hoàn thành chương trình giáo dục trung học phổ thông.</a:t>
            </a:r>
            <a:endParaRPr lang="vi-VN" sz="2400" dirty="0"/>
          </a:p>
          <a:p>
            <a:pPr marL="0" indent="0">
              <a:buNone/>
            </a:pPr>
            <a:r>
              <a:rPr lang="vi-VN" sz="2400" i="1" dirty="0"/>
              <a:t>D. Học ngành kĩ thuật sủa chữa, lắp ráp máy tính tại các cơ sở giáo dục nghề nghiệp đào tạo trình độ cao đẳng.</a:t>
            </a:r>
            <a:endParaRPr lang="vi-VN" sz="2400" dirty="0"/>
          </a:p>
          <a:p>
            <a:endParaRPr lang="vi-VN" sz="2400" dirty="0"/>
          </a:p>
        </p:txBody>
      </p:sp>
      <p:sp>
        <p:nvSpPr>
          <p:cNvPr id="4" name="Rectangle 3"/>
          <p:cNvSpPr/>
          <p:nvPr/>
        </p:nvSpPr>
        <p:spPr>
          <a:xfrm>
            <a:off x="755576" y="1124744"/>
            <a:ext cx="8208912" cy="1569660"/>
          </a:xfrm>
          <a:prstGeom prst="rect">
            <a:avLst/>
          </a:prstGeom>
        </p:spPr>
        <p:txBody>
          <a:bodyPr wrap="square">
            <a:spAutoFit/>
          </a:bodyPr>
          <a:lstStyle/>
          <a:p>
            <a:r>
              <a:rPr lang="vi-VN" sz="2400" i="1" dirty="0">
                <a:solidFill>
                  <a:srgbClr val="FF0000"/>
                </a:solidFill>
              </a:rPr>
              <a:t>Bạn em muốn theo học nghề sửa chữa, lắp ráp máy tính sau khi tốt nghiệp trung học cơ sở. Em hãy lựa chọn phương án được cho là khả thi đối với mong muốn của bạn đó.</a:t>
            </a:r>
            <a:endParaRPr lang="vi-VN" sz="2400" dirty="0">
              <a:solidFill>
                <a:srgbClr val="FF0000"/>
              </a:solidFill>
            </a:endParaRPr>
          </a:p>
        </p:txBody>
      </p:sp>
    </p:spTree>
    <p:extLst>
      <p:ext uri="{BB962C8B-B14F-4D97-AF65-F5344CB8AC3E}">
        <p14:creationId xmlns:p14="http://schemas.microsoft.com/office/powerpoint/2010/main" val="122424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143000"/>
          </a:xfrm>
        </p:spPr>
        <p:txBody>
          <a:bodyPr>
            <a:normAutofit fontScale="90000"/>
          </a:bodyPr>
          <a:lstStyle/>
          <a:p>
            <a:r>
              <a:rPr lang="vi-VN" b="1" dirty="0"/>
              <a:t>HĐ 3 Tìm hiểu Cơ hội lựa chọn nghề nghiệp kĩ thuật, công nghệ trong hệ thống giáo dục</a:t>
            </a:r>
            <a:br>
              <a:rPr lang="vi-VN" dirty="0"/>
            </a:br>
            <a:endParaRPr lang="vi-VN" dirty="0"/>
          </a:p>
        </p:txBody>
      </p:sp>
      <p:pic>
        <p:nvPicPr>
          <p:cNvPr id="4" name="Picutre 87"/>
          <p:cNvPicPr/>
          <p:nvPr/>
        </p:nvPicPr>
        <p:blipFill>
          <a:blip r:embed="rId2"/>
          <a:stretch/>
        </p:blipFill>
        <p:spPr>
          <a:xfrm>
            <a:off x="350086" y="1628800"/>
            <a:ext cx="548640" cy="286385"/>
          </a:xfrm>
          <a:prstGeom prst="rect">
            <a:avLst/>
          </a:prstGeom>
        </p:spPr>
      </p:pic>
      <p:sp>
        <p:nvSpPr>
          <p:cNvPr id="9" name="Rectangle 8"/>
          <p:cNvSpPr/>
          <p:nvPr/>
        </p:nvSpPr>
        <p:spPr>
          <a:xfrm>
            <a:off x="893857" y="2505670"/>
            <a:ext cx="7920880" cy="646331"/>
          </a:xfrm>
          <a:prstGeom prst="rect">
            <a:avLst/>
          </a:prstGeom>
        </p:spPr>
        <p:txBody>
          <a:bodyPr wrap="square">
            <a:spAutoFit/>
          </a:bodyPr>
          <a:lstStyle/>
          <a:p>
            <a:r>
              <a:rPr lang="vi-VN" i="1" dirty="0">
                <a:solidFill>
                  <a:srgbClr val="FF0000"/>
                </a:solidFill>
              </a:rPr>
              <a:t>Em hãy cho biết các cơ hội lựa chọn nghề nghiệp trong lỉnh vực kĩ thuật, công nghệ trong hệ thống giáo dục.</a:t>
            </a:r>
            <a:endParaRPr lang="vi-VN" dirty="0">
              <a:solidFill>
                <a:srgbClr val="FF0000"/>
              </a:solidFill>
            </a:endParaRPr>
          </a:p>
        </p:txBody>
      </p:sp>
    </p:spTree>
    <p:extLst>
      <p:ext uri="{BB962C8B-B14F-4D97-AF65-F5344CB8AC3E}">
        <p14:creationId xmlns:p14="http://schemas.microsoft.com/office/powerpoint/2010/main" val="3371057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vi-VN" sz="3600" dirty="0"/>
              <a:t>Cơ hội lựa chọn nghề nghiệp kĩ thuật, công nghệ của học sinh có thể thực hiện ở</a:t>
            </a:r>
            <a:br>
              <a:rPr lang="vi-VN" sz="3600" dirty="0"/>
            </a:br>
            <a:r>
              <a:rPr lang="vi-VN" sz="3600" dirty="0"/>
              <a:t>cả hai thời điểm phân luồng.</a:t>
            </a:r>
            <a:br>
              <a:rPr lang="vi-VN" sz="3600" dirty="0"/>
            </a:br>
            <a:endParaRPr lang="vi-VN" sz="3600" dirty="0"/>
          </a:p>
        </p:txBody>
      </p:sp>
      <p:sp>
        <p:nvSpPr>
          <p:cNvPr id="4" name="Content Placeholder 3"/>
          <p:cNvSpPr>
            <a:spLocks noGrp="1"/>
          </p:cNvSpPr>
          <p:nvPr>
            <p:ph idx="1"/>
          </p:nvPr>
        </p:nvSpPr>
        <p:spPr>
          <a:xfrm>
            <a:off x="539552" y="1628800"/>
            <a:ext cx="8229600" cy="4525963"/>
          </a:xfrm>
        </p:spPr>
        <p:txBody>
          <a:bodyPr>
            <a:noAutofit/>
          </a:bodyPr>
          <a:lstStyle/>
          <a:p>
            <a:r>
              <a:rPr lang="vi-VN" sz="1800" dirty="0"/>
              <a:t>Sau khi tốt nghiệp trung học cơ sở, học sinh có thể lựa chọn các cơ sở giáo dục</a:t>
            </a:r>
            <a:br>
              <a:rPr lang="vi-VN" sz="1800" dirty="0"/>
            </a:br>
            <a:r>
              <a:rPr lang="vi-VN" sz="1800" dirty="0"/>
              <a:t>nghề nghiệp có đào tạo các nghề nghiệp trong lĩnh vực kĩ thuật, công nghệ trình độ</a:t>
            </a:r>
            <a:br>
              <a:rPr lang="vi-VN" sz="1800" dirty="0"/>
            </a:br>
            <a:r>
              <a:rPr lang="vi-VN" sz="1800" dirty="0"/>
              <a:t>sơ cấp và trung cấp như trung tâm giáo dục nghề nghiệp, trường trung cấp, trường</a:t>
            </a:r>
            <a:br>
              <a:rPr lang="vi-VN" sz="1800" dirty="0"/>
            </a:br>
            <a:r>
              <a:rPr lang="vi-VN" sz="1800" dirty="0"/>
              <a:t>cao đẳng. Học sinh cũng có thể lựa chọn vào học tại các cơ sở giáo dục thường</a:t>
            </a:r>
            <a:br>
              <a:rPr lang="vi-VN" sz="1800" dirty="0"/>
            </a:br>
            <a:r>
              <a:rPr lang="vi-VN" sz="1800" dirty="0"/>
              <a:t>xuyên để vừa học chương trình giáo dục trung học phổ thông, vừa học các nghề</a:t>
            </a:r>
            <a:br>
              <a:rPr lang="vi-VN" sz="1800" dirty="0"/>
            </a:br>
            <a:r>
              <a:rPr lang="vi-VN" sz="1800" dirty="0"/>
              <a:t>trong lĩnh vực kĩ thuật, công nghệ trình độ sơ cấp</a:t>
            </a:r>
          </a:p>
          <a:p>
            <a:r>
              <a:rPr lang="vi-VN" sz="1800" dirty="0"/>
              <a:t>Đối với học sinh tốt nghiệp trung học phổ thông, các em có thể lựa chọn học các</a:t>
            </a:r>
            <a:br>
              <a:rPr lang="vi-VN" sz="1800" dirty="0"/>
            </a:br>
            <a:r>
              <a:rPr lang="vi-VN" sz="1800" dirty="0"/>
              <a:t>nghề nghiệp trong lĩnh vực kĩ thuật, công nghệ ở các cơ sở giáo dục nghề nghiệp</a:t>
            </a:r>
            <a:br>
              <a:rPr lang="vi-VN" sz="1800" dirty="0"/>
            </a:br>
            <a:r>
              <a:rPr lang="vi-VN" sz="1800" dirty="0"/>
              <a:t>đào tạo trình độ sơ cấp, trung cấp, cao đẳng, chương trình đào tạo nghề nghiệp</a:t>
            </a:r>
            <a:br>
              <a:rPr lang="vi-VN" sz="1800" dirty="0"/>
            </a:br>
            <a:r>
              <a:rPr lang="vi-VN" sz="1800" dirty="0"/>
              <a:t>khác đáp ứng nhu cầu nhân lục trực tiếp trong sản xuất và dịch vụ, trình độ đại học</a:t>
            </a:r>
            <a:br>
              <a:rPr lang="vi-VN" sz="1800" dirty="0"/>
            </a:br>
            <a:r>
              <a:rPr lang="vi-VN" sz="1800" dirty="0"/>
              <a:t>tại các cơ sở giáo dục đại học.</a:t>
            </a:r>
          </a:p>
        </p:txBody>
      </p:sp>
    </p:spTree>
    <p:extLst>
      <p:ext uri="{BB962C8B-B14F-4D97-AF65-F5344CB8AC3E}">
        <p14:creationId xmlns:p14="http://schemas.microsoft.com/office/powerpoint/2010/main" val="28144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Hoạt</a:t>
            </a:r>
            <a:r>
              <a:rPr lang="en-US" b="1" dirty="0"/>
              <a:t> </a:t>
            </a:r>
            <a:r>
              <a:rPr lang="en-US" b="1" dirty="0" err="1"/>
              <a:t>động</a:t>
            </a:r>
            <a:r>
              <a:rPr lang="en-US" b="1" dirty="0"/>
              <a:t> </a:t>
            </a:r>
            <a:r>
              <a:rPr lang="en-US" b="1" dirty="0" err="1"/>
              <a:t>luyện</a:t>
            </a:r>
            <a:r>
              <a:rPr lang="en-US" b="1" dirty="0"/>
              <a:t> </a:t>
            </a:r>
            <a:r>
              <a:rPr lang="en-US" b="1" dirty="0" err="1"/>
              <a:t>tập</a:t>
            </a:r>
            <a:br>
              <a:rPr lang="vi-VN" b="1" dirty="0"/>
            </a:br>
            <a:endParaRPr lang="vi-VN" dirty="0"/>
          </a:p>
        </p:txBody>
      </p:sp>
      <p:sp>
        <p:nvSpPr>
          <p:cNvPr id="3" name="Content Placeholder 2"/>
          <p:cNvSpPr>
            <a:spLocks noGrp="1"/>
          </p:cNvSpPr>
          <p:nvPr>
            <p:ph idx="1"/>
          </p:nvPr>
        </p:nvSpPr>
        <p:spPr>
          <a:xfrm>
            <a:off x="611560" y="1772816"/>
            <a:ext cx="8229600" cy="1180728"/>
          </a:xfrm>
        </p:spPr>
        <p:txBody>
          <a:bodyPr>
            <a:noAutofit/>
          </a:bodyPr>
          <a:lstStyle/>
          <a:p>
            <a:r>
              <a:rPr lang="vi-VN" sz="2800" i="1" dirty="0"/>
              <a:t>Em hãy cho biết các trình độ đào tạo tương ứng với cơ hội lựa chọn nghề nghiệp</a:t>
            </a:r>
            <a:br>
              <a:rPr lang="vi-VN" sz="2800" i="1" dirty="0"/>
            </a:br>
            <a:r>
              <a:rPr lang="vi-VN" sz="2800" i="1" dirty="0"/>
              <a:t>trong </a:t>
            </a:r>
            <a:r>
              <a:rPr lang="en-US" sz="2800" i="1" dirty="0"/>
              <a:t>l</a:t>
            </a:r>
            <a:r>
              <a:rPr lang="vi-VN" sz="2800" i="1" dirty="0"/>
              <a:t>ĩnh vực kĩ thuật, công nghệ sau tốt nghiệp trung học cơ sở.</a:t>
            </a:r>
            <a:endParaRPr lang="vi-VN" sz="2800" dirty="0"/>
          </a:p>
          <a:p>
            <a:pPr marL="0" indent="0">
              <a:buNone/>
            </a:pPr>
            <a:endParaRPr lang="vi-VN" sz="2800" dirty="0"/>
          </a:p>
        </p:txBody>
      </p:sp>
    </p:spTree>
    <p:extLst>
      <p:ext uri="{BB962C8B-B14F-4D97-AF65-F5344CB8AC3E}">
        <p14:creationId xmlns:p14="http://schemas.microsoft.com/office/powerpoint/2010/main" val="106398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143000"/>
          </a:xfrm>
        </p:spPr>
        <p:txBody>
          <a:bodyPr>
            <a:normAutofit fontScale="90000"/>
          </a:bodyPr>
          <a:lstStyle/>
          <a:p>
            <a:r>
              <a:rPr lang="vi-VN" b="1" dirty="0"/>
              <a:t>Hoạt động 4.Tìm hiểu những hướng đi liên quan tới nghề nghiệp trong lĩnh vực kĩ thuật, công nghệ sau tốt nghiệp THCS.</a:t>
            </a:r>
            <a:br>
              <a:rPr lang="vi-VN" b="1" dirty="0"/>
            </a:br>
            <a:endParaRPr lang="vi-VN" dirty="0"/>
          </a:p>
        </p:txBody>
      </p:sp>
      <p:sp>
        <p:nvSpPr>
          <p:cNvPr id="4" name="Rectangle 3"/>
          <p:cNvSpPr/>
          <p:nvPr/>
        </p:nvSpPr>
        <p:spPr>
          <a:xfrm>
            <a:off x="539552" y="2420888"/>
            <a:ext cx="8280920" cy="2246769"/>
          </a:xfrm>
          <a:prstGeom prst="rect">
            <a:avLst/>
          </a:prstGeom>
        </p:spPr>
        <p:txBody>
          <a:bodyPr wrap="square">
            <a:spAutoFit/>
          </a:bodyPr>
          <a:lstStyle/>
          <a:p>
            <a:r>
              <a:rPr lang="vi-VN" sz="2800" i="1" dirty="0"/>
              <a:t>Quan sát Hình 2.4 và cho biết: Sau tốt nghiệp trung học cơ sở, lựa chọn học theo trình độ nào trong cơ cấu hệ thống giáo dục quốc d</a:t>
            </a:r>
            <a:r>
              <a:rPr lang="en-US" sz="2800" i="1" dirty="0"/>
              <a:t>â</a:t>
            </a:r>
            <a:r>
              <a:rPr lang="vi-VN" sz="2800" i="1" dirty="0"/>
              <a:t>n để tr</a:t>
            </a:r>
            <a:r>
              <a:rPr lang="en-US" sz="2800" i="1"/>
              <a:t>ở</a:t>
            </a:r>
            <a:r>
              <a:rPr lang="vi-VN" sz="2800" i="1"/>
              <a:t> </a:t>
            </a:r>
            <a:r>
              <a:rPr lang="vi-VN" sz="2800" i="1" dirty="0"/>
              <a:t>thành công nhân hoặc kĩ sư?</a:t>
            </a:r>
            <a:br>
              <a:rPr lang="vi-VN" sz="2800" i="1" dirty="0"/>
            </a:br>
            <a:endParaRPr lang="vi-VN" sz="2800" dirty="0"/>
          </a:p>
        </p:txBody>
      </p:sp>
      <p:pic>
        <p:nvPicPr>
          <p:cNvPr id="6" name="Shape 99"/>
          <p:cNvPicPr/>
          <p:nvPr/>
        </p:nvPicPr>
        <p:blipFill>
          <a:blip r:embed="rId2"/>
          <a:stretch/>
        </p:blipFill>
        <p:spPr>
          <a:xfrm>
            <a:off x="599732" y="4565330"/>
            <a:ext cx="2136775" cy="1398905"/>
          </a:xfrm>
          <a:prstGeom prst="rect">
            <a:avLst/>
          </a:prstGeom>
        </p:spPr>
      </p:pic>
      <p:pic>
        <p:nvPicPr>
          <p:cNvPr id="7" name="Shape 101"/>
          <p:cNvPicPr/>
          <p:nvPr/>
        </p:nvPicPr>
        <p:blipFill>
          <a:blip r:embed="rId3"/>
          <a:stretch/>
        </p:blipFill>
        <p:spPr>
          <a:xfrm>
            <a:off x="4183380" y="4411343"/>
            <a:ext cx="777240" cy="1706880"/>
          </a:xfrm>
          <a:prstGeom prst="rect">
            <a:avLst/>
          </a:prstGeom>
        </p:spPr>
      </p:pic>
      <p:pic>
        <p:nvPicPr>
          <p:cNvPr id="8" name="Shape 103"/>
          <p:cNvPicPr/>
          <p:nvPr/>
        </p:nvPicPr>
        <p:blipFill>
          <a:blip r:embed="rId4"/>
          <a:stretch/>
        </p:blipFill>
        <p:spPr>
          <a:xfrm>
            <a:off x="6732240" y="4359589"/>
            <a:ext cx="643255" cy="1810385"/>
          </a:xfrm>
          <a:prstGeom prst="rect">
            <a:avLst/>
          </a:prstGeom>
        </p:spPr>
      </p:pic>
    </p:spTree>
    <p:extLst>
      <p:ext uri="{BB962C8B-B14F-4D97-AF65-F5344CB8AC3E}">
        <p14:creationId xmlns:p14="http://schemas.microsoft.com/office/powerpoint/2010/main" val="2672787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Luyện</a:t>
            </a:r>
            <a:r>
              <a:rPr lang="en-US" dirty="0"/>
              <a:t> </a:t>
            </a:r>
            <a:r>
              <a:rPr lang="en-US" dirty="0" err="1"/>
              <a:t>tập</a:t>
            </a:r>
            <a:endParaRPr lang="vi-VN" dirty="0"/>
          </a:p>
        </p:txBody>
      </p:sp>
      <p:sp>
        <p:nvSpPr>
          <p:cNvPr id="3" name="Content Placeholder 2"/>
          <p:cNvSpPr>
            <a:spLocks noGrp="1"/>
          </p:cNvSpPr>
          <p:nvPr>
            <p:ph idx="1"/>
          </p:nvPr>
        </p:nvSpPr>
        <p:spPr>
          <a:xfrm>
            <a:off x="467544" y="1340768"/>
            <a:ext cx="8229600" cy="1324744"/>
          </a:xfrm>
        </p:spPr>
        <p:txBody>
          <a:bodyPr>
            <a:normAutofit fontScale="77500" lnSpcReduction="20000"/>
          </a:bodyPr>
          <a:lstStyle/>
          <a:p>
            <a:r>
              <a:rPr lang="vi-VN" i="1" dirty="0">
                <a:solidFill>
                  <a:srgbClr val="FF0000"/>
                </a:solidFill>
              </a:rPr>
              <a:t>Em hãy cho biết: Sau khi tốt nghiệp trung học cơ sở, có những hướng đi nào có thẻ</a:t>
            </a:r>
            <a:br>
              <a:rPr lang="vi-VN" i="1" dirty="0">
                <a:solidFill>
                  <a:srgbClr val="FF0000"/>
                </a:solidFill>
              </a:rPr>
            </a:br>
            <a:r>
              <a:rPr lang="vi-VN" i="1" dirty="0">
                <a:solidFill>
                  <a:srgbClr val="FF0000"/>
                </a:solidFill>
              </a:rPr>
              <a:t>lựa chọn đẻ theo đuổi nghề nghiệp trong lĩnh vực kĩ thuật, công nghệ?</a:t>
            </a:r>
            <a:endParaRPr lang="vi-VN" dirty="0">
              <a:solidFill>
                <a:srgbClr val="FF0000"/>
              </a:solidFill>
            </a:endParaRPr>
          </a:p>
          <a:p>
            <a:endParaRPr lang="vi-VN" dirty="0">
              <a:solidFill>
                <a:srgbClr val="FF0000"/>
              </a:solidFill>
            </a:endParaRPr>
          </a:p>
        </p:txBody>
      </p:sp>
      <p:sp>
        <p:nvSpPr>
          <p:cNvPr id="4" name="Rectangle 3"/>
          <p:cNvSpPr/>
          <p:nvPr/>
        </p:nvSpPr>
        <p:spPr>
          <a:xfrm>
            <a:off x="683568" y="2636912"/>
            <a:ext cx="8064896" cy="3753079"/>
          </a:xfrm>
          <a:prstGeom prst="rect">
            <a:avLst/>
          </a:prstGeom>
        </p:spPr>
        <p:txBody>
          <a:bodyPr wrap="square">
            <a:spAutoFit/>
          </a:bodyPr>
          <a:lstStyle/>
          <a:p>
            <a:pPr marL="342900" indent="-342900" algn="just">
              <a:lnSpc>
                <a:spcPct val="120000"/>
              </a:lnSpc>
              <a:spcAft>
                <a:spcPts val="0"/>
              </a:spcAft>
              <a:buAutoNum type="arabicParenBoth"/>
            </a:pPr>
            <a:r>
              <a:rPr lang="en-US" sz="2000" b="1" dirty="0">
                <a:solidFill>
                  <a:srgbClr val="3C3C3C"/>
                </a:solidFill>
                <a:effectLst/>
                <a:latin typeface="Times New Roman"/>
                <a:ea typeface="Cambria"/>
                <a:cs typeface="Cambria"/>
              </a:rPr>
              <a:t>Theo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ngành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thuộc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nghệ</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độ</a:t>
            </a:r>
            <a:br>
              <a:rPr lang="en-US" sz="2000" b="1" dirty="0">
                <a:solidFill>
                  <a:srgbClr val="3C3C3C"/>
                </a:solidFill>
                <a:effectLst/>
                <a:latin typeface="Times New Roman"/>
                <a:ea typeface="Cambria"/>
                <a:cs typeface="Cambria"/>
              </a:rPr>
            </a:br>
            <a:r>
              <a:rPr lang="en-US" sz="2000" b="1" dirty="0" err="1">
                <a:solidFill>
                  <a:srgbClr val="3C3C3C"/>
                </a:solidFill>
                <a:effectLst/>
                <a:latin typeface="Times New Roman"/>
                <a:ea typeface="Cambria"/>
                <a:cs typeface="Cambria"/>
              </a:rPr>
              <a:t>sơ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cấp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cấp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sở</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nghê</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đào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tạo</a:t>
            </a:r>
            <a:r>
              <a:rPr lang="en-US" sz="2000" b="1" dirty="0">
                <a:solidFill>
                  <a:srgbClr val="3C3C3C"/>
                </a:solidFill>
                <a:effectLst/>
                <a:latin typeface="Times New Roman"/>
                <a:ea typeface="Cambria"/>
                <a:cs typeface="Cambria"/>
              </a:rPr>
              <a:t>;</a:t>
            </a:r>
          </a:p>
          <a:p>
            <a:pPr algn="just">
              <a:lnSpc>
                <a:spcPct val="120000"/>
              </a:lnSpc>
              <a:spcAft>
                <a:spcPts val="0"/>
              </a:spcAft>
            </a:pPr>
            <a:r>
              <a:rPr lang="en-US" sz="2000" b="1" dirty="0">
                <a:solidFill>
                  <a:srgbClr val="3C3C3C"/>
                </a:solidFill>
                <a:effectLst/>
                <a:latin typeface="Times New Roman"/>
                <a:ea typeface="Cambria"/>
                <a:cs typeface="Cambria"/>
              </a:rPr>
              <a:t> (2) Theo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tâm</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thường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xuyên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để</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vừa</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chương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kết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hợp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với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một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trong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nghệ</a:t>
            </a:r>
            <a:r>
              <a:rPr lang="en-US" sz="2000" b="1" dirty="0">
                <a:solidFill>
                  <a:srgbClr val="3C3C3C"/>
                </a:solidFill>
                <a:effectLst/>
                <a:latin typeface="Times New Roman"/>
                <a:ea typeface="Cambria"/>
                <a:cs typeface="Cambria"/>
              </a:rPr>
              <a:t>; </a:t>
            </a:r>
          </a:p>
          <a:p>
            <a:pPr algn="just">
              <a:lnSpc>
                <a:spcPct val="120000"/>
              </a:lnSpc>
              <a:spcAft>
                <a:spcPts val="0"/>
              </a:spcAft>
            </a:pPr>
            <a:r>
              <a:rPr lang="en-US" sz="2000" b="1" dirty="0">
                <a:solidFill>
                  <a:srgbClr val="3C3C3C"/>
                </a:solidFill>
                <a:effectLst/>
                <a:latin typeface="Times New Roman"/>
                <a:ea typeface="Cambria"/>
                <a:cs typeface="Cambria"/>
              </a:rPr>
              <a:t>(3)</a:t>
            </a:r>
            <a:r>
              <a:rPr lang="en-US" sz="2000" b="1" dirty="0" err="1">
                <a:solidFill>
                  <a:srgbClr val="3C3C3C"/>
                </a:solidFill>
                <a:effectLst/>
                <a:latin typeface="Times New Roman"/>
                <a:ea typeface="Cambria"/>
                <a:cs typeface="Cambria"/>
              </a:rPr>
              <a:t>Tiếp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và</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định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hướng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lựa</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chọn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môn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liên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quan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đến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côngnghệ</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sau</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tốt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thể</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lựa</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chọn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theo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độ</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cao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đẳng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hoặc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sở</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hoặc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đào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ngành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liên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quan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đến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này</a:t>
            </a:r>
            <a:r>
              <a:rPr lang="en-US" sz="2000" b="1" dirty="0">
                <a:solidFill>
                  <a:srgbClr val="3C3C3C"/>
                </a:solidFill>
                <a:effectLst/>
                <a:latin typeface="Times New Roman"/>
                <a:ea typeface="Cambria"/>
                <a:cs typeface="Cambria"/>
              </a:rPr>
              <a:t>.</a:t>
            </a:r>
            <a:endParaRPr lang="vi-VN" sz="2000" b="1" dirty="0">
              <a:solidFill>
                <a:srgbClr val="3C3C3C"/>
              </a:solidFill>
              <a:effectLst/>
              <a:latin typeface="Cambria"/>
              <a:ea typeface="Cambria"/>
              <a:cs typeface="Cambria"/>
            </a:endParaRPr>
          </a:p>
        </p:txBody>
      </p:sp>
    </p:spTree>
    <p:extLst>
      <p:ext uri="{BB962C8B-B14F-4D97-AF65-F5344CB8AC3E}">
        <p14:creationId xmlns:p14="http://schemas.microsoft.com/office/powerpoint/2010/main" val="375899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ea typeface="Calibri"/>
              </a:rPr>
              <a:t>LUYỆN TẬP, THỰC HÀNH</a:t>
            </a:r>
            <a:endParaRPr lang="vi-VN" dirty="0"/>
          </a:p>
        </p:txBody>
      </p:sp>
      <p:sp>
        <p:nvSpPr>
          <p:cNvPr id="3" name="Content Placeholder 2"/>
          <p:cNvSpPr>
            <a:spLocks noGrp="1"/>
          </p:cNvSpPr>
          <p:nvPr>
            <p:ph idx="1"/>
          </p:nvPr>
        </p:nvSpPr>
        <p:spPr/>
        <p:txBody>
          <a:bodyPr>
            <a:normAutofit fontScale="85000" lnSpcReduction="20000"/>
          </a:bodyPr>
          <a:lstStyle/>
          <a:p>
            <a:r>
              <a:rPr lang="vi-VN" dirty="0"/>
              <a:t>Câu 1. Em hãy trình bày cơ cấu hệ thống giáo dục tại Việt Nam.</a:t>
            </a:r>
          </a:p>
          <a:p>
            <a:r>
              <a:rPr lang="vi-VN" dirty="0"/>
              <a:t>Câu 2. Em hãy cho biết các thời điểm phân luồng trong giáo dục phổ thông của Việt Nam</a:t>
            </a:r>
            <a:br>
              <a:rPr lang="vi-VN" dirty="0"/>
            </a:br>
            <a:r>
              <a:rPr lang="vi-VN" dirty="0"/>
              <a:t>và các cơ hội lựa chọn nghê' nghiệp kĩ thuật, công nghệ trong hệ thống giáo dục tương ứng với</a:t>
            </a:r>
            <a:br>
              <a:rPr lang="vi-VN" dirty="0"/>
            </a:br>
            <a:r>
              <a:rPr lang="vi-VN" dirty="0"/>
              <a:t>mỗi thời điểm phân luồng đó.</a:t>
            </a:r>
          </a:p>
          <a:p>
            <a:r>
              <a:rPr lang="fr-FR" dirty="0" err="1"/>
              <a:t>Câu</a:t>
            </a:r>
            <a:r>
              <a:rPr lang="fr-FR" dirty="0"/>
              <a:t> 3. </a:t>
            </a:r>
            <a:r>
              <a:rPr lang="fr-FR" dirty="0" err="1"/>
              <a:t>Em</a:t>
            </a:r>
            <a:r>
              <a:rPr lang="fr-FR" dirty="0"/>
              <a:t> </a:t>
            </a:r>
            <a:r>
              <a:rPr lang="fr-FR" dirty="0" err="1"/>
              <a:t>hãy</a:t>
            </a:r>
            <a:r>
              <a:rPr lang="fr-FR" dirty="0"/>
              <a:t> </a:t>
            </a:r>
            <a:r>
              <a:rPr lang="fr-FR" dirty="0" err="1"/>
              <a:t>trình</a:t>
            </a:r>
            <a:r>
              <a:rPr lang="fr-FR" dirty="0"/>
              <a:t> </a:t>
            </a:r>
            <a:r>
              <a:rPr lang="fr-FR" dirty="0" err="1"/>
              <a:t>bày</a:t>
            </a:r>
            <a:r>
              <a:rPr lang="fr-FR" dirty="0"/>
              <a:t> </a:t>
            </a:r>
            <a:r>
              <a:rPr lang="fr-FR" dirty="0" err="1"/>
              <a:t>các</a:t>
            </a:r>
            <a:r>
              <a:rPr lang="fr-FR" dirty="0"/>
              <a:t> </a:t>
            </a:r>
            <a:r>
              <a:rPr lang="fr-FR" dirty="0" err="1"/>
              <a:t>hướng</a:t>
            </a:r>
            <a:r>
              <a:rPr lang="fr-FR" dirty="0"/>
              <a:t> </a:t>
            </a:r>
            <a:r>
              <a:rPr lang="fr-FR" dirty="0" err="1"/>
              <a:t>đi</a:t>
            </a:r>
            <a:r>
              <a:rPr lang="fr-FR" dirty="0"/>
              <a:t> </a:t>
            </a:r>
            <a:r>
              <a:rPr lang="fr-FR" dirty="0" err="1"/>
              <a:t>hên</a:t>
            </a:r>
            <a:r>
              <a:rPr lang="fr-FR" dirty="0"/>
              <a:t> </a:t>
            </a:r>
            <a:r>
              <a:rPr lang="fr-FR" dirty="0" err="1"/>
              <a:t>quan</a:t>
            </a:r>
            <a:r>
              <a:rPr lang="fr-FR" dirty="0"/>
              <a:t> </a:t>
            </a:r>
            <a:r>
              <a:rPr lang="fr-FR" dirty="0" err="1"/>
              <a:t>tới</a:t>
            </a:r>
            <a:r>
              <a:rPr lang="fr-FR" dirty="0"/>
              <a:t> </a:t>
            </a:r>
            <a:r>
              <a:rPr lang="fr-FR" dirty="0" err="1"/>
              <a:t>nghê</a:t>
            </a:r>
            <a:r>
              <a:rPr lang="fr-FR" dirty="0"/>
              <a:t>' </a:t>
            </a:r>
            <a:r>
              <a:rPr lang="fr-FR" dirty="0" err="1"/>
              <a:t>nghiệp</a:t>
            </a:r>
            <a:r>
              <a:rPr lang="fr-FR" dirty="0"/>
              <a:t> </a:t>
            </a:r>
            <a:r>
              <a:rPr lang="fr-FR" dirty="0" err="1"/>
              <a:t>trong</a:t>
            </a:r>
            <a:r>
              <a:rPr lang="fr-FR" dirty="0"/>
              <a:t> </a:t>
            </a:r>
            <a:r>
              <a:rPr lang="fr-FR" dirty="0" err="1"/>
              <a:t>lĩnh</a:t>
            </a:r>
            <a:r>
              <a:rPr lang="fr-FR" dirty="0"/>
              <a:t> </a:t>
            </a:r>
            <a:r>
              <a:rPr lang="fr-FR" dirty="0" err="1"/>
              <a:t>vực</a:t>
            </a:r>
            <a:r>
              <a:rPr lang="fr-FR" dirty="0"/>
              <a:t> </a:t>
            </a:r>
            <a:r>
              <a:rPr lang="fr-FR" dirty="0" err="1"/>
              <a:t>kĩ</a:t>
            </a:r>
            <a:r>
              <a:rPr lang="fr-FR" dirty="0"/>
              <a:t> </a:t>
            </a:r>
            <a:r>
              <a:rPr lang="fr-FR" dirty="0" err="1"/>
              <a:t>thuật</a:t>
            </a:r>
            <a:r>
              <a:rPr lang="fr-FR" dirty="0"/>
              <a:t>,</a:t>
            </a:r>
            <a:br>
              <a:rPr lang="fr-FR" dirty="0"/>
            </a:br>
            <a:r>
              <a:rPr lang="fr-FR" dirty="0" err="1"/>
              <a:t>công</a:t>
            </a:r>
            <a:r>
              <a:rPr lang="fr-FR" dirty="0"/>
              <a:t> </a:t>
            </a:r>
            <a:r>
              <a:rPr lang="fr-FR" dirty="0" err="1"/>
              <a:t>nghệ</a:t>
            </a:r>
            <a:r>
              <a:rPr lang="fr-FR" dirty="0"/>
              <a:t> </a:t>
            </a:r>
            <a:r>
              <a:rPr lang="fr-FR" dirty="0" err="1"/>
              <a:t>sau</a:t>
            </a:r>
            <a:r>
              <a:rPr lang="fr-FR" dirty="0"/>
              <a:t> khi </a:t>
            </a:r>
            <a:r>
              <a:rPr lang="fr-FR" dirty="0" err="1"/>
              <a:t>tốt</a:t>
            </a:r>
            <a:r>
              <a:rPr lang="fr-FR" dirty="0"/>
              <a:t> </a:t>
            </a:r>
            <a:r>
              <a:rPr lang="fr-FR" dirty="0" err="1"/>
              <a:t>nghiệp</a:t>
            </a:r>
            <a:r>
              <a:rPr lang="fr-FR" dirty="0"/>
              <a:t> </a:t>
            </a:r>
            <a:r>
              <a:rPr lang="fr-FR" dirty="0" err="1"/>
              <a:t>trung</a:t>
            </a:r>
            <a:r>
              <a:rPr lang="fr-FR" dirty="0"/>
              <a:t> </a:t>
            </a:r>
            <a:r>
              <a:rPr lang="fr-FR" dirty="0" err="1"/>
              <a:t>học</a:t>
            </a:r>
            <a:r>
              <a:rPr lang="fr-FR" dirty="0"/>
              <a:t> </a:t>
            </a:r>
            <a:r>
              <a:rPr lang="fr-FR" dirty="0" err="1"/>
              <a:t>cơ</a:t>
            </a:r>
            <a:r>
              <a:rPr lang="fr-FR" dirty="0"/>
              <a:t> </a:t>
            </a:r>
            <a:r>
              <a:rPr lang="fr-FR" dirty="0" err="1"/>
              <a:t>sở</a:t>
            </a:r>
            <a:r>
              <a:rPr lang="fr-FR" dirty="0"/>
              <a:t> </a:t>
            </a:r>
            <a:r>
              <a:rPr lang="fr-FR" dirty="0" err="1"/>
              <a:t>và</a:t>
            </a:r>
            <a:r>
              <a:rPr lang="fr-FR" dirty="0"/>
              <a:t> </a:t>
            </a:r>
            <a:r>
              <a:rPr lang="fr-FR" dirty="0" err="1"/>
              <a:t>kể</a:t>
            </a:r>
            <a:r>
              <a:rPr lang="fr-FR" dirty="0"/>
              <a:t> </a:t>
            </a:r>
            <a:r>
              <a:rPr lang="fr-FR" dirty="0" err="1"/>
              <a:t>tên</a:t>
            </a:r>
            <a:r>
              <a:rPr lang="fr-FR" dirty="0"/>
              <a:t> </a:t>
            </a:r>
            <a:r>
              <a:rPr lang="fr-FR" dirty="0" err="1"/>
              <a:t>các</a:t>
            </a:r>
            <a:r>
              <a:rPr lang="fr-FR" dirty="0"/>
              <a:t> </a:t>
            </a:r>
            <a:r>
              <a:rPr lang="fr-FR" dirty="0" err="1"/>
              <a:t>trình</a:t>
            </a:r>
            <a:r>
              <a:rPr lang="fr-FR" dirty="0"/>
              <a:t> </a:t>
            </a:r>
            <a:r>
              <a:rPr lang="fr-FR" dirty="0" err="1"/>
              <a:t>độ</a:t>
            </a:r>
            <a:r>
              <a:rPr lang="fr-FR" dirty="0"/>
              <a:t> </a:t>
            </a:r>
            <a:r>
              <a:rPr lang="fr-FR" dirty="0" err="1"/>
              <a:t>đào</a:t>
            </a:r>
            <a:r>
              <a:rPr lang="fr-FR" dirty="0"/>
              <a:t> </a:t>
            </a:r>
            <a:r>
              <a:rPr lang="fr-FR" dirty="0" err="1"/>
              <a:t>tạo</a:t>
            </a:r>
            <a:r>
              <a:rPr lang="fr-FR" dirty="0"/>
              <a:t> </a:t>
            </a:r>
            <a:r>
              <a:rPr lang="fr-FR" dirty="0" err="1"/>
              <a:t>trong</a:t>
            </a:r>
            <a:r>
              <a:rPr lang="fr-FR" dirty="0"/>
              <a:t> </a:t>
            </a:r>
            <a:r>
              <a:rPr lang="fr-FR" dirty="0" err="1"/>
              <a:t>hệ</a:t>
            </a:r>
            <a:r>
              <a:rPr lang="fr-FR" dirty="0"/>
              <a:t> </a:t>
            </a:r>
            <a:r>
              <a:rPr lang="fr-FR" dirty="0" err="1"/>
              <a:t>thống</a:t>
            </a:r>
            <a:r>
              <a:rPr lang="vi-VN" dirty="0"/>
              <a:t> </a:t>
            </a:r>
            <a:r>
              <a:rPr lang="fr-FR" dirty="0" err="1"/>
              <a:t>giáo</a:t>
            </a:r>
            <a:r>
              <a:rPr lang="fr-FR" dirty="0"/>
              <a:t> </a:t>
            </a:r>
            <a:r>
              <a:rPr lang="fr-FR" dirty="0" err="1"/>
              <a:t>dục</a:t>
            </a:r>
            <a:r>
              <a:rPr lang="fr-FR" dirty="0"/>
              <a:t> </a:t>
            </a:r>
            <a:r>
              <a:rPr lang="fr-FR" dirty="0" err="1"/>
              <a:t>quốc</a:t>
            </a:r>
            <a:r>
              <a:rPr lang="fr-FR" dirty="0"/>
              <a:t> </a:t>
            </a:r>
            <a:r>
              <a:rPr lang="fr-FR" dirty="0" err="1"/>
              <a:t>dân</a:t>
            </a:r>
            <a:r>
              <a:rPr lang="fr-FR" dirty="0"/>
              <a:t> </a:t>
            </a:r>
            <a:r>
              <a:rPr lang="fr-FR" dirty="0" err="1"/>
              <a:t>Việt</a:t>
            </a:r>
            <a:r>
              <a:rPr lang="fr-FR" dirty="0"/>
              <a:t> Nam </a:t>
            </a:r>
            <a:r>
              <a:rPr lang="fr-FR" dirty="0" err="1"/>
              <a:t>tương</a:t>
            </a:r>
            <a:r>
              <a:rPr lang="fr-FR" dirty="0"/>
              <a:t> </a:t>
            </a:r>
            <a:r>
              <a:rPr lang="fr-FR" dirty="0" err="1"/>
              <a:t>ứng</a:t>
            </a:r>
            <a:r>
              <a:rPr lang="fr-FR" dirty="0"/>
              <a:t> </a:t>
            </a:r>
            <a:r>
              <a:rPr lang="fr-FR" dirty="0" err="1"/>
              <a:t>với</a:t>
            </a:r>
            <a:r>
              <a:rPr lang="fr-FR" dirty="0"/>
              <a:t> </a:t>
            </a:r>
            <a:r>
              <a:rPr lang="fr-FR" dirty="0" err="1"/>
              <a:t>mỗi</a:t>
            </a:r>
            <a:r>
              <a:rPr lang="fr-FR" dirty="0"/>
              <a:t> </a:t>
            </a:r>
            <a:r>
              <a:rPr lang="fr-FR" dirty="0" err="1"/>
              <a:t>hướng</a:t>
            </a:r>
            <a:r>
              <a:rPr lang="fr-FR" dirty="0"/>
              <a:t> </a:t>
            </a:r>
            <a:r>
              <a:rPr lang="fr-FR" dirty="0" err="1"/>
              <a:t>đi</a:t>
            </a:r>
            <a:r>
              <a:rPr lang="fr-FR" dirty="0"/>
              <a:t> </a:t>
            </a:r>
            <a:r>
              <a:rPr lang="fr-FR" dirty="0" err="1"/>
              <a:t>đó</a:t>
            </a:r>
            <a:r>
              <a:rPr lang="fr-FR" dirty="0"/>
              <a:t>.</a:t>
            </a:r>
            <a:endParaRPr lang="vi-VN" dirty="0"/>
          </a:p>
          <a:p>
            <a:endParaRPr lang="vi-VN" dirty="0"/>
          </a:p>
        </p:txBody>
      </p:sp>
    </p:spTree>
    <p:extLst>
      <p:ext uri="{BB962C8B-B14F-4D97-AF65-F5344CB8AC3E}">
        <p14:creationId xmlns:p14="http://schemas.microsoft.com/office/powerpoint/2010/main" val="2842015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162"/>
            <a:ext cx="8229600" cy="887558"/>
          </a:xfrm>
        </p:spPr>
        <p:txBody>
          <a:bodyPr/>
          <a:lstStyle/>
          <a:p>
            <a:r>
              <a:rPr lang="vi-VN" b="1" dirty="0"/>
              <a:t>VẬN DỤNG</a:t>
            </a:r>
            <a:endParaRPr lang="vi-VN" dirty="0"/>
          </a:p>
        </p:txBody>
      </p:sp>
      <p:sp>
        <p:nvSpPr>
          <p:cNvPr id="3" name="Content Placeholder 2"/>
          <p:cNvSpPr>
            <a:spLocks noGrp="1"/>
          </p:cNvSpPr>
          <p:nvPr>
            <p:ph idx="1"/>
          </p:nvPr>
        </p:nvSpPr>
        <p:spPr>
          <a:xfrm>
            <a:off x="457200" y="2077751"/>
            <a:ext cx="8229600" cy="4525963"/>
          </a:xfrm>
        </p:spPr>
        <p:txBody>
          <a:bodyPr>
            <a:normAutofit lnSpcReduction="10000"/>
          </a:bodyPr>
          <a:lstStyle/>
          <a:p>
            <a:pPr marL="292100" indent="254000" algn="just">
              <a:lnSpc>
                <a:spcPct val="120000"/>
              </a:lnSpc>
              <a:spcAft>
                <a:spcPts val="0"/>
              </a:spcAft>
              <a:tabLst>
                <a:tab pos="454660" algn="l"/>
              </a:tabLst>
            </a:pPr>
            <a:r>
              <a:rPr lang="vi-VN" dirty="0">
                <a:solidFill>
                  <a:srgbClr val="3C3C3C"/>
                </a:solidFill>
                <a:effectLst/>
                <a:latin typeface="Times New Roman"/>
                <a:ea typeface="Cambria"/>
                <a:cs typeface="Cambria"/>
              </a:rPr>
              <a:t>(1)Bằng kiến thức đã học và sử dụng internet, em hãy tìm hiểu nghê' nghiệp quản trị dữ liệu và mạng máy tính có những hướng đi nào trong hệ thống giáo dục quốc dân nước ta; </a:t>
            </a:r>
            <a:endParaRPr lang="vi-VN" sz="2400" dirty="0">
              <a:solidFill>
                <a:srgbClr val="3C3C3C"/>
              </a:solidFill>
              <a:effectLst/>
              <a:latin typeface="Cambria"/>
              <a:ea typeface="Cambria"/>
              <a:cs typeface="Cambria"/>
            </a:endParaRPr>
          </a:p>
          <a:p>
            <a:pPr marL="292100" indent="254000" algn="just">
              <a:lnSpc>
                <a:spcPct val="120000"/>
              </a:lnSpc>
              <a:spcAft>
                <a:spcPts val="0"/>
              </a:spcAft>
              <a:tabLst>
                <a:tab pos="454660" algn="l"/>
              </a:tabLst>
            </a:pPr>
            <a:r>
              <a:rPr lang="vi-VN" dirty="0">
                <a:solidFill>
                  <a:srgbClr val="3C3C3C"/>
                </a:solidFill>
                <a:effectLst/>
                <a:latin typeface="Times New Roman"/>
                <a:ea typeface="Cambria"/>
                <a:cs typeface="Cambria"/>
              </a:rPr>
              <a:t>(2) Nghề nghiệp đó có những trình độ đào tạo nào theo Danh mục ngành, nghề đào tạo cấp IV trình độ trung cấp, cao đẳng và Danh mục thống kê ngành đào tạo của giáo dục đại học.</a:t>
            </a:r>
            <a:endParaRPr lang="vi-VN" sz="2400" dirty="0">
              <a:solidFill>
                <a:srgbClr val="3C3C3C"/>
              </a:solidFill>
              <a:effectLst/>
              <a:latin typeface="Cambria"/>
              <a:ea typeface="Cambria"/>
              <a:cs typeface="Cambria"/>
            </a:endParaRPr>
          </a:p>
          <a:p>
            <a:endParaRPr lang="vi-VN" dirty="0"/>
          </a:p>
        </p:txBody>
      </p:sp>
      <p:sp>
        <p:nvSpPr>
          <p:cNvPr id="4" name="Title 1"/>
          <p:cNvSpPr txBox="1">
            <a:spLocks/>
          </p:cNvSpPr>
          <p:nvPr/>
        </p:nvSpPr>
        <p:spPr>
          <a:xfrm>
            <a:off x="609600" y="908720"/>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vi-VN" b="1" dirty="0"/>
              <a:t>HS về nhà làm bài tập trả lời 2 câu hỏi sau</a:t>
            </a:r>
            <a:endParaRPr lang="vi-VN" dirty="0"/>
          </a:p>
        </p:txBody>
      </p:sp>
    </p:spTree>
    <p:extLst>
      <p:ext uri="{BB962C8B-B14F-4D97-AF65-F5344CB8AC3E}">
        <p14:creationId xmlns:p14="http://schemas.microsoft.com/office/powerpoint/2010/main" val="212953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Nội</a:t>
            </a:r>
            <a:r>
              <a:rPr lang="en-US" b="1" dirty="0"/>
              <a:t> dung </a:t>
            </a:r>
            <a:r>
              <a:rPr lang="en-US" b="1" dirty="0" err="1"/>
              <a:t>kiến</a:t>
            </a:r>
            <a:r>
              <a:rPr lang="en-US" b="1" dirty="0"/>
              <a:t> </a:t>
            </a:r>
            <a:r>
              <a:rPr lang="en-US" b="1" dirty="0" err="1"/>
              <a:t>thức</a:t>
            </a:r>
            <a:endParaRPr lang="vi-VN" dirty="0"/>
          </a:p>
        </p:txBody>
      </p:sp>
      <p:sp>
        <p:nvSpPr>
          <p:cNvPr id="3" name="Content Placeholder 2"/>
          <p:cNvSpPr>
            <a:spLocks noGrp="1"/>
          </p:cNvSpPr>
          <p:nvPr>
            <p:ph idx="1"/>
          </p:nvPr>
        </p:nvSpPr>
        <p:spPr/>
        <p:txBody>
          <a:bodyPr/>
          <a:lstStyle/>
          <a:p>
            <a:pPr marL="0" indent="0" algn="just">
              <a:lnSpc>
                <a:spcPct val="107000"/>
              </a:lnSpc>
              <a:spcAft>
                <a:spcPts val="0"/>
              </a:spcAft>
              <a:buNone/>
            </a:pPr>
            <a:r>
              <a:rPr lang="en-US" dirty="0">
                <a:effectLst/>
                <a:latin typeface="Times New Roman"/>
                <a:ea typeface="Calibri"/>
                <a:cs typeface="Times New Roman"/>
              </a:rPr>
              <a:t>- </a:t>
            </a:r>
            <a:r>
              <a:rPr lang="vi-VN" dirty="0">
                <a:effectLst/>
                <a:latin typeface="Times New Roman"/>
                <a:ea typeface="Calibri"/>
                <a:cs typeface="Times New Roman"/>
              </a:rPr>
              <a:t>Cơ cấu hệ thống giáo dục quốc dân Việt Nam</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Phân luồng trong hệ thống giáo dục quốc dân</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Cơ hội lựa chọn nghề nghiệp kĩ thuật, công nghệ trong hệ thống giáo dục</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Những hướng đi liên quan tới nghề nghiệp trong lĩnh vực kĩ thuật, công nghệ sau tốt nghiệp trung học cơ sở.</a:t>
            </a:r>
            <a:endParaRPr lang="vi-VN" sz="2400" dirty="0">
              <a:effectLst/>
              <a:latin typeface="Calibri"/>
              <a:ea typeface="Calibri"/>
              <a:cs typeface="Times New Roman"/>
            </a:endParaRPr>
          </a:p>
          <a:p>
            <a:endParaRPr lang="vi-VN" dirty="0"/>
          </a:p>
        </p:txBody>
      </p:sp>
    </p:spTree>
    <p:extLst>
      <p:ext uri="{BB962C8B-B14F-4D97-AF65-F5344CB8AC3E}">
        <p14:creationId xmlns:p14="http://schemas.microsoft.com/office/powerpoint/2010/main" val="3972948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t>KHỞI ĐỘNG</a:t>
            </a:r>
          </a:p>
        </p:txBody>
      </p:sp>
      <p:sp>
        <p:nvSpPr>
          <p:cNvPr id="4" name="Rectangle 3"/>
          <p:cNvSpPr/>
          <p:nvPr/>
        </p:nvSpPr>
        <p:spPr>
          <a:xfrm>
            <a:off x="467544" y="1196752"/>
            <a:ext cx="7920880" cy="923330"/>
          </a:xfrm>
          <a:prstGeom prst="rect">
            <a:avLst/>
          </a:prstGeom>
        </p:spPr>
        <p:txBody>
          <a:bodyPr wrap="square">
            <a:spAutoFit/>
          </a:bodyPr>
          <a:lstStyle/>
          <a:p>
            <a:r>
              <a:rPr lang="vi-VN" dirty="0"/>
              <a:t>HS quan sát Hình 2.1 (trang 10 SGK) và trả lời câu hỏi để nhận được tấm bằng tốt nghiệp đại học, các sinh viên trong ảnh cần phải trải qua những cấp học nào..</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420888"/>
            <a:ext cx="7416823" cy="410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4" name="Content Placeholder 2"/>
          <p:cNvSpPr>
            <a:spLocks noGrp="1"/>
          </p:cNvSpPr>
          <p:nvPr>
            <p:ph idx="1"/>
          </p:nvPr>
        </p:nvSpPr>
        <p:spPr/>
        <p:txBody>
          <a:bodyPr>
            <a:normAutofit fontScale="85000" lnSpcReduction="20000"/>
          </a:bodyPr>
          <a:lstStyle/>
          <a:p>
            <a:pPr lvl="0"/>
            <a:r>
              <a:rPr lang="vi-VN" dirty="0"/>
              <a:t>Để có thể nhận được tấm bằng tốt nghiệp đại học như các anh,chị sinh viên trong hình cần phải lần lượt đi qua những cấp học sau:</a:t>
            </a:r>
          </a:p>
          <a:p>
            <a:pPr lvl="0"/>
            <a:r>
              <a:rPr lang="vi-VN" dirty="0"/>
              <a:t> (1) Giáo dục mầm non;</a:t>
            </a:r>
            <a:br>
              <a:rPr lang="vi-VN" dirty="0"/>
            </a:br>
            <a:r>
              <a:rPr lang="vi-VN" dirty="0"/>
              <a:t>(2) Giáo dục tiểu học; </a:t>
            </a:r>
          </a:p>
          <a:p>
            <a:pPr lvl="0"/>
            <a:r>
              <a:rPr lang="vi-VN" dirty="0"/>
              <a:t>(3) Giáo dục trung học cơ sở; </a:t>
            </a:r>
          </a:p>
          <a:p>
            <a:pPr lvl="0"/>
            <a:r>
              <a:rPr lang="vi-VN" dirty="0"/>
              <a:t>(4) Giáo dục trung học phổ thông; </a:t>
            </a:r>
          </a:p>
          <a:p>
            <a:pPr lvl="0"/>
            <a:r>
              <a:rPr lang="vi-VN" dirty="0"/>
              <a:t>(5)Giáo dục nghê' nghiệp với trình độ trung cấp hoặc cao đẳng; </a:t>
            </a:r>
          </a:p>
          <a:p>
            <a:pPr lvl="0"/>
            <a:r>
              <a:rPr lang="vi-VN" dirty="0"/>
              <a:t>(6) Giáo dục đại học với trình</a:t>
            </a:r>
            <a:br>
              <a:rPr lang="vi-VN" dirty="0"/>
            </a:br>
            <a:r>
              <a:rPr lang="vi-VN" dirty="0"/>
              <a:t>độ đại học.</a:t>
            </a:r>
          </a:p>
          <a:p>
            <a:endParaRPr lang="vi-VN" dirty="0"/>
          </a:p>
        </p:txBody>
      </p:sp>
    </p:spTree>
    <p:extLst>
      <p:ext uri="{BB962C8B-B14F-4D97-AF65-F5344CB8AC3E}">
        <p14:creationId xmlns:p14="http://schemas.microsoft.com/office/powerpoint/2010/main" val="84845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68544" cy="692696"/>
          </a:xfrm>
        </p:spPr>
        <p:txBody>
          <a:bodyPr>
            <a:normAutofit/>
          </a:bodyPr>
          <a:lstStyle/>
          <a:p>
            <a:r>
              <a:rPr lang="vi-VN" sz="2800" b="1" dirty="0">
                <a:ea typeface="Calibri"/>
              </a:rPr>
              <a:t>HĐ 1. Tìm hiểu cơ cấu hệ thống giáo dục quốc dân Việt Nam</a:t>
            </a:r>
            <a:endParaRPr lang="vi-VN" sz="2800"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620688"/>
            <a:ext cx="7245423" cy="468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95536" y="5229200"/>
            <a:ext cx="8532440" cy="1815882"/>
          </a:xfrm>
          <a:prstGeom prst="rect">
            <a:avLst/>
          </a:prstGeom>
        </p:spPr>
        <p:txBody>
          <a:bodyPr wrap="square">
            <a:spAutoFit/>
          </a:bodyPr>
          <a:lstStyle/>
          <a:p>
            <a:r>
              <a:rPr lang="vi-VN" sz="2800" i="1" dirty="0"/>
              <a:t>Em đang học ờ cấp học nào? cấp học đó nằm trước và sau những cấp học</a:t>
            </a:r>
            <a:br>
              <a:rPr lang="vi-VN" sz="2800" i="1" dirty="0"/>
            </a:br>
            <a:r>
              <a:rPr lang="vi-VN" sz="2800" i="1" dirty="0"/>
              <a:t>nào trong cơ cấu hệ thống giáo dục quốc dân của Việt Nam?</a:t>
            </a:r>
            <a:endParaRPr lang="vi-VN" sz="2800" b="1" dirty="0">
              <a:solidFill>
                <a:srgbClr val="FF0000"/>
              </a:solidFill>
            </a:endParaRPr>
          </a:p>
        </p:txBody>
      </p:sp>
    </p:spTree>
    <p:extLst>
      <p:ext uri="{BB962C8B-B14F-4D97-AF65-F5344CB8AC3E}">
        <p14:creationId xmlns:p14="http://schemas.microsoft.com/office/powerpoint/2010/main" val="223175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t>HÌNH THÀNH KIẾN THỨC</a:t>
            </a:r>
          </a:p>
        </p:txBody>
      </p:sp>
      <p:sp>
        <p:nvSpPr>
          <p:cNvPr id="3" name="Content Placeholder 2"/>
          <p:cNvSpPr>
            <a:spLocks noGrp="1"/>
          </p:cNvSpPr>
          <p:nvPr>
            <p:ph idx="1"/>
          </p:nvPr>
        </p:nvSpPr>
        <p:spPr/>
        <p:txBody>
          <a:bodyPr/>
          <a:lstStyle/>
          <a:p>
            <a:endParaRPr lang="vi-VN"/>
          </a:p>
        </p:txBody>
      </p:sp>
    </p:spTree>
    <p:extLst>
      <p:ext uri="{BB962C8B-B14F-4D97-AF65-F5344CB8AC3E}">
        <p14:creationId xmlns:p14="http://schemas.microsoft.com/office/powerpoint/2010/main" val="402381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495"/>
            <a:ext cx="8229600" cy="1143000"/>
          </a:xfrm>
        </p:spPr>
        <p:txBody>
          <a:bodyPr>
            <a:normAutofit fontScale="90000"/>
          </a:bodyPr>
          <a:lstStyle/>
          <a:p>
            <a:r>
              <a:rPr lang="en-US" b="1" dirty="0" err="1">
                <a:solidFill>
                  <a:schemeClr val="tx1"/>
                </a:solidFill>
              </a:rPr>
              <a:t>hs</a:t>
            </a:r>
            <a:r>
              <a:rPr lang="en-US" b="1" dirty="0">
                <a:solidFill>
                  <a:schemeClr val="tx1"/>
                </a:solidFill>
              </a:rPr>
              <a:t> </a:t>
            </a:r>
            <a:r>
              <a:rPr lang="en-US" b="1" dirty="0" err="1">
                <a:solidFill>
                  <a:schemeClr val="tx1"/>
                </a:solidFill>
              </a:rPr>
              <a:t>thực</a:t>
            </a:r>
            <a:r>
              <a:rPr lang="en-US" b="1" dirty="0">
                <a:solidFill>
                  <a:schemeClr val="tx1"/>
                </a:solidFill>
              </a:rPr>
              <a:t> </a:t>
            </a:r>
            <a:r>
              <a:rPr lang="en-US" b="1" dirty="0" err="1">
                <a:solidFill>
                  <a:schemeClr val="tx1"/>
                </a:solidFill>
              </a:rPr>
              <a:t>hiện</a:t>
            </a:r>
            <a:r>
              <a:rPr lang="en-US" b="1" dirty="0">
                <a:solidFill>
                  <a:schemeClr val="tx1"/>
                </a:solidFill>
              </a:rPr>
              <a:t> </a:t>
            </a:r>
            <a:r>
              <a:rPr lang="en-US" b="1" dirty="0" err="1">
                <a:solidFill>
                  <a:schemeClr val="tx1"/>
                </a:solidFill>
              </a:rPr>
              <a:t>phần</a:t>
            </a:r>
            <a:r>
              <a:rPr lang="en-US" b="1" dirty="0">
                <a:solidFill>
                  <a:schemeClr val="tx1"/>
                </a:solidFill>
              </a:rPr>
              <a:t> </a:t>
            </a:r>
            <a:r>
              <a:rPr lang="en-US" b="1" dirty="0" err="1">
                <a:solidFill>
                  <a:schemeClr val="tx1"/>
                </a:solidFill>
              </a:rPr>
              <a:t>luyện</a:t>
            </a:r>
            <a:r>
              <a:rPr lang="en-US" b="1" dirty="0">
                <a:solidFill>
                  <a:schemeClr val="tx1"/>
                </a:solidFill>
              </a:rPr>
              <a:t> </a:t>
            </a:r>
            <a:r>
              <a:rPr lang="en-US" b="1" dirty="0" err="1">
                <a:solidFill>
                  <a:schemeClr val="tx1"/>
                </a:solidFill>
              </a:rPr>
              <a:t>tập</a:t>
            </a:r>
            <a:r>
              <a:rPr lang="en-US" b="1" dirty="0">
                <a:solidFill>
                  <a:schemeClr val="tx1"/>
                </a:solidFill>
              </a:rPr>
              <a:t>.</a:t>
            </a:r>
            <a:br>
              <a:rPr lang="vi-VN" b="1" dirty="0">
                <a:solidFill>
                  <a:schemeClr val="tx1"/>
                </a:solidFill>
              </a:rPr>
            </a:br>
            <a:endParaRPr lang="vi-V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2612574"/>
              </p:ext>
            </p:extLst>
          </p:nvPr>
        </p:nvGraphicFramePr>
        <p:xfrm>
          <a:off x="611560" y="1371768"/>
          <a:ext cx="8064896" cy="4465449"/>
        </p:xfrm>
        <a:graphic>
          <a:graphicData uri="http://schemas.openxmlformats.org/drawingml/2006/table">
            <a:tbl>
              <a:tblPr/>
              <a:tblGrid>
                <a:gridCol w="2464759">
                  <a:extLst>
                    <a:ext uri="{9D8B030D-6E8A-4147-A177-3AD203B41FA5}">
                      <a16:colId xmlns:a16="http://schemas.microsoft.com/office/drawing/2014/main" val="20000"/>
                    </a:ext>
                  </a:extLst>
                </a:gridCol>
                <a:gridCol w="5600137">
                  <a:extLst>
                    <a:ext uri="{9D8B030D-6E8A-4147-A177-3AD203B41FA5}">
                      <a16:colId xmlns:a16="http://schemas.microsoft.com/office/drawing/2014/main" val="20001"/>
                    </a:ext>
                  </a:extLst>
                </a:gridCol>
              </a:tblGrid>
              <a:tr h="362604">
                <a:tc>
                  <a:txBody>
                    <a:bodyPr/>
                    <a:lstStyle/>
                    <a:p>
                      <a:pPr algn="ctr">
                        <a:lnSpc>
                          <a:spcPct val="120000"/>
                        </a:lnSpc>
                        <a:spcAft>
                          <a:spcPts val="0"/>
                        </a:spcAft>
                      </a:pPr>
                      <a:r>
                        <a:rPr lang="vi-VN" sz="1400" b="1" dirty="0">
                          <a:solidFill>
                            <a:srgbClr val="202121"/>
                          </a:solidFill>
                          <a:effectLst/>
                          <a:latin typeface="Arial"/>
                          <a:ea typeface="Arial"/>
                        </a:rPr>
                        <a:t>Cột A</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tc>
                  <a:txBody>
                    <a:bodyPr/>
                    <a:lstStyle/>
                    <a:p>
                      <a:pPr algn="ctr">
                        <a:lnSpc>
                          <a:spcPct val="120000"/>
                        </a:lnSpc>
                        <a:spcAft>
                          <a:spcPts val="0"/>
                        </a:spcAft>
                      </a:pPr>
                      <a:r>
                        <a:rPr lang="vi-VN" sz="1400" b="1">
                          <a:solidFill>
                            <a:srgbClr val="202121"/>
                          </a:solidFill>
                          <a:effectLst/>
                          <a:latin typeface="Arial"/>
                          <a:ea typeface="Arial"/>
                        </a:rPr>
                        <a:t>Cột B</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extLst>
                  <a:ext uri="{0D108BD9-81ED-4DB2-BD59-A6C34878D82A}">
                    <a16:rowId xmlns:a16="http://schemas.microsoft.com/office/drawing/2014/main" val="10000"/>
                  </a:ext>
                </a:extLst>
              </a:tr>
              <a:tr h="916692">
                <a:tc>
                  <a:txBody>
                    <a:bodyPr/>
                    <a:lstStyle/>
                    <a:p>
                      <a:pPr marL="203200" indent="-203200">
                        <a:lnSpc>
                          <a:spcPct val="110000"/>
                        </a:lnSpc>
                        <a:spcAft>
                          <a:spcPts val="0"/>
                        </a:spcAft>
                      </a:pPr>
                      <a:r>
                        <a:rPr lang="vi-VN" sz="1400" dirty="0">
                          <a:solidFill>
                            <a:srgbClr val="202121"/>
                          </a:solidFill>
                          <a:effectLst/>
                          <a:latin typeface="Arial"/>
                          <a:ea typeface="Arial"/>
                        </a:rPr>
                        <a:t>a. Khung cơ cấu hệ thống</a:t>
                      </a:r>
                      <a:br>
                        <a:rPr lang="vi-VN" sz="1400" dirty="0">
                          <a:solidFill>
                            <a:srgbClr val="202121"/>
                          </a:solidFill>
                          <a:effectLst/>
                          <a:latin typeface="Arial"/>
                          <a:ea typeface="Arial"/>
                        </a:rPr>
                      </a:br>
                      <a:r>
                        <a:rPr lang="vi-VN" sz="1400" dirty="0">
                          <a:solidFill>
                            <a:srgbClr val="202121"/>
                          </a:solidFill>
                          <a:effectLst/>
                          <a:latin typeface="Arial"/>
                          <a:ea typeface="Arial"/>
                        </a:rPr>
                        <a:t>giáo dục Việt Nam</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202121"/>
                          </a:solidFill>
                          <a:effectLst/>
                          <a:latin typeface="Arial"/>
                          <a:ea typeface="Arial"/>
                        </a:rPr>
                        <a:t>1. </a:t>
                      </a:r>
                      <a:r>
                        <a:rPr lang="vi-VN" sz="1400" dirty="0">
                          <a:solidFill>
                            <a:srgbClr val="202121"/>
                          </a:solidFill>
                          <a:effectLst/>
                          <a:latin typeface="Arial"/>
                          <a:ea typeface="Arial"/>
                        </a:rPr>
                        <a:t>Dành cho người học tốt nghiệp trung học phổ thông, hoặc tốt</a:t>
                      </a:r>
                      <a:br>
                        <a:rPr lang="vi-VN" sz="1400" dirty="0">
                          <a:solidFill>
                            <a:srgbClr val="202121"/>
                          </a:solidFill>
                          <a:effectLst/>
                          <a:latin typeface="Arial"/>
                          <a:ea typeface="Arial"/>
                        </a:rPr>
                      </a:br>
                      <a:r>
                        <a:rPr lang="vi-VN" sz="1400" dirty="0">
                          <a:solidFill>
                            <a:srgbClr val="202121"/>
                          </a:solidFill>
                          <a:effectLst/>
                          <a:latin typeface="Arial"/>
                          <a:ea typeface="Arial"/>
                        </a:rPr>
                        <a:t>nghiệp trình độ trung cấp mà đã học và thi đạt yêu cầu đủ khối</a:t>
                      </a:r>
                      <a:br>
                        <a:rPr lang="vi-VN" sz="1400" dirty="0">
                          <a:solidFill>
                            <a:srgbClr val="202121"/>
                          </a:solidFill>
                          <a:effectLst/>
                          <a:latin typeface="Arial"/>
                          <a:ea typeface="Arial"/>
                        </a:rPr>
                      </a:br>
                      <a:r>
                        <a:rPr lang="vi-VN" sz="1400" dirty="0">
                          <a:solidFill>
                            <a:srgbClr val="202121"/>
                          </a:solidFill>
                          <a:effectLst/>
                          <a:latin typeface="Arial"/>
                          <a:ea typeface="Arial"/>
                        </a:rPr>
                        <a:t>lượng kiến thức văn hoá trung học phổ thông theo quy định của</a:t>
                      </a:r>
                      <a:br>
                        <a:rPr lang="vi-VN" sz="1400" dirty="0">
                          <a:solidFill>
                            <a:srgbClr val="202121"/>
                          </a:solidFill>
                          <a:effectLst/>
                          <a:latin typeface="Arial"/>
                          <a:ea typeface="Arial"/>
                        </a:rPr>
                      </a:br>
                      <a:r>
                        <a:rPr lang="vi-VN" sz="1400" dirty="0">
                          <a:solidFill>
                            <a:srgbClr val="202121"/>
                          </a:solidFill>
                          <a:effectLst/>
                          <a:latin typeface="Arial"/>
                          <a:ea typeface="Arial"/>
                        </a:rPr>
                        <a:t>Bộ Giáo dục và Đào tạo, hoặc tốt nghiệp trình độ cao đẳng (đào</a:t>
                      </a:r>
                      <a:br>
                        <a:rPr lang="vi-VN" sz="1400" dirty="0">
                          <a:solidFill>
                            <a:srgbClr val="202121"/>
                          </a:solidFill>
                          <a:effectLst/>
                          <a:latin typeface="Arial"/>
                          <a:ea typeface="Arial"/>
                        </a:rPr>
                      </a:br>
                      <a:r>
                        <a:rPr lang="vi-VN" sz="1400" dirty="0">
                          <a:solidFill>
                            <a:srgbClr val="444646"/>
                          </a:solidFill>
                          <a:effectLst/>
                          <a:latin typeface="Arial"/>
                          <a:ea typeface="Arial"/>
                        </a:rPr>
                        <a:t>tạo từ 3 đến 5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5268">
                <a:tc>
                  <a:txBody>
                    <a:bodyPr/>
                    <a:lstStyle/>
                    <a:p>
                      <a:pPr>
                        <a:lnSpc>
                          <a:spcPct val="120000"/>
                        </a:lnSpc>
                        <a:spcAft>
                          <a:spcPts val="0"/>
                        </a:spcAft>
                      </a:pPr>
                      <a:r>
                        <a:rPr lang="vi-VN" sz="1400" b="1" dirty="0">
                          <a:solidFill>
                            <a:srgbClr val="202121"/>
                          </a:solidFill>
                          <a:effectLst/>
                          <a:latin typeface="Arial"/>
                          <a:ea typeface="Arial"/>
                        </a:rPr>
                        <a:t>b. </a:t>
                      </a:r>
                      <a:r>
                        <a:rPr lang="vi-VN" sz="1400" dirty="0">
                          <a:solidFill>
                            <a:srgbClr val="202121"/>
                          </a:solidFill>
                          <a:effectLst/>
                          <a:latin typeface="Arial"/>
                          <a:ea typeface="Arial"/>
                        </a:rPr>
                        <a:t>Giáo dục thường </a:t>
                      </a:r>
                      <a:r>
                        <a:rPr lang="vi-VN" sz="1400" dirty="0">
                          <a:solidFill>
                            <a:srgbClr val="444646"/>
                          </a:solidFill>
                          <a:effectLst/>
                          <a:latin typeface="Arial"/>
                          <a:ea typeface="Arial"/>
                        </a:rPr>
                        <a:t>xuyên</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2. Dành cho người học tốt nghiệp trung học phổ </a:t>
                      </a:r>
                      <a:r>
                        <a:rPr lang="vi-VN" sz="1400" dirty="0">
                          <a:solidFill>
                            <a:srgbClr val="202121"/>
                          </a:solidFill>
                          <a:effectLst/>
                          <a:latin typeface="Arial"/>
                          <a:ea typeface="Arial"/>
                        </a:rPr>
                        <a:t>thông (từ 2 đến 3</a:t>
                      </a:r>
                      <a:br>
                        <a:rPr lang="vi-VN" sz="1400" dirty="0">
                          <a:solidFill>
                            <a:srgbClr val="202121"/>
                          </a:solidFill>
                          <a:effectLst/>
                          <a:latin typeface="Arial"/>
                          <a:ea typeface="Arial"/>
                        </a:rPr>
                      </a:br>
                      <a:r>
                        <a:rPr lang="vi-VN" sz="1400" dirty="0">
                          <a:solidFill>
                            <a:srgbClr val="444646"/>
                          </a:solidFill>
                          <a:effectLst/>
                          <a:latin typeface="Arial"/>
                          <a:ea typeface="Arial"/>
                        </a:rPr>
                        <a:t>năm) hoặc tốt nghiệp trình độ trung cấp và </a:t>
                      </a:r>
                      <a:r>
                        <a:rPr lang="vi-VN" sz="1400" dirty="0">
                          <a:solidFill>
                            <a:srgbClr val="202121"/>
                          </a:solidFill>
                          <a:effectLst/>
                          <a:latin typeface="Arial"/>
                          <a:ea typeface="Arial"/>
                        </a:rPr>
                        <a:t>có bằng tốt nghiệp</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 (từ 1 đến 2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0463">
                <a:tc>
                  <a:txBody>
                    <a:bodyPr/>
                    <a:lstStyle/>
                    <a:p>
                      <a:pPr>
                        <a:lnSpc>
                          <a:spcPct val="120000"/>
                        </a:lnSpc>
                        <a:spcAft>
                          <a:spcPts val="0"/>
                        </a:spcAft>
                      </a:pPr>
                      <a:r>
                        <a:rPr lang="vi-VN" sz="1400" b="1">
                          <a:solidFill>
                            <a:srgbClr val="202121"/>
                          </a:solidFill>
                          <a:effectLst/>
                          <a:latin typeface="Arial"/>
                          <a:ea typeface="Arial"/>
                        </a:rPr>
                        <a:t>c. </a:t>
                      </a:r>
                      <a:r>
                        <a:rPr lang="vi-VN" sz="1400">
                          <a:solidFill>
                            <a:srgbClr val="202121"/>
                          </a:solidFill>
                          <a:effectLst/>
                          <a:latin typeface="Arial"/>
                          <a:ea typeface="Arial"/>
                        </a:rPr>
                        <a:t>Giáo dục mầm </a:t>
                      </a:r>
                      <a:r>
                        <a:rPr lang="vi-VN" sz="1400">
                          <a:solidFill>
                            <a:srgbClr val="444646"/>
                          </a:solidFill>
                          <a:effectLst/>
                          <a:latin typeface="Arial"/>
                          <a:ea typeface="Arial"/>
                        </a:rPr>
                        <a:t>non</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vi-VN" sz="1400" b="1" dirty="0">
                          <a:solidFill>
                            <a:srgbClr val="444646"/>
                          </a:solidFill>
                          <a:effectLst/>
                          <a:latin typeface="Arial"/>
                          <a:ea typeface="Arial"/>
                        </a:rPr>
                        <a:t>3. </a:t>
                      </a:r>
                      <a:r>
                        <a:rPr lang="vi-VN" sz="1400" dirty="0">
                          <a:solidFill>
                            <a:srgbClr val="444646"/>
                          </a:solidFill>
                          <a:effectLst/>
                          <a:latin typeface="Arial"/>
                          <a:ea typeface="Arial"/>
                        </a:rPr>
                        <a:t>Bao gồm giáo dục chính quy và giáo dục thường </a:t>
                      </a:r>
                      <a:r>
                        <a:rPr lang="vi-VN" sz="1400" dirty="0">
                          <a:solidFill>
                            <a:srgbClr val="202121"/>
                          </a:solidFill>
                          <a:effectLst/>
                          <a:latin typeface="Arial"/>
                          <a:ea typeface="Arial"/>
                        </a:rPr>
                        <a:t>xuyên.</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015">
                <a:tc>
                  <a:txBody>
                    <a:bodyPr/>
                    <a:lstStyle/>
                    <a:p>
                      <a:pPr>
                        <a:lnSpc>
                          <a:spcPct val="120000"/>
                        </a:lnSpc>
                        <a:spcAft>
                          <a:spcPts val="0"/>
                        </a:spcAft>
                      </a:pPr>
                      <a:r>
                        <a:rPr lang="vi-VN" sz="1400" b="1">
                          <a:solidFill>
                            <a:srgbClr val="202121"/>
                          </a:solidFill>
                          <a:effectLst/>
                          <a:latin typeface="Arial"/>
                          <a:ea typeface="Arial"/>
                        </a:rPr>
                        <a:t>d. </a:t>
                      </a:r>
                      <a:r>
                        <a:rPr lang="vi-VN" sz="1400">
                          <a:solidFill>
                            <a:srgbClr val="202121"/>
                          </a:solidFill>
                          <a:effectLst/>
                          <a:latin typeface="Arial"/>
                          <a:ea typeface="Arial"/>
                        </a:rPr>
                        <a:t>Giáo dục phổ </a:t>
                      </a:r>
                      <a:r>
                        <a:rPr lang="vi-VN" sz="1400">
                          <a:solidFill>
                            <a:srgbClr val="444646"/>
                          </a:solidFill>
                          <a:effectLst/>
                          <a:latin typeface="Arial"/>
                          <a:ea typeface="Arial"/>
                        </a:rPr>
                        <a:t>thông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a:solidFill>
                            <a:srgbClr val="444646"/>
                          </a:solidFill>
                          <a:effectLst/>
                          <a:latin typeface="Arial"/>
                          <a:ea typeface="Arial"/>
                        </a:rPr>
                        <a:t>4. </a:t>
                      </a:r>
                      <a:r>
                        <a:rPr lang="vi-VN" sz="1400">
                          <a:solidFill>
                            <a:srgbClr val="444646"/>
                          </a:solidFill>
                          <a:effectLst/>
                          <a:latin typeface="Arial"/>
                          <a:ea typeface="Arial"/>
                        </a:rPr>
                        <a:t>Dành cho người ở các lứa tuổi và trình độ, có thể </a:t>
                      </a:r>
                      <a:r>
                        <a:rPr lang="vi-VN" sz="1400">
                          <a:solidFill>
                            <a:srgbClr val="202121"/>
                          </a:solidFill>
                          <a:effectLst/>
                          <a:latin typeface="Arial"/>
                          <a:ea typeface="Arial"/>
                        </a:rPr>
                        <a:t>học tập, phát triển</a:t>
                      </a:r>
                      <a:br>
                        <a:rPr lang="vi-VN" sz="1400">
                          <a:solidFill>
                            <a:srgbClr val="202121"/>
                          </a:solidFill>
                          <a:effectLst/>
                          <a:latin typeface="Arial"/>
                          <a:ea typeface="Arial"/>
                        </a:rPr>
                      </a:br>
                      <a:r>
                        <a:rPr lang="vi-VN" sz="1400">
                          <a:solidFill>
                            <a:srgbClr val="444646"/>
                          </a:solidFill>
                          <a:effectLst/>
                          <a:latin typeface="Arial"/>
                          <a:ea typeface="Arial"/>
                        </a:rPr>
                        <a:t>năng lực chuyên môn, tự tạo việc làm hoặc chuyển </a:t>
                      </a:r>
                      <a:r>
                        <a:rPr lang="vi-VN" sz="1400">
                          <a:solidFill>
                            <a:srgbClr val="202121"/>
                          </a:solidFill>
                          <a:effectLst/>
                          <a:latin typeface="Arial"/>
                          <a:ea typeface="Arial"/>
                        </a:rPr>
                        <a:t>đổi ngành, nghề</a:t>
                      </a:r>
                      <a:br>
                        <a:rPr lang="vi-VN" sz="1400">
                          <a:solidFill>
                            <a:srgbClr val="202121"/>
                          </a:solidFill>
                          <a:effectLst/>
                          <a:latin typeface="Arial"/>
                          <a:ea typeface="Arial"/>
                        </a:rPr>
                      </a:br>
                      <a:r>
                        <a:rPr lang="vi-VN" sz="1400">
                          <a:solidFill>
                            <a:srgbClr val="444646"/>
                          </a:solidFill>
                          <a:effectLst/>
                          <a:latin typeface="Arial"/>
                          <a:ea typeface="Arial"/>
                        </a:rPr>
                        <a:t>phù hợp.</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2750">
                <a:tc>
                  <a:txBody>
                    <a:bodyPr/>
                    <a:lstStyle/>
                    <a:p>
                      <a:pPr>
                        <a:lnSpc>
                          <a:spcPct val="120000"/>
                        </a:lnSpc>
                        <a:spcAft>
                          <a:spcPts val="0"/>
                        </a:spcAft>
                      </a:pPr>
                      <a:r>
                        <a:rPr lang="vi-VN" sz="1400" b="1">
                          <a:solidFill>
                            <a:srgbClr val="202121"/>
                          </a:solidFill>
                          <a:effectLst/>
                          <a:latin typeface="Arial"/>
                          <a:ea typeface="Arial"/>
                        </a:rPr>
                        <a:t>e. </a:t>
                      </a:r>
                      <a:r>
                        <a:rPr lang="vi-VN" sz="1400">
                          <a:solidFill>
                            <a:srgbClr val="202121"/>
                          </a:solidFill>
                          <a:effectLst/>
                          <a:latin typeface="Arial"/>
                          <a:ea typeface="Arial"/>
                        </a:rPr>
                        <a:t>Trình độ cao </a:t>
                      </a:r>
                      <a:r>
                        <a:rPr lang="vi-VN" sz="1400">
                          <a:solidFill>
                            <a:srgbClr val="444646"/>
                          </a:solidFill>
                          <a:effectLst/>
                          <a:latin typeface="Arial"/>
                          <a:ea typeface="Arial"/>
                        </a:rPr>
                        <a:t>đẳng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5. Bao gồm giáo dục tiểu học, giáo dục trung học </a:t>
                      </a:r>
                      <a:r>
                        <a:rPr lang="vi-VN" sz="1400" dirty="0">
                          <a:solidFill>
                            <a:srgbClr val="202121"/>
                          </a:solidFill>
                          <a:effectLst/>
                          <a:latin typeface="Arial"/>
                          <a:ea typeface="Arial"/>
                        </a:rPr>
                        <a:t>cơ sở và giáo dục</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12648">
                <a:tc>
                  <a:txBody>
                    <a:bodyPr/>
                    <a:lstStyle/>
                    <a:p>
                      <a:pPr>
                        <a:lnSpc>
                          <a:spcPct val="120000"/>
                        </a:lnSpc>
                        <a:spcAft>
                          <a:spcPts val="0"/>
                        </a:spcAft>
                      </a:pPr>
                      <a:r>
                        <a:rPr lang="vi-VN" sz="1400" b="1">
                          <a:solidFill>
                            <a:srgbClr val="202121"/>
                          </a:solidFill>
                          <a:effectLst/>
                          <a:latin typeface="Arial"/>
                          <a:ea typeface="Arial"/>
                        </a:rPr>
                        <a:t>g. </a:t>
                      </a:r>
                      <a:r>
                        <a:rPr lang="vi-VN" sz="1400">
                          <a:solidFill>
                            <a:srgbClr val="202121"/>
                          </a:solidFill>
                          <a:effectLst/>
                          <a:latin typeface="Arial"/>
                          <a:ea typeface="Arial"/>
                        </a:rPr>
                        <a:t>Trình độ đại học</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444646"/>
                          </a:solidFill>
                          <a:effectLst/>
                          <a:latin typeface="Arial"/>
                          <a:ea typeface="Arial"/>
                        </a:rPr>
                        <a:t>6. </a:t>
                      </a:r>
                      <a:r>
                        <a:rPr lang="vi-VN" sz="1400" dirty="0">
                          <a:solidFill>
                            <a:srgbClr val="444646"/>
                          </a:solidFill>
                          <a:effectLst/>
                          <a:latin typeface="Arial"/>
                          <a:ea typeface="Arial"/>
                        </a:rPr>
                        <a:t>Bao gồm nhà trẻ và mẫu giáo mà trẻ em từ 03 </a:t>
                      </a:r>
                      <a:r>
                        <a:rPr lang="vi-VN" sz="1400" dirty="0">
                          <a:solidFill>
                            <a:srgbClr val="202121"/>
                          </a:solidFill>
                          <a:effectLst/>
                          <a:latin typeface="Arial"/>
                          <a:ea typeface="Arial"/>
                        </a:rPr>
                        <a:t>tháng đến 05 tuổi</a:t>
                      </a:r>
                      <a:br>
                        <a:rPr lang="vi-VN" sz="1400" dirty="0">
                          <a:solidFill>
                            <a:srgbClr val="202121"/>
                          </a:solidFill>
                          <a:effectLst/>
                          <a:latin typeface="Arial"/>
                          <a:ea typeface="Arial"/>
                        </a:rPr>
                      </a:br>
                      <a:r>
                        <a:rPr lang="vi-VN" sz="1400" dirty="0">
                          <a:solidFill>
                            <a:srgbClr val="202121"/>
                          </a:solidFill>
                          <a:effectLst/>
                          <a:latin typeface="Arial"/>
                          <a:ea typeface="Arial"/>
                        </a:rPr>
                        <a:t>được chăm sóc và học tập.</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Rectangle 5"/>
          <p:cNvSpPr/>
          <p:nvPr/>
        </p:nvSpPr>
        <p:spPr>
          <a:xfrm>
            <a:off x="539552" y="548680"/>
            <a:ext cx="8352928" cy="707886"/>
          </a:xfrm>
          <a:prstGeom prst="rect">
            <a:avLst/>
          </a:prstGeom>
        </p:spPr>
        <p:txBody>
          <a:bodyPr wrap="square">
            <a:spAutoFit/>
          </a:bodyPr>
          <a:lstStyle/>
          <a:p>
            <a:r>
              <a:rPr lang="vi-VN" sz="2000" i="1" dirty="0">
                <a:latin typeface="+mj-lt"/>
                <a:hlinkClick r:id="rId2"/>
              </a:rPr>
              <a:t>Với mỗi thông tin ở cột A, em hãy xác định nội dung mô tả tương ứng về các thành</a:t>
            </a:r>
            <a:r>
              <a:rPr lang="vi-VN" sz="2000" i="1" dirty="0">
                <a:latin typeface="+mj-lt"/>
              </a:rPr>
              <a:t> phần của hệ thống giáo dục Việt Nam ở cột B trong Bảng 2.1</a:t>
            </a:r>
            <a:endParaRPr lang="vi-VN" sz="2000" dirty="0">
              <a:latin typeface="+mj-lt"/>
            </a:endParaRPr>
          </a:p>
        </p:txBody>
      </p:sp>
      <p:graphicFrame>
        <p:nvGraphicFramePr>
          <p:cNvPr id="7" name="Table 6"/>
          <p:cNvGraphicFramePr>
            <a:graphicFrameLocks noGrp="1"/>
          </p:cNvGraphicFramePr>
          <p:nvPr>
            <p:extLst>
              <p:ext uri="{D42A27DB-BD31-4B8C-83A1-F6EECF244321}">
                <p14:modId xmlns:p14="http://schemas.microsoft.com/office/powerpoint/2010/main" val="2361328303"/>
              </p:ext>
            </p:extLst>
          </p:nvPr>
        </p:nvGraphicFramePr>
        <p:xfrm>
          <a:off x="755576" y="5805264"/>
          <a:ext cx="8208911" cy="933704"/>
        </p:xfrm>
        <a:graphic>
          <a:graphicData uri="http://schemas.openxmlformats.org/drawingml/2006/table">
            <a:tbl>
              <a:tblPr firstRow="1" firstCol="1" bandRow="1"/>
              <a:tblGrid>
                <a:gridCol w="2735092">
                  <a:extLst>
                    <a:ext uri="{9D8B030D-6E8A-4147-A177-3AD203B41FA5}">
                      <a16:colId xmlns:a16="http://schemas.microsoft.com/office/drawing/2014/main" val="20000"/>
                    </a:ext>
                  </a:extLst>
                </a:gridCol>
                <a:gridCol w="2730549">
                  <a:extLst>
                    <a:ext uri="{9D8B030D-6E8A-4147-A177-3AD203B41FA5}">
                      <a16:colId xmlns:a16="http://schemas.microsoft.com/office/drawing/2014/main" val="20001"/>
                    </a:ext>
                  </a:extLst>
                </a:gridCol>
                <a:gridCol w="2743270">
                  <a:extLst>
                    <a:ext uri="{9D8B030D-6E8A-4147-A177-3AD203B41FA5}">
                      <a16:colId xmlns:a16="http://schemas.microsoft.com/office/drawing/2014/main" val="20002"/>
                    </a:ext>
                  </a:extLst>
                </a:gridCol>
              </a:tblGrid>
              <a:tr h="26797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a - 3</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dirty="0">
                          <a:solidFill>
                            <a:srgbClr val="FF0000"/>
                          </a:solidFill>
                          <a:effectLst/>
                          <a:latin typeface="Times New Roman"/>
                          <a:ea typeface="Cambria"/>
                          <a:cs typeface="Cambria"/>
                        </a:rPr>
                        <a:t>b - 4</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a:solidFill>
                            <a:srgbClr val="FF0000"/>
                          </a:solidFill>
                          <a:effectLst/>
                          <a:latin typeface="Times New Roman"/>
                          <a:ea typeface="Cambria"/>
                          <a:cs typeface="Cambria"/>
                        </a:rPr>
                        <a:t>c - 6</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908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d - 5</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a:solidFill>
                            <a:srgbClr val="FF0000"/>
                          </a:solidFill>
                          <a:effectLst/>
                          <a:latin typeface="Times New Roman"/>
                          <a:ea typeface="Cambria"/>
                          <a:cs typeface="Cambria"/>
                        </a:rPr>
                        <a:t>e- 2</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dirty="0">
                          <a:solidFill>
                            <a:srgbClr val="FF0000"/>
                          </a:solidFill>
                          <a:effectLst/>
                          <a:latin typeface="Times New Roman"/>
                          <a:ea typeface="Cambria"/>
                          <a:cs typeface="Cambria"/>
                        </a:rPr>
                        <a:t>g-1</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2674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a:ea typeface="Calibri"/>
              </a:rPr>
              <a:t>HĐ 2. Tìm hiểu Phân luồng trong hệ thống giáo dục quốc dân</a:t>
            </a:r>
            <a:endParaRPr lang="vi-VN" dirty="0"/>
          </a:p>
        </p:txBody>
      </p:sp>
      <p:sp>
        <p:nvSpPr>
          <p:cNvPr id="4" name="Rectangle 3"/>
          <p:cNvSpPr/>
          <p:nvPr/>
        </p:nvSpPr>
        <p:spPr>
          <a:xfrm>
            <a:off x="1187624" y="5484236"/>
            <a:ext cx="6624736" cy="1200329"/>
          </a:xfrm>
          <a:prstGeom prst="rect">
            <a:avLst/>
          </a:prstGeom>
        </p:spPr>
        <p:txBody>
          <a:bodyPr wrap="square">
            <a:spAutoFit/>
          </a:bodyPr>
          <a:lstStyle/>
          <a:p>
            <a:pPr algn="ctr"/>
            <a:r>
              <a:rPr lang="en-US" sz="3600" dirty="0" err="1"/>
              <a:t>Đáp</a:t>
            </a:r>
            <a:r>
              <a:rPr lang="en-US" sz="3600" dirty="0"/>
              <a:t> </a:t>
            </a:r>
            <a:r>
              <a:rPr lang="en-US" sz="3600" dirty="0" err="1"/>
              <a:t>án</a:t>
            </a:r>
            <a:r>
              <a:rPr lang="en-US" sz="3600" dirty="0"/>
              <a:t> </a:t>
            </a:r>
          </a:p>
          <a:p>
            <a:pPr algn="ctr"/>
            <a:r>
              <a:rPr lang="en-US" sz="3600" dirty="0"/>
              <a:t>1 – D, 2- A, 3-E, 4-B,	5 - C	</a:t>
            </a:r>
            <a:endParaRPr lang="vi-VN" sz="3600" dirty="0"/>
          </a:p>
        </p:txBody>
      </p:sp>
      <p:sp>
        <p:nvSpPr>
          <p:cNvPr id="5" name="Rectangle 4"/>
          <p:cNvSpPr/>
          <p:nvPr/>
        </p:nvSpPr>
        <p:spPr>
          <a:xfrm>
            <a:off x="755576" y="1679254"/>
            <a:ext cx="7992888" cy="1477328"/>
          </a:xfrm>
          <a:prstGeom prst="rect">
            <a:avLst/>
          </a:prstGeom>
        </p:spPr>
        <p:txBody>
          <a:bodyPr wrap="square">
            <a:spAutoFit/>
          </a:bodyPr>
          <a:lstStyle/>
          <a:p>
            <a:r>
              <a:rPr lang="vi-VN" i="1" dirty="0"/>
              <a:t>Chọn các đáp án</a:t>
            </a:r>
            <a:r>
              <a:rPr lang="vi-VN" dirty="0"/>
              <a:t> Ạ 8, </a:t>
            </a:r>
            <a:r>
              <a:rPr lang="vi-VN" i="1" dirty="0"/>
              <a:t>c, D. E phù họp với các ô đánh số 1, 2, 3, 4, 5 trong Hình 2.3.</a:t>
            </a:r>
            <a:br>
              <a:rPr lang="vi-VN" i="1" dirty="0"/>
            </a:br>
            <a:r>
              <a:rPr lang="vi-VN" i="1" dirty="0">
                <a:hlinkClick r:id="rId2"/>
              </a:rPr>
              <a:t>Hãy cho biết: Có những hướng dí nào trong hệ thống giáo dục quốc dàn sau khi tốt nghiệp</a:t>
            </a:r>
            <a:br>
              <a:rPr lang="vi-VN" i="1" dirty="0"/>
            </a:br>
            <a:r>
              <a:rPr lang="vi-VN" i="1" dirty="0"/>
              <a:t>trung học cơ sỏ?</a:t>
            </a:r>
            <a:endParaRPr lang="vi-VN" dirty="0"/>
          </a:p>
        </p:txBody>
      </p:sp>
      <p:pic>
        <p:nvPicPr>
          <p:cNvPr id="7" name="Picutre 90"/>
          <p:cNvPicPr/>
          <p:nvPr/>
        </p:nvPicPr>
        <p:blipFill>
          <a:blip r:embed="rId3"/>
          <a:stretch/>
        </p:blipFill>
        <p:spPr>
          <a:xfrm>
            <a:off x="755577" y="3156582"/>
            <a:ext cx="3996444" cy="2419985"/>
          </a:xfrm>
          <a:prstGeom prst="rect">
            <a:avLst/>
          </a:prstGeom>
        </p:spPr>
      </p:pic>
      <p:sp>
        <p:nvSpPr>
          <p:cNvPr id="8" name="Rectangle 7"/>
          <p:cNvSpPr/>
          <p:nvPr/>
        </p:nvSpPr>
        <p:spPr>
          <a:xfrm>
            <a:off x="5004048" y="2852936"/>
            <a:ext cx="4572000" cy="2585323"/>
          </a:xfrm>
          <a:prstGeom prst="rect">
            <a:avLst/>
          </a:prstGeom>
        </p:spPr>
        <p:txBody>
          <a:bodyPr>
            <a:spAutoFit/>
          </a:bodyPr>
          <a:lstStyle/>
          <a:p>
            <a:pPr lvl="0"/>
            <a:r>
              <a:rPr lang="vi-VN" i="1" dirty="0"/>
              <a:t>A. Học nghề trình độ sơ cấp và trung cấp tại các cơ sờ giáo dục nghề nghiệp.</a:t>
            </a:r>
            <a:endParaRPr lang="vi-VN" dirty="0"/>
          </a:p>
          <a:p>
            <a:pPr lvl="0"/>
            <a:r>
              <a:rPr lang="vi-VN" i="1" dirty="0"/>
              <a:t>B. Học nghề trình độ cao đẳng tại các cơ sờ giáo dục nghề nghiệp.</a:t>
            </a:r>
            <a:endParaRPr lang="vi-VN" dirty="0"/>
          </a:p>
          <a:p>
            <a:r>
              <a:rPr lang="vi-VN" i="1" dirty="0"/>
              <a:t>C. Học trình độ đại học tại các cơ sờ giáo dục đại học.</a:t>
            </a:r>
            <a:endParaRPr lang="vi-VN" dirty="0"/>
          </a:p>
          <a:p>
            <a:pPr lvl="0"/>
            <a:r>
              <a:rPr lang="vi-VN" i="1" dirty="0"/>
              <a:t>D. Học trung học phổ thông.</a:t>
            </a:r>
            <a:endParaRPr lang="vi-VN" dirty="0"/>
          </a:p>
          <a:p>
            <a:pPr lvl="0"/>
            <a:r>
              <a:rPr lang="vi-VN" i="1" dirty="0"/>
              <a:t>E. Vừa học tại cốc cơ sờ giáo dục thường xuyên, vừa tham gia lao động.</a:t>
            </a:r>
            <a:endParaRPr lang="vi-VN" dirty="0"/>
          </a:p>
        </p:txBody>
      </p:sp>
    </p:spTree>
    <p:extLst>
      <p:ext uri="{BB962C8B-B14F-4D97-AF65-F5344CB8AC3E}">
        <p14:creationId xmlns:p14="http://schemas.microsoft.com/office/powerpoint/2010/main" val="21628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Giáo dục phổ thông có hai thời điểm phân luồng: </a:t>
            </a:r>
            <a:br>
              <a:rPr lang="vi-VN" dirty="0"/>
            </a:br>
            <a:endParaRPr lang="vi-VN" dirty="0"/>
          </a:p>
        </p:txBody>
      </p:sp>
      <p:sp>
        <p:nvSpPr>
          <p:cNvPr id="3" name="Content Placeholder 2"/>
          <p:cNvSpPr>
            <a:spLocks noGrp="1"/>
          </p:cNvSpPr>
          <p:nvPr>
            <p:ph idx="1"/>
          </p:nvPr>
        </p:nvSpPr>
        <p:spPr/>
        <p:txBody>
          <a:bodyPr/>
          <a:lstStyle/>
          <a:p>
            <a:r>
              <a:rPr lang="en-US" dirty="0"/>
              <a:t>- </a:t>
            </a:r>
            <a:r>
              <a:rPr lang="vi-VN" dirty="0"/>
              <a:t>Sau khi tốt nghiệp trung học cơ sở, học sinh có 3 hướng đi để lựa chọn: </a:t>
            </a:r>
          </a:p>
          <a:p>
            <a:r>
              <a:rPr lang="vi-VN" dirty="0"/>
              <a:t>- Sau khi tốt nghiệp chương trình giáo dục trung học phổ thông, học sinh có thể tiếp</a:t>
            </a:r>
            <a:br>
              <a:rPr lang="vi-VN" dirty="0"/>
            </a:br>
            <a:r>
              <a:rPr lang="vi-VN" dirty="0"/>
              <a:t>tục học các nghề nghiệp trình độ cao đẳng tại các cơ sở giáo dục nghề nghiệp, hoặc vào học trình độ đại học tại các cơ sở giáo dục đại học.</a:t>
            </a:r>
          </a:p>
        </p:txBody>
      </p:sp>
    </p:spTree>
    <p:extLst>
      <p:ext uri="{BB962C8B-B14F-4D97-AF65-F5344CB8AC3E}">
        <p14:creationId xmlns:p14="http://schemas.microsoft.com/office/powerpoint/2010/main" val="54972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1835</Words>
  <Application>Microsoft Office PowerPoint</Application>
  <PresentationFormat>On-screen Show (4:3)</PresentationFormat>
  <Paragraphs>79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vt:lpstr>
      <vt:lpstr>Times New Roman</vt:lpstr>
      <vt:lpstr>Office Theme</vt:lpstr>
      <vt:lpstr>Tiết 4, 5. BÀI 2.  CƠ CẤU HỆ THỐNG GIÁO DỤC QUỐC DÂN Thời gian thực hiện: (2 tiết)</vt:lpstr>
      <vt:lpstr>Nội dung kiến thức</vt:lpstr>
      <vt:lpstr>KHỞI ĐỘNG</vt:lpstr>
      <vt:lpstr>PowerPoint Presentation</vt:lpstr>
      <vt:lpstr>HĐ 1. Tìm hiểu cơ cấu hệ thống giáo dục quốc dân Việt Nam</vt:lpstr>
      <vt:lpstr>HÌNH THÀNH KIẾN THỨC</vt:lpstr>
      <vt:lpstr>hs thực hiện phần luyện tập. </vt:lpstr>
      <vt:lpstr>HĐ 2. Tìm hiểu Phân luồng trong hệ thống giáo dục quốc dân</vt:lpstr>
      <vt:lpstr>Giáo dục phổ thông có hai thời điểm phân luồng:  </vt:lpstr>
      <vt:lpstr> Luyện tập</vt:lpstr>
      <vt:lpstr>HĐ 3 Tìm hiểu Cơ hội lựa chọn nghề nghiệp kĩ thuật, công nghệ trong hệ thống giáo dục </vt:lpstr>
      <vt:lpstr>Cơ hội lựa chọn nghề nghiệp kĩ thuật, công nghệ của học sinh có thể thực hiện ở cả hai thời điểm phân luồng. </vt:lpstr>
      <vt:lpstr>Hoạt động luyện tập </vt:lpstr>
      <vt:lpstr>Hoạt động 4.Tìm hiểu những hướng đi liên quan tới nghề nghiệp trong lĩnh vực kĩ thuật, công nghệ sau tốt nghiệp THCS. </vt:lpstr>
      <vt:lpstr>Luyện tập</vt:lpstr>
      <vt:lpstr>LUYỆN TẬP, THỰC HÀNH</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Tiết….BÀI 2.  CƠ CẤU HỆ THỐNG GIÁO DỤC QUỐC DÂN Thời gian thực hiện: ( tiết)</dc:title>
  <dc:creator>Asus</dc:creator>
  <cp:lastModifiedBy>Tạ Thị Tuyết Sơn</cp:lastModifiedBy>
  <cp:revision>20</cp:revision>
  <dcterms:created xsi:type="dcterms:W3CDTF">2024-07-22T15:17:13Z</dcterms:created>
  <dcterms:modified xsi:type="dcterms:W3CDTF">2024-10-11T04:14:50Z</dcterms:modified>
</cp:coreProperties>
</file>