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m4a" ContentType="audio/mp4"/>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59"/>
  </p:notesMasterIdLst>
  <p:sldIdLst>
    <p:sldId id="256" r:id="rId3"/>
    <p:sldId id="259" r:id="rId4"/>
    <p:sldId id="257" r:id="rId5"/>
    <p:sldId id="414" r:id="rId6"/>
    <p:sldId id="417" r:id="rId7"/>
    <p:sldId id="418" r:id="rId8"/>
    <p:sldId id="420" r:id="rId9"/>
    <p:sldId id="421" r:id="rId10"/>
    <p:sldId id="422" r:id="rId11"/>
    <p:sldId id="423" r:id="rId12"/>
    <p:sldId id="415" r:id="rId13"/>
    <p:sldId id="574" r:id="rId14"/>
    <p:sldId id="575" r:id="rId15"/>
    <p:sldId id="424" r:id="rId16"/>
    <p:sldId id="576" r:id="rId17"/>
    <p:sldId id="577" r:id="rId18"/>
    <p:sldId id="578" r:id="rId19"/>
    <p:sldId id="586" r:id="rId20"/>
    <p:sldId id="596" r:id="rId21"/>
    <p:sldId id="597" r:id="rId22"/>
    <p:sldId id="588" r:id="rId23"/>
    <p:sldId id="589" r:id="rId24"/>
    <p:sldId id="590" r:id="rId25"/>
    <p:sldId id="591" r:id="rId26"/>
    <p:sldId id="623" r:id="rId27"/>
    <p:sldId id="625" r:id="rId28"/>
    <p:sldId id="592" r:id="rId29"/>
    <p:sldId id="593" r:id="rId30"/>
    <p:sldId id="594" r:id="rId31"/>
    <p:sldId id="598" r:id="rId32"/>
    <p:sldId id="599" r:id="rId33"/>
    <p:sldId id="600" r:id="rId34"/>
    <p:sldId id="601" r:id="rId35"/>
    <p:sldId id="602" r:id="rId36"/>
    <p:sldId id="606" r:id="rId37"/>
    <p:sldId id="607" r:id="rId38"/>
    <p:sldId id="605" r:id="rId39"/>
    <p:sldId id="608" r:id="rId40"/>
    <p:sldId id="595" r:id="rId41"/>
    <p:sldId id="609" r:id="rId42"/>
    <p:sldId id="610" r:id="rId43"/>
    <p:sldId id="611" r:id="rId44"/>
    <p:sldId id="614" r:id="rId45"/>
    <p:sldId id="615" r:id="rId46"/>
    <p:sldId id="612" r:id="rId47"/>
    <p:sldId id="613" r:id="rId48"/>
    <p:sldId id="624" r:id="rId49"/>
    <p:sldId id="616" r:id="rId50"/>
    <p:sldId id="617" r:id="rId51"/>
    <p:sldId id="580" r:id="rId52"/>
    <p:sldId id="416" r:id="rId53"/>
    <p:sldId id="619" r:id="rId54"/>
    <p:sldId id="618" r:id="rId55"/>
    <p:sldId id="620" r:id="rId56"/>
    <p:sldId id="622" r:id="rId57"/>
    <p:sldId id="626" r:id="rId58"/>
  </p:sldIdLst>
  <p:sldSz cx="12192000" cy="6858000"/>
  <p:notesSz cx="6858000" cy="9144000"/>
  <p:custDataLst>
    <p:tags r:id="rId6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8" autoAdjust="0"/>
    <p:restoredTop sz="94660"/>
  </p:normalViewPr>
  <p:slideViewPr>
    <p:cSldViewPr snapToGrid="0" showGuides="1">
      <p:cViewPr varScale="1">
        <p:scale>
          <a:sx n="66" d="100"/>
          <a:sy n="66" d="100"/>
        </p:scale>
        <p:origin x="702"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8.wmf"/><Relationship Id="rId1" Type="http://schemas.openxmlformats.org/officeDocument/2006/relationships/image" Target="../media/image12.wmf"/><Relationship Id="rId4"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2024/10/11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CBDF1A9-F2C3-ABA2-D205-9FDC5636D0EC}"/>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38</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39</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40</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49</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56</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13</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19</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30</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C70035-C901-4DB0-5C84-A1EE81223143}"/>
              </a:ext>
            </a:extLst>
          </p:cNvPr>
          <p:cNvSpPr>
            <a:spLocks noGrp="1"/>
          </p:cNvSpPr>
          <p:nvPr>
            <p:ph type="dt" sz="half" idx="10"/>
          </p:nvPr>
        </p:nvSpPr>
        <p:spPr/>
        <p:txBody>
          <a:bodyPr/>
          <a:lstStyle/>
          <a:p>
            <a:fld id="{02497F0D-B3D3-4870-AC43-519F2EA7D77E}" type="datetimeFigureOut">
              <a:rPr lang="en-US" smtClean="0"/>
              <a:t>10/11/2024</a:t>
            </a:fld>
            <a:endParaRPr lang="en-US"/>
          </a:p>
        </p:txBody>
      </p:sp>
      <p:sp>
        <p:nvSpPr>
          <p:cNvPr id="5" name="Footer Placeholder 4">
            <a:extLst>
              <a:ext uri="{FF2B5EF4-FFF2-40B4-BE49-F238E27FC236}">
                <a16:creationId xmlns:a16="http://schemas.microsoft.com/office/drawing/2014/main"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4848-C257-F17E-890A-CEF91BBAADD1}"/>
              </a:ext>
            </a:extLst>
          </p:cNvPr>
          <p:cNvSpPr>
            <a:spLocks noGrp="1"/>
          </p:cNvSpPr>
          <p:nvPr>
            <p:ph type="dt" sz="half" idx="10"/>
          </p:nvPr>
        </p:nvSpPr>
        <p:spPr/>
        <p:txBody>
          <a:bodyPr/>
          <a:lstStyle/>
          <a:p>
            <a:fld id="{02497F0D-B3D3-4870-AC43-519F2EA7D77E}" type="datetimeFigureOut">
              <a:rPr lang="en-US" smtClean="0"/>
              <a:t>10/11/2024</a:t>
            </a:fld>
            <a:endParaRPr lang="en-US"/>
          </a:p>
        </p:txBody>
      </p:sp>
      <p:sp>
        <p:nvSpPr>
          <p:cNvPr id="5" name="Footer Placeholder 4">
            <a:extLst>
              <a:ext uri="{FF2B5EF4-FFF2-40B4-BE49-F238E27FC236}">
                <a16:creationId xmlns:a16="http://schemas.microsoft.com/office/drawing/2014/main"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E0B9-9066-7E31-4B4B-A5DF700F9B5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98F12-F617-7C17-2A04-A3619C37AB9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F5D9E-B44B-5394-E78D-9ECABA7FE055}"/>
              </a:ext>
            </a:extLst>
          </p:cNvPr>
          <p:cNvSpPr>
            <a:spLocks noGrp="1"/>
          </p:cNvSpPr>
          <p:nvPr>
            <p:ph type="dt" sz="half" idx="10"/>
          </p:nvPr>
        </p:nvSpPr>
        <p:spPr/>
        <p:txBody>
          <a:bodyPr/>
          <a:lstStyle/>
          <a:p>
            <a:fld id="{02497F0D-B3D3-4870-AC43-519F2EA7D77E}" type="datetimeFigureOut">
              <a:rPr lang="en-US" smtClean="0"/>
              <a:t>10/11/2024</a:t>
            </a:fld>
            <a:endParaRPr lang="en-US"/>
          </a:p>
        </p:txBody>
      </p:sp>
      <p:sp>
        <p:nvSpPr>
          <p:cNvPr id="5" name="Footer Placeholder 4">
            <a:extLst>
              <a:ext uri="{FF2B5EF4-FFF2-40B4-BE49-F238E27FC236}">
                <a16:creationId xmlns:a16="http://schemas.microsoft.com/office/drawing/2014/main"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1"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D5CE8F-7729-40D6-83F2-C80F8D38DC8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4277764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8981062-1FA7-4484-80AB-D44A334D8A54}" type="datetimeFigureOut">
              <a:rPr lang="en-US" altLang="vi-VN" smtClean="0"/>
              <a:pPr>
                <a:defRPr/>
              </a:pPr>
              <a:t>10/11/2024</a:t>
            </a:fld>
            <a:endParaRPr lang="en-US" altLang="vi-VN"/>
          </a:p>
        </p:txBody>
      </p:sp>
      <p:sp>
        <p:nvSpPr>
          <p:cNvPr id="5" name="Footer Placeholder 4"/>
          <p:cNvSpPr>
            <a:spLocks noGrp="1"/>
          </p:cNvSpPr>
          <p:nvPr>
            <p:ph type="ftr" sz="quarter" idx="11"/>
          </p:nvPr>
        </p:nvSpPr>
        <p:spPr/>
        <p:txBody>
          <a:bodyPr/>
          <a:lstStyle/>
          <a:p>
            <a:pPr>
              <a:defRPr/>
            </a:pPr>
            <a:endParaRPr lang="en-US" altLang="vi-VN"/>
          </a:p>
        </p:txBody>
      </p:sp>
      <p:sp>
        <p:nvSpPr>
          <p:cNvPr id="6" name="Slide Number Placeholder 5"/>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31594677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D5CE8F-7729-40D6-83F2-C80F8D38DC8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777850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D5CE8F-7729-40D6-83F2-C80F8D38DC8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3510009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D5CE8F-7729-40D6-83F2-C80F8D38DC84}"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623625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D5CE8F-7729-40D6-83F2-C80F8D38DC84}"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740802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5CE8F-7729-40D6-83F2-C80F8D38DC84}"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155573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10/11/2024</a:t>
            </a:fld>
            <a:endParaRPr lang="en-US" altLang="vi-VN"/>
          </a:p>
        </p:txBody>
      </p:sp>
      <p:sp>
        <p:nvSpPr>
          <p:cNvPr id="5" name="Footer Placeholder 4">
            <a:extLst>
              <a:ext uri="{FF2B5EF4-FFF2-40B4-BE49-F238E27FC236}">
                <a16:creationId xmlns:a16="http://schemas.microsoft.com/office/drawing/2014/main"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5CE8F-7729-40D6-83F2-C80F8D38DC8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211090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5CE8F-7729-40D6-83F2-C80F8D38DC8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2038066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5CE8F-7729-40D6-83F2-C80F8D38DC8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2704267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5CE8F-7729-40D6-83F2-C80F8D38DC8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2CE2D-FFA8-4DB4-B72B-98A857EE2009}" type="slidenum">
              <a:rPr lang="en-US" smtClean="0"/>
              <a:t>‹#›</a:t>
            </a:fld>
            <a:endParaRPr lang="en-US"/>
          </a:p>
        </p:txBody>
      </p:sp>
    </p:spTree>
    <p:extLst>
      <p:ext uri="{BB962C8B-B14F-4D97-AF65-F5344CB8AC3E}">
        <p14:creationId xmlns:p14="http://schemas.microsoft.com/office/powerpoint/2010/main" val="2803309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1"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21"/>
            <a:ext cx="6096000" cy="5787081"/>
          </a:xfrm>
          <a:prstGeom prst="rect">
            <a:avLst/>
          </a:prstGeom>
        </p:spPr>
      </p:pic>
    </p:spTree>
    <p:extLst>
      <p:ext uri="{BB962C8B-B14F-4D97-AF65-F5344CB8AC3E}">
        <p14:creationId xmlns:p14="http://schemas.microsoft.com/office/powerpoint/2010/main" val="3963471093"/>
      </p:ext>
    </p:extLst>
  </p:cSld>
  <p:clrMapOvr>
    <a:masterClrMapping/>
  </p:clrMapOvr>
  <p:transition spd="slow" advTm="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1"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7"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5" y="1970736"/>
            <a:ext cx="3442039"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0A82-BB48-BB2D-CB05-EEE329EACCC0}"/>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E2856-38FF-B231-C633-C6E5529B0AF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C796-ACE0-38C8-7B9E-B1EFAD4359AB}"/>
              </a:ext>
            </a:extLst>
          </p:cNvPr>
          <p:cNvSpPr>
            <a:spLocks noGrp="1"/>
          </p:cNvSpPr>
          <p:nvPr>
            <p:ph type="dt" sz="half" idx="10"/>
          </p:nvPr>
        </p:nvSpPr>
        <p:spPr/>
        <p:txBody>
          <a:bodyPr/>
          <a:lstStyle/>
          <a:p>
            <a:fld id="{02497F0D-B3D3-4870-AC43-519F2EA7D77E}" type="datetimeFigureOut">
              <a:rPr lang="en-US" smtClean="0"/>
              <a:t>10/11/2024</a:t>
            </a:fld>
            <a:endParaRPr lang="en-US"/>
          </a:p>
        </p:txBody>
      </p:sp>
      <p:sp>
        <p:nvSpPr>
          <p:cNvPr id="5" name="Footer Placeholder 4">
            <a:extLst>
              <a:ext uri="{FF2B5EF4-FFF2-40B4-BE49-F238E27FC236}">
                <a16:creationId xmlns:a16="http://schemas.microsoft.com/office/drawing/2014/main"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8"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6" y="2840525"/>
            <a:ext cx="2527631"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7"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7A1D2-8430-501D-E054-1A1015B10F5F}"/>
              </a:ext>
            </a:extLst>
          </p:cNvPr>
          <p:cNvSpPr>
            <a:spLocks noGrp="1"/>
          </p:cNvSpPr>
          <p:nvPr>
            <p:ph type="dt" sz="half" idx="10"/>
          </p:nvPr>
        </p:nvSpPr>
        <p:spPr/>
        <p:txBody>
          <a:bodyPr/>
          <a:lstStyle/>
          <a:p>
            <a:fld id="{02497F0D-B3D3-4870-AC43-519F2EA7D77E}" type="datetimeFigureOut">
              <a:rPr lang="en-US" smtClean="0"/>
              <a:t>10/11/2024</a:t>
            </a:fld>
            <a:endParaRPr lang="en-US"/>
          </a:p>
        </p:txBody>
      </p:sp>
      <p:sp>
        <p:nvSpPr>
          <p:cNvPr id="6" name="Footer Placeholder 5">
            <a:extLst>
              <a:ext uri="{FF2B5EF4-FFF2-40B4-BE49-F238E27FC236}">
                <a16:creationId xmlns:a16="http://schemas.microsoft.com/office/drawing/2014/main"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486C-A3DC-DAEC-1AAF-AA9111410E63}"/>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1BE9B-D8AC-5820-0A00-AAF7810E261D}"/>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406D9-CDD2-B64F-FB33-5B136E42C96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6A0FF-0F78-160B-7818-24622A6DDFC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DE19F2-DE62-E7CA-6685-BDBBC0876F78}"/>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8CC7C-5C77-A686-5DB5-BCE105AE0ACD}"/>
              </a:ext>
            </a:extLst>
          </p:cNvPr>
          <p:cNvSpPr>
            <a:spLocks noGrp="1"/>
          </p:cNvSpPr>
          <p:nvPr>
            <p:ph type="dt" sz="half" idx="10"/>
          </p:nvPr>
        </p:nvSpPr>
        <p:spPr/>
        <p:txBody>
          <a:bodyPr/>
          <a:lstStyle/>
          <a:p>
            <a:fld id="{02497F0D-B3D3-4870-AC43-519F2EA7D77E}" type="datetimeFigureOut">
              <a:rPr lang="en-US" smtClean="0"/>
              <a:t>10/11/2024</a:t>
            </a:fld>
            <a:endParaRPr lang="en-US"/>
          </a:p>
        </p:txBody>
      </p:sp>
      <p:sp>
        <p:nvSpPr>
          <p:cNvPr id="8" name="Footer Placeholder 7">
            <a:extLst>
              <a:ext uri="{FF2B5EF4-FFF2-40B4-BE49-F238E27FC236}">
                <a16:creationId xmlns:a16="http://schemas.microsoft.com/office/drawing/2014/main"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8121B-32D7-0498-5D05-D041AFE45C64}"/>
              </a:ext>
            </a:extLst>
          </p:cNvPr>
          <p:cNvSpPr>
            <a:spLocks noGrp="1"/>
          </p:cNvSpPr>
          <p:nvPr>
            <p:ph type="dt" sz="half" idx="10"/>
          </p:nvPr>
        </p:nvSpPr>
        <p:spPr/>
        <p:txBody>
          <a:bodyPr/>
          <a:lstStyle/>
          <a:p>
            <a:fld id="{02497F0D-B3D3-4870-AC43-519F2EA7D77E}" type="datetimeFigureOut">
              <a:rPr lang="en-US" smtClean="0"/>
              <a:t>10/11/2024</a:t>
            </a:fld>
            <a:endParaRPr lang="en-US"/>
          </a:p>
        </p:txBody>
      </p:sp>
      <p:sp>
        <p:nvSpPr>
          <p:cNvPr id="4" name="Footer Placeholder 3">
            <a:extLst>
              <a:ext uri="{FF2B5EF4-FFF2-40B4-BE49-F238E27FC236}">
                <a16:creationId xmlns:a16="http://schemas.microsoft.com/office/drawing/2014/main"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7DB7-882F-3794-D341-D1AAE5C1B81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FE03-A932-F551-CC87-D27048D3871B}"/>
              </a:ext>
            </a:extLst>
          </p:cNvPr>
          <p:cNvSpPr>
            <a:spLocks noGrp="1"/>
          </p:cNvSpPr>
          <p:nvPr>
            <p:ph type="dt" sz="half" idx="10"/>
          </p:nvPr>
        </p:nvSpPr>
        <p:spPr/>
        <p:txBody>
          <a:bodyPr/>
          <a:lstStyle/>
          <a:p>
            <a:fld id="{02497F0D-B3D3-4870-AC43-519F2EA7D77E}" type="datetimeFigureOut">
              <a:rPr lang="en-US" smtClean="0"/>
              <a:t>10/11/2024</a:t>
            </a:fld>
            <a:endParaRPr lang="en-US"/>
          </a:p>
        </p:txBody>
      </p:sp>
      <p:sp>
        <p:nvSpPr>
          <p:cNvPr id="6" name="Footer Placeholder 5">
            <a:extLst>
              <a:ext uri="{FF2B5EF4-FFF2-40B4-BE49-F238E27FC236}">
                <a16:creationId xmlns:a16="http://schemas.microsoft.com/office/drawing/2014/main"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4E9F9-0AFC-2831-3FB3-6A9E39BCDF90}"/>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7176C-A7BB-E46C-A910-2A9015742F05}"/>
              </a:ext>
            </a:extLst>
          </p:cNvPr>
          <p:cNvSpPr>
            <a:spLocks noGrp="1"/>
          </p:cNvSpPr>
          <p:nvPr>
            <p:ph type="dt" sz="half" idx="10"/>
          </p:nvPr>
        </p:nvSpPr>
        <p:spPr/>
        <p:txBody>
          <a:bodyPr/>
          <a:lstStyle/>
          <a:p>
            <a:fld id="{02497F0D-B3D3-4870-AC43-519F2EA7D77E}" type="datetimeFigureOut">
              <a:rPr lang="en-US" smtClean="0"/>
              <a:t>10/11/2024</a:t>
            </a:fld>
            <a:endParaRPr lang="en-US"/>
          </a:p>
        </p:txBody>
      </p:sp>
      <p:sp>
        <p:nvSpPr>
          <p:cNvPr id="6" name="Footer Placeholder 5">
            <a:extLst>
              <a:ext uri="{FF2B5EF4-FFF2-40B4-BE49-F238E27FC236}">
                <a16:creationId xmlns:a16="http://schemas.microsoft.com/office/drawing/2014/main"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A79C8-6991-D6F5-E202-692F89C7046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5C15-5C18-B095-73D9-27E70C74EF8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10/11/2024</a:t>
            </a:fld>
            <a:endParaRPr lang="en-US"/>
          </a:p>
        </p:txBody>
      </p:sp>
      <p:sp>
        <p:nvSpPr>
          <p:cNvPr id="5" name="Footer Placeholder 4">
            <a:extLst>
              <a:ext uri="{FF2B5EF4-FFF2-40B4-BE49-F238E27FC236}">
                <a16:creationId xmlns:a16="http://schemas.microsoft.com/office/drawing/2014/main" id="{6ED3281C-34A0-4E1A-0F6B-16E1FC501F3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AE713-5353-BA15-10D6-836CC761611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id="{21FD5014-0DCD-E59A-A4DE-136ADC7BEA36}"/>
              </a:ext>
            </a:extLst>
          </p:cNvPr>
          <p:cNvPicPr>
            <a:picLocks noChangeAspect="1"/>
          </p:cNvPicPr>
          <p:nvPr userDrawn="1"/>
        </p:nvPicPr>
        <p:blipFill>
          <a:blip r:embed="rId14"/>
          <a:srcRect l="21709" t="28104"/>
          <a:stretch>
            <a:fillRect/>
          </a:stretch>
        </p:blipFill>
        <p:spPr>
          <a:xfrm rot="21135172">
            <a:off x="-148159" y="-201943"/>
            <a:ext cx="3398403"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id="{1D48AD5A-178D-6D05-6537-2803FB848C6B}"/>
              </a:ext>
            </a:extLst>
          </p:cNvPr>
          <p:cNvPicPr>
            <a:picLocks noChangeAspect="1"/>
          </p:cNvPicPr>
          <p:nvPr userDrawn="1"/>
        </p:nvPicPr>
        <p:blipFill>
          <a:blip r:embed="rId15"/>
          <a:srcRect r="24130" b="22282"/>
          <a:stretch>
            <a:fillRect/>
          </a:stretch>
        </p:blipFill>
        <p:spPr>
          <a:xfrm>
            <a:off x="9258301" y="4688353"/>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5CE8F-7729-40D6-83F2-C80F8D38DC84}" type="datetimeFigureOut">
              <a:rPr lang="en-US" smtClean="0"/>
              <a:t>10/11/2024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2CE2D-FFA8-4DB4-B72B-98A857EE2009}" type="slidenum">
              <a:rPr lang="en-US" smtClean="0"/>
              <a:t>‹#›</a:t>
            </a:fld>
            <a:endParaRPr lang="en-US"/>
          </a:p>
        </p:txBody>
      </p:sp>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24"/>
          <a:srcRect l="21709" t="28104"/>
          <a:stretch>
            <a:fillRect/>
          </a:stretch>
        </p:blipFill>
        <p:spPr>
          <a:xfrm rot="21135172">
            <a:off x="-148159" y="-201943"/>
            <a:ext cx="3398403"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25"/>
          <a:srcRect r="24130" b="22282"/>
          <a:stretch>
            <a:fillRect/>
          </a:stretch>
        </p:blipFill>
        <p:spPr>
          <a:xfrm>
            <a:off x="9258301" y="4688353"/>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39974438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68" r:id="rId14"/>
    <p:sldLayoutId id="2147483667" r:id="rId15"/>
    <p:sldLayoutId id="2147483666" r:id="rId16"/>
    <p:sldLayoutId id="2147483665" r:id="rId17"/>
    <p:sldLayoutId id="2147483664" r:id="rId18"/>
    <p:sldLayoutId id="2147483663" r:id="rId19"/>
    <p:sldLayoutId id="2147483662" r:id="rId20"/>
    <p:sldLayoutId id="2147483659" r:id="rId21"/>
    <p:sldLayoutId id="2147483661" r:id="rId22"/>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gi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13.wmf"/><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 Id="rId9" Type="http://schemas.openxmlformats.org/officeDocument/2006/relationships/image" Target="../media/image14.wmf"/></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9.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9.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9.xml"/><Relationship Id="rId1" Type="http://schemas.openxmlformats.org/officeDocument/2006/relationships/vmlDrawing" Target="../drawings/vmlDrawing5.vml"/><Relationship Id="rId5" Type="http://schemas.openxmlformats.org/officeDocument/2006/relationships/image" Target="../media/image17.wmf"/><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8.gif"/><Relationship Id="rId7" Type="http://schemas.openxmlformats.org/officeDocument/2006/relationships/image" Target="../media/image18.wmf"/><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image" Target="../media/image14.wmf"/><Relationship Id="rId5" Type="http://schemas.openxmlformats.org/officeDocument/2006/relationships/image" Target="../media/image12.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3.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gif"/><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902969" y="3196033"/>
            <a:ext cx="7776488" cy="830997"/>
          </a:xfrm>
          <a:prstGeom prst="rect">
            <a:avLst/>
          </a:prstGeom>
          <a:noFill/>
        </p:spPr>
        <p:txBody>
          <a:bodyPr wrap="none" rtlCol="0">
            <a:spAutoFit/>
          </a:bodyPr>
          <a:lstStyle/>
          <a:p>
            <a:pPr algn="ctr"/>
            <a:r>
              <a:rPr lang="en-US" altLang="zh-CN" sz="4800">
                <a:solidFill>
                  <a:srgbClr val="7A573E"/>
                </a:solidFill>
                <a:latin typeface="Times New Roman" pitchFamily="18" charset="0"/>
                <a:ea typeface="汉仪喵魂体W" panose="00020600040101010101" pitchFamily="18" charset="-122"/>
                <a:cs typeface="Times New Roman" pitchFamily="18" charset="0"/>
              </a:rPr>
              <a:t>DUNG DỊCH VÀ NỒNG ĐỘ</a:t>
            </a:r>
            <a:endParaRPr lang="zh-CN" altLang="en-US" sz="4800" dirty="0">
              <a:solidFill>
                <a:srgbClr val="7A573E"/>
              </a:solidFill>
              <a:latin typeface="Times New Roman" pitchFamily="18" charset="0"/>
              <a:ea typeface="汉仪喵魂体W" panose="00020600040101010101" pitchFamily="18" charset="-122"/>
              <a:cs typeface="Times New Roman" pitchFamily="18" charset="0"/>
            </a:endParaRPr>
          </a:p>
        </p:txBody>
      </p:sp>
      <p:grpSp>
        <p:nvGrpSpPr>
          <p:cNvPr id="8" name="组合 7"/>
          <p:cNvGrpSpPr/>
          <p:nvPr/>
        </p:nvGrpSpPr>
        <p:grpSpPr>
          <a:xfrm>
            <a:off x="3292745" y="2545422"/>
            <a:ext cx="4996935" cy="523220"/>
            <a:chOff x="3683000" y="4203314"/>
            <a:chExt cx="1447800" cy="629396"/>
          </a:xfrm>
        </p:grpSpPr>
        <p:sp>
          <p:nvSpPr>
            <p:cNvPr id="9" name="矩形: 圆角 8"/>
            <p:cNvSpPr/>
            <p:nvPr/>
          </p:nvSpPr>
          <p:spPr>
            <a:xfrm>
              <a:off x="3683000" y="4243150"/>
              <a:ext cx="1447800"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en-US" altLang="zh-CN" sz="2800" b="1" dirty="0" err="1" smtClean="0">
                  <a:solidFill>
                    <a:schemeClr val="bg1"/>
                  </a:solidFill>
                  <a:ea typeface="时尚中黑简体" panose="01010104010101010101" pitchFamily="2" charset="-122"/>
                </a:rPr>
                <a:t>Bài</a:t>
              </a:r>
              <a:r>
                <a:rPr lang="en-US" altLang="zh-CN" sz="2800" b="1" dirty="0" smtClean="0">
                  <a:solidFill>
                    <a:schemeClr val="bg1"/>
                  </a:solidFill>
                  <a:ea typeface="时尚中黑简体" panose="01010104010101010101" pitchFamily="2" charset="-122"/>
                </a:rPr>
                <a:t> </a:t>
              </a:r>
              <a:r>
                <a:rPr lang="en-US" altLang="zh-CN" sz="2800" b="1" dirty="0" smtClean="0">
                  <a:solidFill>
                    <a:schemeClr val="bg1"/>
                  </a:solidFill>
                  <a:ea typeface="时尚中黑简体" panose="01010104010101010101" pitchFamily="2" charset="-122"/>
                </a:rPr>
                <a:t>4 – </a:t>
              </a:r>
              <a:r>
                <a:rPr lang="en-US" altLang="zh-CN" sz="2800" b="1" dirty="0" err="1" smtClean="0">
                  <a:solidFill>
                    <a:schemeClr val="bg1"/>
                  </a:solidFill>
                  <a:ea typeface="时尚中黑简体" panose="01010104010101010101" pitchFamily="2" charset="-122"/>
                </a:rPr>
                <a:t>Tiết</a:t>
              </a:r>
              <a:r>
                <a:rPr lang="en-US" altLang="zh-CN" sz="2800" b="1" dirty="0" smtClean="0">
                  <a:solidFill>
                    <a:schemeClr val="bg1"/>
                  </a:solidFill>
                  <a:ea typeface="时尚中黑简体" panose="01010104010101010101" pitchFamily="2" charset="-122"/>
                </a:rPr>
                <a:t> 7-10</a:t>
              </a:r>
              <a:endParaRPr lang="zh-CN" altLang="en-US" sz="2800" b="1" dirty="0">
                <a:solidFill>
                  <a:schemeClr val="bg1"/>
                </a:solidFill>
                <a:ea typeface="时尚中黑简体" panose="01010104010101010101" pitchFamily="2" charset="-122"/>
              </a:endParaRPr>
            </a:p>
          </p:txBody>
        </p:sp>
      </p:gr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repeatCount="indefinite" fill="hold" display="0">
                  <p:stCondLst>
                    <p:cond delay="indefinite"/>
                  </p:stCondLst>
                  <p:endCondLst>
                    <p:cond evt="onStopAudio" delay="0">
                      <p:tgtEl>
                        <p:sldTgt/>
                      </p:tgtEl>
                    </p:cond>
                  </p:endCondLst>
                </p:cTn>
                <p:tgtEl>
                  <p:spTgt spid="27"/>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8" y="777537"/>
            <a:ext cx="10450287"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152796" y="1094450"/>
            <a:ext cx="9702437" cy="2858475"/>
          </a:xfrm>
          <a:prstGeom prst="rect">
            <a:avLst/>
          </a:prstGeom>
          <a:noFill/>
        </p:spPr>
        <p:txBody>
          <a:bodyPr wrap="square">
            <a:spAutoFit/>
          </a:bodyPr>
          <a:lstStyle/>
          <a:p>
            <a:pPr marL="0" marR="45720" algn="just" fontAlgn="base">
              <a:lnSpc>
                <a:spcPct val="107000"/>
              </a:lnSpc>
              <a:spcBef>
                <a:spcPts val="0"/>
              </a:spcBef>
              <a:spcAft>
                <a:spcPts val="0"/>
              </a:spcAft>
            </a:pPr>
            <a:r>
              <a:rPr lang="en-US" sz="2800">
                <a:latin typeface="+mj-lt"/>
                <a:ea typeface="Calibri" panose="020F0502020204030204" pitchFamily="34" charset="0"/>
                <a:cs typeface="Times New Roman" panose="02020603050405020304" pitchFamily="18" charset="0"/>
              </a:rPr>
              <a:t>N</a:t>
            </a:r>
            <a:r>
              <a:rPr lang="en-US" sz="2800">
                <a:effectLst/>
                <a:latin typeface="+mj-lt"/>
                <a:ea typeface="Calibri" panose="020F0502020204030204" pitchFamily="34" charset="0"/>
                <a:cs typeface="Times New Roman" panose="02020603050405020304" pitchFamily="18" charset="0"/>
              </a:rPr>
              <a:t>ghiên cứu thông tin SGK kết hợp kết quả bảng PHT1 trả lời các câu hói sau?</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?1. Trong các cốc thủy tinh ở TN trên, cốc nào chứa dung dịch bão hòa? Dung dịch chưa bão hòa. Tại sao?</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?2. Nêu cách pha dung dịch bão hòa của sodium carbonate (Na</a:t>
            </a:r>
            <a:r>
              <a:rPr lang="en-US" sz="2800" b="1" baseline="-25000">
                <a:solidFill>
                  <a:srgbClr val="0070C0"/>
                </a:solidFill>
                <a:effectLst/>
                <a:latin typeface="+mj-lt"/>
                <a:ea typeface="Calibri" panose="020F0502020204030204" pitchFamily="34" charset="0"/>
                <a:cs typeface="Times New Roman" panose="02020603050405020304" pitchFamily="18" charset="0"/>
              </a:rPr>
              <a:t>2</a:t>
            </a:r>
            <a:r>
              <a:rPr lang="en-US" sz="2800" b="1">
                <a:solidFill>
                  <a:srgbClr val="0070C0"/>
                </a:solidFill>
                <a:effectLst/>
                <a:latin typeface="+mj-lt"/>
                <a:ea typeface="Calibri" panose="020F0502020204030204" pitchFamily="34" charset="0"/>
                <a:cs typeface="Times New Roman" panose="02020603050405020304" pitchFamily="18" charset="0"/>
              </a:rPr>
              <a:t>CO</a:t>
            </a:r>
            <a:r>
              <a:rPr lang="en-US" sz="2800" b="1" baseline="-25000">
                <a:solidFill>
                  <a:srgbClr val="0070C0"/>
                </a:solidFill>
                <a:effectLst/>
                <a:latin typeface="+mj-lt"/>
                <a:ea typeface="Calibri" panose="020F0502020204030204" pitchFamily="34" charset="0"/>
                <a:cs typeface="Times New Roman" panose="02020603050405020304" pitchFamily="18" charset="0"/>
              </a:rPr>
              <a:t>3</a:t>
            </a:r>
            <a:r>
              <a:rPr lang="en-US" sz="2800" b="1">
                <a:solidFill>
                  <a:srgbClr val="0070C0"/>
                </a:solidFill>
                <a:effectLst/>
                <a:latin typeface="+mj-lt"/>
                <a:ea typeface="Calibri" panose="020F0502020204030204" pitchFamily="34" charset="0"/>
                <a:cs typeface="Times New Roman" panose="02020603050405020304" pitchFamily="18" charset="0"/>
              </a:rPr>
              <a:t>) trong nước</a:t>
            </a:r>
            <a:r>
              <a:rPr lang="en-US" sz="2800" b="1">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8" y="777537"/>
            <a:ext cx="10450287" cy="4344169"/>
          </a:xfrm>
          <a:prstGeom prst="wedgeRoundRectCallout">
            <a:avLst>
              <a:gd name="adj1" fmla="val -40808"/>
              <a:gd name="adj2" fmla="val 65607"/>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012373" y="852139"/>
            <a:ext cx="10167257" cy="4307846"/>
          </a:xfrm>
          <a:prstGeom prst="rect">
            <a:avLst/>
          </a:prstGeom>
          <a:noFill/>
        </p:spPr>
        <p:txBody>
          <a:bodyPr wrap="square">
            <a:spAutoFit/>
          </a:bodyPr>
          <a:lstStyle/>
          <a:p>
            <a:pPr marL="0" marR="0">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?1. Cốc 1: dung dịch chưa bão hòa vì dung dịch có thể hòa tan thêm muối ăn (chất tan).</a:t>
            </a:r>
          </a:p>
          <a:p>
            <a:pPr marL="0" marR="0">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Cốc 4: dung dịch bão hòa vì dung dịch không thể hòa tan thêm muối ăn (chất tan).</a:t>
            </a:r>
          </a:p>
          <a:p>
            <a:pPr marL="0" marR="0">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?2. C</a:t>
            </a:r>
            <a:r>
              <a:rPr lang="en-US" sz="3200" spc="10">
                <a:solidFill>
                  <a:srgbClr val="000000"/>
                </a:solidFill>
                <a:effectLst/>
                <a:latin typeface="+mj-lt"/>
                <a:ea typeface="Calibri" panose="020F0502020204030204" pitchFamily="34" charset="0"/>
                <a:cs typeface="Times New Roman" panose="02020603050405020304" pitchFamily="18" charset="0"/>
              </a:rPr>
              <a:t>ho chất tan </a:t>
            </a:r>
            <a:r>
              <a:rPr lang="en-US" sz="3200">
                <a:effectLst/>
                <a:latin typeface="+mj-lt"/>
                <a:ea typeface="Calibri" panose="020F0502020204030204" pitchFamily="34" charset="0"/>
                <a:cs typeface="Times New Roman" panose="02020603050405020304" pitchFamily="18" charset="0"/>
              </a:rPr>
              <a:t>Na</a:t>
            </a:r>
            <a:r>
              <a:rPr lang="en-US" sz="3200" baseline="-25000">
                <a:effectLst/>
                <a:latin typeface="+mj-lt"/>
                <a:ea typeface="Calibri" panose="020F0502020204030204" pitchFamily="34" charset="0"/>
                <a:cs typeface="Times New Roman" panose="02020603050405020304" pitchFamily="18" charset="0"/>
              </a:rPr>
              <a:t>2</a:t>
            </a:r>
            <a:r>
              <a:rPr lang="en-US" sz="3200">
                <a:effectLst/>
                <a:latin typeface="+mj-lt"/>
                <a:ea typeface="Calibri" panose="020F0502020204030204" pitchFamily="34" charset="0"/>
                <a:cs typeface="Times New Roman" panose="02020603050405020304" pitchFamily="18" charset="0"/>
              </a:rPr>
              <a:t>CO</a:t>
            </a:r>
            <a:r>
              <a:rPr lang="en-US" sz="3200" baseline="-25000">
                <a:effectLst/>
                <a:latin typeface="+mj-lt"/>
                <a:ea typeface="Calibri" panose="020F0502020204030204" pitchFamily="34" charset="0"/>
                <a:cs typeface="Times New Roman" panose="02020603050405020304" pitchFamily="18" charset="0"/>
              </a:rPr>
              <a:t>3 </a:t>
            </a:r>
            <a:r>
              <a:rPr lang="en-US" sz="3200" spc="10">
                <a:solidFill>
                  <a:srgbClr val="000000"/>
                </a:solidFill>
                <a:effectLst/>
                <a:latin typeface="+mj-lt"/>
                <a:ea typeface="Calibri" panose="020F0502020204030204" pitchFamily="34" charset="0"/>
                <a:cs typeface="Times New Roman" panose="02020603050405020304" pitchFamily="18" charset="0"/>
              </a:rPr>
              <a:t>vào nước, khuấy đều đến khi chất tan không tan thêm được</a:t>
            </a:r>
            <a:r>
              <a:rPr lang="en-US" sz="3200" spc="10">
                <a:solidFill>
                  <a:srgbClr val="000000"/>
                </a:solidFill>
                <a:latin typeface="+mj-lt"/>
                <a:ea typeface="Calibri" panose="020F0502020204030204" pitchFamily="34" charset="0"/>
                <a:cs typeface="Times New Roman" panose="02020603050405020304" pitchFamily="18" charset="0"/>
              </a:rPr>
              <a:t> </a:t>
            </a:r>
            <a:r>
              <a:rPr lang="en-US" sz="3200" spc="10">
                <a:solidFill>
                  <a:srgbClr val="000000"/>
                </a:solidFill>
                <a:effectLst/>
                <a:latin typeface="+mj-lt"/>
                <a:ea typeface="Calibri" panose="020F0502020204030204" pitchFamily="34" charset="0"/>
                <a:cs typeface="Times New Roman" panose="02020603050405020304" pitchFamily="18" charset="0"/>
              </a:rPr>
              <a:t>nữa. Lọc lấy phần dung dịch, đó chính là dung dịch bão hoà của </a:t>
            </a:r>
            <a:r>
              <a:rPr lang="en-US" sz="3200">
                <a:effectLst/>
                <a:latin typeface="+mj-lt"/>
                <a:ea typeface="Calibri" panose="020F0502020204030204" pitchFamily="34" charset="0"/>
                <a:cs typeface="Times New Roman" panose="02020603050405020304" pitchFamily="18" charset="0"/>
              </a:rPr>
              <a:t>Na</a:t>
            </a:r>
            <a:r>
              <a:rPr lang="en-US" sz="3200" baseline="-25000">
                <a:effectLst/>
                <a:latin typeface="+mj-lt"/>
                <a:ea typeface="Calibri" panose="020F0502020204030204" pitchFamily="34" charset="0"/>
                <a:cs typeface="Times New Roman" panose="02020603050405020304" pitchFamily="18" charset="0"/>
              </a:rPr>
              <a:t>2</a:t>
            </a:r>
            <a:r>
              <a:rPr lang="en-US" sz="3200">
                <a:effectLst/>
                <a:latin typeface="+mj-lt"/>
                <a:ea typeface="Calibri" panose="020F0502020204030204" pitchFamily="34" charset="0"/>
                <a:cs typeface="Times New Roman" panose="02020603050405020304" pitchFamily="18" charset="0"/>
              </a:rPr>
              <a:t>CO</a:t>
            </a:r>
            <a:r>
              <a:rPr lang="en-US" sz="3200" baseline="-25000">
                <a:effectLst/>
                <a:latin typeface="+mj-lt"/>
                <a:ea typeface="Calibri" panose="020F0502020204030204" pitchFamily="34" charset="0"/>
                <a:cs typeface="Times New Roman" panose="02020603050405020304" pitchFamily="18" charset="0"/>
              </a:rPr>
              <a:t>3</a:t>
            </a:r>
            <a:r>
              <a:rPr lang="en-US" sz="3200">
                <a:effectLst/>
                <a:latin typeface="+mj-lt"/>
                <a:ea typeface="Calibri" panose="020F0502020204030204" pitchFamily="34" charset="0"/>
                <a:cs typeface="Times New Roman" panose="02020603050405020304" pitchFamily="18" charset="0"/>
              </a:rPr>
              <a:t> trong nước.</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977" y="5352457"/>
            <a:ext cx="1477761" cy="1477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2" y="1086054"/>
            <a:ext cx="1049383"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966653" y="144081"/>
            <a:ext cx="10724607" cy="797308"/>
            <a:chOff x="1850890" y="373354"/>
            <a:chExt cx="7956786"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7240201" cy="991753"/>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966652" y="1538560"/>
            <a:ext cx="10516133" cy="272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457200" algn="just">
              <a:lnSpc>
                <a:spcPct val="107000"/>
              </a:lnSpc>
              <a:spcBef>
                <a:spcPts val="0"/>
              </a:spcBef>
              <a:spcAft>
                <a:spcPts val="0"/>
              </a:spcAft>
            </a:pPr>
            <a:r>
              <a:rPr lang="en-US" sz="3200" smtClean="0">
                <a:effectLst/>
                <a:latin typeface="+mj-lt"/>
                <a:ea typeface="Calibri" panose="020F0502020204030204" pitchFamily="34" charset="0"/>
                <a:cs typeface="Times New Roman" panose="02020603050405020304" pitchFamily="18" charset="0"/>
              </a:rPr>
              <a:t>Ở </a:t>
            </a:r>
            <a:r>
              <a:rPr lang="en-US" sz="3200">
                <a:effectLst/>
                <a:latin typeface="+mj-lt"/>
                <a:ea typeface="Calibri" panose="020F0502020204030204" pitchFamily="34" charset="0"/>
                <a:cs typeface="Times New Roman" panose="02020603050405020304" pitchFamily="18" charset="0"/>
              </a:rPr>
              <a:t>nhiệt độ, áp suất nhất </a:t>
            </a:r>
            <a:r>
              <a:rPr lang="en-US" sz="3200" smtClean="0">
                <a:effectLst/>
                <a:latin typeface="+mj-lt"/>
                <a:ea typeface="Calibri" panose="020F0502020204030204" pitchFamily="34" charset="0"/>
                <a:cs typeface="Times New Roman" panose="02020603050405020304" pitchFamily="18" charset="0"/>
              </a:rPr>
              <a:t>định:</a:t>
            </a:r>
          </a:p>
          <a:p>
            <a:pPr marL="457200" marR="0" indent="-457200" algn="just">
              <a:lnSpc>
                <a:spcPct val="107000"/>
              </a:lnSpc>
              <a:spcBef>
                <a:spcPts val="0"/>
              </a:spcBef>
              <a:spcAft>
                <a:spcPts val="0"/>
              </a:spcAft>
              <a:buFontTx/>
              <a:buChar char="-"/>
            </a:pPr>
            <a:r>
              <a:rPr lang="en-US" sz="3200" smtClean="0">
                <a:latin typeface="+mj-lt"/>
                <a:ea typeface="Calibri" panose="020F0502020204030204" pitchFamily="34" charset="0"/>
                <a:cs typeface="Times New Roman" panose="02020603050405020304" pitchFamily="18" charset="0"/>
              </a:rPr>
              <a:t>D</a:t>
            </a:r>
            <a:r>
              <a:rPr lang="en-US" sz="3200" smtClean="0">
                <a:effectLst/>
                <a:latin typeface="+mj-lt"/>
                <a:ea typeface="Calibri" panose="020F0502020204030204" pitchFamily="34" charset="0"/>
                <a:cs typeface="Times New Roman" panose="02020603050405020304" pitchFamily="18" charset="0"/>
              </a:rPr>
              <a:t>ung </a:t>
            </a:r>
            <a:r>
              <a:rPr lang="en-US" sz="3200">
                <a:effectLst/>
                <a:latin typeface="+mj-lt"/>
                <a:ea typeface="Calibri" panose="020F0502020204030204" pitchFamily="34" charset="0"/>
                <a:cs typeface="Times New Roman" panose="02020603050405020304" pitchFamily="18" charset="0"/>
              </a:rPr>
              <a:t>dịch có thể hòa tan thêm chất tan gọi là dung dịch chưa bão hòa. </a:t>
            </a:r>
            <a:endParaRPr lang="en-US" sz="3200" smtClean="0">
              <a:effectLst/>
              <a:latin typeface="+mj-lt"/>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0"/>
              </a:spcAft>
              <a:buFontTx/>
              <a:buChar char="-"/>
            </a:pPr>
            <a:r>
              <a:rPr lang="en-US" sz="3200" smtClean="0">
                <a:effectLst/>
                <a:latin typeface="+mj-lt"/>
                <a:ea typeface="Calibri" panose="020F0502020204030204" pitchFamily="34" charset="0"/>
                <a:cs typeface="Times New Roman" panose="02020603050405020304" pitchFamily="18" charset="0"/>
              </a:rPr>
              <a:t>Dung </a:t>
            </a:r>
            <a:r>
              <a:rPr lang="en-US" sz="3200">
                <a:effectLst/>
                <a:latin typeface="+mj-lt"/>
                <a:ea typeface="Calibri" panose="020F0502020204030204" pitchFamily="34" charset="0"/>
                <a:cs typeface="Times New Roman" panose="02020603050405020304" pitchFamily="18" charset="0"/>
              </a:rPr>
              <a:t>dịch không thể hòa tan thêm chất tan gọi là dung dịch bão hòa.</a:t>
            </a:r>
          </a:p>
        </p:txBody>
      </p:sp>
    </p:spTree>
    <p:extLst>
      <p:ext uri="{BB962C8B-B14F-4D97-AF65-F5344CB8AC3E}">
        <p14:creationId xmlns:p14="http://schemas.microsoft.com/office/powerpoint/2010/main" val="921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4" y="855786"/>
            <a:ext cx="2860879"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1445202"/>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8" y="777537"/>
            <a:ext cx="10450287"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90" y="1355440"/>
            <a:ext cx="9689375" cy="246317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8" y="777536"/>
            <a:ext cx="10450287"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251312" y="1276806"/>
                <a:ext cx="9969683" cy="2444708"/>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?1. Độ tan của một chất tròn nước là số gam chất đó hòa tan trong 100g nước để tạo thành dung dịch bão hòa ở nhiệt độ, áp suất xác định.</a:t>
                </a:r>
                <a:endParaRPr lang="en-US" sz="32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?2.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a:blip r:embed="rId2"/>
                <a:stretch>
                  <a:fillRect l="-1528" t="-3500" r="-1100"/>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4"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1CDC0-1347-CFBF-D852-F2B72CC03664}"/>
              </a:ext>
            </a:extLst>
          </p:cNvPr>
          <p:cNvSpPr txBox="1"/>
          <p:nvPr/>
        </p:nvSpPr>
        <p:spPr>
          <a:xfrm>
            <a:off x="2592046" y="4033610"/>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a:solidFill>
                  <a:srgbClr val="0070C0"/>
                </a:solidFill>
                <a:ea typeface="Times New Roman" panose="02020603050405020304" pitchFamily="18" charset="0"/>
              </a:rPr>
              <a:t>L</a:t>
            </a:r>
            <a:r>
              <a:rPr lang="en-US" sz="3200" b="1">
                <a:solidFill>
                  <a:srgbClr val="0070C0"/>
                </a:solidFill>
                <a:effectLst/>
                <a:ea typeface="Times New Roman" panose="02020603050405020304" pitchFamily="18" charset="0"/>
              </a:rPr>
              <a:t>ưu ý</a:t>
            </a:r>
            <a:r>
              <a:rPr lang="en-US" sz="3200" b="1">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a:solidFill>
                  <a:srgbClr val="FF0000"/>
                </a:solidFill>
                <a:effectLst/>
                <a:ea typeface="Times New Roman" panose="02020603050405020304" pitchFamily="18" charset="0"/>
              </a:rPr>
              <a:t>Nói chung độ tan của chất rắn sẽ tăng nếu tăng nhiệt độ. Độ tan của</a:t>
            </a:r>
            <a:r>
              <a:rPr lang="en-US" sz="3200" spc="10">
                <a:solidFill>
                  <a:srgbClr val="FF0000"/>
                </a:solidFill>
                <a:ea typeface="Times New Roman" panose="02020603050405020304" pitchFamily="18" charset="0"/>
              </a:rPr>
              <a:t> </a:t>
            </a:r>
            <a:r>
              <a:rPr lang="en-US" sz="3200" spc="10">
                <a:solidFill>
                  <a:srgbClr val="FF0000"/>
                </a:solidFill>
                <a:effectLst/>
                <a:ea typeface="Times New Roman" panose="02020603050405020304" pitchFamily="18" charset="0"/>
              </a:rPr>
              <a:t>chất khí sẽ tăng nếu giảm nhiệt độ và tăng áp suất.</a:t>
            </a:r>
            <a:endParaRPr lang="en-US" sz="320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7"/>
            <a:ext cx="10894488" cy="4047262"/>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3"/>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a:solidFill>
                      <a:srgbClr val="0070C0"/>
                    </a:solidFill>
                    <a:effectLst/>
                    <a:ea typeface="Calibri" panose="020F0502020204030204" pitchFamily="34" charset="0"/>
                    <a:cs typeface="Times New Roman" panose="02020603050405020304" pitchFamily="18" charset="0"/>
                  </a:rPr>
                  <a:t>1.</a:t>
                </a:r>
                <a:r>
                  <a:rPr lang="en-US" sz="2800" b="1">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Times New Roman" panose="02020603050405020304" pitchFamily="18" charset="0"/>
                    <a:cs typeface="Times New Roman" panose="02020603050405020304" pitchFamily="18" charset="0"/>
                  </a:rPr>
                  <a:t>Độ tan của muối X trong 20g nước ở </a:t>
                </a:r>
                <a:r>
                  <a:rPr lang="en-US" sz="2800" spc="10">
                    <a:solidFill>
                      <a:srgbClr val="000000"/>
                    </a:solidFill>
                    <a:effectLst/>
                    <a:ea typeface="Calibri" panose="020F0502020204030204" pitchFamily="34" charset="0"/>
                    <a:cs typeface="Times New Roman" panose="02020603050405020304" pitchFamily="18" charset="0"/>
                  </a:rPr>
                  <a:t>25 °C là</a:t>
                </a:r>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2</a:t>
                </a:r>
                <a:r>
                  <a:rPr lang="en-US" sz="2800" spc="15">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3. </a:t>
                </a:r>
                <a:r>
                  <a:rPr lang="en-US" sz="2800">
                    <a:solidFill>
                      <a:srgbClr val="212529"/>
                    </a:solidFill>
                    <a:effectLst/>
                    <a:ea typeface="Times New Roman" panose="02020603050405020304" pitchFamily="18" charset="0"/>
                    <a:cs typeface="Times New Roman" panose="02020603050405020304" pitchFamily="18" charset="0"/>
                  </a:rPr>
                  <a:t>Công thức tính độ tan: </a:t>
                </a: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 K</a:t>
                </a:r>
                <a:r>
                  <a:rPr lang="en-US" sz="2800">
                    <a:solidFill>
                      <a:srgbClr val="212529"/>
                    </a:solidFill>
                    <a:effectLst/>
                    <a:ea typeface="Times New Roman" panose="02020603050405020304" pitchFamily="18" charset="0"/>
                    <a:cs typeface="Times New Roman" panose="02020603050405020304" pitchFamily="18" charset="0"/>
                  </a:rPr>
                  <a:t>hối lượng KNO</a:t>
                </a:r>
                <a:r>
                  <a:rPr lang="en-US" sz="2800" baseline="-25000">
                    <a:solidFill>
                      <a:srgbClr val="212529"/>
                    </a:solidFill>
                    <a:effectLst/>
                    <a:ea typeface="Times New Roman" panose="02020603050405020304" pitchFamily="18" charset="0"/>
                    <a:cs typeface="Times New Roman" panose="02020603050405020304" pitchFamily="18" charset="0"/>
                  </a:rPr>
                  <a:t>3</a:t>
                </a:r>
                <a:r>
                  <a:rPr lang="en-US" sz="2800">
                    <a:solidFill>
                      <a:srgbClr val="212529"/>
                    </a:solidFill>
                    <a:effectLst/>
                    <a:ea typeface="Times New Roman" panose="02020603050405020304" pitchFamily="18" charset="0"/>
                    <a:cs typeface="Times New Roman" panose="02020603050405020304" pitchFamily="18" charset="0"/>
                  </a:rPr>
                  <a:t> cần hòa tan 150 gam nước để thu được dung dịch bão hòa là:</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96029"/>
              </a:xfrm>
              <a:prstGeom prst="rect">
                <a:avLst/>
              </a:prstGeom>
              <a:blipFill>
                <a:blip r:embed="rId2"/>
                <a:stretch>
                  <a:fillRect l="-1093" t="-1356" r="-624" b="-33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5"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3"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2" y="1086054"/>
            <a:ext cx="1049383"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4577623" y="288745"/>
            <a:ext cx="3502663" cy="797308"/>
            <a:chOff x="1850890" y="373354"/>
            <a:chExt cx="3959010"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3364450" cy="991753"/>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207987" y="1308410"/>
                <a:ext cx="10516133" cy="47223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6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tan của một chất trong nước là số gam chất đó hòa tan trong 100g nước để tạo thành dung dịch bão hòa ở nhiệt độ, áp suất xác định.</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thức:  S = </a:t>
                </a:r>
                <a14:m>
                  <m:oMath xmlns:m="http://schemas.openxmlformats.org/officeDocument/2006/math">
                    <m:f>
                      <m:fPr>
                        <m:ctrlPr>
                          <a:rPr lang="en-US" sz="36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6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6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Trong đó : 	</a:t>
                </a:r>
                <a:r>
                  <a:rPr lang="en-US" sz="3600">
                    <a:effectLst/>
                    <a:latin typeface="Times New Roman" panose="02020603050405020304" pitchFamily="18" charset="0"/>
                    <a:ea typeface="Calibri" panose="020F0502020204030204" pitchFamily="34" charset="0"/>
                    <a:cs typeface="Times New Roman" panose="02020603050405020304" pitchFamily="18" charset="0"/>
                  </a:rPr>
                  <a:t>S là độ tan (g/100g nước)</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6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6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6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6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600">
                    <a:effectLst/>
                    <a:latin typeface="Times New Roman" panose="02020603050405020304" pitchFamily="18" charset="0"/>
                    <a:ea typeface="Calibri" panose="020F0502020204030204" pitchFamily="34" charset="0"/>
                    <a:cs typeface="Times New Roman" panose="02020603050405020304" pitchFamily="18" charset="0"/>
                  </a:rPr>
                  <a:t>là khối lượng nước (g)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xmlns:a14="http://schemas.microsoft.com/office/drawing/2010/main" xmlns="" id="{0B160093-20A9-FF59-BD7D-A2EA8FA7B081}"/>
                  </a:ext>
                </a:extLst>
              </p:cNvPr>
              <p:cNvSpPr>
                <a:spLocks noRot="1" noChangeAspect="1" noMove="1" noResize="1" noEditPoints="1" noAdjustHandles="1" noChangeArrowheads="1" noChangeShapeType="1" noTextEdit="1"/>
              </p:cNvSpPr>
              <p:nvPr/>
            </p:nvSpPr>
            <p:spPr bwMode="auto">
              <a:xfrm>
                <a:off x="1207986" y="1323028"/>
                <a:ext cx="10516133" cy="4693122"/>
              </a:xfrm>
              <a:prstGeom prst="rect">
                <a:avLst/>
              </a:prstGeom>
              <a:blipFill rotWithShape="1">
                <a:blip r:embed="rId3"/>
                <a:stretch>
                  <a:fillRect l="-1739" t="-1948" r="-1391" b="-376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061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4" y="855786"/>
            <a:ext cx="2860879"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1"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5"/>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07431" y="605980"/>
            <a:ext cx="7603363" cy="1015663"/>
          </a:xfrm>
          <a:prstGeom prst="rect">
            <a:avLst/>
          </a:prstGeom>
          <a:noFill/>
        </p:spPr>
        <p:txBody>
          <a:bodyPr wrap="none" rtlCol="0">
            <a:spAutoFit/>
          </a:bodyPr>
          <a:lstStyle/>
          <a:p>
            <a:pPr algn="ctr"/>
            <a:r>
              <a:rPr lang="en-US" altLang="zh-CN" sz="6000" b="1">
                <a:solidFill>
                  <a:srgbClr val="FF0000"/>
                </a:solidFill>
                <a:latin typeface="Times New Roman" pitchFamily="18" charset="0"/>
                <a:ea typeface="书体坊安景臣钢笔行书" panose="02010601030101010101" pitchFamily="2" charset="-122"/>
                <a:cs typeface="Times New Roman" pitchFamily="18" charset="0"/>
              </a:rPr>
              <a:t>NỘI DUNG BÀI HỌC</a:t>
            </a:r>
            <a:endParaRPr lang="zh-CN" altLang="en-US" sz="6000" b="1" dirty="0">
              <a:solidFill>
                <a:srgbClr val="FF0000"/>
              </a:solidFill>
              <a:latin typeface="Times New Roman" pitchFamily="18" charset="0"/>
              <a:ea typeface="书体坊安景臣钢笔行书" panose="02010601030101010101" pitchFamily="2" charset="-122"/>
              <a:cs typeface="Times New Roman" pitchFamily="18" charset="0"/>
            </a:endParaRPr>
          </a:p>
        </p:txBody>
      </p:sp>
      <p:grpSp>
        <p:nvGrpSpPr>
          <p:cNvPr id="3" name="Group 7"/>
          <p:cNvGrpSpPr/>
          <p:nvPr/>
        </p:nvGrpSpPr>
        <p:grpSpPr>
          <a:xfrm>
            <a:off x="786058" y="2022493"/>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8" y="3845950"/>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70" y="2022493"/>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70" y="3845950"/>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8"/>
            <a:ext cx="3619902" cy="954107"/>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Dung dịch, chất tan </a:t>
            </a:r>
          </a:p>
          <a:p>
            <a:r>
              <a:rPr lang="en-US" altLang="zh-CN" sz="2800" b="1">
                <a:solidFill>
                  <a:srgbClr val="154642"/>
                </a:solidFill>
                <a:latin typeface="+mj-lt"/>
                <a:ea typeface="汉仪喵魂体W" panose="00020600040101010101" pitchFamily="18" charset="-122"/>
              </a:rPr>
              <a:t>và dung 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Độ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Nồng độ dung 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8" y="4159335"/>
            <a:ext cx="4277133" cy="1384995"/>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Thực hành pha chế </a:t>
            </a:r>
          </a:p>
          <a:p>
            <a:r>
              <a:rPr lang="en-US" altLang="zh-CN" sz="2800" b="1">
                <a:solidFill>
                  <a:srgbClr val="154642"/>
                </a:solidFill>
                <a:latin typeface="+mj-lt"/>
                <a:ea typeface="汉仪喵魂体W" panose="00020600040101010101" pitchFamily="18" charset="-122"/>
              </a:rPr>
              <a:t>dung dịch theo nồng độ</a:t>
            </a:r>
          </a:p>
          <a:p>
            <a:r>
              <a:rPr lang="en-US" altLang="zh-CN" sz="2800" b="1">
                <a:solidFill>
                  <a:srgbClr val="154642"/>
                </a:solidFill>
                <a:latin typeface="+mj-lt"/>
                <a:ea typeface="汉仪喵魂体W" panose="00020600040101010101" pitchFamily="18" charset="-122"/>
              </a:rPr>
              <a:t>cho 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4" y="855786"/>
            <a:ext cx="2860879"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1"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8" y="777537"/>
            <a:ext cx="10450287"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90" y="1355440"/>
            <a:ext cx="10024655" cy="220406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7" y="767470"/>
            <a:ext cx="10450287"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870856"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7" y="5186820"/>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6" y="2100560"/>
          <a:ext cx="2510511" cy="1118465"/>
        </p:xfrm>
        <a:graphic>
          <a:graphicData uri="http://schemas.openxmlformats.org/presentationml/2006/ole">
            <mc:AlternateContent xmlns:mc="http://schemas.openxmlformats.org/markup-compatibility/2006">
              <mc:Choice xmlns:v="urn:schemas-microsoft-com:vml" Requires="v">
                <p:oleObj spid="_x0000_s1038" r:id="rId4" imgW="990600" imgH="431800" progId="Equation.DSMT4">
                  <p:embed/>
                </p:oleObj>
              </mc:Choice>
              <mc:Fallback>
                <p:oleObj r:id="rId4" imgW="990600" imgH="4318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966" y="2100560"/>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6" y="3818129"/>
          <a:ext cx="2596427" cy="1104384"/>
        </p:xfrm>
        <a:graphic>
          <a:graphicData uri="http://schemas.openxmlformats.org/presentationml/2006/ole">
            <mc:AlternateContent xmlns:mc="http://schemas.openxmlformats.org/markup-compatibility/2006">
              <mc:Choice xmlns:v="urn:schemas-microsoft-com:vml" Requires="v">
                <p:oleObj spid="_x0000_s1039" r:id="rId6" imgW="914400" imgH="393700" progId="Equation.3">
                  <p:embed/>
                </p:oleObj>
              </mc:Choice>
              <mc:Fallback>
                <p:oleObj r:id="rId6" imgW="914400" imgH="3937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956"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7" y="3830974"/>
          <a:ext cx="2794761" cy="1115814"/>
        </p:xfrm>
        <a:graphic>
          <a:graphicData uri="http://schemas.openxmlformats.org/presentationml/2006/ole">
            <mc:AlternateContent xmlns:mc="http://schemas.openxmlformats.org/markup-compatibility/2006">
              <mc:Choice xmlns:v="urn:schemas-microsoft-com:vml" Requires="v">
                <p:oleObj spid="_x0000_s1040" r:id="rId8" imgW="965200" imgH="393700" progId="Equation.3">
                  <p:embed/>
                </p:oleObj>
              </mc:Choice>
              <mc:Fallback>
                <p:oleObj r:id="rId8" imgW="965200" imgH="393700" progId="Equation.3">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8577" y="3830974"/>
                        <a:ext cx="2794761" cy="1115814"/>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id="{9CE11922-AA01-20B6-595D-A55433E8DFFA}"/>
              </a:ext>
            </a:extLst>
          </p:cNvPr>
          <p:cNvSpPr>
            <a:spLocks noChangeArrowheads="1"/>
          </p:cNvSpPr>
          <p:nvPr/>
        </p:nvSpPr>
        <p:spPr bwMode="auto">
          <a:xfrm>
            <a:off x="4339200"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a:latin typeface="Times New Roman" panose="02020603050405020304" pitchFamily="18" charset="0"/>
                <a:ea typeface="Calibri" panose="020F0502020204030204" pitchFamily="34" charset="0"/>
                <a:cs typeface="Times New Roman" panose="02020603050405020304" pitchFamily="18" charset="0"/>
              </a:rPr>
              <a:t>C%: Nồng độ phần trăm của dung dịch (g)</a:t>
            </a:r>
            <a:endPar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chất tan (g)</a:t>
            </a:r>
            <a:endParaRPr kumimoji="0" lang="en-US" altLang="en-US" sz="28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 :</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dung dịch (g)</a:t>
            </a:r>
            <a:endParaRPr kumimoji="0" lang="en-US" altLang="en-US" sz="2800" b="0" i="0" u="none" strike="noStrike" cap="none" normalizeH="0" baseline="0">
              <a:ln>
                <a:noFill/>
              </a:ln>
              <a:solidFill>
                <a:schemeClr val="tx1"/>
              </a:solidFill>
              <a:effectLst/>
            </a:endParaRPr>
          </a:p>
        </p:txBody>
      </p:sp>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1" y="4804847"/>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1" y="519378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1F216CB6-F737-3925-7437-07BC79997E66}"/>
              </a:ext>
            </a:extLst>
          </p:cNvPr>
          <p:cNvSpPr txBox="1"/>
          <p:nvPr/>
        </p:nvSpPr>
        <p:spPr>
          <a:xfrm>
            <a:off x="926802" y="3739851"/>
            <a:ext cx="734031"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id="{5581AA6C-9607-F3B1-E3BF-7EA03D7D7C92}"/>
              </a:ext>
            </a:extLst>
          </p:cNvPr>
          <p:cNvSpPr txBox="1"/>
          <p:nvPr/>
        </p:nvSpPr>
        <p:spPr>
          <a:xfrm>
            <a:off x="870855" y="1978325"/>
            <a:ext cx="734031"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6"/>
            <a:ext cx="10744265" cy="4031873"/>
          </a:xfrm>
          <a:prstGeom prst="rect">
            <a:avLst/>
          </a:prstGeom>
          <a:noFill/>
        </p:spPr>
        <p:txBody>
          <a:bodyPr wrap="square">
            <a:spAutoFit/>
          </a:bodyPr>
          <a:lstStyle/>
          <a:p>
            <a:r>
              <a:rPr lang="en-US" sz="3200" b="1" i="1" u="sng"/>
              <a:t>Bài tập 1</a:t>
            </a:r>
            <a:r>
              <a:rPr lang="en-US" sz="3200" b="1"/>
              <a:t>:</a:t>
            </a:r>
            <a:r>
              <a:rPr lang="en-US" sz="3200"/>
              <a:t> Hòa tan 2 g Acetic acid vào 48 g. Tính nồng độ phần trăm của dung dịch Acetic acid thu được.</a:t>
            </a:r>
          </a:p>
          <a:p>
            <a:r>
              <a:rPr lang="en-US" sz="3200" b="1" i="1" u="sng"/>
              <a:t>Bài tập 2</a:t>
            </a:r>
            <a:r>
              <a:rPr lang="en-US" sz="3200"/>
              <a:t>: Tính khối lượng Sodium hydroxide (NaOH) có trong 200g dung dịch NaOH có nồng độ 15%.</a:t>
            </a:r>
          </a:p>
          <a:p>
            <a:r>
              <a:rPr lang="en-US" sz="3200" b="1" i="1" u="sng"/>
              <a:t>Bài tập 3</a:t>
            </a:r>
            <a:r>
              <a:rPr lang="en-US" sz="3200"/>
              <a:t>: Hòa tan 20 g đường vào nước thu được dung dịch đường có nồng độ 10%. Tính khối lượng dd đường pha chế được và khối lượng nước cần dùng cho sự pha chế.</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5"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3"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8388759" y="2139926"/>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2054" r:id="rId4" imgW="2286000" imgH="431800" progId="Equation.3">
                  <p:embed/>
                </p:oleObj>
              </mc:Choice>
              <mc:Fallback>
                <p:oleObj r:id="rId4" imgW="2286000" imgH="4318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F7F87BAE-3377-BAC2-05DA-06636A9CB7B3}"/>
              </a:ext>
            </a:extLst>
          </p:cNvPr>
          <p:cNvSpPr txBox="1"/>
          <p:nvPr/>
        </p:nvSpPr>
        <p:spPr>
          <a:xfrm>
            <a:off x="892277" y="5360021"/>
            <a:ext cx="7300451" cy="1014380"/>
          </a:xfrm>
          <a:prstGeom prst="rect">
            <a:avLst/>
          </a:prstGeom>
          <a:noFill/>
        </p:spPr>
        <p:txBody>
          <a:bodyPr wrap="square">
            <a:spAutoFit/>
          </a:bodyPr>
          <a:lstStyle/>
          <a:p>
            <a:pPr marL="0" marR="0" algn="ctr">
              <a:lnSpc>
                <a:spcPct val="107000"/>
              </a:lnSpc>
              <a:spcBef>
                <a:spcPts val="0"/>
              </a:spcBef>
              <a:spcAft>
                <a:spcPts val="0"/>
              </a:spcAft>
            </a:pP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(nồng </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độ giấm ăn phần Mở đầu và giới thiệu giấm ăn là dd </a:t>
            </a:r>
            <a:r>
              <a:rPr lang="en-US" sz="2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có nồng 2- 5</a:t>
            </a: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5"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3"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8388759" y="2139926"/>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spid="_x0000_s3078" r:id="rId4" imgW="2286000" imgH="431800" progId="Equation.3">
                  <p:embed/>
                </p:oleObj>
              </mc:Choice>
              <mc:Fallback>
                <p:oleObj r:id="rId4" imgW="2286000" imgH="431800" progId="Equation.3">
                  <p:embed/>
                  <p:pic>
                    <p:nvPicPr>
                      <p:cNvPr id="12" name="Object 11">
                        <a:extLst>
                          <a:ext uri="{FF2B5EF4-FFF2-40B4-BE49-F238E27FC236}">
                            <a16:creationId xmlns:a16="http://schemas.microsoft.com/office/drawing/2014/main" id="{BBE096BA-6B00-97FD-DE1D-B8E3F6304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91"/>
            <a:ext cx="7175896" cy="4432395"/>
          </a:xfrm>
          <a:prstGeom prst="rect">
            <a:avLst/>
          </a:prstGeom>
        </p:spPr>
      </p:pic>
      <p:sp>
        <p:nvSpPr>
          <p:cNvPr id="3" name="TextBox 2">
            <a:extLst>
              <a:ext uri="{FF2B5EF4-FFF2-40B4-BE49-F238E27FC236}">
                <a16:creationId xmlns:a16="http://schemas.microsoft.com/office/drawing/2014/main" id="{24F70CE0-80F4-26A2-5733-5C3FAE946566}"/>
              </a:ext>
            </a:extLst>
          </p:cNvPr>
          <p:cNvSpPr txBox="1"/>
          <p:nvPr/>
        </p:nvSpPr>
        <p:spPr>
          <a:xfrm>
            <a:off x="715298" y="5278880"/>
            <a:ext cx="9608575" cy="619272"/>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2"/>
            <a:ext cx="11096715"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5"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3"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8388759" y="2139926"/>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8" y="19488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7" y="1962083"/>
          <a:ext cx="7790123" cy="1343126"/>
        </p:xfrm>
        <a:graphic>
          <a:graphicData uri="http://schemas.openxmlformats.org/presentationml/2006/ole">
            <mc:AlternateContent xmlns:mc="http://schemas.openxmlformats.org/markup-compatibility/2006">
              <mc:Choice xmlns:v="urn:schemas-microsoft-com:vml" Requires="v">
                <p:oleObj spid="_x0000_s4102" r:id="rId4" imgW="2247900" imgH="393700" progId="Equation.3">
                  <p:embed/>
                </p:oleObj>
              </mc:Choice>
              <mc:Fallback>
                <p:oleObj r:id="rId4" imgW="2247900" imgH="3937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157"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3"/>
            <a:ext cx="11096715"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5"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3"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8388759" y="2139926"/>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8" y="19488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EA8969A-6D00-2BD7-D59C-D5CA52ABF243}"/>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2" y="2133478"/>
          <a:ext cx="6751637" cy="1239995"/>
        </p:xfrm>
        <a:graphic>
          <a:graphicData uri="http://schemas.openxmlformats.org/presentationml/2006/ole">
            <mc:AlternateContent xmlns:mc="http://schemas.openxmlformats.org/markup-compatibility/2006">
              <mc:Choice xmlns:v="urn:schemas-microsoft-com:vml" Requires="v">
                <p:oleObj spid="_x0000_s5126" r:id="rId4" imgW="2120900" imgH="393700" progId="Equation.DSMT4">
                  <p:embed/>
                </p:oleObj>
              </mc:Choice>
              <mc:Fallback>
                <p:oleObj r:id="rId4" imgW="21209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962" y="2133478"/>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2" y="1086054"/>
            <a:ext cx="1049383"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721850" y="1768725"/>
            <a:ext cx="10969409" cy="121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id="{88DCC5F1-A1D6-0F65-0153-3AD080F8704F}"/>
              </a:ext>
            </a:extLst>
          </p:cNvPr>
          <p:cNvGrpSpPr/>
          <p:nvPr/>
        </p:nvGrpSpPr>
        <p:grpSpPr>
          <a:xfrm>
            <a:off x="966653" y="144080"/>
            <a:ext cx="10724607"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spid="_x0000_s6162" r:id="rId4" imgW="990600" imgH="431800" progId="Equation.DSMT4">
                  <p:embed/>
                </p:oleObj>
              </mc:Choice>
              <mc:Fallback>
                <p:oleObj r:id="rId4" imgW="9906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527BEEC-6AB9-F5AB-0769-4FA3F8B2E696}"/>
              </a:ext>
            </a:extLst>
          </p:cNvPr>
          <p:cNvSpPr txBox="1"/>
          <p:nvPr/>
        </p:nvSpPr>
        <p:spPr>
          <a:xfrm>
            <a:off x="3840466" y="3025436"/>
            <a:ext cx="8046735" cy="2244204"/>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5" y="4453131"/>
          <a:ext cx="2865201" cy="669147"/>
        </p:xfrm>
        <a:graphic>
          <a:graphicData uri="http://schemas.openxmlformats.org/presentationml/2006/ole">
            <mc:AlternateContent xmlns:mc="http://schemas.openxmlformats.org/markup-compatibility/2006">
              <mc:Choice xmlns:v="urn:schemas-microsoft-com:vml" Requires="v">
                <p:oleObj spid="_x0000_s6163" r:id="rId6" imgW="1016000" imgH="241300" progId="Equation.DSMT4">
                  <p:embed/>
                </p:oleObj>
              </mc:Choice>
              <mc:Fallback>
                <p:oleObj r:id="rId6" imgW="1016000" imgH="2413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1345" y="4453131"/>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56BF15FC-C33E-5A66-29A3-000661CABC80}"/>
              </a:ext>
            </a:extLst>
          </p:cNvPr>
          <p:cNvSpPr txBox="1"/>
          <p:nvPr/>
        </p:nvSpPr>
        <p:spPr>
          <a:xfrm>
            <a:off x="914399" y="566547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5" y="5448395"/>
          <a:ext cx="2939481" cy="1011964"/>
        </p:xfrm>
        <a:graphic>
          <a:graphicData uri="http://schemas.openxmlformats.org/presentationml/2006/ole">
            <mc:AlternateContent xmlns:mc="http://schemas.openxmlformats.org/markup-compatibility/2006">
              <mc:Choice xmlns:v="urn:schemas-microsoft-com:vml" Requires="v">
                <p:oleObj spid="_x0000_s6164" r:id="rId8" imgW="914400" imgH="393700" progId="Equation.3">
                  <p:embed/>
                </p:oleObj>
              </mc:Choice>
              <mc:Fallback>
                <p:oleObj r:id="rId8" imgW="914400" imgH="393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7285"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6" y="5393818"/>
          <a:ext cx="2672883" cy="1066543"/>
        </p:xfrm>
        <a:graphic>
          <a:graphicData uri="http://schemas.openxmlformats.org/presentationml/2006/ole">
            <mc:AlternateContent xmlns:mc="http://schemas.openxmlformats.org/markup-compatibility/2006">
              <mc:Choice xmlns:v="urn:schemas-microsoft-com:vml" Requires="v">
                <p:oleObj spid="_x0000_s6165" r:id="rId10" imgW="965200" imgH="393700" progId="Equation.3">
                  <p:embed/>
                </p:oleObj>
              </mc:Choice>
              <mc:Fallback>
                <p:oleObj r:id="rId10" imgW="965200" imgH="3937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4396" y="5393818"/>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3F68DD84-2A04-DBB9-43CA-3C58542ED87F}"/>
              </a:ext>
            </a:extLst>
          </p:cNvPr>
          <p:cNvSpPr/>
          <p:nvPr/>
        </p:nvSpPr>
        <p:spPr>
          <a:xfrm>
            <a:off x="911913"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56954" y="480771"/>
            <a:ext cx="2860879"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017831" y="753218"/>
            <a:ext cx="8307667" cy="1569660"/>
          </a:xfrm>
          <a:prstGeom prst="rect">
            <a:avLst/>
          </a:prstGeom>
          <a:noFill/>
        </p:spPr>
        <p:txBody>
          <a:bodyPr wrap="square" rtlCol="0">
            <a:spAutoFit/>
          </a:bodyPr>
          <a:lstStyle/>
          <a:p>
            <a:pPr algn="ctr"/>
            <a:r>
              <a:rPr lang="en-US" altLang="zh-CN" sz="4800" b="1">
                <a:solidFill>
                  <a:srgbClr val="154642"/>
                </a:solidFill>
                <a:latin typeface="+mj-lt"/>
                <a:ea typeface="汉仪喵魂体W" panose="00020600040101010101" pitchFamily="18" charset="-122"/>
              </a:rPr>
              <a:t>Dung dịch, chất tan và dung 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4" y="855786"/>
            <a:ext cx="2860879"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1"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8" y="777537"/>
            <a:ext cx="10450287"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90" y="1355441"/>
            <a:ext cx="10024655" cy="2731004"/>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7" y="767470"/>
            <a:ext cx="10450287"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172900" y="1008218"/>
                <a:ext cx="10148243" cy="3931076"/>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7" y="5186820"/>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1" y="4804847"/>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1" y="519378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7"/>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3"/>
                <a:ext cx="11717448" cy="5341590"/>
              </a:xfrm>
              <a:prstGeom prst="rect">
                <a:avLst/>
              </a:prstGeom>
              <a:noFill/>
            </p:spPr>
            <p:txBody>
              <a:bodyPr wrap="square">
                <a:spAutoFit/>
              </a:bodyPr>
              <a:lstStyle/>
              <a:p>
                <a:r>
                  <a:rPr lang="en-US" sz="2800">
                    <a:solidFill>
                      <a:srgbClr val="0070C0"/>
                    </a:solidFill>
                    <a:latin typeface="+mj-lt"/>
                  </a:rPr>
                  <a:t>BT1:</a:t>
                </a:r>
              </a:p>
              <a:p>
                <a:r>
                  <a:rPr lang="en-US" sz="2800">
                    <a:latin typeface="+mj-lt"/>
                  </a:rPr>
                  <a:t>Đổi 400 mL = 0,4 L</a:t>
                </a:r>
              </a:p>
              <a:p>
                <a:r>
                  <a:rPr lang="en-US" sz="2800">
                    <a:latin typeface="+mj-lt"/>
                  </a:rPr>
                  <a:t>Số mol NaCl là: </a:t>
                </a:r>
                <a:r>
                  <a:rPr lang="en-US" sz="2800" i="1">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a:latin typeface="+mj-lt"/>
                  </a:rPr>
                  <a:t>= 0,2 mol </a:t>
                </a:r>
              </a:p>
              <a:p>
                <a:r>
                  <a:rPr lang="en-US" sz="2800">
                    <a:latin typeface="+mj-lt"/>
                  </a:rPr>
                  <a:t>Nồng độ mol của dung dịch NaCl là:</a:t>
                </a:r>
              </a:p>
              <a:p>
                <a:r>
                  <a:rPr lang="en-US" sz="2800">
                    <a:latin typeface="+mj-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a:latin typeface="+mj-lt"/>
                  </a:rPr>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a:latin typeface="+mj-lt"/>
                  </a:rPr>
                  <a:t> = 0,5 M</a:t>
                </a:r>
              </a:p>
              <a:p>
                <a:r>
                  <a:rPr lang="en-US" sz="2800">
                    <a:solidFill>
                      <a:srgbClr val="0070C0"/>
                    </a:solidFill>
                  </a:rPr>
                  <a:t>BT2:</a:t>
                </a:r>
              </a:p>
              <a:p>
                <a:r>
                  <a:rPr lang="en-US" sz="2800">
                    <a:latin typeface="+mj-lt"/>
                  </a:rPr>
                  <a:t>	Đổi 800 mL = 0,8 L</a:t>
                </a:r>
              </a:p>
              <a:p>
                <a:r>
                  <a:rPr lang="en-US" sz="2800">
                    <a:latin typeface="+mj-lt"/>
                  </a:rPr>
                  <a:t>Số mol của Ba(OH)</a:t>
                </a:r>
                <a:r>
                  <a:rPr lang="en-US" sz="2800" baseline="-25000">
                    <a:latin typeface="+mj-lt"/>
                  </a:rPr>
                  <a:t>2</a:t>
                </a:r>
                <a:r>
                  <a:rPr lang="en-US" sz="2800">
                    <a:latin typeface="+mj-lt"/>
                  </a:rPr>
                  <a:t> là: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a:latin typeface="+mj-lt"/>
                </a:endParaRPr>
              </a:p>
              <a:p>
                <a:endParaRPr lang="en-US" sz="2800">
                  <a:latin typeface="+mj-lt"/>
                </a:endParaRPr>
              </a:p>
              <a:p>
                <a:r>
                  <a:rPr lang="en-US" sz="2800">
                    <a:latin typeface="+mj-lt"/>
                  </a:rPr>
                  <a:t>Vậy khối lượng Ba(OH)</a:t>
                </a:r>
                <a:r>
                  <a:rPr lang="en-US" sz="2800" baseline="-25000">
                    <a:latin typeface="+mj-lt"/>
                  </a:rPr>
                  <a:t>2</a:t>
                </a:r>
                <a:r>
                  <a:rPr lang="en-US" sz="280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m</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i="1">
                        <a:latin typeface="Cambria Math" panose="02040503050406030204" pitchFamily="18" charset="0"/>
                      </a:rPr>
                      <m:t>𝑚𝑜𝑙</m:t>
                    </m:r>
                    <m:r>
                      <a:rPr lang="en-US" sz="2800" i="1">
                        <a:latin typeface="Cambria Math" panose="02040503050406030204" pitchFamily="18" charset="0"/>
                      </a:rPr>
                      <m:t>) </m:t>
                    </m:r>
                  </m:oMath>
                </a14:m>
                <a:endParaRPr lang="en-US" sz="2800">
                  <a:latin typeface="+mj-lt"/>
                </a:endParaRPr>
              </a:p>
              <a:p>
                <a:endParaRPr lang="en-US" sz="2800">
                  <a:latin typeface="+mj-lt"/>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a:blip r:embed="rId2"/>
                <a:stretch>
                  <a:fillRect l="-1093" t="-1250"/>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5"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3"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8388759" y="2139926"/>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a:solidFill>
                      <a:srgbClr val="0070C0"/>
                    </a:solidFill>
                    <a:latin typeface="+mj-lt"/>
                  </a:rPr>
                  <a:t>BT3:</a:t>
                </a:r>
              </a:p>
              <a:p>
                <a:r>
                  <a:rPr lang="en-US" sz="2800" i="1"/>
                  <a:t>a)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a:t> = </a:t>
                </a:r>
                <a14:m>
                  <m:oMath xmlns:m="http://schemas.openxmlformats.org/officeDocument/2006/math">
                    <m:r>
                      <a:rPr lang="en-US" sz="2800">
                        <a:latin typeface="Cambria Math" panose="02040503050406030204" pitchFamily="18" charset="0"/>
                      </a:rPr>
                      <m:t>0,1 . 2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a:p>
              <a:p>
                <a:r>
                  <a:rPr lang="en-US" sz="2800" i="1"/>
                  <a:t> </a:t>
                </a:r>
                <a:endParaRPr lang="en-US" sz="2800"/>
              </a:p>
              <a:p>
                <a:r>
                  <a:rPr lang="en-US" sz="2800" i="1"/>
                  <a:t>b)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a:t> = 0,068 M</a:t>
                </a:r>
              </a:p>
              <a:p>
                <a:endParaRPr lang="en-US" sz="2800"/>
              </a:p>
              <a:p>
                <a:r>
                  <a:rPr lang="en-US" sz="2800">
                    <a:solidFill>
                      <a:srgbClr val="7030A0"/>
                    </a:solidFill>
                  </a:rPr>
                  <a:t>Nhận xét: </a:t>
                </a:r>
                <a:r>
                  <a:rPr lang="en-US" sz="2800" b="1"/>
                  <a:t>nồng độ dung dịch C có giá trị nằm giữa nồng độ của dd A và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987"/>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5"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3"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8388759" y="2139926"/>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wipe(down)">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bài toán pha trộn dd không xảy ra phản ứng:</a:t>
                </a:r>
                <a:endPar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giải:</a:t>
                </a:r>
                <a:endParaRPr lang="en-US"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định luật bảo toàn khối lượng (ĐLBTKL):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chất tan sau khi pha trộn bằng tổng khối lượng của các dung dịch đem trộn. Khối lượng dung dịch sau khi pha trộn bằng tổng khối lượng các dung dịch đem trộn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mol chất tan sau khi pha trộn bằng tổng số mol chất tan của các chất đem trộn. Thể tích sau khi đem trộn bằng tổng thể tích các dung dịch đem trộn (giả sử trộn lẫn không làm thay đổi thể tích).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r="-11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2" y="1086054"/>
            <a:ext cx="1049383"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3" y="144080"/>
            <a:ext cx="10724607"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F527BEEC-6AB9-F5AB-0769-4FA3F8B2E696}"/>
              </a:ext>
            </a:extLst>
          </p:cNvPr>
          <p:cNvSpPr txBox="1"/>
          <p:nvPr/>
        </p:nvSpPr>
        <p:spPr>
          <a:xfrm>
            <a:off x="3797301"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6BF15FC-C33E-5A66-29A3-000661CABC80}"/>
              </a:ext>
            </a:extLst>
          </p:cNvPr>
          <p:cNvSpPr txBox="1"/>
          <p:nvPr/>
        </p:nvSpPr>
        <p:spPr>
          <a:xfrm>
            <a:off x="813875" y="4686629"/>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id="{3F68DD84-2A04-DBB9-43CA-3C58542ED87F}"/>
              </a:ext>
            </a:extLst>
          </p:cNvPr>
          <p:cNvSpPr/>
          <p:nvPr/>
        </p:nvSpPr>
        <p:spPr>
          <a:xfrm>
            <a:off x="1025319" y="2931921"/>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2"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panose="02040503050406030204" pitchFamily="18" charset="0"/>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panose="02040503050406030204" pitchFamily="18" charset="0"/>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813877" y="1851222"/>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A4211E-4B3B-E06E-FB6E-245DECFD9B6E}"/>
                  </a:ext>
                </a:extLst>
              </p:cNvPr>
              <p:cNvSpPr txBox="1"/>
              <p:nvPr/>
            </p:nvSpPr>
            <p:spPr>
              <a:xfrm>
                <a:off x="3486759" y="4686630"/>
                <a:ext cx="6814751" cy="719941"/>
              </a:xfrm>
              <a:prstGeom prst="rect">
                <a:avLst/>
              </a:prstGeom>
              <a:noFill/>
            </p:spPr>
            <p:txBody>
              <a:bodyPr wrap="square">
                <a:spAutoFit/>
              </a:bodyPr>
              <a:lstStyle/>
              <a:p>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panose="02040503050406030204" pitchFamily="18" charset="0"/>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panose="02040503050406030204" pitchFamily="18" charset="0"/>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a:p>
            </p:txBody>
          </p:sp>
        </mc:Choice>
        <mc:Fallback xmlns="">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a:extLst>
              <a:ext uri="{FF2B5EF4-FFF2-40B4-BE49-F238E27FC236}">
                <a16:creationId xmlns:a16="http://schemas.microsoft.com/office/drawing/2014/main" id="{5D197476-4E9A-2B57-FFE3-EE2BF4B679C4}"/>
              </a:ext>
            </a:extLst>
          </p:cNvPr>
          <p:cNvSpPr>
            <a:spLocks noGrp="1"/>
          </p:cNvSpPr>
          <p:nvPr>
            <p:ph type="title"/>
          </p:nvPr>
        </p:nvSpPr>
        <p:spPr>
          <a:xfrm>
            <a:off x="490151" y="767901"/>
            <a:ext cx="10704719"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r>
              <a:rPr lang="en-US" altLang="en-US" sz="3600">
                <a:solidFill>
                  <a:srgbClr val="FF0000"/>
                </a:solidFill>
                <a:latin typeface="Palatino Linotype" panose="02040502050505030304" pitchFamily="18" charset="0"/>
              </a:rPr>
              <a:t/>
            </a:r>
            <a:br>
              <a:rPr lang="en-US" altLang="en-US" sz="3600">
                <a:solidFill>
                  <a:srgbClr val="FF0000"/>
                </a:solidFill>
                <a:latin typeface="Palatino Linotype" panose="02040502050505030304" pitchFamily="18" charset="0"/>
              </a:rPr>
            </a:br>
            <a:r>
              <a:rPr lang="en-US" altLang="en-US" sz="3600">
                <a:solidFill>
                  <a:srgbClr val="FF0000"/>
                </a:solidFill>
                <a:latin typeface="Palatino Linotype" panose="02040502050505030304" pitchFamily="18" charset="0"/>
              </a:rPr>
              <a:t/>
            </a: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r>
              <a:rPr lang="en-US" altLang="en-US" sz="3600" smtClean="0">
                <a:latin typeface="Palatino Linotype" panose="02040502050505030304" pitchFamily="18" charset="0"/>
              </a:rPr>
              <a:t/>
            </a:r>
            <a:br>
              <a:rPr lang="en-US" altLang="en-US" sz="3600" smtClean="0">
                <a:latin typeface="Palatino Linotype" panose="02040502050505030304" pitchFamily="18" charset="0"/>
              </a:rPr>
            </a:br>
            <a:r>
              <a:rPr lang="en-US" altLang="en-US" sz="3600" smtClean="0">
                <a:latin typeface="Palatino Linotype" panose="02040502050505030304" pitchFamily="18" charset="0"/>
              </a:rPr>
              <a:t>(</a:t>
            </a: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id="{D859CAC6-3B2C-CE60-83FF-1E754B07AD72}"/>
              </a:ext>
            </a:extLst>
          </p:cNvPr>
          <p:cNvSpPr/>
          <p:nvPr/>
        </p:nvSpPr>
        <p:spPr>
          <a:xfrm>
            <a:off x="9710741"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256457" y="486109"/>
            <a:ext cx="2860879"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577159" y="892998"/>
            <a:ext cx="10134963" cy="2585323"/>
          </a:xfrm>
          <a:prstGeom prst="rect">
            <a:avLst/>
          </a:prstGeom>
          <a:noFill/>
        </p:spPr>
        <p:txBody>
          <a:bodyPr wrap="square" rtlCol="0">
            <a:spAutoFit/>
          </a:bodyPr>
          <a:lstStyle/>
          <a:p>
            <a:pPr algn="ctr"/>
            <a:r>
              <a:rPr lang="en-US" altLang="zh-CN" sz="5400" b="1">
                <a:solidFill>
                  <a:srgbClr val="154642"/>
                </a:solidFill>
                <a:latin typeface="+mj-lt"/>
                <a:ea typeface="汉仪喵魂体W" panose="00020600040101010101" pitchFamily="18" charset="-122"/>
              </a:rPr>
              <a:t>Thực hành pha chế </a:t>
            </a:r>
          </a:p>
          <a:p>
            <a:pPr algn="ctr"/>
            <a:r>
              <a:rPr lang="en-US" altLang="zh-CN" sz="5400" b="1">
                <a:solidFill>
                  <a:srgbClr val="154642"/>
                </a:solidFill>
                <a:latin typeface="+mj-lt"/>
                <a:ea typeface="汉仪喵魂体W" panose="00020600040101010101" pitchFamily="18" charset="-122"/>
              </a:rPr>
              <a:t>dung dịch theo nồng độ</a:t>
            </a:r>
          </a:p>
          <a:p>
            <a:pPr algn="ctr"/>
            <a:r>
              <a:rPr lang="en-US" altLang="zh-CN" sz="5400" b="1">
                <a:solidFill>
                  <a:srgbClr val="154642"/>
                </a:solidFill>
                <a:latin typeface="+mj-lt"/>
                <a:ea typeface="汉仪喵魂体W" panose="00020600040101010101" pitchFamily="18" charset="-122"/>
              </a:rPr>
              <a:t>cho trước</a:t>
            </a:r>
            <a:endParaRPr lang="zh-CN" altLang="en-US" sz="54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8" y="5219069"/>
            <a:ext cx="9261231" cy="1124964"/>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1232439" y="5219070"/>
            <a:ext cx="9045768" cy="1146211"/>
          </a:xfrm>
          <a:prstGeom prst="rect">
            <a:avLst/>
          </a:prstGeom>
          <a:noFill/>
        </p:spPr>
        <p:txBody>
          <a:bodyPr wrap="square">
            <a:spAutoFit/>
          </a:bodyPr>
          <a:lstStyle/>
          <a:p>
            <a:pPr marL="0" marR="0" algn="just">
              <a:lnSpc>
                <a:spcPct val="107000"/>
              </a:lnSpc>
              <a:spcBef>
                <a:spcPts val="0"/>
              </a:spcBef>
              <a:spcAft>
                <a:spcPts val="0"/>
              </a:spcAft>
            </a:pPr>
            <a:r>
              <a:rPr lang="en-US" sz="3200">
                <a:solidFill>
                  <a:schemeClr val="bg1"/>
                </a:solidFill>
                <a:effectLst/>
                <a:latin typeface="+mj-lt"/>
                <a:ea typeface="Calibri" panose="020F0502020204030204" pitchFamily="34" charset="0"/>
                <a:cs typeface="Times New Roman" panose="02020603050405020304" pitchFamily="18" charset="0"/>
              </a:rPr>
              <a:t>“Trên một số nhãn hóa chất/ dung dịch có ghi con số. Vậy con số này có ý nghĩa gì?”</a:t>
            </a:r>
            <a:endParaRPr lang="en-US" sz="2400">
              <a:solidFill>
                <a:schemeClr val="bg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2" y="936588"/>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5010907" y="328070"/>
            <a:ext cx="5267300" cy="4891001"/>
          </a:xfrm>
          <a:prstGeom prst="rect">
            <a:avLst/>
          </a:prstGeom>
        </p:spPr>
      </p:pic>
    </p:spTree>
    <p:extLst>
      <p:ext uri="{BB962C8B-B14F-4D97-AF65-F5344CB8AC3E}">
        <p14:creationId xmlns:p14="http://schemas.microsoft.com/office/powerpoint/2010/main" val="221886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4868563" y="1276063"/>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5098600" y="1438723"/>
            <a:ext cx="6430651" cy="1870705"/>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1"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1" y="1201216"/>
            <a:ext cx="10744265" cy="4832092"/>
          </a:xfrm>
          <a:prstGeom prst="rect">
            <a:avLst/>
          </a:prstGeom>
          <a:noFill/>
        </p:spPr>
        <p:txBody>
          <a:bodyPr wrap="square">
            <a:spAutoFit/>
          </a:bodyPr>
          <a:lstStyle/>
          <a:p>
            <a:r>
              <a:rPr lang="nl-NL" sz="2800">
                <a:solidFill>
                  <a:srgbClr val="0070C0"/>
                </a:solidFill>
                <a:latin typeface="+mj-lt"/>
              </a:rPr>
              <a:t>1.</a:t>
            </a:r>
            <a:r>
              <a:rPr lang="nl-NL" sz="2800">
                <a:latin typeface="+mj-lt"/>
              </a:rPr>
              <a:t>Thảo luận nhóm, đề xuất các dụng cụ - hóa chất, tính toán và nêu cách pha chế  100g dung dịch muối ăn nồng độ 0,9% vào bảng sau. </a:t>
            </a:r>
          </a:p>
          <a:p>
            <a:endParaRPr lang="nl-NL" sz="2800">
              <a:latin typeface="+mj-lt"/>
            </a:endParaRPr>
          </a:p>
          <a:p>
            <a:endParaRPr lang="nl-NL" sz="2800">
              <a:latin typeface="+mj-lt"/>
            </a:endParaRPr>
          </a:p>
          <a:p>
            <a:endParaRPr lang="nl-NL" sz="2800">
              <a:latin typeface="+mj-lt"/>
            </a:endParaRPr>
          </a:p>
          <a:p>
            <a:endParaRPr lang="nl-NL" sz="2800">
              <a:latin typeface="+mj-lt"/>
            </a:endParaRPr>
          </a:p>
          <a:p>
            <a:endParaRPr lang="nl-NL" sz="2800">
              <a:latin typeface="+mj-lt"/>
            </a:endParaRPr>
          </a:p>
          <a:p>
            <a:r>
              <a:rPr lang="nl-NL" sz="2800">
                <a:solidFill>
                  <a:srgbClr val="0070C0"/>
                </a:solidFill>
                <a:latin typeface="+mj-lt"/>
              </a:rPr>
              <a:t>2. </a:t>
            </a:r>
            <a:r>
              <a:rPr lang="nl-NL" sz="2800">
                <a:latin typeface="+mj-lt"/>
              </a:rPr>
              <a:t>Dung dịch muối ăn nồng độ 0,9% ( hay còn gọi là dung dịch nước muối sinh lý) có thể sử dụng để làm gì ?</a:t>
            </a:r>
            <a:endParaRPr lang="en-US" sz="2800">
              <a:latin typeface="+mj-lt"/>
            </a:endParaRPr>
          </a:p>
          <a:p>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val="1898863088"/>
                    </a:ext>
                  </a:extLst>
                </a:gridCol>
                <a:gridCol w="4630499">
                  <a:extLst>
                    <a:ext uri="{9D8B030D-6E8A-4147-A177-3AD203B41FA5}">
                      <a16:colId xmlns:a16="http://schemas.microsoft.com/office/drawing/2014/main" val="559289081"/>
                    </a:ext>
                  </a:extLst>
                </a:gridCol>
                <a:gridCol w="3617609">
                  <a:extLst>
                    <a:ext uri="{9D8B030D-6E8A-4147-A177-3AD203B41FA5}">
                      <a16:colId xmlns:a16="http://schemas.microsoft.com/office/drawing/2014/main"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9EA047-05AF-2473-1A68-C6DAF4E08F0D}"/>
              </a:ext>
            </a:extLst>
          </p:cNvPr>
          <p:cNvSpPr txBox="1"/>
          <p:nvPr/>
        </p:nvSpPr>
        <p:spPr>
          <a:xfrm>
            <a:off x="725227"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1" y="1450471"/>
          <a:ext cx="12097266" cy="5430997"/>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val="1898863088"/>
                    </a:ext>
                  </a:extLst>
                </a:gridCol>
                <a:gridCol w="4460791">
                  <a:extLst>
                    <a:ext uri="{9D8B030D-6E8A-4147-A177-3AD203B41FA5}">
                      <a16:colId xmlns:a16="http://schemas.microsoft.com/office/drawing/2014/main" val="559289081"/>
                    </a:ext>
                  </a:extLst>
                </a:gridCol>
                <a:gridCol w="4967415">
                  <a:extLst>
                    <a:ext uri="{9D8B030D-6E8A-4147-A177-3AD203B41FA5}">
                      <a16:colId xmlns:a16="http://schemas.microsoft.com/office/drawing/2014/main"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DF9BA6-9E26-3A58-C0CC-1F2701BBA755}"/>
                  </a:ext>
                </a:extLst>
              </p:cNvPr>
              <p:cNvSpPr txBox="1"/>
              <p:nvPr/>
            </p:nvSpPr>
            <p:spPr>
              <a:xfrm>
                <a:off x="2631513" y="2416788"/>
                <a:ext cx="4424195" cy="4437497"/>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1ACA7D5-9B54-30B4-BE8D-84DDB504B4C7}"/>
              </a:ext>
            </a:extLst>
          </p:cNvPr>
          <p:cNvSpPr txBox="1"/>
          <p:nvPr/>
        </p:nvSpPr>
        <p:spPr>
          <a:xfrm>
            <a:off x="7092303"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a16="http://schemas.microsoft.com/office/drawing/2014/main" id="{F93CA7DF-BCD3-A37F-1989-6CA6B4995F86}"/>
              </a:ext>
            </a:extLst>
          </p:cNvPr>
          <p:cNvSpPr txBox="1"/>
          <p:nvPr/>
        </p:nvSpPr>
        <p:spPr>
          <a:xfrm>
            <a:off x="2" y="2568349"/>
            <a:ext cx="2594919" cy="4241546"/>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1" y="1201217"/>
            <a:ext cx="10744265" cy="1569660"/>
          </a:xfrm>
          <a:prstGeom prst="rect">
            <a:avLst/>
          </a:prstGeom>
          <a:noFill/>
        </p:spPr>
        <p:txBody>
          <a:bodyPr wrap="square">
            <a:spAutoFit/>
          </a:bodyPr>
          <a:lstStyle/>
          <a:p>
            <a:r>
              <a:rPr lang="nl-NL" sz="3200">
                <a:solidFill>
                  <a:srgbClr val="0070C0"/>
                </a:solidFill>
                <a:latin typeface="+mj-lt"/>
              </a:rPr>
              <a:t>2</a:t>
            </a:r>
            <a:r>
              <a:rPr lang="en-US" sz="3200"/>
              <a:t>. Dung dịch nước muối sinh lý còn có tác dụng</a:t>
            </a:r>
            <a:r>
              <a:rPr lang="vi-VN" sz="3200"/>
              <a:t> rửa vết thương, giúp làm sạch, loại bỏ chất bẩn, vi khuẩn, ngăn ngừa viêm nhiễm</a:t>
            </a:r>
            <a:r>
              <a:rPr lang="en-US" sz="3200"/>
              <a:t> và súc hòng, rửa mắt, rửa mũi …</a:t>
            </a:r>
            <a:r>
              <a:rPr lang="nl-NL" sz="3200">
                <a:latin typeface="+mj-lt"/>
              </a:rPr>
              <a:t>  </a:t>
            </a:r>
            <a:endParaRPr lang="en-US" sz="32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p:pic>
        <p:nvPicPr>
          <p:cNvPr id="4" name="Picture 2" descr="Sai lầm khi dùng nước muối sinh lý gây nguy hiểm cho trẻ">
            <a:extLst>
              <a:ext uri="{FF2B5EF4-FFF2-40B4-BE49-F238E27FC236}">
                <a16:creationId xmlns:a16="http://schemas.microsoft.com/office/drawing/2014/main"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2" y="3029370"/>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8"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8" y="777537"/>
            <a:ext cx="10450287"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4" y="1078251"/>
            <a:ext cx="10024655" cy="1541319"/>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E86902-4CB5-CEA7-2483-300CB2A52128}"/>
              </a:ext>
            </a:extLst>
          </p:cNvPr>
          <p:cNvSpPr txBox="1"/>
          <p:nvPr/>
        </p:nvSpPr>
        <p:spPr>
          <a:xfrm>
            <a:off x="870858" y="2495151"/>
            <a:ext cx="10450287" cy="1673150"/>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951471" y="1590218"/>
            <a:ext cx="10515600" cy="1870705"/>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1083674" y="1332073"/>
            <a:ext cx="10024655" cy="1077218"/>
          </a:xfrm>
          <a:prstGeom prst="rect">
            <a:avLst/>
          </a:prstGeom>
          <a:noFill/>
        </p:spPr>
        <p:txBody>
          <a:bodyPr wrap="square">
            <a:spAutoFit/>
          </a:bodyPr>
          <a:lstStyle/>
          <a:p>
            <a:pPr marL="0" marR="0" algn="just">
              <a:spcBef>
                <a:spcPts val="0"/>
              </a:spcBef>
              <a:spcAft>
                <a:spcPts val="0"/>
              </a:spcAft>
            </a:pPr>
            <a:r>
              <a:rPr lang="en-US" sz="3200">
                <a:effectLst/>
                <a:latin typeface="Times New Roman" panose="02020603050405020304" pitchFamily="18" charset="0"/>
                <a:ea typeface="Times New Roman" panose="02020603050405020304" pitchFamily="18" charset="0"/>
              </a:rPr>
              <a:t>BT: Từ muối CuSO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nước cất và các dụng cụ cần thiết, hãy tính toán và nêu cách pha chế: 50 mL dung dịch CuSO</a:t>
            </a:r>
            <a:r>
              <a:rPr lang="en-US" sz="3200" baseline="-25000">
                <a:effectLst/>
                <a:latin typeface="Times New Roman" panose="02020603050405020304" pitchFamily="18" charset="0"/>
                <a:ea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9EFE1D-5466-0E2D-C12C-768B56797E9C}"/>
                  </a:ext>
                </a:extLst>
              </p:cNvPr>
              <p:cNvSpPr txBox="1"/>
              <p:nvPr/>
            </p:nvSpPr>
            <p:spPr>
              <a:xfrm>
                <a:off x="417040" y="2665910"/>
                <a:ext cx="5427707" cy="3613425"/>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Tính toán:</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Đổi 50mL = 0,05 L</a:t>
                </a:r>
              </a:p>
              <a:p>
                <a:pPr marL="0" marR="0">
                  <a:spcBef>
                    <a:spcPts val="0"/>
                  </a:spcBef>
                  <a:spcAft>
                    <a:spcPts val="0"/>
                  </a:spcAft>
                </a:pPr>
                <a:r>
                  <a:rPr lang="en-US" sz="2800">
                    <a:solidFill>
                      <a:srgbClr val="002060"/>
                    </a:solidFill>
                    <a:effectLst/>
                    <a:latin typeface="+mj-lt"/>
                    <a:ea typeface="Times New Roman" panose="02020603050405020304" pitchFamily="18" charset="0"/>
                  </a:rPr>
                  <a:t>– Số mol chất tan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 C</a:t>
                </a:r>
                <a:r>
                  <a:rPr lang="en-US" sz="2800" baseline="-25000">
                    <a:solidFill>
                      <a:srgbClr val="002060"/>
                    </a:solidFill>
                    <a:effectLst/>
                    <a:latin typeface="+mj-lt"/>
                    <a:ea typeface="Times New Roman" panose="02020603050405020304" pitchFamily="18" charset="0"/>
                  </a:rPr>
                  <a:t>M</a:t>
                </a:r>
                <a:r>
                  <a:rPr lang="en-US" sz="2800">
                    <a:solidFill>
                      <a:srgbClr val="002060"/>
                    </a:solidFill>
                    <a:effectLst/>
                    <a:latin typeface="+mj-lt"/>
                    <a:ea typeface="Times New Roman" panose="02020603050405020304" pitchFamily="18" charset="0"/>
                  </a:rPr>
                  <a:t>. V = 1 x 0,05 = 0,05 (mol)</a:t>
                </a:r>
              </a:p>
              <a:p>
                <a:pPr marL="0" marR="0">
                  <a:spcBef>
                    <a:spcPts val="0"/>
                  </a:spcBef>
                  <a:spcAft>
                    <a:spcPts val="0"/>
                  </a:spcAft>
                </a:pPr>
                <a:r>
                  <a:rPr lang="en-US" sz="2800">
                    <a:solidFill>
                      <a:srgbClr val="002060"/>
                    </a:solidFill>
                    <a:effectLst/>
                    <a:latin typeface="+mj-lt"/>
                    <a:ea typeface="Times New Roman" panose="02020603050405020304" pitchFamily="18" charset="0"/>
                  </a:rPr>
                  <a:t>– Khối lượng của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3"/>
                <a:stretch>
                  <a:fillRect l="-2245" t="-1686" r="-2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AF09687-6F01-3C3D-508A-09FF783C4CB4}"/>
              </a:ext>
            </a:extLst>
          </p:cNvPr>
          <p:cNvSpPr txBox="1"/>
          <p:nvPr/>
        </p:nvSpPr>
        <p:spPr>
          <a:xfrm>
            <a:off x="5844745" y="2689396"/>
            <a:ext cx="6098059" cy="2677656"/>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Cách pha chế dung dịch:</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Cân 8 g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khan cho vào một cốc thủy tinh loại 100 mL.</a:t>
            </a:r>
          </a:p>
          <a:p>
            <a:pPr marL="0" marR="0">
              <a:spcBef>
                <a:spcPts val="0"/>
              </a:spcBef>
              <a:spcAft>
                <a:spcPts val="0"/>
              </a:spcAft>
            </a:pPr>
            <a:r>
              <a:rPr lang="en-US" sz="2800">
                <a:solidFill>
                  <a:srgbClr val="002060"/>
                </a:solidFill>
                <a:effectLst/>
                <a:latin typeface="+mj-lt"/>
                <a:ea typeface="Times New Roman" panose="02020603050405020304" pitchFamily="18" charset="0"/>
              </a:rPr>
              <a:t>– Cho từ từ nước cất vào cốc và khuấy nhẹ cho đủ 50 mL dung dịch.</a:t>
            </a:r>
          </a:p>
          <a:p>
            <a:pPr marL="0" marR="0">
              <a:spcBef>
                <a:spcPts val="0"/>
              </a:spcBef>
              <a:spcAft>
                <a:spcPts val="0"/>
              </a:spcAft>
            </a:pPr>
            <a:r>
              <a:rPr lang="en-US" sz="2800">
                <a:solidFill>
                  <a:srgbClr val="002060"/>
                </a:solidFill>
                <a:effectLst/>
                <a:latin typeface="+mj-lt"/>
                <a:ea typeface="Times New Roman" panose="02020603050405020304" pitchFamily="18" charset="0"/>
              </a:rPr>
              <a:t>– Ta được dung dịch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5758248" y="2409293"/>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DCFCF-9EB7-C42F-8A7D-852A77F978BE}"/>
              </a:ext>
            </a:extLst>
          </p:cNvPr>
          <p:cNvPicPr>
            <a:picLocks noChangeAspect="1"/>
          </p:cNvPicPr>
          <p:nvPr/>
        </p:nvPicPr>
        <p:blipFill>
          <a:blip r:embed="rId2"/>
          <a:stretch>
            <a:fillRect/>
          </a:stretch>
        </p:blipFill>
        <p:spPr>
          <a:xfrm>
            <a:off x="421623" y="414334"/>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9"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9" y="3256290"/>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2" y="1086054"/>
            <a:ext cx="1049383"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3" y="144080"/>
            <a:ext cx="10724607" cy="1992440"/>
            <a:chOff x="1850890" y="373354"/>
            <a:chExt cx="7956786" cy="4469184"/>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661101"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4" y="3023037"/>
            <a:ext cx="4872616"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8" y="5219069"/>
            <a:ext cx="10154607" cy="1124964"/>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id="{C81064DA-6D57-2CE7-7FEA-73E6EA630BE6}"/>
              </a:ext>
            </a:extLst>
          </p:cNvPr>
          <p:cNvSpPr txBox="1"/>
          <p:nvPr/>
        </p:nvSpPr>
        <p:spPr>
          <a:xfrm>
            <a:off x="716459" y="5552354"/>
            <a:ext cx="10154605" cy="619272"/>
          </a:xfrm>
          <a:prstGeom prst="rect">
            <a:avLst/>
          </a:prstGeom>
          <a:noFill/>
        </p:spPr>
        <p:txBody>
          <a:bodyPr wrap="square">
            <a:spAutoFit/>
          </a:bodyPr>
          <a:lstStyle/>
          <a:p>
            <a:pPr marL="0" marR="0" indent="457200" algn="just">
              <a:lnSpc>
                <a:spcPct val="107000"/>
              </a:lnSpc>
              <a:spcBef>
                <a:spcPts val="0"/>
              </a:spcBef>
              <a:spcAft>
                <a:spcPts val="0"/>
              </a:spcAft>
            </a:pPr>
            <a:r>
              <a:rPr lang="en-US" sz="3200">
                <a:solidFill>
                  <a:schemeClr val="bg1"/>
                </a:solidFill>
                <a:effectLst/>
                <a:ea typeface="Calibri" panose="020F0502020204030204" pitchFamily="34" charset="0"/>
                <a:cs typeface="Times New Roman" panose="02020603050405020304" pitchFamily="18" charset="0"/>
              </a:rPr>
              <a:t>Con số đó chỉ nồng độ phần trăm của dung dịch.</a:t>
            </a: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2" y="936588"/>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1" y="661352"/>
            <a:ext cx="4566933" cy="4213760"/>
          </a:xfrm>
          <a:prstGeom prst="rect">
            <a:avLst/>
          </a:prstGeom>
        </p:spPr>
      </p:pic>
    </p:spTree>
    <p:extLst>
      <p:ext uri="{BB962C8B-B14F-4D97-AF65-F5344CB8AC3E}">
        <p14:creationId xmlns:p14="http://schemas.microsoft.com/office/powerpoint/2010/main" val="260480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C0590-C7AB-2F66-3D24-7FF211EFD097}"/>
              </a:ext>
            </a:extLst>
          </p:cNvPr>
          <p:cNvSpPr txBox="1"/>
          <p:nvPr/>
        </p:nvSpPr>
        <p:spPr>
          <a:xfrm>
            <a:off x="886597" y="1249532"/>
            <a:ext cx="10234483" cy="3599703"/>
          </a:xfrm>
          <a:prstGeom prst="rect">
            <a:avLst/>
          </a:prstGeom>
          <a:noFill/>
        </p:spPr>
        <p:txBody>
          <a:bodyPr wrap="square">
            <a:spAutoFit/>
          </a:bodyPr>
          <a:lstStyle/>
          <a:p>
            <a:pPr marL="0" marR="0">
              <a:lnSpc>
                <a:spcPct val="120000"/>
              </a:lnSpc>
              <a:spcBef>
                <a:spcPts val="0"/>
              </a:spcBef>
              <a:spcAft>
                <a:spcPts val="0"/>
              </a:spcAft>
            </a:pPr>
            <a:r>
              <a:rPr lang="en-US" sz="2800" b="1" spc="10">
                <a:solidFill>
                  <a:srgbClr val="000000"/>
                </a:solidFill>
                <a:effectLst/>
                <a:latin typeface="+mj-lt"/>
                <a:ea typeface="Calibri" panose="020F0502020204030204" pitchFamily="34" charset="0"/>
                <a:cs typeface="Times New Roman" panose="02020603050405020304" pitchFamily="18" charset="0"/>
              </a:rPr>
              <a:t>Bài 1</a:t>
            </a:r>
            <a:r>
              <a:rPr lang="en-US" sz="2800" spc="10">
                <a:solidFill>
                  <a:srgbClr val="000000"/>
                </a:solidFill>
                <a:effectLst/>
                <a:latin typeface="+mj-lt"/>
                <a:ea typeface="Calibri" panose="020F0502020204030204" pitchFamily="34" charset="0"/>
                <a:cs typeface="Times New Roman" panose="02020603050405020304" pitchFamily="18" charset="0"/>
              </a:rPr>
              <a:t>. Em hãy mô tả cách tiến hành những thí nghiệm sau:</a:t>
            </a:r>
            <a:r>
              <a:rPr lang="en-US" sz="2800" spc="10">
                <a:effectLst/>
                <a:latin typeface="+mj-lt"/>
                <a:ea typeface="Calibri" panose="020F0502020204030204" pitchFamily="34" charset="0"/>
                <a:cs typeface="Times New Roman" panose="02020603050405020304" pitchFamily="18" charset="0"/>
              </a:rPr>
              <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a) Chuyển đổi từ một dung dịch NaCl bão hoà thành một dung dịch chưa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r>
              <a:rPr lang="en-US" sz="2800" spc="10">
                <a:effectLst/>
                <a:latin typeface="+mj-lt"/>
                <a:ea typeface="Calibri" panose="020F0502020204030204" pitchFamily="34" charset="0"/>
                <a:cs typeface="Times New Roman" panose="02020603050405020304" pitchFamily="18" charset="0"/>
              </a:rPr>
              <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b) Chuyển đổi từ một dung dịch NaCl chưa bão hoà thành một dung dịch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endParaRPr lang="en-US" sz="280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a:effectLst/>
                <a:latin typeface="+mj-lt"/>
                <a:ea typeface="Calibri" panose="020F0502020204030204" pitchFamily="34" charset="0"/>
                <a:cs typeface="Times New Roman" panose="02020603050405020304" pitchFamily="18" charset="0"/>
              </a:rPr>
              <a:t>BT2: </a:t>
            </a:r>
            <a:r>
              <a:rPr lang="en-US" sz="2800">
                <a:effectLst/>
                <a:latin typeface="+mj-lt"/>
                <a:ea typeface="Calibri" panose="020F0502020204030204" pitchFamily="34" charset="0"/>
                <a:cs typeface="Times New Roman" panose="02020603050405020304" pitchFamily="18" charset="0"/>
              </a:rPr>
              <a:t>Ở 20</a:t>
            </a:r>
            <a:r>
              <a:rPr lang="en-US" sz="2800" baseline="30000">
                <a:effectLst/>
                <a:latin typeface="+mj-lt"/>
                <a:ea typeface="Calibri" panose="020F0502020204030204" pitchFamily="34" charset="0"/>
                <a:cs typeface="Times New Roman" panose="02020603050405020304" pitchFamily="18" charset="0"/>
              </a:rPr>
              <a:t>o</a:t>
            </a:r>
            <a:r>
              <a:rPr lang="en-US" sz="2800">
                <a:effectLst/>
                <a:latin typeface="+mj-lt"/>
                <a:ea typeface="Calibri" panose="020F0502020204030204" pitchFamily="34" charset="0"/>
                <a:cs typeface="Times New Roman" panose="02020603050405020304" pitchFamily="18" charset="0"/>
              </a:rPr>
              <a:t>C, độ tan của muối ăn là 36 g. Hãy tính nồng độ phần trăm của dung dịch bão hòa muối ăn.</a:t>
            </a: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88B6C-54B4-58A1-93A0-D29AE7658381}"/>
              </a:ext>
            </a:extLst>
          </p:cNvPr>
          <p:cNvSpPr txBox="1"/>
          <p:nvPr/>
        </p:nvSpPr>
        <p:spPr>
          <a:xfrm>
            <a:off x="760638"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CAE30-9C3E-3C5B-8EEA-FE4684B9B5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269" y="814463"/>
            <a:ext cx="6058077" cy="3304641"/>
          </a:xfrm>
          <a:prstGeom prst="rect">
            <a:avLst/>
          </a:prstGeom>
          <a:noFill/>
        </p:spPr>
      </p:pic>
      <p:sp>
        <p:nvSpPr>
          <p:cNvPr id="3" name="Rectangle 2">
            <a:extLst>
              <a:ext uri="{FF2B5EF4-FFF2-40B4-BE49-F238E27FC236}">
                <a16:creationId xmlns:a16="http://schemas.microsoft.com/office/drawing/2014/main" id="{8ABEF8C6-2823-D5D7-64E8-AD3EB693E638}"/>
              </a:ext>
            </a:extLst>
          </p:cNvPr>
          <p:cNvSpPr>
            <a:spLocks noChangeArrowheads="1"/>
          </p:cNvSpPr>
          <p:nvPr/>
        </p:nvSpPr>
        <p:spPr bwMode="auto">
          <a:xfrm>
            <a:off x="941916" y="4502530"/>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6" y="5074361"/>
          <a:ext cx="3904149" cy="1277059"/>
        </p:xfrm>
        <a:graphic>
          <a:graphicData uri="http://schemas.openxmlformats.org/presentationml/2006/ole">
            <mc:AlternateContent xmlns:mc="http://schemas.openxmlformats.org/markup-compatibility/2006">
              <mc:Choice xmlns:v="urn:schemas-microsoft-com:vml" Requires="v">
                <p:oleObj spid="_x0000_s7174" r:id="rId4" imgW="1180588" imgH="393529" progId="Equation.3">
                  <p:embed/>
                </p:oleObj>
              </mc:Choice>
              <mc:Fallback>
                <p:oleObj r:id="rId4" imgW="1180588" imgH="39352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526" y="5074361"/>
                        <a:ext cx="3904149" cy="127705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86B55CDB-AECE-8B38-670F-65EDEA60A525}"/>
              </a:ext>
            </a:extLst>
          </p:cNvPr>
          <p:cNvSpPr>
            <a:spLocks noChangeArrowheads="1"/>
          </p:cNvSpPr>
          <p:nvPr/>
        </p:nvSpPr>
        <p:spPr bwMode="auto">
          <a:xfrm>
            <a:off x="5737487" y="5420502"/>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190413-F63D-BF05-44EE-6F1A0FA99C2D}"/>
              </a:ext>
            </a:extLst>
          </p:cNvPr>
          <p:cNvSpPr txBox="1"/>
          <p:nvPr/>
        </p:nvSpPr>
        <p:spPr>
          <a:xfrm>
            <a:off x="1441314" y="506583"/>
            <a:ext cx="2980055" cy="683264"/>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328A1-9183-F71D-D3CF-E53961AD5E6B}"/>
              </a:ext>
            </a:extLst>
          </p:cNvPr>
          <p:cNvSpPr txBox="1"/>
          <p:nvPr/>
        </p:nvSpPr>
        <p:spPr>
          <a:xfrm>
            <a:off x="1264474" y="1620526"/>
            <a:ext cx="10209771" cy="3642920"/>
          </a:xfrm>
          <a:prstGeom prst="rect">
            <a:avLst/>
          </a:prstGeom>
          <a:noFill/>
        </p:spPr>
        <p:txBody>
          <a:bodyPr wrap="square">
            <a:spAutoFit/>
          </a:bodyPr>
          <a:lstStyle/>
          <a:p>
            <a:pPr marL="30480" marR="30480" algn="just">
              <a:spcBef>
                <a:spcPts val="0"/>
              </a:spcBef>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Từ nước cất và các dụng cụ cần thiết, hãy tính toán và nêu cách pha chế:</a:t>
            </a:r>
          </a:p>
          <a:p>
            <a:pPr marL="342900" marR="30480" lvl="0" indent="-342900" algn="just">
              <a:spcBef>
                <a:spcPts val="0"/>
              </a:spcBef>
              <a:spcAft>
                <a:spcPts val="0"/>
              </a:spcAft>
              <a:buFont typeface="+mj-lt"/>
              <a:buAutoNum type="alphaLcParenR"/>
            </a:pPr>
            <a:r>
              <a:rPr lang="en-US" sz="3200">
                <a:effectLst/>
                <a:latin typeface="Arial" panose="020B0604020202020204" pitchFamily="34" charset="0"/>
                <a:ea typeface="Times New Roman" panose="02020603050405020304" pitchFamily="18" charset="0"/>
                <a:cs typeface="Arial" panose="020B0604020202020204" pitchFamily="34" charset="0"/>
              </a:rPr>
              <a:t>100 ml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0,1M từ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dịch NaCl 2,5% từ dung dịch NaCl 10%.</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GV hướng dẫn HS dạng bài p</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ha loãng một dung dịch theo nồng độ cho trước.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a16="http://schemas.microsoft.com/office/drawing/2014/main" id="{700F314C-C483-5984-7739-91FDE3D8569F}"/>
              </a:ext>
            </a:extLst>
          </p:cNvPr>
          <p:cNvPicPr>
            <a:picLocks noChangeAspect="1"/>
          </p:cNvPicPr>
          <p:nvPr/>
        </p:nvPicPr>
        <p:blipFill rotWithShape="1">
          <a:blip r:embed="rId2"/>
          <a:srcRect l="-3420" t="25984" r="-1106" b="9163"/>
          <a:stretch/>
        </p:blipFill>
        <p:spPr>
          <a:xfrm>
            <a:off x="9724293"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106D89-D8D9-DD21-83E3-969BBBDF876B}"/>
                  </a:ext>
                </a:extLst>
              </p:cNvPr>
              <p:cNvSpPr txBox="1"/>
              <p:nvPr/>
            </p:nvSpPr>
            <p:spPr>
              <a:xfrm>
                <a:off x="718786" y="531573"/>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3" y="1233080"/>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901" y="2583953"/>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666D353-8EDC-1F76-DB8E-70C1F200ACEE}"/>
              </a:ext>
            </a:extLst>
          </p:cNvPr>
          <p:cNvSpPr>
            <a:spLocks noChangeArrowheads="1"/>
          </p:cNvSpPr>
          <p:nvPr/>
        </p:nvSpPr>
        <p:spPr bwMode="auto">
          <a:xfrm>
            <a:off x="1421493" y="426843"/>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087C780F-8A58-FC0E-79DA-BBA723C1CD32}"/>
              </a:ext>
            </a:extLst>
          </p:cNvPr>
          <p:cNvSpPr>
            <a:spLocks noChangeArrowheads="1"/>
          </p:cNvSpPr>
          <p:nvPr/>
        </p:nvSpPr>
        <p:spPr bwMode="auto">
          <a:xfrm>
            <a:off x="1421492" y="2034059"/>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F6F47EDD-012A-BEE8-8353-640EC6DB0352}"/>
              </a:ext>
            </a:extLst>
          </p:cNvPr>
          <p:cNvSpPr>
            <a:spLocks noChangeArrowheads="1"/>
          </p:cNvSpPr>
          <p:nvPr/>
        </p:nvSpPr>
        <p:spPr bwMode="auto">
          <a:xfrm>
            <a:off x="475917"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4"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3" y="861247"/>
            <a:ext cx="9823207" cy="1014380"/>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1. Nêu định nghĩa dung dịch, huyền phù, nhũ tương?</a:t>
            </a:r>
          </a:p>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744585" y="75114"/>
            <a:ext cx="11351623" cy="77397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a:solidFill>
                  <a:srgbClr val="FFFF00"/>
                </a:solidFill>
                <a:latin typeface="+mj-lt"/>
                <a:cs typeface="Arial" panose="020B0604020202020204" pitchFamily="34" charset="0"/>
              </a:rPr>
              <a:t>Thảo luận </a:t>
            </a:r>
            <a:r>
              <a:rPr lang="en-US" sz="2800" b="1" smtClean="0">
                <a:solidFill>
                  <a:srgbClr val="FFFF00"/>
                </a:solidFill>
                <a:latin typeface="+mj-lt"/>
                <a:cs typeface="Arial" panose="020B0604020202020204" pitchFamily="34" charset="0"/>
              </a:rPr>
              <a:t>nhóm </a:t>
            </a:r>
            <a:r>
              <a:rPr lang="en-US" sz="2800" smtClean="0">
                <a:solidFill>
                  <a:schemeClr val="bg1"/>
                </a:solidFill>
                <a:latin typeface="+mj-lt"/>
                <a:cs typeface="Arial" panose="020B0604020202020204" pitchFamily="34" charset="0"/>
              </a:rPr>
              <a:t>Hoàn </a:t>
            </a:r>
            <a:r>
              <a:rPr lang="en-US" sz="2800">
                <a:solidFill>
                  <a:schemeClr val="bg1"/>
                </a:solidFill>
                <a:latin typeface="+mj-lt"/>
                <a:cs typeface="Arial" panose="020B0604020202020204" pitchFamily="34" charset="0"/>
              </a:rPr>
              <a:t>thành phiếu học tập số </a:t>
            </a:r>
            <a:r>
              <a:rPr lang="en-US" sz="2800" smtClean="0">
                <a:solidFill>
                  <a:schemeClr val="bg1"/>
                </a:solidFill>
                <a:latin typeface="+mj-lt"/>
                <a:cs typeface="Arial" panose="020B0604020202020204" pitchFamily="34" charset="0"/>
              </a:rPr>
              <a:t>1 </a:t>
            </a:r>
            <a:endParaRPr lang="en-US" sz="2800">
              <a:solidFill>
                <a:schemeClr val="bg1"/>
              </a:solidFill>
              <a:latin typeface="+mj-lt"/>
              <a:cs typeface="Arial" panose="020B0604020202020204" pitchFamily="34" charset="0"/>
            </a:endParaRPr>
          </a:p>
        </p:txBody>
      </p:sp>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2437620637"/>
              </p:ext>
            </p:extLst>
          </p:nvPr>
        </p:nvGraphicFramePr>
        <p:xfrm>
          <a:off x="1" y="1973919"/>
          <a:ext cx="12057019" cy="4691590"/>
        </p:xfrm>
        <a:graphic>
          <a:graphicData uri="http://schemas.openxmlformats.org/drawingml/2006/table">
            <a:tbl>
              <a:tblPr firstRow="1" firstCol="1" bandRow="1">
                <a:tableStyleId>{5C22544A-7EE6-4342-B048-85BDC9FD1C3A}</a:tableStyleId>
              </a:tblPr>
              <a:tblGrid>
                <a:gridCol w="1043791">
                  <a:extLst>
                    <a:ext uri="{9D8B030D-6E8A-4147-A177-3AD203B41FA5}">
                      <a16:colId xmlns:a16="http://schemas.microsoft.com/office/drawing/2014/main" val="2266587518"/>
                    </a:ext>
                  </a:extLst>
                </a:gridCol>
                <a:gridCol w="4296328">
                  <a:extLst>
                    <a:ext uri="{9D8B030D-6E8A-4147-A177-3AD203B41FA5}">
                      <a16:colId xmlns:a16="http://schemas.microsoft.com/office/drawing/2014/main" val="3231338323"/>
                    </a:ext>
                  </a:extLst>
                </a:gridCol>
                <a:gridCol w="2154151">
                  <a:extLst>
                    <a:ext uri="{9D8B030D-6E8A-4147-A177-3AD203B41FA5}">
                      <a16:colId xmlns:a16="http://schemas.microsoft.com/office/drawing/2014/main" val="3089685055"/>
                    </a:ext>
                  </a:extLst>
                </a:gridCol>
                <a:gridCol w="2028703">
                  <a:extLst>
                    <a:ext uri="{9D8B030D-6E8A-4147-A177-3AD203B41FA5}">
                      <a16:colId xmlns:a16="http://schemas.microsoft.com/office/drawing/2014/main" val="2998875409"/>
                    </a:ext>
                  </a:extLst>
                </a:gridCol>
                <a:gridCol w="1211313">
                  <a:extLst>
                    <a:ext uri="{9D8B030D-6E8A-4147-A177-3AD203B41FA5}">
                      <a16:colId xmlns:a16="http://schemas.microsoft.com/office/drawing/2014/main" val="2154287223"/>
                    </a:ext>
                  </a:extLst>
                </a:gridCol>
                <a:gridCol w="1322733">
                  <a:extLst>
                    <a:ext uri="{9D8B030D-6E8A-4147-A177-3AD203B41FA5}">
                      <a16:colId xmlns:a16="http://schemas.microsoft.com/office/drawing/2014/main" val="2538221496"/>
                    </a:ext>
                  </a:extLst>
                </a:gridCol>
              </a:tblGrid>
              <a:tr h="308443">
                <a:tc rowSpan="3">
                  <a:txBody>
                    <a:bodyPr/>
                    <a:lstStyle/>
                    <a:p>
                      <a:pPr marL="0" marR="0" algn="ctr">
                        <a:lnSpc>
                          <a:spcPct val="107000"/>
                        </a:lnSpc>
                        <a:spcBef>
                          <a:spcPts val="0"/>
                        </a:spcBef>
                        <a:spcAft>
                          <a:spcPts val="0"/>
                        </a:spcAft>
                      </a:pPr>
                      <a:r>
                        <a:rPr lang="en-US" sz="2000">
                          <a:effectLst/>
                        </a:rPr>
                        <a:t>TT</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000">
                          <a:effectLst/>
                        </a:rPr>
                        <a:t>Các tiến hành</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000">
                          <a:effectLst/>
                        </a:rPr>
                        <a:t>Hiện tượng</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000">
                          <a:effectLst/>
                        </a:rPr>
                        <a:t>Kết luận về hỗn hợp</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08443">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0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000">
                          <a:effectLst/>
                        </a:rPr>
                        <a:t>Là dung dịch</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53076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effectLst/>
                        </a:rPr>
                        <a:t>Chất tan</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Dung môi</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958090">
                <a:tc>
                  <a:txBody>
                    <a:bodyPr/>
                    <a:lstStyle/>
                    <a:p>
                      <a:pPr marL="0" marR="0" algn="ctr">
                        <a:lnSpc>
                          <a:spcPct val="107000"/>
                        </a:lnSpc>
                        <a:spcBef>
                          <a:spcPts val="0"/>
                        </a:spcBef>
                        <a:spcAft>
                          <a:spcPts val="0"/>
                        </a:spcAft>
                      </a:pPr>
                      <a:r>
                        <a:rPr lang="en-US" sz="2000">
                          <a:effectLst/>
                        </a:rPr>
                        <a:t>Cốc 1</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20 mL nước + 1 thìa (khoảng 3g) muối ăn hạt.</a:t>
                      </a:r>
                    </a:p>
                    <a:p>
                      <a:pPr marL="0" marR="0" algn="just">
                        <a:lnSpc>
                          <a:spcPct val="107000"/>
                        </a:lnSpc>
                        <a:spcBef>
                          <a:spcPts val="0"/>
                        </a:spcBef>
                        <a:spcAft>
                          <a:spcPts val="0"/>
                        </a:spcAft>
                      </a:pPr>
                      <a:r>
                        <a:rPr lang="en-US" sz="2000">
                          <a:effectLst/>
                        </a:rPr>
                        <a:t>Khuấy đều khoảng 2 phút.</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1059968">
                <a:tc>
                  <a:txBody>
                    <a:bodyPr/>
                    <a:lstStyle/>
                    <a:p>
                      <a:pPr marL="0" marR="0" algn="ctr">
                        <a:lnSpc>
                          <a:spcPct val="107000"/>
                        </a:lnSpc>
                        <a:spcBef>
                          <a:spcPts val="0"/>
                        </a:spcBef>
                        <a:spcAft>
                          <a:spcPts val="0"/>
                        </a:spcAft>
                      </a:pPr>
                      <a:r>
                        <a:rPr lang="en-US" sz="2000">
                          <a:effectLst/>
                        </a:rPr>
                        <a:t>Cốc 2</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20 mL nước + 1 thìa (khoảng 3g) copper (II) sufate. Khuấy đều khoảng 2 phút.</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r h="735087">
                <a:tc>
                  <a:txBody>
                    <a:bodyPr/>
                    <a:lstStyle/>
                    <a:p>
                      <a:pPr marL="0" marR="0" algn="ctr">
                        <a:lnSpc>
                          <a:spcPct val="107000"/>
                        </a:lnSpc>
                        <a:spcBef>
                          <a:spcPts val="0"/>
                        </a:spcBef>
                        <a:spcAft>
                          <a:spcPts val="0"/>
                        </a:spcAft>
                      </a:pPr>
                      <a:r>
                        <a:rPr lang="en-US" sz="2000">
                          <a:effectLst/>
                        </a:rPr>
                        <a:t>Cốc 3</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20 mL nước + 1 thìa (khoảng 3g) sữa bột. Khuấy đều khoảng 2 phút.</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735087">
                <a:tc>
                  <a:txBody>
                    <a:bodyPr/>
                    <a:lstStyle/>
                    <a:p>
                      <a:pPr marL="0" marR="0" algn="ctr">
                        <a:lnSpc>
                          <a:spcPct val="107000"/>
                        </a:lnSpc>
                        <a:spcBef>
                          <a:spcPts val="0"/>
                        </a:spcBef>
                        <a:spcAft>
                          <a:spcPts val="0"/>
                        </a:spcAft>
                      </a:pPr>
                      <a:r>
                        <a:rPr lang="en-US" sz="2000">
                          <a:effectLst/>
                        </a:rPr>
                        <a:t>Cốc 4</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000">
                          <a:effectLst/>
                        </a:rPr>
                        <a:t>20 mL nước + 4 thìa (khoảng 3g) muối ăn. Khuấy đều khoảng 2 phút.</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000">
                          <a:effectLst/>
                        </a:rPr>
                        <a:t> </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01273" y="1085899"/>
            <a:ext cx="10881425" cy="4307846"/>
          </a:xfrm>
          <a:prstGeom prst="rect">
            <a:avLst/>
          </a:prstGeom>
          <a:noFill/>
        </p:spPr>
        <p:txBody>
          <a:bodyPr wrap="square">
            <a:spAutoFit/>
          </a:bodyPr>
          <a:lstStyle/>
          <a:p>
            <a:pPr marR="45720" algn="just" fontAlgn="base">
              <a:lnSpc>
                <a:spcPct val="107000"/>
              </a:lnSpc>
              <a:spcBef>
                <a:spcPts val="0"/>
              </a:spcBef>
              <a:spcAft>
                <a:spcPts val="0"/>
              </a:spcAft>
            </a:pPr>
            <a:r>
              <a:rPr lang="pt-BR" sz="3200" b="1">
                <a:solidFill>
                  <a:srgbClr val="0070C0"/>
                </a:solidFill>
                <a:effectLst/>
                <a:ea typeface="Calibri" panose="020F0502020204030204" pitchFamily="34" charset="0"/>
                <a:cs typeface="Times New Roman" panose="02020603050405020304" pitchFamily="18" charset="0"/>
              </a:rPr>
              <a:t>1. Định nghĩa dung dịch, huyền phù, nhũ tương</a:t>
            </a:r>
          </a:p>
          <a:p>
            <a:pPr marL="0" marR="45720" algn="just" fontAlgn="base">
              <a:lnSpc>
                <a:spcPct val="107000"/>
              </a:lnSpc>
              <a:spcBef>
                <a:spcPts val="0"/>
              </a:spcBef>
              <a:spcAft>
                <a:spcPts val="0"/>
              </a:spcAft>
            </a:pPr>
            <a:r>
              <a:rPr lang="pt-BR" sz="3200">
                <a:effectLst/>
                <a:ea typeface="Calibri" panose="020F0502020204030204" pitchFamily="34" charset="0"/>
                <a:cs typeface="Times New Roman" panose="02020603050405020304" pitchFamily="18" charset="0"/>
              </a:rPr>
              <a:t>+ </a:t>
            </a:r>
            <a:r>
              <a:rPr lang="pt-BR" sz="3200" b="1">
                <a:effectLst/>
                <a:ea typeface="Calibri" panose="020F0502020204030204" pitchFamily="34" charset="0"/>
                <a:cs typeface="Times New Roman" panose="02020603050405020304" pitchFamily="18" charset="0"/>
              </a:rPr>
              <a:t>Dung dịch </a:t>
            </a:r>
            <a:r>
              <a:rPr lang="pt-BR" sz="3200">
                <a:effectLst/>
                <a:ea typeface="Calibri" panose="020F0502020204030204" pitchFamily="34" charset="0"/>
                <a:cs typeface="Times New Roman" panose="02020603050405020304" pitchFamily="18" charset="0"/>
              </a:rPr>
              <a:t>là hỗn hợp đồng nhất của chất tan và dung môi.</a:t>
            </a:r>
            <a:endParaRPr lang="en-US" sz="32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b="1">
                <a:solidFill>
                  <a:srgbClr val="000000"/>
                </a:solidFill>
                <a:effectLst/>
                <a:ea typeface="Calibri" panose="020F0502020204030204" pitchFamily="34" charset="0"/>
                <a:cs typeface="Times New Roman" panose="02020603050405020304" pitchFamily="18" charset="0"/>
              </a:rPr>
              <a:t>+ Huyền phù</a:t>
            </a:r>
            <a:r>
              <a:rPr lang="en-US" sz="3200">
                <a:solidFill>
                  <a:srgbClr val="000000"/>
                </a:solidFill>
                <a:effectLst/>
                <a:ea typeface="Calibri" panose="020F0502020204030204" pitchFamily="34" charset="0"/>
                <a:cs typeface="Times New Roman" panose="02020603050405020304" pitchFamily="18" charset="0"/>
              </a:rPr>
              <a:t> là một hỗn hợp không đồng nhất gồm các hạt chất rắn phân tán lơ lửng trong môi trường chất lỏng.</a:t>
            </a:r>
            <a:endParaRPr lang="en-US" sz="32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a:solidFill>
                  <a:srgbClr val="000000"/>
                </a:solidFill>
                <a:effectLst/>
                <a:ea typeface="Calibri" panose="020F0502020204030204" pitchFamily="34" charset="0"/>
                <a:cs typeface="Times New Roman" panose="02020603050405020304" pitchFamily="18" charset="0"/>
              </a:rPr>
              <a:t>+ </a:t>
            </a:r>
            <a:r>
              <a:rPr lang="en-US" sz="3200" b="1">
                <a:solidFill>
                  <a:srgbClr val="000000"/>
                </a:solidFill>
                <a:effectLst/>
                <a:ea typeface="Calibri" panose="020F0502020204030204" pitchFamily="34" charset="0"/>
                <a:cs typeface="Times New Roman" panose="02020603050405020304" pitchFamily="18" charset="0"/>
              </a:rPr>
              <a:t>Nhũ tương</a:t>
            </a:r>
            <a:r>
              <a:rPr lang="en-US" sz="3200">
                <a:solidFill>
                  <a:srgbClr val="000000"/>
                </a:solidFill>
                <a:effectLst/>
                <a:ea typeface="Calibri" panose="020F0502020204030204" pitchFamily="34" charset="0"/>
                <a:cs typeface="Times New Roman" panose="02020603050405020304" pitchFamily="18" charset="0"/>
              </a:rPr>
              <a:t> là một hỗn hợp không đồng nhất gồm một hay nhiều chất lỏng phân tán trong môi trường chất lỏng nhưng không tan trong nhau.</a:t>
            </a:r>
            <a:endParaRPr lang="en-US" sz="3200">
              <a:effectLst/>
              <a:ea typeface="Calibri" panose="020F0502020204030204" pitchFamily="34" charset="0"/>
              <a:cs typeface="Times New Roman" panose="02020603050405020304" pitchFamily="18" charset="0"/>
            </a:endParaRPr>
          </a:p>
        </p:txBody>
      </p:sp>
      <p:pic>
        <p:nvPicPr>
          <p:cNvPr id="6"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138750" y="210843"/>
            <a:ext cx="1049383" cy="73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55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1985490" y="338733"/>
            <a:ext cx="9823207" cy="553357"/>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3131563925"/>
              </p:ext>
            </p:extLst>
          </p:nvPr>
        </p:nvGraphicFramePr>
        <p:xfrm>
          <a:off x="2" y="881705"/>
          <a:ext cx="11991704" cy="4989640"/>
        </p:xfrm>
        <a:graphic>
          <a:graphicData uri="http://schemas.openxmlformats.org/drawingml/2006/table">
            <a:tbl>
              <a:tblPr firstRow="1" firstCol="1" bandRow="1">
                <a:tableStyleId>{5C22544A-7EE6-4342-B048-85BDC9FD1C3A}</a:tableStyleId>
              </a:tblPr>
              <a:tblGrid>
                <a:gridCol w="1038135">
                  <a:extLst>
                    <a:ext uri="{9D8B030D-6E8A-4147-A177-3AD203B41FA5}">
                      <a16:colId xmlns:a16="http://schemas.microsoft.com/office/drawing/2014/main" val="2266587518"/>
                    </a:ext>
                  </a:extLst>
                </a:gridCol>
                <a:gridCol w="4273055">
                  <a:extLst>
                    <a:ext uri="{9D8B030D-6E8A-4147-A177-3AD203B41FA5}">
                      <a16:colId xmlns:a16="http://schemas.microsoft.com/office/drawing/2014/main" val="3231338323"/>
                    </a:ext>
                  </a:extLst>
                </a:gridCol>
                <a:gridCol w="2436307">
                  <a:extLst>
                    <a:ext uri="{9D8B030D-6E8A-4147-A177-3AD203B41FA5}">
                      <a16:colId xmlns:a16="http://schemas.microsoft.com/office/drawing/2014/main" val="3089685055"/>
                    </a:ext>
                  </a:extLst>
                </a:gridCol>
                <a:gridCol w="1723888">
                  <a:extLst>
                    <a:ext uri="{9D8B030D-6E8A-4147-A177-3AD203B41FA5}">
                      <a16:colId xmlns:a16="http://schemas.microsoft.com/office/drawing/2014/main" val="2998875409"/>
                    </a:ext>
                  </a:extLst>
                </a:gridCol>
                <a:gridCol w="1204751">
                  <a:extLst>
                    <a:ext uri="{9D8B030D-6E8A-4147-A177-3AD203B41FA5}">
                      <a16:colId xmlns:a16="http://schemas.microsoft.com/office/drawing/2014/main" val="2154287223"/>
                    </a:ext>
                  </a:extLst>
                </a:gridCol>
                <a:gridCol w="1315568">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p>
                    <a:p>
                      <a:pPr marL="0" marR="0" algn="just">
                        <a:lnSpc>
                          <a:spcPct val="107000"/>
                        </a:lnSpc>
                        <a:spcBef>
                          <a:spcPts val="0"/>
                        </a:spcBef>
                        <a:spcAft>
                          <a:spcPts val="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bl>
          </a:graphicData>
        </a:graphic>
      </p:graphicFrame>
      <p:sp>
        <p:nvSpPr>
          <p:cNvPr id="7" name="TextBox 6">
            <a:extLst>
              <a:ext uri="{FF2B5EF4-FFF2-40B4-BE49-F238E27FC236}">
                <a16:creationId xmlns:a16="http://schemas.microsoft.com/office/drawing/2014/main" id="{A69A54D6-0536-A656-945F-19B9788D5C48}"/>
              </a:ext>
            </a:extLst>
          </p:cNvPr>
          <p:cNvSpPr txBox="1"/>
          <p:nvPr/>
        </p:nvSpPr>
        <p:spPr>
          <a:xfrm>
            <a:off x="5331209" y="2736871"/>
            <a:ext cx="2415067" cy="1384995"/>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 tan tạo dung dịch không màu</a:t>
            </a:r>
            <a:endParaRPr lang="en-US" sz="2800">
              <a:latin typeface="+mj-lt"/>
            </a:endParaRPr>
          </a:p>
        </p:txBody>
      </p:sp>
      <p:sp>
        <p:nvSpPr>
          <p:cNvPr id="9" name="TextBox 8">
            <a:extLst>
              <a:ext uri="{FF2B5EF4-FFF2-40B4-BE49-F238E27FC236}">
                <a16:creationId xmlns:a16="http://schemas.microsoft.com/office/drawing/2014/main" id="{96854278-3B07-51B7-3258-9377D7B1E0D5}"/>
              </a:ext>
            </a:extLst>
          </p:cNvPr>
          <p:cNvSpPr txBox="1"/>
          <p:nvPr/>
        </p:nvSpPr>
        <p:spPr>
          <a:xfrm>
            <a:off x="9652597" y="3018100"/>
            <a:ext cx="1498963"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a:t>
            </a:r>
            <a:endParaRPr lang="en-US" sz="2800" kern="0" smtClean="0">
              <a:solidFill>
                <a:srgbClr val="7030A0"/>
              </a:solidFill>
              <a:effectLst/>
              <a:latin typeface="+mj-lt"/>
              <a:ea typeface="Calibri" panose="020F0502020204030204" pitchFamily="34" charset="0"/>
              <a:cs typeface="Times New Roman" panose="02020603050405020304" pitchFamily="18" charset="0"/>
            </a:endParaRPr>
          </a:p>
          <a:p>
            <a:r>
              <a:rPr lang="en-US" sz="2800" kern="0" smtClean="0">
                <a:solidFill>
                  <a:srgbClr val="7030A0"/>
                </a:solidFill>
                <a:effectLst/>
                <a:latin typeface="+mj-lt"/>
                <a:ea typeface="Calibri" panose="020F0502020204030204" pitchFamily="34" charset="0"/>
                <a:cs typeface="Times New Roman" panose="02020603050405020304" pitchFamily="18" charset="0"/>
              </a:rPr>
              <a:t>ăn</a:t>
            </a:r>
            <a:endParaRPr lang="en-US" sz="2800">
              <a:latin typeface="+mj-lt"/>
            </a:endParaRPr>
          </a:p>
        </p:txBody>
      </p:sp>
      <p:sp>
        <p:nvSpPr>
          <p:cNvPr id="11" name="TextBox 10">
            <a:extLst>
              <a:ext uri="{FF2B5EF4-FFF2-40B4-BE49-F238E27FC236}">
                <a16:creationId xmlns:a16="http://schemas.microsoft.com/office/drawing/2014/main" id="{EB18CD44-947C-6B00-9026-05364C211907}"/>
              </a:ext>
            </a:extLst>
          </p:cNvPr>
          <p:cNvSpPr txBox="1"/>
          <p:nvPr/>
        </p:nvSpPr>
        <p:spPr>
          <a:xfrm>
            <a:off x="10859461" y="3846262"/>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a16="http://schemas.microsoft.com/office/drawing/2014/main" id="{6FD7970C-806B-5C54-AE89-F9C1354A2E49}"/>
              </a:ext>
            </a:extLst>
          </p:cNvPr>
          <p:cNvSpPr txBox="1"/>
          <p:nvPr/>
        </p:nvSpPr>
        <p:spPr>
          <a:xfrm>
            <a:off x="5435712" y="4820527"/>
            <a:ext cx="2558757" cy="1815882"/>
          </a:xfrm>
          <a:prstGeom prst="rect">
            <a:avLst/>
          </a:prstGeom>
          <a:noFill/>
        </p:spPr>
        <p:txBody>
          <a:bodyPr wrap="square">
            <a:spAutoFit/>
          </a:bodyPr>
          <a:lstStyle/>
          <a:p>
            <a:r>
              <a:rPr lang="en-US" sz="2800" kern="0">
                <a:solidFill>
                  <a:srgbClr val="7030A0"/>
                </a:solidFill>
                <a:effectLst/>
                <a:ea typeface="Calibri" panose="020F0502020204030204" pitchFamily="34" charset="0"/>
                <a:cs typeface="Times New Roman" panose="02020603050405020304" pitchFamily="18" charset="0"/>
              </a:rPr>
              <a:t>Copper (II) sufate tan tạo dung dịch màu xanh</a:t>
            </a:r>
            <a:endParaRPr lang="en-US" sz="2800"/>
          </a:p>
        </p:txBody>
      </p:sp>
      <p:sp>
        <p:nvSpPr>
          <p:cNvPr id="15" name="TextBox 14">
            <a:extLst>
              <a:ext uri="{FF2B5EF4-FFF2-40B4-BE49-F238E27FC236}">
                <a16:creationId xmlns:a16="http://schemas.microsoft.com/office/drawing/2014/main" id="{78464E98-EDD3-84C0-77E3-0FC78713AB69}"/>
              </a:ext>
            </a:extLst>
          </p:cNvPr>
          <p:cNvSpPr txBox="1"/>
          <p:nvPr/>
        </p:nvSpPr>
        <p:spPr>
          <a:xfrm>
            <a:off x="9652598" y="4869196"/>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a16="http://schemas.microsoft.com/office/drawing/2014/main" id="{94D4D6F0-33B4-BED0-DB0F-2E38EE610EA3}"/>
              </a:ext>
            </a:extLst>
          </p:cNvPr>
          <p:cNvSpPr txBox="1"/>
          <p:nvPr/>
        </p:nvSpPr>
        <p:spPr>
          <a:xfrm>
            <a:off x="11014164" y="5234347"/>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3"/>
          <a:ext cx="12192002" cy="5087876"/>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1">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1619729" y="474172"/>
            <a:ext cx="9823207" cy="553357"/>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4DB97F2-3F5B-9DD6-1448-F2702FC4DC97}"/>
              </a:ext>
            </a:extLst>
          </p:cNvPr>
          <p:cNvSpPr txBox="1"/>
          <p:nvPr/>
        </p:nvSpPr>
        <p:spPr>
          <a:xfrm>
            <a:off x="5423625" y="3550019"/>
            <a:ext cx="2975792"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Bột không tan, hỗn hợp vẩn đục</a:t>
            </a:r>
            <a:endParaRPr lang="en-US" sz="2800">
              <a:latin typeface="+mj-lt"/>
            </a:endParaRPr>
          </a:p>
        </p:txBody>
      </p:sp>
      <p:sp>
        <p:nvSpPr>
          <p:cNvPr id="5" name="TextBox 4">
            <a:extLst>
              <a:ext uri="{FF2B5EF4-FFF2-40B4-BE49-F238E27FC236}">
                <a16:creationId xmlns:a16="http://schemas.microsoft.com/office/drawing/2014/main" id="{EF75EBE3-AA91-272A-5DDB-AD40B529B314}"/>
              </a:ext>
            </a:extLst>
          </p:cNvPr>
          <p:cNvSpPr txBox="1"/>
          <p:nvPr/>
        </p:nvSpPr>
        <p:spPr>
          <a:xfrm>
            <a:off x="8575765" y="3578609"/>
            <a:ext cx="1374867" cy="954107"/>
          </a:xfrm>
          <a:prstGeom prst="rect">
            <a:avLst/>
          </a:prstGeom>
          <a:noFill/>
        </p:spPr>
        <p:txBody>
          <a:bodyPr wrap="square">
            <a:spAutoFit/>
          </a:bodyPr>
          <a:lstStyle/>
          <a:p>
            <a:pPr algn="ctr"/>
            <a:r>
              <a:rPr lang="en-US" sz="2800" kern="0">
                <a:solidFill>
                  <a:srgbClr val="7030A0"/>
                </a:solidFill>
                <a:effectLst/>
                <a:ea typeface="Calibri" panose="020F0502020204030204" pitchFamily="34" charset="0"/>
                <a:cs typeface="Times New Roman" panose="02020603050405020304" pitchFamily="18" charset="0"/>
              </a:rPr>
              <a:t>Huyền phù</a:t>
            </a:r>
            <a:endParaRPr lang="en-US" sz="2800"/>
          </a:p>
        </p:txBody>
      </p:sp>
      <p:sp>
        <p:nvSpPr>
          <p:cNvPr id="10" name="TextBox 9">
            <a:extLst>
              <a:ext uri="{FF2B5EF4-FFF2-40B4-BE49-F238E27FC236}">
                <a16:creationId xmlns:a16="http://schemas.microsoft.com/office/drawing/2014/main" id="{1AF8876C-77AF-AB5E-3E4D-BB47054877D9}"/>
              </a:ext>
            </a:extLst>
          </p:cNvPr>
          <p:cNvSpPr txBox="1"/>
          <p:nvPr/>
        </p:nvSpPr>
        <p:spPr>
          <a:xfrm>
            <a:off x="5247277" y="4532714"/>
            <a:ext cx="3328489" cy="2409634"/>
          </a:xfrm>
          <a:prstGeom prst="rect">
            <a:avLst/>
          </a:prstGeom>
          <a:noFill/>
        </p:spPr>
        <p:txBody>
          <a:bodyPr wrap="square">
            <a:spAutoFit/>
          </a:bodyPr>
          <a:lstStyle/>
          <a:p>
            <a:pPr marL="0" marR="0" algn="ctr">
              <a:lnSpc>
                <a:spcPct val="107000"/>
              </a:lnSpc>
              <a:spcBef>
                <a:spcPts val="0"/>
              </a:spcBef>
              <a:spcAft>
                <a:spcPts val="800"/>
              </a:spcAft>
            </a:pPr>
            <a:r>
              <a:rPr lang="en-US" sz="2800">
                <a:solidFill>
                  <a:srgbClr val="7030A0"/>
                </a:solidFill>
                <a:effectLst/>
                <a:latin typeface="+mj-lt"/>
                <a:ea typeface="Calibri" panose="020F0502020204030204" pitchFamily="34" charset="0"/>
                <a:cs typeface="Times New Roman" panose="02020603050405020304" pitchFamily="18" charset="0"/>
              </a:rPr>
              <a:t>Lúc đầu, muối ăn tan tạo dung dịch.</a:t>
            </a:r>
            <a:endParaRPr lang="en-US" sz="2800">
              <a:effectLst/>
              <a:latin typeface="+mj-lt"/>
              <a:ea typeface="Calibri" panose="020F0502020204030204" pitchFamily="34" charset="0"/>
              <a:cs typeface="Times New Roman" panose="02020603050405020304" pitchFamily="18" charset="0"/>
            </a:endParaRPr>
          </a:p>
          <a:p>
            <a:pPr algn="ctr"/>
            <a:r>
              <a:rPr lang="en-US" sz="2800" kern="0">
                <a:solidFill>
                  <a:srgbClr val="7030A0"/>
                </a:solidFill>
                <a:effectLst/>
                <a:latin typeface="+mj-lt"/>
                <a:ea typeface="Calibri" panose="020F0502020204030204" pitchFamily="34" charset="0"/>
                <a:cs typeface="Times New Roman" panose="02020603050405020304" pitchFamily="18" charset="0"/>
              </a:rPr>
              <a:t>Sau đó dung dịch này không thể hòa tan thêm muối ăn.</a:t>
            </a:r>
            <a:endParaRPr lang="en-US" sz="2800">
              <a:latin typeface="+mj-lt"/>
            </a:endParaRPr>
          </a:p>
        </p:txBody>
      </p:sp>
      <p:sp>
        <p:nvSpPr>
          <p:cNvPr id="11" name="TextBox 10">
            <a:extLst>
              <a:ext uri="{FF2B5EF4-FFF2-40B4-BE49-F238E27FC236}">
                <a16:creationId xmlns:a16="http://schemas.microsoft.com/office/drawing/2014/main" id="{A9E17818-1E78-813F-B934-D8C3253029F3}"/>
              </a:ext>
            </a:extLst>
          </p:cNvPr>
          <p:cNvSpPr txBox="1"/>
          <p:nvPr/>
        </p:nvSpPr>
        <p:spPr>
          <a:xfrm>
            <a:off x="9835304" y="5186121"/>
            <a:ext cx="1498963" cy="954107"/>
          </a:xfrm>
          <a:prstGeom prst="rect">
            <a:avLst/>
          </a:prstGeom>
          <a:noFill/>
        </p:spPr>
        <p:txBody>
          <a:bodyPr wrap="square">
            <a:spAutoFit/>
          </a:bodyPr>
          <a:lstStyle/>
          <a:p>
            <a:pPr algn="ctr"/>
            <a:r>
              <a:rPr lang="en-US" sz="2800" kern="0">
                <a:solidFill>
                  <a:srgbClr val="7030A0"/>
                </a:solidFill>
                <a:effectLst/>
                <a:latin typeface="+mj-lt"/>
                <a:ea typeface="Calibri" panose="020F0502020204030204" pitchFamily="34" charset="0"/>
                <a:cs typeface="Times New Roman" panose="02020603050405020304" pitchFamily="18" charset="0"/>
              </a:rPr>
              <a:t>Muối</a:t>
            </a:r>
          </a:p>
          <a:p>
            <a:pPr algn="ctr"/>
            <a:r>
              <a:rPr lang="en-US" sz="2800" kern="0">
                <a:solidFill>
                  <a:srgbClr val="7030A0"/>
                </a:solidFill>
                <a:effectLst/>
                <a:latin typeface="+mj-lt"/>
                <a:ea typeface="Calibri" panose="020F0502020204030204" pitchFamily="34" charset="0"/>
                <a:cs typeface="Times New Roman" panose="02020603050405020304" pitchFamily="18" charset="0"/>
              </a:rPr>
              <a:t> ăn</a:t>
            </a:r>
            <a:endParaRPr lang="en-US" sz="2800">
              <a:latin typeface="+mj-lt"/>
            </a:endParaRPr>
          </a:p>
        </p:txBody>
      </p:sp>
      <p:sp>
        <p:nvSpPr>
          <p:cNvPr id="12" name="TextBox 11">
            <a:extLst>
              <a:ext uri="{FF2B5EF4-FFF2-40B4-BE49-F238E27FC236}">
                <a16:creationId xmlns:a16="http://schemas.microsoft.com/office/drawing/2014/main" id="{092E932A-17A4-5BCA-2738-6CE2A7D6D838}"/>
              </a:ext>
            </a:extLst>
          </p:cNvPr>
          <p:cNvSpPr txBox="1"/>
          <p:nvPr/>
        </p:nvSpPr>
        <p:spPr>
          <a:xfrm>
            <a:off x="11124687" y="5401563"/>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TotalTime>
  <Words>2330</Words>
  <Application>Microsoft Office PowerPoint</Application>
  <PresentationFormat>Widescreen</PresentationFormat>
  <Paragraphs>419</Paragraphs>
  <Slides>56</Slides>
  <Notes>14</Notes>
  <HiddenSlides>0</HiddenSlides>
  <MMClips>1</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2</vt:i4>
      </vt:variant>
      <vt:variant>
        <vt:lpstr>Slide Titles</vt:lpstr>
      </vt:variant>
      <vt:variant>
        <vt:i4>56</vt:i4>
      </vt:variant>
    </vt:vector>
  </HeadingPairs>
  <TitlesOfParts>
    <vt:vector size="73" baseType="lpstr">
      <vt:lpstr>宋体</vt:lpstr>
      <vt:lpstr>Arial</vt:lpstr>
      <vt:lpstr>Calibri</vt:lpstr>
      <vt:lpstr>Calibri Light</vt:lpstr>
      <vt:lpstr>Cambria Math</vt:lpstr>
      <vt:lpstr>等线</vt:lpstr>
      <vt:lpstr>Impact</vt:lpstr>
      <vt:lpstr>Palatino Linotype</vt:lpstr>
      <vt:lpstr>Segoe UI</vt:lpstr>
      <vt:lpstr>Times New Roman</vt:lpstr>
      <vt:lpstr>书体坊安景臣钢笔行书</vt:lpstr>
      <vt:lpstr>时尚中黑简体</vt:lpstr>
      <vt:lpstr>汉仪喵魂体W</vt:lpstr>
      <vt:lpstr>Office Theme</vt:lpstr>
      <vt:lpstr>1_Office Theme</vt:lpstr>
      <vt:lpstr>Equation.DSMT4</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5</cp:revision>
  <dcterms:created xsi:type="dcterms:W3CDTF">2017-06-17T11:56:52Z</dcterms:created>
  <dcterms:modified xsi:type="dcterms:W3CDTF">2024-10-11T04:35:16Z</dcterms:modified>
</cp:coreProperties>
</file>